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71" r:id="rId20"/>
    <p:sldId id="276" r:id="rId21"/>
    <p:sldId id="277" r:id="rId22"/>
    <p:sldId id="278" r:id="rId23"/>
    <p:sldId id="279" r:id="rId24"/>
    <p:sldId id="281" r:id="rId25"/>
    <p:sldId id="282" r:id="rId26"/>
    <p:sldId id="28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NsBDdsCDiQvlNFQNlBBha63HP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4B7042-BA36-4352-9B11-D85142A1A6A4}">
  <a:tblStyle styleId="{D54B7042-BA36-4352-9B11-D85142A1A6A4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88" autoAdjust="0"/>
    <p:restoredTop sz="94660"/>
  </p:normalViewPr>
  <p:slideViewPr>
    <p:cSldViewPr>
      <p:cViewPr varScale="1">
        <p:scale>
          <a:sx n="68" d="100"/>
          <a:sy n="68" d="100"/>
        </p:scale>
        <p:origin x="-73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8" name="Google Shape;118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utomobi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787400" y="1117600"/>
            <a:ext cx="8486603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/>
              <a:t>CAR PRICE PREDICTION</a:t>
            </a:r>
            <a:endParaRPr sz="600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990600" y="4648200"/>
            <a:ext cx="4876800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By :- Group – 03                                                    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 smtClean="0"/>
              <a:t>Prajapat</a:t>
            </a:r>
            <a:r>
              <a:rPr lang="en-US" dirty="0"/>
              <a:t> </a:t>
            </a:r>
            <a:r>
              <a:rPr lang="en-US" dirty="0" smtClean="0"/>
              <a:t>(19114019)      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Ubana</a:t>
            </a:r>
            <a:r>
              <a:rPr lang="en-US" dirty="0" smtClean="0"/>
              <a:t> (18114005)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Saurabh</a:t>
            </a:r>
            <a:r>
              <a:rPr lang="en-US" dirty="0"/>
              <a:t> Kumar </a:t>
            </a:r>
            <a:r>
              <a:rPr lang="en-US" dirty="0" smtClean="0"/>
              <a:t>Gupta (19114010)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Pradnesh</a:t>
            </a:r>
            <a:r>
              <a:rPr lang="en-US" dirty="0"/>
              <a:t> </a:t>
            </a:r>
            <a:r>
              <a:rPr lang="en-US" dirty="0" err="1" smtClean="0"/>
              <a:t>Lachake</a:t>
            </a:r>
            <a:r>
              <a:rPr lang="en-US" dirty="0" smtClean="0"/>
              <a:t> (19114007)</a:t>
            </a:r>
            <a:endParaRPr/>
          </a:p>
        </p:txBody>
      </p:sp>
      <p:sp>
        <p:nvSpPr>
          <p:cNvPr id="5" name="Google Shape;144;p1"/>
          <p:cNvSpPr txBox="1">
            <a:spLocks/>
          </p:cNvSpPr>
          <p:nvPr/>
        </p:nvSpPr>
        <p:spPr>
          <a:xfrm>
            <a:off x="7086600" y="4724400"/>
            <a:ext cx="3657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Supervised By :-       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Dr. </a:t>
            </a:r>
            <a:r>
              <a:rPr kumimoji="0" lang="en-US" sz="1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Devlina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kumimoji="0" lang="en-US" sz="1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Chatterjee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Car Price </a:t>
            </a:r>
            <a:r>
              <a:rPr lang="en-US" dirty="0" smtClean="0"/>
              <a:t>Distribution </a:t>
            </a:r>
            <a:r>
              <a:rPr lang="en-US" dirty="0"/>
              <a:t>Plot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677334" y="2298700"/>
            <a:ext cx="4605866" cy="4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Car Price Distribution plot is positively skewed.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mean     13276.710571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std       7988.852332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min       5118.000000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25%       7788.000000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50%      10295.000000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75%      16503.000000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max      45400.000000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447800"/>
            <a:ext cx="6478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71554" y="0"/>
            <a:ext cx="85204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32834" y="342900"/>
            <a:ext cx="2994220" cy="5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Door Number isn't affecting the price much.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cars with fuel type as diesel are comparatively expensive than the cars with fuel type as gas.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Turbo charge cars relatively expansive than standard cars.</a:t>
            </a:r>
            <a:endParaRPr sz="153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types of car body is relatively cheaper as compared to convertible car body.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cars with rear engine location are way expensive than cars with front engine location.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End cars seems to have rwd drive wheel.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Engine type ohcv comes into higher price range cars.</a:t>
            </a:r>
            <a:endParaRPr sz="153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►"/>
            </a:pPr>
            <a:r>
              <a:rPr lang="en-US" sz="153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price of car is directly proportional to no. of cylinders in most cases.</a:t>
            </a:r>
            <a:endParaRPr/>
          </a:p>
          <a:p>
            <a:pPr marL="342900" marR="0" lvl="0" indent="-26517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53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27000"/>
            <a:ext cx="8212666" cy="5408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677334" y="5664200"/>
            <a:ext cx="9165166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average prices Jaguar, Buick and Porsche seems to have the highest average price. 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Scatter Plot 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3678766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Based on the scatter plot of the horsepower, enginesize, curbweight, carwidth shows a positive correlation.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Highwaympg, citympg shows a negative correlation with the car price.</a:t>
            </a: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102" y="966432"/>
            <a:ext cx="7392898" cy="567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Linear Regression Model using Forward Selection of Features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677334" y="1536700"/>
            <a:ext cx="10028766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 have started building our model with a single </a:t>
            </a:r>
            <a:r>
              <a:rPr lang="en-US" dirty="0" err="1"/>
              <a:t>regressor</a:t>
            </a:r>
            <a:r>
              <a:rPr lang="en-US" dirty="0"/>
              <a:t> with Independent variable, </a:t>
            </a:r>
            <a:r>
              <a:rPr lang="en-US" dirty="0" smtClean="0"/>
              <a:t>‘</a:t>
            </a:r>
            <a:r>
              <a:rPr lang="en-US" dirty="0"/>
              <a:t>horsepower’ being highly correlated with the dependent variable ‘car price’.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Model 1: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const 0.0000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Horsepower 0.8062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After building the model the </a:t>
            </a:r>
            <a:r>
              <a:rPr lang="en-US" b="1" dirty="0"/>
              <a:t>R^2 value obtained is 0.65</a:t>
            </a:r>
            <a:r>
              <a:rPr lang="en-US" dirty="0"/>
              <a:t>. In order to better explain the dependent variable we included some new independent variables in our model. These independent variables will be selected based on their correlation values with the price.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second highly correlated variable, ‘</a:t>
            </a:r>
            <a:r>
              <a:rPr lang="en-US" dirty="0" err="1"/>
              <a:t>curbweight</a:t>
            </a:r>
            <a:r>
              <a:rPr lang="en-US" dirty="0"/>
              <a:t>’ is introduced in the model </a:t>
            </a:r>
            <a:r>
              <a:rPr lang="en-US" dirty="0" smtClean="0"/>
              <a:t>2.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const 0.0000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horsepower  0.3581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curbweight</a:t>
            </a:r>
            <a:r>
              <a:rPr lang="en-US" dirty="0"/>
              <a:t>   0.5898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The R^2 value for model 2 is 0.797</a:t>
            </a:r>
            <a:r>
              <a:rPr lang="en-US" dirty="0"/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Linear Regression Model using Forward Selection of Features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9000066" cy="40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To further explain our dependent variable, we will add another highly correlated variable, ‘</a:t>
            </a:r>
            <a:r>
              <a:rPr lang="en-US" dirty="0" err="1"/>
              <a:t>enginesize</a:t>
            </a:r>
            <a:r>
              <a:rPr lang="en-US" dirty="0"/>
              <a:t>’. 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Model 3: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const        0.0000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horsepower   0.2288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curbweight</a:t>
            </a:r>
            <a:r>
              <a:rPr lang="en-US" dirty="0"/>
              <a:t>   0.3938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enginesize</a:t>
            </a:r>
            <a:r>
              <a:rPr lang="en-US" dirty="0"/>
              <a:t>   0.3400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model 3, we included horsepower, </a:t>
            </a:r>
            <a:r>
              <a:rPr lang="en-US" dirty="0" err="1"/>
              <a:t>curbweight</a:t>
            </a:r>
            <a:r>
              <a:rPr lang="en-US" dirty="0"/>
              <a:t>, </a:t>
            </a:r>
            <a:r>
              <a:rPr lang="en-US" dirty="0" err="1"/>
              <a:t>enginesize</a:t>
            </a:r>
            <a:r>
              <a:rPr lang="en-US" dirty="0"/>
              <a:t> and </a:t>
            </a:r>
            <a:r>
              <a:rPr lang="en-US" b="1" dirty="0"/>
              <a:t>found R^2 to be 0.819.</a:t>
            </a:r>
            <a:endParaRPr b="1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677334" y="1143000"/>
            <a:ext cx="9139766" cy="5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Using just only top three highly correlated variables, we have been able to explain around 82% of the dependent variable.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But, there are 22 independent variables which have not been used to explain the dependent variable.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So, here we have a problem of omitted variable bias (OVB) in the model.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OVB can be eliminated by introducing more independent variables to our model.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There are two approaches, either we could use forward selection or backward elimination method to build our model.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Since we have a lot of variables forward selection method is not a better choice. We have decided to build our model using Recursive Feature Elimination (RFE) </a:t>
            </a:r>
            <a:r>
              <a:rPr lang="en-US" dirty="0" smtClean="0"/>
              <a:t>method</a:t>
            </a:r>
            <a:r>
              <a:rPr lang="en-US" dirty="0" smtClean="0"/>
              <a:t> </a:t>
            </a:r>
            <a:r>
              <a:rPr lang="en-US" dirty="0" smtClean="0"/>
              <a:t>and VIF.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Recursive Feature </a:t>
            </a:r>
            <a:r>
              <a:rPr lang="en-US" b="1" dirty="0" smtClean="0"/>
              <a:t>Elimination (RFE)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92964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Recursive </a:t>
            </a:r>
            <a:r>
              <a:rPr lang="en-US" dirty="0" smtClean="0"/>
              <a:t>Feature Elimination is basically a backward selection of the predictors.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 smtClean="0"/>
              <a:t>technique begins by building a model on the entire set of predictors and computing an importance score for each predictor.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/>
              <a:t>least important predictor(s) are then removed, the model is re-built, and importance scores are computed again. In practice, the analyst specifies the number of predictor subsets to evaluate as well as each subset’s size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 smtClean="0"/>
              <a:t>, the subset size is a tuning parameter for RFE. The subset size that optimizes the performance criteria is used to select the predictors based on the </a:t>
            </a:r>
            <a:r>
              <a:rPr lang="en-US" dirty="0" smtClean="0"/>
              <a:t>importance rankings.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Variance Inflation Factor (VIF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9609666" cy="4800599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 smtClean="0"/>
              <a:t>variance inflation factor (VIF) provides a measure of </a:t>
            </a:r>
            <a:r>
              <a:rPr lang="en-US" dirty="0" err="1" smtClean="0"/>
              <a:t>multicollinearity</a:t>
            </a:r>
            <a:r>
              <a:rPr lang="en-US" dirty="0" smtClean="0"/>
              <a:t> among the independent variables in a multiple regression model.</a:t>
            </a:r>
          </a:p>
          <a:p>
            <a:pPr algn="just" fontAlgn="base">
              <a:lnSpc>
                <a:spcPct val="200000"/>
              </a:lnSpc>
            </a:pPr>
            <a:r>
              <a:rPr lang="en-US" dirty="0" smtClean="0"/>
              <a:t>Detecting </a:t>
            </a:r>
            <a:r>
              <a:rPr lang="en-US" dirty="0" err="1" smtClean="0"/>
              <a:t>multicollinearity</a:t>
            </a:r>
            <a:r>
              <a:rPr lang="en-US" dirty="0" smtClean="0"/>
              <a:t> is important because while it does not reduce the explanatory power of the model, it does reduce the statistical significance of the independent variables. </a:t>
            </a:r>
          </a:p>
          <a:p>
            <a:pPr algn="just" fontAlgn="base">
              <a:lnSpc>
                <a:spcPct val="200000"/>
              </a:lnSpc>
            </a:pPr>
            <a:r>
              <a:rPr lang="en-US" dirty="0" smtClean="0"/>
              <a:t>A large VIF </a:t>
            </a:r>
            <a:r>
              <a:rPr lang="en-US" dirty="0" smtClean="0"/>
              <a:t>(generally greater than 5) on </a:t>
            </a:r>
            <a:r>
              <a:rPr lang="en-US" dirty="0" smtClean="0"/>
              <a:t>an independent variable indicates a highly collinear relationship to the other variables that should be considered or adjusted for in the structure of the model and selection of independent </a:t>
            </a:r>
            <a:r>
              <a:rPr lang="en-US" dirty="0" smtClean="0"/>
              <a:t>variables.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9457266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332"/>
            </a:pPr>
            <a:r>
              <a:rPr lang="en-US" dirty="0" smtClean="0"/>
              <a:t>The threshold p-value and VIF value is as follows: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SzPts val="1332"/>
            </a:pPr>
            <a:r>
              <a:rPr lang="en-US" dirty="0" smtClean="0"/>
              <a:t>P value greater </a:t>
            </a:r>
            <a:r>
              <a:rPr lang="en-US" dirty="0" smtClean="0"/>
              <a:t>than 0.05 (i.e. 95 percent of confidence). </a:t>
            </a:r>
            <a:endParaRPr lang="en-US" dirty="0" smtClean="0"/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buSzPts val="1332"/>
            </a:pPr>
            <a:r>
              <a:rPr lang="en-US" dirty="0" smtClean="0"/>
              <a:t>VIF value </a:t>
            </a:r>
            <a:r>
              <a:rPr lang="en-US" dirty="0" smtClean="0"/>
              <a:t>greater than 5</a:t>
            </a:r>
            <a:r>
              <a:rPr lang="en-US" dirty="0" smtClean="0"/>
              <a:t>.</a:t>
            </a:r>
            <a:endParaRPr lang="en-US" dirty="0" smtClean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We will start with including </a:t>
            </a:r>
            <a:r>
              <a:rPr lang="en-US" dirty="0"/>
              <a:t>every independent variable and </a:t>
            </a:r>
            <a:r>
              <a:rPr lang="en-US" dirty="0" smtClean="0"/>
              <a:t>then 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We will drop the variable with high p-value and high VIF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We will drop the variable with highest p-value between variables with high p-value low VIF or low p-value high VIF</a:t>
            </a:r>
            <a:endParaRPr/>
          </a:p>
          <a:p>
            <a:pPr marL="742950" lvl="1" indent="-2857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We will retain the variable with low p-value and low VIF</a:t>
            </a:r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 smtClean="0"/>
              <a:t>Model Building Criteria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dirty="0"/>
              <a:t>Introduction of </a:t>
            </a:r>
            <a:r>
              <a:rPr lang="en-US" sz="4400" dirty="0" smtClean="0"/>
              <a:t>P</a:t>
            </a:r>
            <a:r>
              <a:rPr lang="en-US" sz="4400" dirty="0" smtClean="0"/>
              <a:t>roblem</a:t>
            </a:r>
            <a:endParaRPr sz="440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9762066" cy="431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 Chinese automobile company </a:t>
            </a:r>
            <a:r>
              <a:rPr lang="en-US" dirty="0" smtClean="0"/>
              <a:t>“</a:t>
            </a:r>
            <a:r>
              <a:rPr lang="en-US" dirty="0" err="1" smtClean="0"/>
              <a:t>Geely</a:t>
            </a:r>
            <a:r>
              <a:rPr lang="en-US" dirty="0" smtClean="0"/>
              <a:t> Auto” </a:t>
            </a:r>
            <a:r>
              <a:rPr lang="en-US" dirty="0" smtClean="0"/>
              <a:t>aspires to enter the US market by setting up their manufacturing unit there and producing cars locally to give competition to their US and European counterparts.</a:t>
            </a:r>
            <a:endParaRPr lang="en-US" dirty="0" smtClean="0"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For the same, they want to understand the factors on which the pricing of car depends.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Basically, they want to identify those differentiating parameters which are different for American and Chinese market, so that they can make their strategy accordingly</a:t>
            </a:r>
            <a:r>
              <a:rPr lang="en-US" dirty="0" smtClean="0"/>
              <a:t>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Basic questions that they want to know:</a:t>
            </a:r>
            <a:endParaRPr/>
          </a:p>
          <a:p>
            <a:pPr marL="74295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 b="1" dirty="0"/>
              <a:t>Which variables are significant in predicting the price of a </a:t>
            </a:r>
            <a:r>
              <a:rPr lang="en-US" sz="1800" b="1" dirty="0" smtClean="0"/>
              <a:t>car?</a:t>
            </a:r>
            <a:endParaRPr/>
          </a:p>
          <a:p>
            <a:pPr marL="74295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 b="1" dirty="0"/>
              <a:t>How well those variables describe the price of a </a:t>
            </a:r>
            <a:r>
              <a:rPr lang="en-US" sz="1800" b="1" dirty="0" smtClean="0"/>
              <a:t>car?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62648"/>
          <a:ext cx="11353801" cy="6495352"/>
        </p:xfrm>
        <a:graphic>
          <a:graphicData uri="http://schemas.openxmlformats.org/drawingml/2006/table">
            <a:tbl>
              <a:tblPr/>
              <a:tblGrid>
                <a:gridCol w="2273044"/>
                <a:gridCol w="1016588"/>
                <a:gridCol w="856674"/>
                <a:gridCol w="993743"/>
                <a:gridCol w="1096545"/>
                <a:gridCol w="936632"/>
                <a:gridCol w="1073699"/>
                <a:gridCol w="1096545"/>
                <a:gridCol w="936632"/>
                <a:gridCol w="1073699"/>
              </a:tblGrid>
              <a:tr h="35556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8161" marR="8161" marT="8161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Value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 Values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VIF Values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          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0.7074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0.7124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0.6736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curbweight    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0.2384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horsepower   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0.2273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carwidth       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0.2328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0.2408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3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Cars_Category_TopNotch_Cars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1.0502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1.0599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carbody_hardtop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-0.2211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-0.2314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carbody_hatchback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-0.6016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-0.6198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-0.6311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carbody_sedan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-0.4691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-0.4951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-0.5123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carbody_wagon 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-0.5865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-0.6111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3.31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-0.6269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enginetype_dohcv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-1.0254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-0.9329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-0.8773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    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0.1212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-0.1104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enginetype_ohcv 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-0.1968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-0.2225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-0.218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cylindernumber_five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-0.3815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-0.3529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-0.2894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cylindernumber_four  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-0.4642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-0.4483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-0.3896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cylindernumber_six      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-0.1381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0.322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-0.0857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cylindernumber_twelve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0.393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R-squared</a:t>
                      </a:r>
                    </a:p>
                  </a:txBody>
                  <a:tcPr marL="8161" marR="8161" marT="8161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0.936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 -squared</a:t>
                      </a:r>
                    </a:p>
                  </a:txBody>
                  <a:tcPr marL="8161" marR="8161" marT="8161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0.929</a:t>
                      </a:r>
                    </a:p>
                  </a:txBody>
                  <a:tcPr marL="8161" marR="8161" marT="81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"/>
          <a:ext cx="11471623" cy="6019804"/>
        </p:xfrm>
        <a:graphic>
          <a:graphicData uri="http://schemas.openxmlformats.org/drawingml/2006/table">
            <a:tbl>
              <a:tblPr/>
              <a:tblGrid>
                <a:gridCol w="2372698"/>
                <a:gridCol w="1017527"/>
                <a:gridCol w="869138"/>
                <a:gridCol w="1070525"/>
                <a:gridCol w="1091723"/>
                <a:gridCol w="943333"/>
                <a:gridCol w="1070525"/>
                <a:gridCol w="1091723"/>
                <a:gridCol w="943333"/>
                <a:gridCol w="1001098"/>
              </a:tblGrid>
              <a:tr h="31868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7630" marR="7630" marT="7630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          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0.5631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0.5665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0.4821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curbweight    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0.2474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0.2288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horsepower   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0.2179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0.2151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0.2289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carwidth       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0.2386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0.2397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0.2058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Cars_Category_TopNotch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Cars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1.0606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1.1121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1.1276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carbody_hardtop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carbody_hatchback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-0.5214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-0.4954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-0.4798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carbody_sedan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-0.4054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-0.3789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-0.3696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carbody_wagon 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-0.5259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-0.5137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-0.5091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363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enginetype_dohcv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-0.8407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-0.883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-0.8214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    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0.1029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enginetype_ohcv 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-0.1975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-0.2098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-0.1484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cylindernumber_five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-0.2793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-0.2024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cylindernumber_four  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-0.3811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-0.3351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-0.2608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5.76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cylindernumber_six        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cylindernumber_twelve  </a:t>
                      </a:r>
                    </a:p>
                  </a:txBody>
                  <a:tcPr marL="7630" marR="7630" marT="7630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R-squared</a:t>
                      </a:r>
                    </a:p>
                  </a:txBody>
                  <a:tcPr marL="7630" marR="7630" marT="7630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0.935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0.934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0.932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 -squared</a:t>
                      </a:r>
                    </a:p>
                  </a:txBody>
                  <a:tcPr marL="7630" marR="7630" marT="7630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0.929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0.928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0.927</a:t>
                      </a:r>
                    </a:p>
                  </a:txBody>
                  <a:tcPr marL="7630" marR="7630" marT="76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89852"/>
          <a:ext cx="11471369" cy="6350694"/>
        </p:xfrm>
        <a:graphic>
          <a:graphicData uri="http://schemas.openxmlformats.org/drawingml/2006/table">
            <a:tbl>
              <a:tblPr/>
              <a:tblGrid>
                <a:gridCol w="2109990"/>
                <a:gridCol w="1092107"/>
                <a:gridCol w="943664"/>
                <a:gridCol w="1070899"/>
                <a:gridCol w="1092107"/>
                <a:gridCol w="985033"/>
                <a:gridCol w="1070899"/>
                <a:gridCol w="1092107"/>
                <a:gridCol w="943664"/>
                <a:gridCol w="1070899"/>
              </a:tblGrid>
              <a:tr h="347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7535" marR="7535" marT="753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          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0.4472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0.4709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curbweight    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0.2449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horsepower   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0.2146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0.3021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0.3599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carwidth       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0.3523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0.3652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Cars_Category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TopNotch_Cars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1.1456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1.2141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1.2895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carbody_hardtop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carbody_hatchback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-0.4744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-0.5316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-0.4859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carbody_sedan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-0.3619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-0.3839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-0.3518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carbody_wagon 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-0.5038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-0.4023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enginetype_dohcv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-0.7421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-1.2424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-1.445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    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enginetype_ohcv 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cylindernumber_five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cylindernumber_four  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-0.2382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-0.2504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cylindernumber_six        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0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cylindernumber_twelve  </a:t>
                      </a:r>
                    </a:p>
                  </a:txBody>
                  <a:tcPr marL="7535" marR="7535" marT="753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R-squared</a:t>
                      </a:r>
                    </a:p>
                  </a:txBody>
                  <a:tcPr marL="7535" marR="7535" marT="753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 -squared</a:t>
                      </a:r>
                    </a:p>
                  </a:txBody>
                  <a:tcPr marL="7535" marR="7535" marT="753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0.914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11201400" cy="6297031"/>
        </p:xfrm>
        <a:graphic>
          <a:graphicData uri="http://schemas.openxmlformats.org/drawingml/2006/table">
            <a:tbl>
              <a:tblPr/>
              <a:tblGrid>
                <a:gridCol w="2839590"/>
                <a:gridCol w="1469738"/>
                <a:gridCol w="1269967"/>
                <a:gridCol w="1441200"/>
                <a:gridCol w="1469738"/>
                <a:gridCol w="1269967"/>
                <a:gridCol w="1441200"/>
              </a:tblGrid>
              <a:tr h="33883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 - 11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Beta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Values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const         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curbweight   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horsepower  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carwidth      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Cars_Category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TopNotch_Cars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carbody_hardtop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carbody_hatchback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carbody_sedan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carbody_wagon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enginetype_dohcv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-1.5033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enginetype_ohc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enginetype_ohcv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cylindernumber_five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cylindernumber_four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cylindernumber_six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73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cylindernumber_twelve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 R -squared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9677400" cy="53340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SzPts val="1184"/>
            </a:pPr>
            <a:r>
              <a:rPr lang="en-US" dirty="0" smtClean="0"/>
              <a:t>At Model 9 we have seven variable with </a:t>
            </a:r>
            <a:r>
              <a:rPr lang="en-US" dirty="0" err="1" smtClean="0"/>
              <a:t>adj</a:t>
            </a:r>
            <a:r>
              <a:rPr lang="en-US" dirty="0" smtClean="0"/>
              <a:t> R^2 value 0.914.</a:t>
            </a:r>
          </a:p>
          <a:p>
            <a:pPr marL="285750" indent="-285750" algn="just">
              <a:lnSpc>
                <a:spcPct val="150000"/>
              </a:lnSpc>
              <a:buSzPts val="1184"/>
            </a:pPr>
            <a:r>
              <a:rPr lang="en-US" dirty="0" smtClean="0"/>
              <a:t>The target is to explain maximum variability using minimum variable.</a:t>
            </a:r>
          </a:p>
          <a:p>
            <a:pPr marL="285750" indent="-285750" algn="just">
              <a:lnSpc>
                <a:spcPct val="150000"/>
              </a:lnSpc>
              <a:buSzPts val="1184"/>
            </a:pPr>
            <a:r>
              <a:rPr lang="en-US" dirty="0" smtClean="0"/>
              <a:t>So we dropped </a:t>
            </a:r>
            <a:r>
              <a:rPr lang="en-US" dirty="0" err="1" smtClean="0"/>
              <a:t>carbody_sedan</a:t>
            </a:r>
            <a:r>
              <a:rPr lang="en-US" dirty="0" smtClean="0"/>
              <a:t> by preliminary data </a:t>
            </a:r>
            <a:r>
              <a:rPr lang="en-US" dirty="0" smtClean="0"/>
              <a:t>visualization, p-value and correlation value </a:t>
            </a:r>
            <a:r>
              <a:rPr lang="en-US" dirty="0" smtClean="0"/>
              <a:t>and checking if there is substantial drop in R^2 value</a:t>
            </a:r>
            <a:r>
              <a:rPr lang="en-US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SzPts val="1332"/>
            </a:pPr>
            <a:r>
              <a:rPr lang="en-US" dirty="0" smtClean="0"/>
              <a:t>After </a:t>
            </a:r>
            <a:r>
              <a:rPr lang="en-US" dirty="0" smtClean="0"/>
              <a:t>dropping the variable </a:t>
            </a:r>
            <a:r>
              <a:rPr lang="en-US" dirty="0" err="1" smtClean="0"/>
              <a:t>carbody_sedan</a:t>
            </a:r>
            <a:r>
              <a:rPr lang="en-US" dirty="0" smtClean="0"/>
              <a:t>, there is no substantial drop in R^2 </a:t>
            </a:r>
            <a:r>
              <a:rPr lang="en-US" dirty="0" smtClean="0"/>
              <a:t>value (0.05). </a:t>
            </a:r>
            <a:r>
              <a:rPr lang="en-US" dirty="0" smtClean="0"/>
              <a:t>So, we will proceed with dropping </a:t>
            </a:r>
            <a:r>
              <a:rPr lang="en-US" dirty="0" err="1" smtClean="0"/>
              <a:t>carbody_sedan</a:t>
            </a:r>
            <a:r>
              <a:rPr lang="en-US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SzPts val="1332"/>
            </a:pPr>
            <a:r>
              <a:rPr lang="en-US" dirty="0" smtClean="0"/>
              <a:t>It results in increase in p-value of </a:t>
            </a:r>
            <a:r>
              <a:rPr lang="en-US" dirty="0" err="1" smtClean="0"/>
              <a:t>carbody_wagon</a:t>
            </a:r>
            <a:r>
              <a:rPr lang="en-US" dirty="0" smtClean="0"/>
              <a:t> (p-value 0.315). The reason behind increment of p value of this variable could be a negative correlation between </a:t>
            </a:r>
            <a:r>
              <a:rPr lang="en-US" dirty="0" err="1" smtClean="0"/>
              <a:t>carbody_sedan</a:t>
            </a:r>
            <a:r>
              <a:rPr lang="en-US" dirty="0" smtClean="0"/>
              <a:t> and </a:t>
            </a:r>
            <a:r>
              <a:rPr lang="en-US" dirty="0" err="1" smtClean="0"/>
              <a:t>carbody_wagon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71600"/>
            <a:ext cx="9838266" cy="5181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dirty="0" smtClean="0"/>
              <a:t>R2 score of </a:t>
            </a:r>
            <a:r>
              <a:rPr lang="en-US" b="1" dirty="0" smtClean="0"/>
              <a:t>model 11 </a:t>
            </a:r>
            <a:r>
              <a:rPr lang="en-US" b="1" dirty="0" smtClean="0"/>
              <a:t>is </a:t>
            </a:r>
            <a:r>
              <a:rPr lang="en-US" b="1" dirty="0" smtClean="0"/>
              <a:t>0.912. </a:t>
            </a:r>
            <a:r>
              <a:rPr lang="en-US" b="1" dirty="0" smtClean="0"/>
              <a:t>Hence, </a:t>
            </a:r>
            <a:r>
              <a:rPr lang="en-US" b="1" dirty="0" smtClean="0"/>
              <a:t>we </a:t>
            </a:r>
            <a:r>
              <a:rPr lang="en-US" b="1" dirty="0" smtClean="0"/>
              <a:t>can say that our model is good enough to predict the Car prices using below predictor variables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horsepower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carwidth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Cars_Category_TopNotch_Cars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carbody_hatchback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enginetype_dohcv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dirty="0" err="1" smtClean="0"/>
              <a:t>Carprice</a:t>
            </a:r>
            <a:r>
              <a:rPr lang="en-US" sz="2000" b="1" i="1" dirty="0" smtClean="0"/>
              <a:t>=−0.0925+0.3847×horsepower+0.3381×carwidth+1.3179×Carscategorytopnotchcars−0.1565×carbodyhatchback−1.5033×enginetypedohcv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Chinese Company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52599"/>
            <a:ext cx="8923866" cy="4288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Using the given independent variables we have to build a model which can predict the price of cars. This will help management to understand car price variation with those independent variables.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With the help of model, the management can work on the design of cars, business strategies, etc to meet the price levels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Further</a:t>
            </a:r>
            <a:r>
              <a:rPr lang="en-US" dirty="0" smtClean="0"/>
              <a:t>, </a:t>
            </a:r>
            <a:r>
              <a:rPr lang="en-US" dirty="0" smtClean="0"/>
              <a:t>this would also be helpful in depicting the price dynamics in the new market.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 smtClean="0"/>
              <a:t>Methodology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1752601"/>
            <a:ext cx="8596668" cy="428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Summary of data and data visualization. </a:t>
            </a:r>
            <a:endParaRPr lang="en-US" dirty="0" smtClean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Start building model using </a:t>
            </a:r>
            <a:r>
              <a:rPr lang="en-US" dirty="0" err="1" smtClean="0"/>
              <a:t>uni-variate</a:t>
            </a:r>
            <a:r>
              <a:rPr lang="en-US" dirty="0" smtClean="0"/>
              <a:t> Linear Regression model, and then using multi-</a:t>
            </a:r>
            <a:r>
              <a:rPr lang="en-US" dirty="0" err="1" smtClean="0"/>
              <a:t>variate</a:t>
            </a:r>
            <a:r>
              <a:rPr lang="en-US" dirty="0" smtClean="0"/>
              <a:t> Linear Regression model.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Further using Recursive Feature Elimination </a:t>
            </a:r>
            <a:r>
              <a:rPr lang="en-US" dirty="0" smtClean="0"/>
              <a:t>(</a:t>
            </a:r>
            <a:r>
              <a:rPr lang="en-US" dirty="0"/>
              <a:t>RFE) </a:t>
            </a:r>
            <a:r>
              <a:rPr lang="en-US" dirty="0" smtClean="0"/>
              <a:t>method we </a:t>
            </a:r>
            <a:r>
              <a:rPr lang="en-US" dirty="0"/>
              <a:t>have selected </a:t>
            </a:r>
            <a:r>
              <a:rPr lang="en-US" dirty="0" smtClean="0"/>
              <a:t>our </a:t>
            </a:r>
            <a:r>
              <a:rPr lang="en-US" dirty="0"/>
              <a:t>attributes for </a:t>
            </a:r>
            <a:r>
              <a:rPr lang="en-US" dirty="0" smtClean="0"/>
              <a:t>the building our model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Then </a:t>
            </a:r>
            <a:r>
              <a:rPr lang="en-US" dirty="0" smtClean="0"/>
              <a:t>on </a:t>
            </a:r>
            <a:r>
              <a:rPr lang="en-US" dirty="0"/>
              <a:t>the basis </a:t>
            </a:r>
            <a:r>
              <a:rPr lang="en-US" dirty="0" smtClean="0"/>
              <a:t>of threshold </a:t>
            </a:r>
            <a:r>
              <a:rPr lang="en-US" dirty="0"/>
              <a:t>p-values and </a:t>
            </a:r>
            <a:r>
              <a:rPr lang="en-US" dirty="0" smtClean="0"/>
              <a:t>VIF(Variance </a:t>
            </a:r>
            <a:r>
              <a:rPr lang="en-US" dirty="0"/>
              <a:t>Inflation Factor</a:t>
            </a:r>
            <a:r>
              <a:rPr lang="en-US" dirty="0" smtClean="0"/>
              <a:t>) we have  done backward elimination and have eliminated insignificant variables.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Description of Data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9372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Source of Data :- UCI Machine Learning Repository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	dataset :-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https://archive.ics.uci.edu/ml/datasets/Automobile</a:t>
            </a:r>
            <a:endParaRPr u="sng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Dependent Variable :- Price of car (Numeric)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Independent Variables :- There are a total of 25 independent variables.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Car_ID</a:t>
            </a:r>
            <a:r>
              <a:rPr lang="en-US" dirty="0"/>
              <a:t>: Unique id of each observation (</a:t>
            </a:r>
            <a:r>
              <a:rPr lang="en-US" dirty="0" err="1"/>
              <a:t>Interger</a:t>
            </a:r>
            <a:r>
              <a:rPr lang="en-US" dirty="0"/>
              <a:t>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Symboling</a:t>
            </a:r>
            <a:r>
              <a:rPr lang="en-US" dirty="0"/>
              <a:t>: Its assigned insurance risk rating, A value of +3 indicates that the auto is risky, -3 that it is probably pretty safe.(Categorical)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carCompany</a:t>
            </a:r>
            <a:r>
              <a:rPr lang="en-US" dirty="0"/>
              <a:t>: Name of car company (Categorical)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fueltype</a:t>
            </a:r>
            <a:r>
              <a:rPr lang="en-US" dirty="0"/>
              <a:t>: Car fuel type i.e. gas or diesel (Categorical)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aspiration: Aspiration used in a car (Categorical)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 err="1"/>
              <a:t>doornumber</a:t>
            </a:r>
            <a:r>
              <a:rPr lang="en-US" dirty="0"/>
              <a:t>: Number of doors in a car (Categorical)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body" idx="1"/>
          </p:nvPr>
        </p:nvSpPr>
        <p:spPr>
          <a:xfrm>
            <a:off x="677334" y="533401"/>
            <a:ext cx="8596668" cy="55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Independent Variables :-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carbody: body of car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drivewheel: type of drive wheel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enginelocation: Location of car engine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wheelbase: Weelbase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carlength: Length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carwidth: Width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carheight: height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curbweight: The weight of a car without occupants or baggage.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enginetype: Type of engine.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cylindernumber: cylinder placed in the car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enginesize: Size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fuelsystem: Fuel system of car (Categorical)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boreratio: Boreratio of car (Numeric)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677334" y="533401"/>
            <a:ext cx="8596668" cy="550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Independent Variables :-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stroke: Stroke or volume inside the engine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compressionratio: compression ratio of car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horsepower: Horsepower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peakrpm: car peak rpm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citympg: Mileage in city (Numeric)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highwaympg: Mileage on highway (Numeric)</a:t>
            </a:r>
            <a:endParaRPr/>
          </a:p>
          <a:p>
            <a:pPr marL="1143000" lvl="2" indent="-15748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Description of Data</a:t>
            </a:r>
            <a:endParaRPr/>
          </a:p>
        </p:txBody>
      </p:sp>
      <p:pic>
        <p:nvPicPr>
          <p:cNvPr id="178" name="Google Shape;178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549400"/>
            <a:ext cx="8720666" cy="385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Description of Data</a:t>
            </a:r>
            <a:endParaRPr/>
          </a:p>
        </p:txBody>
      </p:sp>
      <p:pic>
        <p:nvPicPr>
          <p:cNvPr id="184" name="Google Shape;18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22400"/>
            <a:ext cx="8199966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677334" y="5562600"/>
            <a:ext cx="859666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a large variation in the given variables by looking at the data description. </a:t>
            </a: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we will normalize the data by Z score normalization. </a:t>
            </a: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2014</Words>
  <PresentationFormat>Custom</PresentationFormat>
  <Paragraphs>630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CAR PRICE PREDICTION</vt:lpstr>
      <vt:lpstr>Introduction of Problem</vt:lpstr>
      <vt:lpstr>Goals of Chinese Company </vt:lpstr>
      <vt:lpstr>Methodology</vt:lpstr>
      <vt:lpstr>Description of Data</vt:lpstr>
      <vt:lpstr>Slide 6</vt:lpstr>
      <vt:lpstr>Slide 7</vt:lpstr>
      <vt:lpstr>Description of Data</vt:lpstr>
      <vt:lpstr>Description of Data</vt:lpstr>
      <vt:lpstr>Car Price Distribution Plot</vt:lpstr>
      <vt:lpstr>Slide 11</vt:lpstr>
      <vt:lpstr>Slide 12</vt:lpstr>
      <vt:lpstr>Scatter Plot </vt:lpstr>
      <vt:lpstr>Linear Regression Model using Forward Selection of Features</vt:lpstr>
      <vt:lpstr>Linear Regression Model using Forward Selection of Features</vt:lpstr>
      <vt:lpstr>Slide 16</vt:lpstr>
      <vt:lpstr>Recursive Feature Elimination (RFE)</vt:lpstr>
      <vt:lpstr>Variance Inflation Factor (VIF)</vt:lpstr>
      <vt:lpstr>Model Building Criteria</vt:lpstr>
      <vt:lpstr>Slide 20</vt:lpstr>
      <vt:lpstr>Slide 21</vt:lpstr>
      <vt:lpstr>Slide 22</vt:lpstr>
      <vt:lpstr>Slide 23</vt:lpstr>
      <vt:lpstr>Model Insights</vt:lpstr>
      <vt:lpstr>Conclusion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Vivek Prajapat</dc:creator>
  <cp:lastModifiedBy>room no. 3</cp:lastModifiedBy>
  <cp:revision>21</cp:revision>
  <dcterms:created xsi:type="dcterms:W3CDTF">2020-02-23T13:20:08Z</dcterms:created>
  <dcterms:modified xsi:type="dcterms:W3CDTF">2020-02-24T15:00:34Z</dcterms:modified>
</cp:coreProperties>
</file>