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4" r:id="rId3"/>
    <p:sldId id="263" r:id="rId4"/>
    <p:sldId id="288" r:id="rId5"/>
    <p:sldId id="257" r:id="rId6"/>
    <p:sldId id="293" r:id="rId7"/>
    <p:sldId id="258" r:id="rId8"/>
    <p:sldId id="259" r:id="rId9"/>
    <p:sldId id="260" r:id="rId10"/>
    <p:sldId id="261" r:id="rId11"/>
    <p:sldId id="262" r:id="rId12"/>
    <p:sldId id="265" r:id="rId13"/>
    <p:sldId id="266" r:id="rId14"/>
    <p:sldId id="267" r:id="rId15"/>
    <p:sldId id="291" r:id="rId16"/>
    <p:sldId id="269" r:id="rId17"/>
    <p:sldId id="292" r:id="rId18"/>
    <p:sldId id="270" r:id="rId19"/>
    <p:sldId id="289" r:id="rId20"/>
    <p:sldId id="290" r:id="rId21"/>
    <p:sldId id="272" r:id="rId22"/>
    <p:sldId id="273" r:id="rId23"/>
    <p:sldId id="274" r:id="rId24"/>
    <p:sldId id="276" r:id="rId25"/>
    <p:sldId id="275" r:id="rId26"/>
    <p:sldId id="277" r:id="rId27"/>
    <p:sldId id="278" r:id="rId28"/>
    <p:sldId id="295" r:id="rId29"/>
    <p:sldId id="279" r:id="rId30"/>
    <p:sldId id="280" r:id="rId31"/>
    <p:sldId id="294" r:id="rId32"/>
    <p:sldId id="283" r:id="rId33"/>
    <p:sldId id="281" r:id="rId34"/>
    <p:sldId id="282" r:id="rId35"/>
    <p:sldId id="284" r:id="rId36"/>
    <p:sldId id="285" r:id="rId37"/>
    <p:sldId id="286" r:id="rId38"/>
    <p:sldId id="28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B124D3-5F5D-4586-9305-0AACC3093EE1}">
          <p14:sldIdLst>
            <p14:sldId id="256"/>
          </p14:sldIdLst>
        </p14:section>
        <p14:section name="Intro" id="{95FB775C-0602-46D5-B228-E4C41EC740F1}">
          <p14:sldIdLst>
            <p14:sldId id="264"/>
            <p14:sldId id="263"/>
            <p14:sldId id="288"/>
            <p14:sldId id="257"/>
            <p14:sldId id="293"/>
            <p14:sldId id="258"/>
            <p14:sldId id="259"/>
            <p14:sldId id="260"/>
            <p14:sldId id="261"/>
            <p14:sldId id="262"/>
            <p14:sldId id="265"/>
          </p14:sldIdLst>
        </p14:section>
        <p14:section name="Level 1" id="{B0CD5AF2-FD3E-4AAB-9A26-732FC7870CCD}">
          <p14:sldIdLst>
            <p14:sldId id="266"/>
            <p14:sldId id="267"/>
            <p14:sldId id="291"/>
            <p14:sldId id="269"/>
            <p14:sldId id="292"/>
            <p14:sldId id="270"/>
            <p14:sldId id="289"/>
            <p14:sldId id="290"/>
          </p14:sldIdLst>
        </p14:section>
        <p14:section name="Level 2" id="{D6144C49-3029-4AB9-B3AC-C63FADA9D464}">
          <p14:sldIdLst>
            <p14:sldId id="272"/>
            <p14:sldId id="273"/>
            <p14:sldId id="274"/>
            <p14:sldId id="276"/>
            <p14:sldId id="275"/>
          </p14:sldIdLst>
        </p14:section>
        <p14:section name="Level 3" id="{7A8C169F-DCDA-422F-A63C-BC0C96076777}">
          <p14:sldIdLst>
            <p14:sldId id="277"/>
            <p14:sldId id="278"/>
            <p14:sldId id="295"/>
            <p14:sldId id="279"/>
            <p14:sldId id="280"/>
            <p14:sldId id="294"/>
          </p14:sldIdLst>
        </p14:section>
        <p14:section name="Future Work" id="{B91973A3-B28B-4328-8A57-2BE1CB27C4AC}">
          <p14:sldIdLst>
            <p14:sldId id="283"/>
            <p14:sldId id="281"/>
            <p14:sldId id="282"/>
          </p14:sldIdLst>
        </p14:section>
        <p14:section name="Acknowledgements" id="{75DEEDAA-0735-41FD-892A-9767229B80D8}">
          <p14:sldIdLst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sh Mishra" initials="AM" lastIdx="2" clrIdx="0">
    <p:extLst>
      <p:ext uri="{19B8F6BF-5375-455C-9EA6-DF929625EA0E}">
        <p15:presenceInfo xmlns:p15="http://schemas.microsoft.com/office/powerpoint/2012/main" userId="94e58079e5e2c5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21T16:28:43.909" idx="1">
    <p:pos x="10" y="10"/>
    <p:text>Have to motivate this question. Give statements about complexity: standard algorithms (Rips) grows in 2^N.  The PD calculation is n^3 in the number of simplices. This corresponds to the calculations running in .... seconds
Make a quick runtime graph with various datasets along the x-axis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21T16:37:42.482" idx="2">
    <p:pos x="10" y="10"/>
    <p:text>animate PD with moving box along the diagonal with corner on the diagonal moving along at the current scale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D0A23-E9BF-45AE-9B43-FE6137ACD329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45520-AA3C-489A-86A6-3327B188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0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Similar mean of x, y, sample variance of x and y, correlation, linear regression, R^2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45520-AA3C-489A-86A6-3327B18845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98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https://www.autodesk.com/research/publications/same-stats-different-graphs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45520-AA3C-489A-86A6-3327B18845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5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ffectLst/>
                <a:latin typeface="Arial" panose="020B0604020202020204" pitchFamily="34" charset="0"/>
              </a:rPr>
              <a:t>PersGNN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>
                <a:effectLst/>
                <a:latin typeface="Arial" panose="020B0604020202020204" pitchFamily="34" charset="0"/>
              </a:rPr>
              <a:t>Krishnapriyan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45520-AA3C-489A-86A6-3327B18845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9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89D1-29FA-4613-B2D9-4B4695A2E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BD059-7066-49B1-8A61-D62CB1E2F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A96CE-A3BA-4A7B-B436-D5BCD2EC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44-DA6A-4D35-B15C-91318AE39ED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A3499-B0C4-457E-B214-7C21BE5D1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51D92-F0C6-496A-87D7-4E2100A9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F85-D1BB-4626-BF9F-2DEE29D6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2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B656-148C-4AEC-8395-6F8C3511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E7097-3A0C-4245-8743-34AC2E465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DE9EE-AA94-4D85-AED3-F7FAC4F47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44-DA6A-4D35-B15C-91318AE39ED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EE061-AF37-40A5-BD40-ECB8366E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2A985-A20C-4950-A70F-7824BEB1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F85-D1BB-4626-BF9F-2DEE29D6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9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67C814-38F2-4DE4-8FC4-6A08E1879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0FDB3-930C-4744-9BB2-3550C8B46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8D984-69A0-4502-884B-DA232377E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44-DA6A-4D35-B15C-91318AE39ED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95ECB-E292-42DE-BDA9-D9039123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23C19-43F3-4AB5-81F0-538123C9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F85-D1BB-4626-BF9F-2DEE29D6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2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37A05-F5FF-4201-90D6-3C3C7571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281E3-1594-4640-A667-833966A83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05A7A-8941-4291-85AD-8CCBCF97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44-DA6A-4D35-B15C-91318AE39ED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60980-F4CE-4F28-AC06-419E59A7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D8D6D-B21D-4B84-AF8B-B93E8DD5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F85-D1BB-4626-BF9F-2DEE29D6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5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3881-F55E-455E-B4D6-23F7CA688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7EAD8-5975-4D0E-8BC3-2F463EEFC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CDEBA-6CE7-4424-9D2C-64733522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44-DA6A-4D35-B15C-91318AE39ED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22126-3ED5-4403-82EC-E16D6F6F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05062-78DB-4842-B958-C2CB310F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F85-D1BB-4626-BF9F-2DEE29D6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4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CA90-1374-4990-BDEA-4156996E4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B4E9-0193-453B-9AD4-E2537AA4D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F12B9-72BC-4ADD-8068-8B8DB2E9E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F790D-5B6D-49DF-98F0-BF419572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44-DA6A-4D35-B15C-91318AE39ED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1F609-C2B5-442A-8135-4C2B5BAB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A2F0D-1731-48FC-A535-B217B0D7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F85-D1BB-4626-BF9F-2DEE29D6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3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64087-CC30-48F2-B111-6EDD3CC90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3F949-7A15-489B-BE54-E1EE03FCB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4AE59-B63B-440C-9902-1891D79E6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83CB5-B9F7-47F3-A6C4-4500F3B29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136E4-41C1-4531-B5D9-77ABFA94E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9A0951-4FB9-4E28-A4EF-0FF7FDDB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44-DA6A-4D35-B15C-91318AE39ED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50D228-501D-49F1-8956-A7C32E69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3043F6-448A-4032-896C-BE9F8778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F85-D1BB-4626-BF9F-2DEE29D6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2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7FEF-274A-44FC-8457-1C588407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0FC3F-9AD2-4117-BE02-99F76A3D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44-DA6A-4D35-B15C-91318AE39ED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20440-1288-46B2-8C38-542B04533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1FE92-3F22-40FF-A923-2CAF6D1A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F85-D1BB-4626-BF9F-2DEE29D6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7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417017-9587-41C6-A8CD-65CA002C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44-DA6A-4D35-B15C-91318AE39ED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AB827-0938-4E81-BE08-06D90D5E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02C86-4A29-4E6B-A3A4-E247166B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F85-D1BB-4626-BF9F-2DEE29D6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6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2D7F2-D8F5-4E80-974C-97ADF0FE3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D943B-8B4E-411A-8806-D7943172C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89186-43F4-480A-8C25-A5C6DCB00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E65E4-032C-4FBD-A928-76EF40D9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44-DA6A-4D35-B15C-91318AE39ED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69D65-5EA1-44FC-97B5-1D1D0165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039A8-EFE8-4994-B4F2-5D9D0059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F85-D1BB-4626-BF9F-2DEE29D6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6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1B59-2BC5-4EC5-A2F8-C3F84CECA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379707-8406-4C4F-868E-A0413F90A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5FE73-BD85-424E-B2A8-C4B1D0F93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35EA1-FD97-4BD3-8F8A-9BE88E642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BA44-DA6A-4D35-B15C-91318AE39ED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7E435-8F54-435A-BB43-D4B9B8E4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E657B-BBA1-4CE9-AAB5-0129A04F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5F85-D1BB-4626-BF9F-2DEE29D6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3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F930B-C3D0-4FC9-86F3-8554ECC8A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C601C-4594-4992-A611-9CF06CB6B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AC5C3-1FF4-4F6F-A87F-01A55A642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BA44-DA6A-4D35-B15C-91318AE39ED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1A57B-8056-4E15-90AB-8BD5940A0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E6817-A739-4AF0-A7A1-F4EE65FE7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25F85-D1BB-4626-BF9F-2DEE29D66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9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comments" Target="../comments/commen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pjdatascience.springeropen.com/articles/10.1140/epjds/s13688-015-0041-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dr.lib.unc.edu/concern/parent/c534fv18f/file_sets/ft848x10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D109-D28B-478D-A78D-7D147FFAA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559" y="1122363"/>
            <a:ext cx="11097088" cy="2387600"/>
          </a:xfrm>
        </p:spPr>
        <p:txBody>
          <a:bodyPr>
            <a:noAutofit/>
          </a:bodyPr>
          <a:lstStyle/>
          <a:p>
            <a:r>
              <a:rPr lang="en-US" sz="4400" dirty="0">
                <a:effectLst/>
                <a:latin typeface="Arial" panose="020B0604020202020204" pitchFamily="34" charset="0"/>
              </a:rPr>
              <a:t>Computation of Persistent Homology </a:t>
            </a:r>
            <a:br>
              <a:rPr lang="en-US" sz="4400" dirty="0">
                <a:effectLst/>
                <a:latin typeface="Arial" panose="020B0604020202020204" pitchFamily="34" charset="0"/>
              </a:rPr>
            </a:br>
            <a:r>
              <a:rPr lang="en-US" sz="4400" dirty="0">
                <a:effectLst/>
                <a:latin typeface="Arial" panose="020B0604020202020204" pitchFamily="34" charset="0"/>
              </a:rPr>
              <a:t>Using the Delaunay-Rips Complex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591D1-4486-474F-8666-7BB97CD46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>
                <a:effectLst/>
                <a:latin typeface="Arial" panose="020B0604020202020204" pitchFamily="34" charset="0"/>
              </a:rPr>
              <a:t>An efficient family of simplicial complexes </a:t>
            </a:r>
          </a:p>
          <a:p>
            <a:r>
              <a:rPr lang="en-US" i="1" dirty="0">
                <a:effectLst/>
                <a:latin typeface="Arial" panose="020B0604020202020204" pitchFamily="34" charset="0"/>
              </a:rPr>
              <a:t>for topological data analysis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Amish Mishra and Francis Motta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549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B05A-4223-46BE-86B7-3ED33C0C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Buzz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A9DE3-0510-4A41-B632-E27E8F164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Persistence Diagram/Geometric Features</a:t>
            </a:r>
          </a:p>
          <a:p>
            <a:r>
              <a:rPr lang="en-US" dirty="0"/>
              <a:t>Picture of PD with complex to show correspondence</a:t>
            </a:r>
          </a:p>
        </p:txBody>
      </p:sp>
    </p:spTree>
    <p:extLst>
      <p:ext uri="{BB962C8B-B14F-4D97-AF65-F5344CB8AC3E}">
        <p14:creationId xmlns:p14="http://schemas.microsoft.com/office/powerpoint/2010/main" val="336482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9108-552F-44DB-AD69-F71553B29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F540F-FCED-4EC7-AB4E-A1ED01FD3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-&gt; Complex -&gt; Persistence Diagram -&gt;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89579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F188-A85C-405C-80B7-02D74451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BC9CE-4E40-420E-933A-4A0AE968B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we do it faster?</a:t>
            </a:r>
          </a:p>
        </p:txBody>
      </p:sp>
    </p:spTree>
    <p:extLst>
      <p:ext uri="{BB962C8B-B14F-4D97-AF65-F5344CB8AC3E}">
        <p14:creationId xmlns:p14="http://schemas.microsoft.com/office/powerpoint/2010/main" val="580734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8358-5810-442B-9A33-27D14DF76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A836D-5A9A-47AE-9B73-0D2A777051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61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295C-C128-4929-9ED2-69C1251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Rips animation</a:t>
            </a:r>
          </a:p>
        </p:txBody>
      </p:sp>
      <p:pic>
        <p:nvPicPr>
          <p:cNvPr id="4" name="rips_complex_full">
            <a:hlinkClick r:id="" action="ppaction://media"/>
            <a:extLst>
              <a:ext uri="{FF2B5EF4-FFF2-40B4-BE49-F238E27FC236}">
                <a16:creationId xmlns:a16="http://schemas.microsoft.com/office/drawing/2014/main" id="{AA312865-E4A6-44F3-9FF3-FB9D7B99D5A0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418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24941" y="1480491"/>
            <a:ext cx="4713673" cy="4764078"/>
          </a:xfrm>
          <a:prstGeom prst="rect">
            <a:avLst/>
          </a:prstGeom>
        </p:spPr>
      </p:pic>
      <p:pic>
        <p:nvPicPr>
          <p:cNvPr id="5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6F322778-C74C-4D26-A18E-786BB5CCC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064" y="1686861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81365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31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295C-C128-4929-9ED2-69C1251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 Interpretation</a:t>
            </a:r>
          </a:p>
        </p:txBody>
      </p:sp>
      <p:pic>
        <p:nvPicPr>
          <p:cNvPr id="5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6F322778-C74C-4D26-A18E-786BB5CCC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064" y="1686861"/>
            <a:ext cx="5801784" cy="4351338"/>
          </a:xfrm>
        </p:spPr>
      </p:pic>
      <p:pic>
        <p:nvPicPr>
          <p:cNvPr id="6" name="rips_complex_full">
            <a:hlinkClick r:id="" action="ppaction://media"/>
            <a:extLst>
              <a:ext uri="{FF2B5EF4-FFF2-40B4-BE49-F238E27FC236}">
                <a16:creationId xmlns:a16="http://schemas.microsoft.com/office/drawing/2014/main" id="{FFB3D145-4051-4E71-9FBB-A067918E1946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418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24941" y="1480491"/>
            <a:ext cx="4713673" cy="476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6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31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4656F-ABB1-43D2-BFB2-5FF0E2EC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Del-Rips animation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7B4E4C33-6F16-4203-8F5A-30E7AF9AC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808" y="1690688"/>
            <a:ext cx="5801784" cy="4351338"/>
          </a:xfrm>
        </p:spPr>
      </p:pic>
      <p:pic>
        <p:nvPicPr>
          <p:cNvPr id="6" name="del_rips_complex_full">
            <a:hlinkClick r:id="" action="ppaction://media"/>
            <a:extLst>
              <a:ext uri="{FF2B5EF4-FFF2-40B4-BE49-F238E27FC236}">
                <a16:creationId xmlns:a16="http://schemas.microsoft.com/office/drawing/2014/main" id="{A228BF96-88A3-4B03-A21D-CFCF333AAA27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5399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29771" y="1457870"/>
            <a:ext cx="5160962" cy="531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2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6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4656F-ABB1-43D2-BFB2-5FF0E2EC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 Interpretation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7B4E4C33-6F16-4203-8F5A-30E7AF9AC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808" y="1690688"/>
            <a:ext cx="5801784" cy="4351338"/>
          </a:xfrm>
        </p:spPr>
      </p:pic>
      <p:pic>
        <p:nvPicPr>
          <p:cNvPr id="6" name="del_rips_complex_full">
            <a:hlinkClick r:id="" action="ppaction://media"/>
            <a:extLst>
              <a:ext uri="{FF2B5EF4-FFF2-40B4-BE49-F238E27FC236}">
                <a16:creationId xmlns:a16="http://schemas.microsoft.com/office/drawing/2014/main" id="{A228BF96-88A3-4B03-A21D-CFCF333AAA2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29771" y="1457870"/>
            <a:ext cx="5160962" cy="531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8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86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7405-FD64-4A34-A47E-4C6064DD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 diagram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31CFD-469A-4E7A-BC25-6E96A69C8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20A03346-F2E0-45F9-838A-1D31234B2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96" y="1690688"/>
            <a:ext cx="5801784" cy="4351338"/>
          </a:xfrm>
          <a:prstGeom prst="rect">
            <a:avLst/>
          </a:prstGeom>
        </p:spPr>
      </p:pic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34F16DD6-BD6C-49C4-B7FC-C7820834D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998" y="1690688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99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09F6-58A0-4359-B157-945B229E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C02A9-3F2A-4E22-975D-8B4229C14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1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F63D-66F0-4AE3-AEB8-F69896F3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Anscombe’s Quartet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5EDB048F-C582-4F7B-B8A6-1D059FE0D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322" y="1690688"/>
            <a:ext cx="6593078" cy="4795434"/>
          </a:xfrm>
        </p:spPr>
      </p:pic>
    </p:spTree>
    <p:extLst>
      <p:ext uri="{BB962C8B-B14F-4D97-AF65-F5344CB8AC3E}">
        <p14:creationId xmlns:p14="http://schemas.microsoft.com/office/powerpoint/2010/main" val="904421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1A23-E5D4-4102-B864-41F545C3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DE038-6893-469A-A779-2DCBCA06F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12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DF64-9491-44B5-B057-88E84285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Rips</a:t>
            </a:r>
          </a:p>
        </p:txBody>
      </p:sp>
      <p:pic>
        <p:nvPicPr>
          <p:cNvPr id="23" name="Picture 22" descr="\documentclass{article}&#10;\usepackage{amsmath}&#10;\pagestyle{empty}&#10;\begin{document}&#10;&#10;$$VR_{\varepsilon}(X) = \{\sigma \subseteq X\ |\ d(x,x') \leq 2\varepsilon,\ \forall x,x' \in \sigma\}.$$&#10;&#10;&#10;\end{document}" title="IguanaTex Bitmap Display">
            <a:extLst>
              <a:ext uri="{FF2B5EF4-FFF2-40B4-BE49-F238E27FC236}">
                <a16:creationId xmlns:a16="http://schemas.microsoft.com/office/drawing/2014/main" id="{B5882569-C821-4D99-A485-F25A79726C6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19" y="1804974"/>
            <a:ext cx="9612304" cy="496162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7B9ED5B-D8DB-4D95-9FE0-721F01A268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62" y="2500528"/>
            <a:ext cx="2867867" cy="2150900"/>
          </a:xfrm>
          <a:prstGeom prst="rect">
            <a:avLst/>
          </a:prstGeom>
        </p:spPr>
      </p:pic>
      <p:pic>
        <p:nvPicPr>
          <p:cNvPr id="9" name="Picture 8" descr="Chart, bubble chart&#10;&#10;Description automatically generated">
            <a:extLst>
              <a:ext uri="{FF2B5EF4-FFF2-40B4-BE49-F238E27FC236}">
                <a16:creationId xmlns:a16="http://schemas.microsoft.com/office/drawing/2014/main" id="{0F8454C9-0FD3-4CD3-BE82-9D96C81425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971" y="2738927"/>
            <a:ext cx="2691635" cy="2018726"/>
          </a:xfrm>
          <a:prstGeom prst="rect">
            <a:avLst/>
          </a:prstGeom>
        </p:spPr>
      </p:pic>
      <p:pic>
        <p:nvPicPr>
          <p:cNvPr id="11" name="Picture 10" descr="Chart, bubble chart&#10;&#10;Description automatically generated">
            <a:extLst>
              <a:ext uri="{FF2B5EF4-FFF2-40B4-BE49-F238E27FC236}">
                <a16:creationId xmlns:a16="http://schemas.microsoft.com/office/drawing/2014/main" id="{794566FE-7BBE-40C9-AC8C-80A85F0A75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04" y="4572166"/>
            <a:ext cx="3167199" cy="2375399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939009A1-D488-4F67-BC86-B493E5DDA7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038" y="2738927"/>
            <a:ext cx="2691635" cy="2018726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A8352154-847D-4ABA-B557-F95CCE6FAB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673" y="2624641"/>
            <a:ext cx="2887323" cy="2165492"/>
          </a:xfrm>
          <a:prstGeom prst="rect">
            <a:avLst/>
          </a:prstGeom>
        </p:spPr>
      </p:pic>
      <p:pic>
        <p:nvPicPr>
          <p:cNvPr id="17" name="Picture 16" descr="Chart, pie chart&#10;&#10;Description automatically generated">
            <a:extLst>
              <a:ext uri="{FF2B5EF4-FFF2-40B4-BE49-F238E27FC236}">
                <a16:creationId xmlns:a16="http://schemas.microsoft.com/office/drawing/2014/main" id="{91B13393-EAA8-4F49-B3D9-6CB2989401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971" y="4790133"/>
            <a:ext cx="2691636" cy="2018727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E354383C-F68F-4D4B-9B1F-4EB04F879B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791" y="4600753"/>
            <a:ext cx="2911487" cy="2183615"/>
          </a:xfrm>
          <a:prstGeom prst="rect">
            <a:avLst/>
          </a:prstGeom>
        </p:spPr>
      </p:pic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12043A54-6E5D-4A1B-8CFD-37BA123617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624" y="4790133"/>
            <a:ext cx="2658980" cy="199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26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7A94-E254-49A5-ACED-D2686628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Delaunay Triangulation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C3441-4346-4BD6-A6CA-42365F159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\documentclass{article}&#10;\usepackage{amsmath}&#10;\pagestyle{empty}&#10;\begin{document}&#10;&#10;&#10;$$Motta-Rips = \{\sigma \subset X ...\}$$&#10;&#10;\end{document}" title="IguanaTex Bitmap Display">
            <a:extLst>
              <a:ext uri="{FF2B5EF4-FFF2-40B4-BE49-F238E27FC236}">
                <a16:creationId xmlns:a16="http://schemas.microsoft.com/office/drawing/2014/main" id="{AFF6184A-4159-42D1-841F-D9100E87EF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3" y="2335813"/>
            <a:ext cx="10632703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2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0316-8AC3-46DA-A7DB-19A85CCF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Delaunay-Rips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6583E-DEDC-4CB1-8C45-26252F355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82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0C54-DE49-4605-AD29-375539A4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filtration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4986-464E-4202-8E2E-70062A876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4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CE53-04F0-4B6F-BCF8-7083A63F7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building filtration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B2B35-D1C4-4D7F-88A0-26E6C1A5E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16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15A26-CB7C-4055-B457-D588BF75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How stable is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979C6-DA39-4DBB-85C6-E6F4013E1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57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D0FD-509D-47E1-B4BE-351E1A549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4 </a:t>
            </a:r>
            <a:r>
              <a:rPr lang="en-US" dirty="0" err="1"/>
              <a:t>pt</a:t>
            </a:r>
            <a:r>
              <a:rPr lang="en-US" dirty="0"/>
              <a:t> example of instability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49576-A238-4663-8266-C764564F0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2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469B6-23BA-4079-A76E-EF080CF3E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behind instability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7B2DA-2B65-41A7-98FA-95EB0578F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Proof using the epsilon-delta definition</a:t>
            </a:r>
          </a:p>
        </p:txBody>
      </p:sp>
    </p:spTree>
    <p:extLst>
      <p:ext uri="{BB962C8B-B14F-4D97-AF65-F5344CB8AC3E}">
        <p14:creationId xmlns:p14="http://schemas.microsoft.com/office/powerpoint/2010/main" val="2599582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DCEF-3746-43FB-AAD9-E46F3941A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that guarantee stability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8640C-A4A5-4EBA-9BC6-BCB1AD6D1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Theorem</a:t>
            </a:r>
          </a:p>
          <a:p>
            <a:r>
              <a:rPr lang="en-US" dirty="0"/>
              <a:t>Lemmas</a:t>
            </a:r>
          </a:p>
          <a:p>
            <a:pPr lvl="1"/>
            <a:r>
              <a:rPr lang="en-US" dirty="0"/>
              <a:t>Ideas behind lemma</a:t>
            </a:r>
          </a:p>
          <a:p>
            <a:pPr lvl="1"/>
            <a:r>
              <a:rPr lang="en-US" dirty="0"/>
              <a:t>Visuals of circumcenter moving and causing edge-flips in triangulation</a:t>
            </a:r>
          </a:p>
          <a:p>
            <a:pPr lvl="1"/>
            <a:r>
              <a:rPr lang="en-US" dirty="0"/>
              <a:t>Show when a Delaunay face exists and when it doesn’t</a:t>
            </a:r>
          </a:p>
          <a:p>
            <a:pPr lvl="1"/>
            <a:r>
              <a:rPr lang="en-US" dirty="0"/>
              <a:t>R^2 examples</a:t>
            </a:r>
          </a:p>
        </p:txBody>
      </p:sp>
    </p:spTree>
    <p:extLst>
      <p:ext uri="{BB962C8B-B14F-4D97-AF65-F5344CB8AC3E}">
        <p14:creationId xmlns:p14="http://schemas.microsoft.com/office/powerpoint/2010/main" val="223261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6BAC-DFB0-4621-ABD8-C287C90F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Datasaurus</a:t>
            </a:r>
            <a:r>
              <a:rPr lang="en-US" dirty="0"/>
              <a:t> Dozen</a:t>
            </a:r>
          </a:p>
        </p:txBody>
      </p:sp>
      <p:pic>
        <p:nvPicPr>
          <p:cNvPr id="9" name="Content Placeholder 8" descr="Calendar&#10;&#10;Description automatically generated">
            <a:extLst>
              <a:ext uri="{FF2B5EF4-FFF2-40B4-BE49-F238E27FC236}">
                <a16:creationId xmlns:a16="http://schemas.microsoft.com/office/drawing/2014/main" id="{503A5595-4F1D-493E-96BA-52DFCE109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81" y="1549052"/>
            <a:ext cx="7076704" cy="4943823"/>
          </a:xfrm>
        </p:spPr>
      </p:pic>
    </p:spTree>
    <p:extLst>
      <p:ext uri="{BB962C8B-B14F-4D97-AF65-F5344CB8AC3E}">
        <p14:creationId xmlns:p14="http://schemas.microsoft.com/office/powerpoint/2010/main" val="2158979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B6EC9-B6DA-47DC-9A79-1FB3438E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 Delaunay Triangulation!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ACCD-C6A8-4F2D-91BB-5F3CB3002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93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769E9-C648-4ABA-B592-D4E26252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work (Weller)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9BB9D-89AB-4944-AA9D-9428B8FE6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6567"/>
            <a:ext cx="10515600" cy="346039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\documentclass{article}&#10;\usepackage{amsmath}&#10;\pagestyle{empty}&#10;\begin{document}&#10;&#10;$\varepsilon$-perturbations&#10;&#10;&#10;\end{document}" title="IguanaTex Bitmap Display">
            <a:extLst>
              <a:ext uri="{FF2B5EF4-FFF2-40B4-BE49-F238E27FC236}">
                <a16:creationId xmlns:a16="http://schemas.microsoft.com/office/drawing/2014/main" id="{CB7CDE77-BE16-412F-BE23-F727BD8293D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40" y="1825625"/>
            <a:ext cx="2362880" cy="31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98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5E6E-6E39-4B50-8878-CD0F66F5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to real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D3808-57C2-41BA-9256-CB4C634FF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25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DC9A-FA13-4DC1-9676-76D7A1B1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35179-3271-4E04-B4A9-E712A3091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513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4F1F-FDBB-45CF-B2B9-CBF1BA50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stability for other TDA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CEE77-E7F6-43F9-AC3E-6399465F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98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553F7-0929-48D2-971C-524E6182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Francis Motta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92C27-F276-4A4F-9260-C3B4756E2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155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33BFD-4CC3-4152-8479-CE47D9E3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D639D-4B50-4C45-80C3-BACABBEC9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75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1B55-B5F2-4B61-8B32-043EF8D0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0649F-E4AD-457C-AA90-0B372DFEE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154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4124-ABC7-4414-99AA-F42328AB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B106A-300E-4217-9625-162F54F3D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39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0C7A-B977-4E12-938F-D860169D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D0034-4810-4009-BD97-3EDFB9DFA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to do if visualization is not an option?</a:t>
            </a:r>
          </a:p>
        </p:txBody>
      </p:sp>
    </p:spTree>
    <p:extLst>
      <p:ext uri="{BB962C8B-B14F-4D97-AF65-F5344CB8AC3E}">
        <p14:creationId xmlns:p14="http://schemas.microsoft.com/office/powerpoint/2010/main" val="454046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4E10-4814-4636-8D42-F66C4E18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TDA (Topological Data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628E1-FC9B-46E5-8FAC-C3633B5AE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3086"/>
          </a:xfrm>
        </p:spPr>
        <p:txBody>
          <a:bodyPr/>
          <a:lstStyle/>
          <a:p>
            <a:r>
              <a:rPr lang="en-US" dirty="0"/>
              <a:t>Find the shape of the data</a:t>
            </a:r>
          </a:p>
        </p:txBody>
      </p:sp>
    </p:spTree>
    <p:extLst>
      <p:ext uri="{BB962C8B-B14F-4D97-AF65-F5344CB8AC3E}">
        <p14:creationId xmlns:p14="http://schemas.microsoft.com/office/powerpoint/2010/main" val="3834989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4E10-4814-4636-8D42-F66C4E18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TDA (Topological Data Analysis)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76DC20E-5D4C-449A-93C9-79BA570AE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1523206"/>
            <a:ext cx="5143500" cy="5143500"/>
          </a:xfrm>
          <a:prstGeom prst="rect">
            <a:avLst/>
          </a:prstGeom>
        </p:spPr>
      </p:pic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96B44771-4F92-4EF8-8F42-C34872A02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16"/>
          <a:stretch/>
        </p:blipFill>
        <p:spPr>
          <a:xfrm>
            <a:off x="5552015" y="2242673"/>
            <a:ext cx="6352939" cy="4239881"/>
          </a:xfrm>
        </p:spPr>
      </p:pic>
    </p:spTree>
    <p:extLst>
      <p:ext uri="{BB962C8B-B14F-4D97-AF65-F5344CB8AC3E}">
        <p14:creationId xmlns:p14="http://schemas.microsoft.com/office/powerpoint/2010/main" val="118356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37019-DE07-4089-97B0-43F7563F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TDA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F8C81-4E7D-4C9E-9CA2-F3B907FDC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Protein folding video</a:t>
            </a:r>
          </a:p>
          <a:p>
            <a:r>
              <a:rPr lang="en-US" dirty="0">
                <a:hlinkClick r:id="rId3"/>
              </a:rPr>
              <a:t>Mobile data: https://epjdatascience.springeropen.com/articles/10.1140/epjds/s13688-015-0041-5</a:t>
            </a:r>
            <a:endParaRPr lang="en-US" dirty="0"/>
          </a:p>
          <a:p>
            <a:r>
              <a:rPr lang="en-US" dirty="0"/>
              <a:t>Brain arteries: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https://cdr.lib.unc.edu/concern/parent/c534fv18f/file_sets/ft848x10p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87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B05A-4223-46BE-86B7-3ED33C0C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Buzz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A9DE3-0510-4A41-B632-E27E8F164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Data/Point cloud</a:t>
            </a:r>
          </a:p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3335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B05A-4223-46BE-86B7-3ED33C0C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Buzz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A9DE3-0510-4A41-B632-E27E8F164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Complex/Topology</a:t>
            </a:r>
          </a:p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9765510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18.9726"/>
  <p:tag name="ORIGINALWIDTH" val="4242.22"/>
  <p:tag name="LATEXADDIN" val="\documentclass{article}&#10;\usepackage{amsmath}&#10;\pagestyle{empty}&#10;\begin{document}&#10;&#10;$$VR_{\varepsilon}(X) = \{\sigma \subseteq X\ |\ d(x,x') \leq 2\varepsilon,\ \forall x,x' \in \sigma\}.$$&#10;&#10;&#10;\end{document}"/>
  <p:tag name="IGUANATEXSIZE" val="20"/>
  <p:tag name="IGUANATEXCURSOR" val="186"/>
  <p:tag name="TRANSPARENCY" val="True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7.724"/>
  <p:tag name="ORIGINALWIDTH" val="2484.439"/>
  <p:tag name="LATEXADDIN" val="\documentclass{article}&#10;\usepackage{amsmath}&#10;\pagestyle{empty}&#10;\begin{document}&#10;&#10;&#10;$$Motta-Rips = \{\sigma \subset X ...\}$$&#10;&#10;\end{document}"/>
  <p:tag name="IGUANATEXSIZE" val="20"/>
  <p:tag name="IGUANATEXCURSOR" val="89"/>
  <p:tag name="TRANSPARENCY" val="True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4.4769"/>
  <p:tag name="ORIGINALWIDTH" val="1384.327"/>
  <p:tag name="LATEXADDIN" val="\documentclass{article}&#10;\usepackage{amsmath}&#10;\pagestyle{empty}&#10;\begin{document}&#10;&#10;$\varepsilon$-perturbations&#10;&#10;&#10;\end{document}"/>
  <p:tag name="IGUANATEXSIZE" val="28"/>
  <p:tag name="IGUANATEXCURSOR" val="108"/>
  <p:tag name="TRANSPARENCY" val="True"/>
  <p:tag name="LATEXENGINEID" val="0"/>
  <p:tag name="TEMPFOLDER" val=".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308</Words>
  <Application>Microsoft Office PowerPoint</Application>
  <PresentationFormat>Widescreen</PresentationFormat>
  <Paragraphs>68</Paragraphs>
  <Slides>38</Slides>
  <Notes>3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Computation of Persistent Homology  Using the Delaunay-Rips Complex</vt:lpstr>
      <vt:lpstr>Anscombe’s Quartet</vt:lpstr>
      <vt:lpstr>The Datasaurus Dozen</vt:lpstr>
      <vt:lpstr>Problem:</vt:lpstr>
      <vt:lpstr>TDA (Topological Data Analysis)</vt:lpstr>
      <vt:lpstr>TDA (Topological Data Analysis)</vt:lpstr>
      <vt:lpstr>TDA Applications</vt:lpstr>
      <vt:lpstr>Buzz words</vt:lpstr>
      <vt:lpstr>Buzz words</vt:lpstr>
      <vt:lpstr>Buzz words</vt:lpstr>
      <vt:lpstr>Pipeline</vt:lpstr>
      <vt:lpstr>Main question:</vt:lpstr>
      <vt:lpstr>Rips</vt:lpstr>
      <vt:lpstr>Rips animation</vt:lpstr>
      <vt:lpstr>PD Interpretation</vt:lpstr>
      <vt:lpstr>Del-Rips animation</vt:lpstr>
      <vt:lpstr>PD Interpretation</vt:lpstr>
      <vt:lpstr>Persistence diagram comparison</vt:lpstr>
      <vt:lpstr>Run-time comparison</vt:lpstr>
      <vt:lpstr>Synthetic Data application</vt:lpstr>
      <vt:lpstr>Definition of Rips</vt:lpstr>
      <vt:lpstr>Definition of Delaunay Triangulation</vt:lpstr>
      <vt:lpstr>Definition of Delaunay-Rips complex</vt:lpstr>
      <vt:lpstr>Definition of filtration</vt:lpstr>
      <vt:lpstr>Algorithm for building filtration</vt:lpstr>
      <vt:lpstr>Question: How stable is this?</vt:lpstr>
      <vt:lpstr>Visual 4 pt example of instability</vt:lpstr>
      <vt:lpstr>Math behind instability</vt:lpstr>
      <vt:lpstr>Conditions that guarantee stability</vt:lpstr>
      <vt:lpstr>Maintain Delaunay Triangulation!</vt:lpstr>
      <vt:lpstr>Existing work (Weller)</vt:lpstr>
      <vt:lpstr>Apply to real data sets</vt:lpstr>
      <vt:lpstr>Applications in ML</vt:lpstr>
      <vt:lpstr>Proving stability for other TDA methods</vt:lpstr>
      <vt:lpstr>Francis Motta</vt:lpstr>
      <vt:lpstr>FAU</vt:lpstr>
      <vt:lpstr>JMM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 of Persistent Homology  Using the Delaunay-Rips Complex</dc:title>
  <dc:creator>Amish Mishra</dc:creator>
  <cp:lastModifiedBy>Amish Mishra</cp:lastModifiedBy>
  <cp:revision>9</cp:revision>
  <dcterms:created xsi:type="dcterms:W3CDTF">2021-10-18T14:15:02Z</dcterms:created>
  <dcterms:modified xsi:type="dcterms:W3CDTF">2021-10-21T22:12:40Z</dcterms:modified>
</cp:coreProperties>
</file>