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263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89" r:id="rId19"/>
    <p:sldId id="290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0" r:id="rId29"/>
    <p:sldId id="283" r:id="rId30"/>
    <p:sldId id="281" r:id="rId31"/>
    <p:sldId id="282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B124D3-5F5D-4586-9305-0AACC3093EE1}">
          <p14:sldIdLst>
            <p14:sldId id="256"/>
          </p14:sldIdLst>
        </p14:section>
        <p14:section name="Intro" id="{95FB775C-0602-46D5-B228-E4C41EC740F1}">
          <p14:sldIdLst>
            <p14:sldId id="264"/>
            <p14:sldId id="263"/>
            <p14:sldId id="288"/>
            <p14:sldId id="257"/>
            <p14:sldId id="258"/>
            <p14:sldId id="259"/>
            <p14:sldId id="260"/>
            <p14:sldId id="261"/>
            <p14:sldId id="262"/>
            <p14:sldId id="265"/>
          </p14:sldIdLst>
        </p14:section>
        <p14:section name="Level 1" id="{B0CD5AF2-FD3E-4AAB-9A26-732FC7870CCD}">
          <p14:sldIdLst>
            <p14:sldId id="266"/>
            <p14:sldId id="267"/>
            <p14:sldId id="271"/>
            <p14:sldId id="268"/>
            <p14:sldId id="269"/>
            <p14:sldId id="270"/>
            <p14:sldId id="289"/>
            <p14:sldId id="290"/>
          </p14:sldIdLst>
        </p14:section>
        <p14:section name="Level 2" id="{D6144C49-3029-4AB9-B3AC-C63FADA9D464}">
          <p14:sldIdLst>
            <p14:sldId id="272"/>
            <p14:sldId id="273"/>
            <p14:sldId id="274"/>
            <p14:sldId id="276"/>
            <p14:sldId id="275"/>
          </p14:sldIdLst>
        </p14:section>
        <p14:section name="Level 3" id="{7A8C169F-DCDA-422F-A63C-BC0C96076777}">
          <p14:sldIdLst>
            <p14:sldId id="277"/>
            <p14:sldId id="278"/>
            <p14:sldId id="279"/>
            <p14:sldId id="280"/>
          </p14:sldIdLst>
        </p14:section>
        <p14:section name="Future Work" id="{B91973A3-B28B-4328-8A57-2BE1CB27C4AC}">
          <p14:sldIdLst>
            <p14:sldId id="283"/>
            <p14:sldId id="281"/>
            <p14:sldId id="282"/>
          </p14:sldIdLst>
        </p14:section>
        <p14:section name="Acknowledgements" id="{75DEEDAA-0735-41FD-892A-9767229B80D8}">
          <p14:sldIdLst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D0A23-E9BF-45AE-9B43-FE6137ACD32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45520-AA3C-489A-86A6-3327B188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mean of x, y, sample variance of x and y, correlation, linear regression, R^2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5520-AA3C-489A-86A6-3327B1884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9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https://www.autodesk.com/research/publications/same-stats-different-graphs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5520-AA3C-489A-86A6-3327B18845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PersGNN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>
                <a:effectLst/>
                <a:latin typeface="Arial" panose="020B0604020202020204" pitchFamily="34" charset="0"/>
              </a:rPr>
              <a:t>Krishnapriyan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5520-AA3C-489A-86A6-3327B1884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9D1-29FA-4613-B2D9-4B4695A2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D059-7066-49B1-8A61-D62CB1E2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96CE-A3BA-4A7B-B436-D5BCD2E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3499-B0C4-457E-B214-7C21BE5D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1D92-F0C6-496A-87D7-4E2100A9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656-148C-4AEC-8395-6F8C3511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E7097-3A0C-4245-8743-34AC2E46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E9EE-AA94-4D85-AED3-F7FAC4F4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E061-AF37-40A5-BD40-ECB8366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A985-A20C-4950-A70F-7824BEB1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7C814-38F2-4DE4-8FC4-6A08E1879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FDB3-930C-4744-9BB2-3550C8B46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D984-69A0-4502-884B-DA232377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5ECB-E292-42DE-BDA9-D9039123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3C19-43F3-4AB5-81F0-538123C9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7A05-F5FF-4201-90D6-3C3C757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81E3-1594-4640-A667-833966A8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5A7A-8941-4291-85AD-8CCBCF97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0980-F4CE-4F28-AC06-419E59A7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8D6D-B21D-4B84-AF8B-B93E8DD5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881-F55E-455E-B4D6-23F7CA68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EAD8-5975-4D0E-8BC3-2F463EEF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DEBA-6CE7-4424-9D2C-64733522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2126-3ED5-4403-82EC-E16D6F6F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5062-78DB-4842-B958-C2CB310F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CA90-1374-4990-BDEA-4156996E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B4E9-0193-453B-9AD4-E2537AA4D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12B9-72BC-4ADD-8068-8B8DB2E9E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F790D-5B6D-49DF-98F0-BF419572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1F609-C2B5-442A-8135-4C2B5BAB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A2F0D-1731-48FC-A535-B217B0D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4087-CC30-48F2-B111-6EDD3CC9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3F949-7A15-489B-BE54-E1EE03FCB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4AE59-B63B-440C-9902-1891D79E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83CB5-B9F7-47F3-A6C4-4500F3B2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136E4-41C1-4531-B5D9-77ABFA94E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A0951-4FB9-4E28-A4EF-0FF7FDDB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228-501D-49F1-8956-A7C32E6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043F6-448A-4032-896C-BE9F8778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7FEF-274A-44FC-8457-1C588407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FC3F-9AD2-4117-BE02-99F76A3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440-1288-46B2-8C38-542B0453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1FE92-3F22-40FF-A923-2CAF6D1A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17017-9587-41C6-A8CD-65CA002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AB827-0938-4E81-BE08-06D90D5E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2C86-4A29-4E6B-A3A4-E247166B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D7F2-D8F5-4E80-974C-97ADF0FE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943B-8B4E-411A-8806-D7943172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89186-43F4-480A-8C25-A5C6DCB0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65E4-032C-4FBD-A928-76EF40D9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9D65-5EA1-44FC-97B5-1D1D016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39A8-EFE8-4994-B4F2-5D9D0059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1B59-2BC5-4EC5-A2F8-C3F84CEC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79707-8406-4C4F-868E-A0413F90A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5FE73-BD85-424E-B2A8-C4B1D0F9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35EA1-FD97-4BD3-8F8A-9BE88E64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E435-8F54-435A-BB43-D4B9B8E4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657B-BBA1-4CE9-AAB5-0129A04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F930B-C3D0-4FC9-86F3-8554ECC8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C601C-4594-4992-A611-9CF06CB6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C5C3-1FF4-4F6F-A87F-01A55A642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A57B-8056-4E15-90AB-8BD5940A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6817-A739-4AF0-A7A1-F4EE65FE7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pjdatascience.springeropen.com/articles/10.1140/epjds/s13688-015-0041-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r.lib.unc.edu/concern/parent/c534fv18f/file_sets/ft848x10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D109-D28B-478D-A78D-7D147FFAA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559" y="1122363"/>
            <a:ext cx="11097088" cy="2387600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latin typeface="Arial" panose="020B0604020202020204" pitchFamily="34" charset="0"/>
              </a:rPr>
              <a:t>Computation of Persistent Homology </a:t>
            </a:r>
            <a:br>
              <a:rPr lang="en-US" sz="4400" dirty="0">
                <a:effectLst/>
                <a:latin typeface="Arial" panose="020B0604020202020204" pitchFamily="34" charset="0"/>
              </a:rPr>
            </a:br>
            <a:r>
              <a:rPr lang="en-US" sz="4400" dirty="0">
                <a:effectLst/>
                <a:latin typeface="Arial" panose="020B0604020202020204" pitchFamily="34" charset="0"/>
              </a:rPr>
              <a:t>Using the Delaunay-Rips Complex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91D1-4486-474F-8666-7BB97CD46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Arial" panose="020B0604020202020204" pitchFamily="34" charset="0"/>
              </a:rPr>
              <a:t>An efficient family of simplicial complexes </a:t>
            </a:r>
          </a:p>
          <a:p>
            <a:r>
              <a:rPr lang="en-US" i="1" dirty="0">
                <a:effectLst/>
                <a:latin typeface="Arial" panose="020B0604020202020204" pitchFamily="34" charset="0"/>
              </a:rPr>
              <a:t>for topological data analysis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Amish Mishra and Francis Motta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9108-552F-44DB-AD69-F71553B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540F-FCED-4EC7-AB4E-A1ED01FD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-&gt; Complex -&gt; Persistence Diagram -&gt;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89579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F188-A85C-405C-80B7-02D74451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C9CE-4E40-420E-933A-4A0AE968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we do it faster?</a:t>
            </a:r>
          </a:p>
        </p:txBody>
      </p:sp>
    </p:spTree>
    <p:extLst>
      <p:ext uri="{BB962C8B-B14F-4D97-AF65-F5344CB8AC3E}">
        <p14:creationId xmlns:p14="http://schemas.microsoft.com/office/powerpoint/2010/main" val="58073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8358-5810-442B-9A33-27D14DF76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A836D-5A9A-47AE-9B73-0D2A77705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6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295C-C128-4929-9ED2-69C1251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Rips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B762-7992-42FB-9FFB-511D44E1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B281-7344-4E7B-AAEB-401F8CFB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3D1C-40A3-427D-8B12-7D7AED3D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8865-0941-4A6C-8EAE-B9897604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Del-Rips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49C2-98AB-4723-BE63-235895ED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656F-ABB1-43D2-BFB2-5FF0E2EC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Del-Rips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0801-5078-41E5-B2B2-53B23D43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405-FD64-4A34-A47E-4C6064DD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diagram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1CFD-469A-4E7A-BC25-6E96A69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09F6-58A0-4359-B157-945B229E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02A9-3F2A-4E22-975D-8B4229C1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1A23-E5D4-4102-B864-41F545C3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E038-6893-469A-A779-2DCBCA06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F63D-66F0-4AE3-AEB8-F69896F3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EDB048F-C582-4F7B-B8A6-1D059FE0D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22" y="1690688"/>
            <a:ext cx="6593078" cy="4795434"/>
          </a:xfrm>
        </p:spPr>
      </p:pic>
    </p:spTree>
    <p:extLst>
      <p:ext uri="{BB962C8B-B14F-4D97-AF65-F5344CB8AC3E}">
        <p14:creationId xmlns:p14="http://schemas.microsoft.com/office/powerpoint/2010/main" val="90442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DF64-9491-44B5-B057-88E84285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4350-AEB1-4505-8A24-2BF20E0F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7A94-E254-49A5-ACED-D2686628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Delaunay 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3441-4346-4BD6-A6CA-42365F15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0316-8AC3-46DA-A7DB-19A85CCF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Delaunay-Rips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583E-DEDC-4CB1-8C45-26252F35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0C54-DE49-4605-AD29-375539A4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4986-464E-4202-8E2E-70062A87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CE53-04F0-4B6F-BCF8-7083A63F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2B35-D1C4-4D7F-88A0-26E6C1A5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6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5A26-CB7C-4055-B457-D588BF75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How stable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79C6-DA39-4DBB-85C6-E6F4013E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D0FD-509D-47E1-B4BE-351E1A54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4 </a:t>
            </a:r>
            <a:r>
              <a:rPr lang="en-US" dirty="0" err="1"/>
              <a:t>pt</a:t>
            </a:r>
            <a:r>
              <a:rPr lang="en-US" dirty="0"/>
              <a:t> example of instability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9576-A238-4663-8266-C764564F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DCEF-3746-43FB-AAD9-E46F3941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that guarantee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640C-A4A5-4EBA-9BC6-BCB1AD6D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6EC9-B6DA-47DC-9A79-1FB3438E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Delaunay Triangulation!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ACCD-C6A8-4F2D-91BB-5F3CB300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5E6E-6E39-4B50-8878-CD0F66F5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to real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3808-57C2-41BA-9256-CB4C634F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6BAC-DFB0-4621-ABD8-C287C90F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Datasaurus</a:t>
            </a:r>
            <a:endParaRPr lang="en-US" dirty="0"/>
          </a:p>
        </p:txBody>
      </p:sp>
      <p:pic>
        <p:nvPicPr>
          <p:cNvPr id="9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503A5595-4F1D-493E-96BA-52DFCE109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81" y="1549052"/>
            <a:ext cx="7076704" cy="4943823"/>
          </a:xfrm>
        </p:spPr>
      </p:pic>
    </p:spTree>
    <p:extLst>
      <p:ext uri="{BB962C8B-B14F-4D97-AF65-F5344CB8AC3E}">
        <p14:creationId xmlns:p14="http://schemas.microsoft.com/office/powerpoint/2010/main" val="2158979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DC9A-FA13-4DC1-9676-76D7A1B1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5179-3271-4E04-B4A9-E712A309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1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4F1F-FDBB-45CF-B2B9-CBF1BA50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stability for other TDA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EE77-E7F6-43F9-AC3E-6399465F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53F7-0929-48D2-971C-524E6182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Francis Motta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2C27-F276-4A4F-9260-C3B4756E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3BFD-4CC3-4152-8479-CE47D9E3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639D-4B50-4C45-80C3-BACABBEC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5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1B55-B5F2-4B61-8B32-043EF8D0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649F-E4AD-457C-AA90-0B372DFE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5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4124-ABC7-4414-99AA-F42328AB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106A-300E-4217-9625-162F54F3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C7A-B977-4E12-938F-D860169D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0034-4810-4009-BD97-3EDFB9DF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to do if visualization is not an option?</a:t>
            </a:r>
          </a:p>
        </p:txBody>
      </p:sp>
    </p:spTree>
    <p:extLst>
      <p:ext uri="{BB962C8B-B14F-4D97-AF65-F5344CB8AC3E}">
        <p14:creationId xmlns:p14="http://schemas.microsoft.com/office/powerpoint/2010/main" val="4540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E10-4814-4636-8D42-F66C4E18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(Topological Data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28E1-FC9B-46E5-8FAC-C3633B5A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3086"/>
          </a:xfrm>
        </p:spPr>
        <p:txBody>
          <a:bodyPr/>
          <a:lstStyle/>
          <a:p>
            <a:r>
              <a:rPr lang="en-US" dirty="0"/>
              <a:t>Find the shape of the data</a:t>
            </a:r>
          </a:p>
        </p:txBody>
      </p:sp>
    </p:spTree>
    <p:extLst>
      <p:ext uri="{BB962C8B-B14F-4D97-AF65-F5344CB8AC3E}">
        <p14:creationId xmlns:p14="http://schemas.microsoft.com/office/powerpoint/2010/main" val="383498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7019-DE07-4089-97B0-43F7563F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81-4E7D-4C9E-9CA2-F3B907FD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folding video</a:t>
            </a:r>
          </a:p>
          <a:p>
            <a:r>
              <a:rPr lang="en-US" dirty="0">
                <a:hlinkClick r:id="rId3"/>
              </a:rPr>
              <a:t>Mobile data: https://epjdatascience.springeropen.com/articles/10.1140/epjds/s13688-015-0041-5</a:t>
            </a:r>
            <a:endParaRPr lang="en-US" dirty="0"/>
          </a:p>
          <a:p>
            <a:r>
              <a:rPr lang="en-US" dirty="0"/>
              <a:t>Brain arteries: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https://cdr.lib.unc.edu/concern/parent/c534fv18f/file_sets/ft848x10p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8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Data/Point cloud</a:t>
            </a:r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3335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Complex/Topology</a:t>
            </a:r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7655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 Diagram/Geometric Features</a:t>
            </a:r>
          </a:p>
          <a:p>
            <a:r>
              <a:rPr lang="en-US" dirty="0"/>
              <a:t>Picture of PD with complex to show correspondence</a:t>
            </a:r>
          </a:p>
        </p:txBody>
      </p:sp>
    </p:spTree>
    <p:extLst>
      <p:ext uri="{BB962C8B-B14F-4D97-AF65-F5344CB8AC3E}">
        <p14:creationId xmlns:p14="http://schemas.microsoft.com/office/powerpoint/2010/main" val="33648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258</Words>
  <Application>Microsoft Office PowerPoint</Application>
  <PresentationFormat>Widescreen</PresentationFormat>
  <Paragraphs>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Computation of Persistent Homology  Using the Delaunay-Rips Complex</vt:lpstr>
      <vt:lpstr>Anscombe’s Quartet</vt:lpstr>
      <vt:lpstr>Datasaurus</vt:lpstr>
      <vt:lpstr>Problem:</vt:lpstr>
      <vt:lpstr>TDA (Topological Data Analysis)</vt:lpstr>
      <vt:lpstr>TDA Applications</vt:lpstr>
      <vt:lpstr>Buzz words</vt:lpstr>
      <vt:lpstr>Buzz words</vt:lpstr>
      <vt:lpstr>Buzz words</vt:lpstr>
      <vt:lpstr>Pipeline</vt:lpstr>
      <vt:lpstr>Main question:</vt:lpstr>
      <vt:lpstr>Rips</vt:lpstr>
      <vt:lpstr>Rips animation</vt:lpstr>
      <vt:lpstr>PD interpretation</vt:lpstr>
      <vt:lpstr>Del-Rips</vt:lpstr>
      <vt:lpstr>Del-Rips animation</vt:lpstr>
      <vt:lpstr>Persistence diagram comparison</vt:lpstr>
      <vt:lpstr>Run-time comparison</vt:lpstr>
      <vt:lpstr>Synthetic Data application</vt:lpstr>
      <vt:lpstr>Definition of Rips</vt:lpstr>
      <vt:lpstr>Definition of Delaunay Triangulation</vt:lpstr>
      <vt:lpstr>Definition of Delaunay-Rips complex</vt:lpstr>
      <vt:lpstr>Definition of filtration</vt:lpstr>
      <vt:lpstr>Algorithm for building filtration</vt:lpstr>
      <vt:lpstr>Question: How stable is this?</vt:lpstr>
      <vt:lpstr>Visual 4 pt example of instability</vt:lpstr>
      <vt:lpstr>Conditions that guarantee stability</vt:lpstr>
      <vt:lpstr>Maintain Delaunay Triangulation!</vt:lpstr>
      <vt:lpstr>Apply to real data sets</vt:lpstr>
      <vt:lpstr>Applications in ML</vt:lpstr>
      <vt:lpstr>Proving stability for other TDA methods</vt:lpstr>
      <vt:lpstr>Francis Motta</vt:lpstr>
      <vt:lpstr>FAU</vt:lpstr>
      <vt:lpstr>JMM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Persistent Homology  Using the Delaunay-Rips Complex</dc:title>
  <dc:creator>Amish Mishra</dc:creator>
  <cp:lastModifiedBy>Amish Mishra</cp:lastModifiedBy>
  <cp:revision>6</cp:revision>
  <dcterms:created xsi:type="dcterms:W3CDTF">2021-10-18T14:15:02Z</dcterms:created>
  <dcterms:modified xsi:type="dcterms:W3CDTF">2021-10-19T23:17:34Z</dcterms:modified>
</cp:coreProperties>
</file>