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Raleway Medium" charset="1" panose="00000000000000000000"/>
      <p:regular r:id="rId21"/>
    </p:embeddedFont>
    <p:embeddedFont>
      <p:font typeface="Raleway Bold" charset="1" panose="00000000000000000000"/>
      <p:regular r:id="rId22"/>
    </p:embeddedFont>
    <p:embeddedFont>
      <p:font typeface="Canva Sans" charset="1" panose="020B0503030501040103"/>
      <p:regular r:id="rId23"/>
    </p:embeddedFont>
    <p:embeddedFont>
      <p:font typeface="Raleway Semi-Bold" charset="1" panose="00000000000000000000"/>
      <p:regular r:id="rId24"/>
    </p:embeddedFont>
    <p:embeddedFont>
      <p:font typeface="Canva Sans Medium" charset="1" panose="020B0603030501040103"/>
      <p:regular r:id="rId25"/>
    </p:embeddedFont>
    <p:embeddedFont>
      <p:font typeface="Open San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53427" y="796005"/>
            <a:ext cx="6375248" cy="4923918"/>
          </a:xfrm>
          <a:prstGeom prst="rect">
            <a:avLst/>
          </a:prstGeom>
        </p:spPr>
        <p:txBody>
          <a:bodyPr anchor="t" rtlCol="false" tIns="0" lIns="0" bIns="0" rIns="0">
            <a:spAutoFit/>
          </a:bodyPr>
          <a:lstStyle/>
          <a:p>
            <a:pPr algn="l" marL="0" indent="0" lvl="1">
              <a:lnSpc>
                <a:spcPts val="12681"/>
              </a:lnSpc>
            </a:pPr>
            <a:r>
              <a:rPr lang="en-US" sz="12940">
                <a:solidFill>
                  <a:srgbClr val="00694C"/>
                </a:solidFill>
                <a:latin typeface="Raleway Medium"/>
                <a:ea typeface="Raleway Medium"/>
                <a:cs typeface="Raleway Medium"/>
                <a:sym typeface="Raleway Medium"/>
              </a:rPr>
              <a:t>Analysis of Sales Data</a:t>
            </a:r>
          </a:p>
        </p:txBody>
      </p:sp>
      <p:sp>
        <p:nvSpPr>
          <p:cNvPr name="TextBox 5" id="5"/>
          <p:cNvSpPr txBox="true"/>
          <p:nvPr/>
        </p:nvSpPr>
        <p:spPr>
          <a:xfrm rot="0">
            <a:off x="1750218" y="6459254"/>
            <a:ext cx="9179504" cy="752456"/>
          </a:xfrm>
          <a:prstGeom prst="rect">
            <a:avLst/>
          </a:prstGeom>
        </p:spPr>
        <p:txBody>
          <a:bodyPr anchor="t" rtlCol="false" tIns="0" lIns="0" bIns="0" rIns="0">
            <a:spAutoFit/>
          </a:bodyPr>
          <a:lstStyle/>
          <a:p>
            <a:pPr algn="l" marL="0" indent="0" lvl="1">
              <a:lnSpc>
                <a:spcPts val="5400"/>
              </a:lnSpc>
            </a:pPr>
            <a:r>
              <a:rPr lang="en-US" sz="6000" spc="-276">
                <a:solidFill>
                  <a:srgbClr val="00694C"/>
                </a:solidFill>
                <a:latin typeface="Raleway Medium"/>
                <a:ea typeface="Raleway Medium"/>
                <a:cs typeface="Raleway Medium"/>
                <a:sym typeface="Raleway Medium"/>
              </a:rPr>
              <a:t>Data - Driven Insights</a:t>
            </a:r>
          </a:p>
        </p:txBody>
      </p:sp>
      <p:sp>
        <p:nvSpPr>
          <p:cNvPr name="TextBox 6" id="6"/>
          <p:cNvSpPr txBox="true"/>
          <p:nvPr/>
        </p:nvSpPr>
        <p:spPr>
          <a:xfrm rot="0">
            <a:off x="4554248" y="8358659"/>
            <a:ext cx="9179504" cy="447659"/>
          </a:xfrm>
          <a:prstGeom prst="rect">
            <a:avLst/>
          </a:prstGeom>
        </p:spPr>
        <p:txBody>
          <a:bodyPr anchor="t" rtlCol="false" tIns="0" lIns="0" bIns="0" rIns="0">
            <a:spAutoFit/>
          </a:bodyPr>
          <a:lstStyle/>
          <a:p>
            <a:pPr algn="l" marL="0" indent="0" lvl="1">
              <a:lnSpc>
                <a:spcPts val="3150"/>
              </a:lnSpc>
            </a:pPr>
            <a:r>
              <a:rPr lang="en-US" sz="3500" spc="-161">
                <a:solidFill>
                  <a:srgbClr val="00694C"/>
                </a:solidFill>
                <a:latin typeface="Raleway Medium"/>
                <a:ea typeface="Raleway Medium"/>
                <a:cs typeface="Raleway Medium"/>
                <a:sym typeface="Raleway Medium"/>
              </a:rPr>
              <a:t>Presented by Mohd Amish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610208" y="6995479"/>
            <a:ext cx="17067585" cy="3478193"/>
          </a:xfrm>
          <a:prstGeom prst="rect">
            <a:avLst/>
          </a:prstGeom>
        </p:spPr>
        <p:txBody>
          <a:bodyPr anchor="t" rtlCol="false" tIns="0" lIns="0" bIns="0" rIns="0">
            <a:spAutoFit/>
          </a:bodyPr>
          <a:lstStyle/>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Insight: </a:t>
            </a:r>
            <a:r>
              <a:rPr lang="en-US" sz="3299">
                <a:solidFill>
                  <a:srgbClr val="000000"/>
                </a:solidFill>
                <a:latin typeface="Raleway Semi-Bold"/>
                <a:ea typeface="Raleway Semi-Bold"/>
                <a:cs typeface="Raleway Semi-Bold"/>
                <a:sym typeface="Raleway Semi-Bold"/>
              </a:rPr>
              <a:t>The chart displays the revenue generated in each city on a monthly basis.</a:t>
            </a:r>
          </a:p>
          <a:p>
            <a:pPr algn="l">
              <a:lnSpc>
                <a:spcPts val="4619"/>
              </a:lnSpc>
            </a:pPr>
          </a:p>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Key Findings: </a:t>
            </a:r>
            <a:r>
              <a:rPr lang="en-US" sz="3299">
                <a:solidFill>
                  <a:srgbClr val="000000"/>
                </a:solidFill>
                <a:latin typeface="Raleway Semi-Bold"/>
                <a:ea typeface="Raleway Semi-Bold"/>
                <a:cs typeface="Raleway Semi-Bold"/>
                <a:sym typeface="Raleway Semi-Bold"/>
              </a:rPr>
              <a:t>London leads in total revenue generation in the month of July, underscoring its significance as a key market, while Sydney shows potential for growth.</a:t>
            </a:r>
          </a:p>
          <a:p>
            <a:pPr algn="l">
              <a:lnSpc>
                <a:spcPts val="4619"/>
              </a:lnSpc>
            </a:pPr>
          </a:p>
        </p:txBody>
      </p:sp>
      <p:sp>
        <p:nvSpPr>
          <p:cNvPr name="TextBox 3" id="3"/>
          <p:cNvSpPr txBox="true"/>
          <p:nvPr/>
        </p:nvSpPr>
        <p:spPr>
          <a:xfrm rot="0">
            <a:off x="-198124" y="451645"/>
            <a:ext cx="9342124" cy="5317609"/>
          </a:xfrm>
          <a:prstGeom prst="rect">
            <a:avLst/>
          </a:prstGeom>
        </p:spPr>
        <p:txBody>
          <a:bodyPr anchor="t" rtlCol="false" tIns="0" lIns="0" bIns="0" rIns="0">
            <a:spAutoFit/>
          </a:bodyPr>
          <a:lstStyle/>
          <a:p>
            <a:pPr algn="ctr">
              <a:lnSpc>
                <a:spcPts val="14146"/>
              </a:lnSpc>
              <a:spcBef>
                <a:spcPct val="0"/>
              </a:spcBef>
            </a:pPr>
            <a:r>
              <a:rPr lang="en-US" sz="10104" spc="-464">
                <a:solidFill>
                  <a:srgbClr val="00694C"/>
                </a:solidFill>
                <a:latin typeface="Raleway Medium"/>
                <a:ea typeface="Raleway Medium"/>
                <a:cs typeface="Raleway Medium"/>
                <a:sym typeface="Raleway Medium"/>
              </a:rPr>
              <a:t>City Wise Monthly Revenue</a:t>
            </a:r>
          </a:p>
        </p:txBody>
      </p:sp>
      <p:sp>
        <p:nvSpPr>
          <p:cNvPr name="Freeform 4" id="4"/>
          <p:cNvSpPr/>
          <p:nvPr/>
        </p:nvSpPr>
        <p:spPr>
          <a:xfrm flipH="false" flipV="false" rot="0">
            <a:off x="9695977" y="235815"/>
            <a:ext cx="7952737" cy="6592789"/>
          </a:xfrm>
          <a:custGeom>
            <a:avLst/>
            <a:gdLst/>
            <a:ahLst/>
            <a:cxnLst/>
            <a:rect r="r" b="b" t="t" l="l"/>
            <a:pathLst>
              <a:path h="6592789" w="7952737">
                <a:moveTo>
                  <a:pt x="0" y="0"/>
                </a:moveTo>
                <a:lnTo>
                  <a:pt x="7952737" y="0"/>
                </a:lnTo>
                <a:lnTo>
                  <a:pt x="7952737" y="6592790"/>
                </a:lnTo>
                <a:lnTo>
                  <a:pt x="0" y="6592790"/>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9221094" y="451535"/>
            <a:ext cx="8456698" cy="6091816"/>
          </a:xfrm>
          <a:custGeom>
            <a:avLst/>
            <a:gdLst/>
            <a:ahLst/>
            <a:cxnLst/>
            <a:rect r="r" b="b" t="t" l="l"/>
            <a:pathLst>
              <a:path h="6091816" w="8456698">
                <a:moveTo>
                  <a:pt x="0" y="0"/>
                </a:moveTo>
                <a:lnTo>
                  <a:pt x="8456698" y="0"/>
                </a:lnTo>
                <a:lnTo>
                  <a:pt x="8456698" y="6091817"/>
                </a:lnTo>
                <a:lnTo>
                  <a:pt x="0" y="6091817"/>
                </a:lnTo>
                <a:lnTo>
                  <a:pt x="0" y="0"/>
                </a:lnTo>
                <a:close/>
              </a:path>
            </a:pathLst>
          </a:custGeom>
          <a:blipFill>
            <a:blip r:embed="rId2"/>
            <a:stretch>
              <a:fillRect l="0" t="0" r="0" b="0"/>
            </a:stretch>
          </a:blipFill>
        </p:spPr>
      </p:sp>
      <p:sp>
        <p:nvSpPr>
          <p:cNvPr name="TextBox 3" id="3"/>
          <p:cNvSpPr txBox="true"/>
          <p:nvPr/>
        </p:nvSpPr>
        <p:spPr>
          <a:xfrm rot="0">
            <a:off x="191715" y="6808807"/>
            <a:ext cx="17067585" cy="3478193"/>
          </a:xfrm>
          <a:prstGeom prst="rect">
            <a:avLst/>
          </a:prstGeom>
        </p:spPr>
        <p:txBody>
          <a:bodyPr anchor="t" rtlCol="false" tIns="0" lIns="0" bIns="0" rIns="0">
            <a:spAutoFit/>
          </a:bodyPr>
          <a:lstStyle/>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Insight: </a:t>
            </a:r>
            <a:r>
              <a:rPr lang="en-US" sz="3299">
                <a:solidFill>
                  <a:srgbClr val="000000"/>
                </a:solidFill>
                <a:latin typeface="Raleway Semi-Bold"/>
                <a:ea typeface="Raleway Semi-Bold"/>
                <a:cs typeface="Raleway Semi-Bold"/>
                <a:sym typeface="Raleway Semi-Bold"/>
              </a:rPr>
              <a:t>This chart presents the sales distribution across different sales channels.</a:t>
            </a:r>
          </a:p>
          <a:p>
            <a:pPr algn="l">
              <a:lnSpc>
                <a:spcPts val="4619"/>
              </a:lnSpc>
            </a:pPr>
          </a:p>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Key Findings: </a:t>
            </a:r>
            <a:r>
              <a:rPr lang="en-US" sz="3299">
                <a:solidFill>
                  <a:srgbClr val="000000"/>
                </a:solidFill>
                <a:latin typeface="Raleway Semi-Bold"/>
                <a:ea typeface="Raleway Semi-Bold"/>
                <a:cs typeface="Raleway Semi-Bold"/>
                <a:sym typeface="Raleway Semi-Bold"/>
              </a:rPr>
              <a:t>The majority of sales (73%) occurred through the store, indicating a strong preference for in-person shopping. Catalog sales accounted for 21%, and web sales were minimal at 3%.</a:t>
            </a:r>
          </a:p>
          <a:p>
            <a:pPr algn="l">
              <a:lnSpc>
                <a:spcPts val="4619"/>
              </a:lnSpc>
            </a:pPr>
          </a:p>
        </p:txBody>
      </p:sp>
      <p:sp>
        <p:nvSpPr>
          <p:cNvPr name="TextBox 4" id="4"/>
          <p:cNvSpPr txBox="true"/>
          <p:nvPr/>
        </p:nvSpPr>
        <p:spPr>
          <a:xfrm rot="0">
            <a:off x="-198124" y="819150"/>
            <a:ext cx="9342124" cy="3529372"/>
          </a:xfrm>
          <a:prstGeom prst="rect">
            <a:avLst/>
          </a:prstGeom>
        </p:spPr>
        <p:txBody>
          <a:bodyPr anchor="t" rtlCol="false" tIns="0" lIns="0" bIns="0" rIns="0">
            <a:spAutoFit/>
          </a:bodyPr>
          <a:lstStyle/>
          <a:p>
            <a:pPr algn="ctr">
              <a:lnSpc>
                <a:spcPts val="14146"/>
              </a:lnSpc>
              <a:spcBef>
                <a:spcPct val="0"/>
              </a:spcBef>
            </a:pPr>
            <a:r>
              <a:rPr lang="en-US" sz="10104" spc="-464">
                <a:solidFill>
                  <a:srgbClr val="00694C"/>
                </a:solidFill>
                <a:latin typeface="Raleway Medium"/>
                <a:ea typeface="Raleway Medium"/>
                <a:cs typeface="Raleway Medium"/>
                <a:sym typeface="Raleway Medium"/>
              </a:rPr>
              <a:t>Category-Wise Sales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8499716" y="475540"/>
            <a:ext cx="9390766" cy="5479370"/>
          </a:xfrm>
          <a:custGeom>
            <a:avLst/>
            <a:gdLst/>
            <a:ahLst/>
            <a:cxnLst/>
            <a:rect r="r" b="b" t="t" l="l"/>
            <a:pathLst>
              <a:path h="5479370" w="9390766">
                <a:moveTo>
                  <a:pt x="0" y="0"/>
                </a:moveTo>
                <a:lnTo>
                  <a:pt x="9390766" y="0"/>
                </a:lnTo>
                <a:lnTo>
                  <a:pt x="9390766" y="5479370"/>
                </a:lnTo>
                <a:lnTo>
                  <a:pt x="0" y="5479370"/>
                </a:lnTo>
                <a:lnTo>
                  <a:pt x="0" y="0"/>
                </a:lnTo>
                <a:close/>
              </a:path>
            </a:pathLst>
          </a:custGeom>
          <a:blipFill>
            <a:blip r:embed="rId2"/>
            <a:stretch>
              <a:fillRect l="0" t="-2195" r="0" b="-2195"/>
            </a:stretch>
          </a:blipFill>
        </p:spPr>
      </p:sp>
      <p:sp>
        <p:nvSpPr>
          <p:cNvPr name="TextBox 3" id="3"/>
          <p:cNvSpPr txBox="true"/>
          <p:nvPr/>
        </p:nvSpPr>
        <p:spPr>
          <a:xfrm rot="0">
            <a:off x="610208" y="6478946"/>
            <a:ext cx="17067585" cy="3478193"/>
          </a:xfrm>
          <a:prstGeom prst="rect">
            <a:avLst/>
          </a:prstGeom>
        </p:spPr>
        <p:txBody>
          <a:bodyPr anchor="t" rtlCol="false" tIns="0" lIns="0" bIns="0" rIns="0">
            <a:spAutoFit/>
          </a:bodyPr>
          <a:lstStyle/>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Insight: </a:t>
            </a:r>
            <a:r>
              <a:rPr lang="en-US" sz="3299">
                <a:solidFill>
                  <a:srgbClr val="000000"/>
                </a:solidFill>
                <a:latin typeface="Raleway Semi-Bold"/>
                <a:ea typeface="Raleway Semi-Bold"/>
                <a:cs typeface="Raleway Semi-Bold"/>
                <a:sym typeface="Raleway Semi-Bold"/>
              </a:rPr>
              <a:t>The line chart tracks the sales trends over the months.</a:t>
            </a:r>
          </a:p>
          <a:p>
            <a:pPr algn="l">
              <a:lnSpc>
                <a:spcPts val="4619"/>
              </a:lnSpc>
            </a:pPr>
          </a:p>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Key Findings: </a:t>
            </a:r>
            <a:r>
              <a:rPr lang="en-US" sz="3299">
                <a:solidFill>
                  <a:srgbClr val="000000"/>
                </a:solidFill>
                <a:latin typeface="Raleway Semi-Bold"/>
                <a:ea typeface="Raleway Semi-Bold"/>
                <a:cs typeface="Raleway Semi-Bold"/>
                <a:sym typeface="Raleway Semi-Bold"/>
              </a:rPr>
              <a:t>July experienced the highest sales, marking it as the peak sales month, while June had the lowest sales, indicating potential seasonality in purchasing behaviour.</a:t>
            </a:r>
          </a:p>
          <a:p>
            <a:pPr algn="l">
              <a:lnSpc>
                <a:spcPts val="4619"/>
              </a:lnSpc>
              <a:spcBef>
                <a:spcPct val="0"/>
              </a:spcBef>
            </a:pPr>
          </a:p>
        </p:txBody>
      </p:sp>
      <p:sp>
        <p:nvSpPr>
          <p:cNvPr name="TextBox 4" id="4"/>
          <p:cNvSpPr txBox="true"/>
          <p:nvPr/>
        </p:nvSpPr>
        <p:spPr>
          <a:xfrm rot="0">
            <a:off x="-198124" y="451645"/>
            <a:ext cx="7610218" cy="3529372"/>
          </a:xfrm>
          <a:prstGeom prst="rect">
            <a:avLst/>
          </a:prstGeom>
        </p:spPr>
        <p:txBody>
          <a:bodyPr anchor="t" rtlCol="false" tIns="0" lIns="0" bIns="0" rIns="0">
            <a:spAutoFit/>
          </a:bodyPr>
          <a:lstStyle/>
          <a:p>
            <a:pPr algn="ctr">
              <a:lnSpc>
                <a:spcPts val="14146"/>
              </a:lnSpc>
              <a:spcBef>
                <a:spcPct val="0"/>
              </a:spcBef>
            </a:pPr>
            <a:r>
              <a:rPr lang="en-US" sz="10104" spc="-464">
                <a:solidFill>
                  <a:srgbClr val="00694C"/>
                </a:solidFill>
                <a:latin typeface="Raleway Medium"/>
                <a:ea typeface="Raleway Medium"/>
                <a:cs typeface="Raleway Medium"/>
                <a:sym typeface="Raleway Medium"/>
              </a:rPr>
              <a:t>Monthly Sales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65329" y="-783256"/>
            <a:ext cx="11853512" cy="11853512"/>
          </a:xfrm>
          <a:custGeom>
            <a:avLst/>
            <a:gdLst/>
            <a:ahLst/>
            <a:cxnLst/>
            <a:rect r="r" b="b" t="t" l="l"/>
            <a:pathLst>
              <a:path h="11853512" w="11853512">
                <a:moveTo>
                  <a:pt x="0" y="0"/>
                </a:moveTo>
                <a:lnTo>
                  <a:pt x="11853512" y="0"/>
                </a:lnTo>
                <a:lnTo>
                  <a:pt x="11853512"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71122" y="757749"/>
            <a:ext cx="8380612" cy="1274423"/>
          </a:xfrm>
          <a:prstGeom prst="rect">
            <a:avLst/>
          </a:prstGeom>
        </p:spPr>
        <p:txBody>
          <a:bodyPr anchor="t" rtlCol="false" tIns="0" lIns="0" bIns="0" rIns="0">
            <a:spAutoFit/>
          </a:bodyPr>
          <a:lstStyle/>
          <a:p>
            <a:pPr algn="l" marL="0" indent="0" lvl="1">
              <a:lnSpc>
                <a:spcPts val="9179"/>
              </a:lnSpc>
            </a:pPr>
            <a:r>
              <a:rPr lang="en-US" sz="10199" spc="-469">
                <a:solidFill>
                  <a:srgbClr val="00694C"/>
                </a:solidFill>
                <a:latin typeface="Raleway Medium"/>
                <a:ea typeface="Raleway Medium"/>
                <a:cs typeface="Raleway Medium"/>
                <a:sym typeface="Raleway Medium"/>
              </a:rPr>
              <a:t>Conclusion</a:t>
            </a:r>
          </a:p>
        </p:txBody>
      </p:sp>
      <p:sp>
        <p:nvSpPr>
          <p:cNvPr name="TextBox 5" id="5"/>
          <p:cNvSpPr txBox="true"/>
          <p:nvPr/>
        </p:nvSpPr>
        <p:spPr>
          <a:xfrm rot="0">
            <a:off x="0" y="2174529"/>
            <a:ext cx="10352420" cy="7949689"/>
          </a:xfrm>
          <a:prstGeom prst="rect">
            <a:avLst/>
          </a:prstGeom>
        </p:spPr>
        <p:txBody>
          <a:bodyPr anchor="t" rtlCol="false" tIns="0" lIns="0" bIns="0" rIns="0">
            <a:spAutoFit/>
          </a:bodyPr>
          <a:lstStyle/>
          <a:p>
            <a:pPr algn="l">
              <a:lnSpc>
                <a:spcPts val="3744"/>
              </a:lnSpc>
            </a:pPr>
          </a:p>
          <a:p>
            <a:pPr algn="l" marL="777240" indent="-388620" lvl="1">
              <a:lnSpc>
                <a:spcPts val="3744"/>
              </a:lnSpc>
              <a:buFont typeface="Arial"/>
              <a:buChar char="•"/>
            </a:pPr>
            <a:r>
              <a:rPr lang="en-US" sz="3600" spc="154">
                <a:solidFill>
                  <a:srgbClr val="000000"/>
                </a:solidFill>
                <a:latin typeface="Open Sans"/>
                <a:ea typeface="Open Sans"/>
                <a:cs typeface="Open Sans"/>
                <a:sym typeface="Open Sans"/>
              </a:rPr>
              <a:t>London has the highest sales, indicating a strong market presence.</a:t>
            </a:r>
          </a:p>
          <a:p>
            <a:pPr algn="l">
              <a:lnSpc>
                <a:spcPts val="3744"/>
              </a:lnSpc>
            </a:pPr>
          </a:p>
          <a:p>
            <a:pPr algn="l" marL="777240" indent="-388620" lvl="1">
              <a:lnSpc>
                <a:spcPts val="3744"/>
              </a:lnSpc>
              <a:buFont typeface="Arial"/>
              <a:buChar char="•"/>
            </a:pPr>
            <a:r>
              <a:rPr lang="en-US" sz="3600" spc="154">
                <a:solidFill>
                  <a:srgbClr val="000000"/>
                </a:solidFill>
                <a:latin typeface="Open Sans"/>
                <a:ea typeface="Open Sans"/>
                <a:cs typeface="Open Sans"/>
                <a:sym typeface="Open Sans"/>
              </a:rPr>
              <a:t>Sydney has the lowest sales, presenting a growth opportunity.</a:t>
            </a:r>
          </a:p>
          <a:p>
            <a:pPr algn="l">
              <a:lnSpc>
                <a:spcPts val="3744"/>
              </a:lnSpc>
            </a:pPr>
          </a:p>
          <a:p>
            <a:pPr algn="l" marL="777240" indent="-388620" lvl="1">
              <a:lnSpc>
                <a:spcPts val="3744"/>
              </a:lnSpc>
              <a:buFont typeface="Arial"/>
              <a:buChar char="•"/>
            </a:pPr>
            <a:r>
              <a:rPr lang="en-US" sz="3600" spc="154">
                <a:solidFill>
                  <a:srgbClr val="000000"/>
                </a:solidFill>
                <a:latin typeface="Open Sans"/>
                <a:ea typeface="Open Sans"/>
                <a:cs typeface="Open Sans"/>
                <a:sym typeface="Open Sans"/>
              </a:rPr>
              <a:t>Camel Saddle is the best-selling product, indicating high demand.</a:t>
            </a:r>
          </a:p>
          <a:p>
            <a:pPr algn="l">
              <a:lnSpc>
                <a:spcPts val="3744"/>
              </a:lnSpc>
            </a:pPr>
          </a:p>
          <a:p>
            <a:pPr algn="l" marL="777240" indent="-388620" lvl="1">
              <a:lnSpc>
                <a:spcPts val="3744"/>
              </a:lnSpc>
              <a:buFont typeface="Arial"/>
              <a:buChar char="•"/>
            </a:pPr>
            <a:r>
              <a:rPr lang="en-US" sz="3600" spc="154">
                <a:solidFill>
                  <a:srgbClr val="000000"/>
                </a:solidFill>
                <a:latin typeface="Open Sans"/>
                <a:ea typeface="Open Sans"/>
                <a:cs typeface="Open Sans"/>
                <a:sym typeface="Open Sans"/>
              </a:rPr>
              <a:t>In-store sales dominate, reflecting customer preference for physical shopping.</a:t>
            </a:r>
          </a:p>
          <a:p>
            <a:pPr algn="l">
              <a:lnSpc>
                <a:spcPts val="3744"/>
              </a:lnSpc>
            </a:pPr>
          </a:p>
          <a:p>
            <a:pPr algn="l" marL="777240" indent="-388620" lvl="1">
              <a:lnSpc>
                <a:spcPts val="3744"/>
              </a:lnSpc>
              <a:buFont typeface="Arial"/>
              <a:buChar char="•"/>
            </a:pPr>
            <a:r>
              <a:rPr lang="en-US" sz="3600" spc="154">
                <a:solidFill>
                  <a:srgbClr val="000000"/>
                </a:solidFill>
                <a:latin typeface="Open Sans"/>
                <a:ea typeface="Open Sans"/>
                <a:cs typeface="Open Sans"/>
                <a:sym typeface="Open Sans"/>
              </a:rPr>
              <a:t>July is the peak sales month, suggesting seasonal trends.</a:t>
            </a:r>
          </a:p>
          <a:p>
            <a:pPr algn="l" marL="0" indent="0" lvl="1">
              <a:lnSpc>
                <a:spcPts val="3744"/>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65329" y="-783256"/>
            <a:ext cx="11853512" cy="11853512"/>
          </a:xfrm>
          <a:custGeom>
            <a:avLst/>
            <a:gdLst/>
            <a:ahLst/>
            <a:cxnLst/>
            <a:rect r="r" b="b" t="t" l="l"/>
            <a:pathLst>
              <a:path h="11853512" w="11853512">
                <a:moveTo>
                  <a:pt x="0" y="0"/>
                </a:moveTo>
                <a:lnTo>
                  <a:pt x="11853512" y="0"/>
                </a:lnTo>
                <a:lnTo>
                  <a:pt x="11853512"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8055" y="782540"/>
            <a:ext cx="11601348" cy="1224840"/>
          </a:xfrm>
          <a:prstGeom prst="rect">
            <a:avLst/>
          </a:prstGeom>
        </p:spPr>
        <p:txBody>
          <a:bodyPr anchor="t" rtlCol="false" tIns="0" lIns="0" bIns="0" rIns="0">
            <a:spAutoFit/>
          </a:bodyPr>
          <a:lstStyle/>
          <a:p>
            <a:pPr algn="l" marL="0" indent="0" lvl="1">
              <a:lnSpc>
                <a:spcPts val="8910"/>
              </a:lnSpc>
            </a:pPr>
            <a:r>
              <a:rPr lang="en-US" sz="9900" spc="-455">
                <a:solidFill>
                  <a:srgbClr val="00694C"/>
                </a:solidFill>
                <a:latin typeface="Raleway Medium"/>
                <a:ea typeface="Raleway Medium"/>
                <a:cs typeface="Raleway Medium"/>
                <a:sym typeface="Raleway Medium"/>
              </a:rPr>
              <a:t>Recommendations</a:t>
            </a:r>
          </a:p>
        </p:txBody>
      </p:sp>
      <p:sp>
        <p:nvSpPr>
          <p:cNvPr name="TextBox 5" id="5"/>
          <p:cNvSpPr txBox="true"/>
          <p:nvPr/>
        </p:nvSpPr>
        <p:spPr>
          <a:xfrm rot="0">
            <a:off x="385217" y="2463640"/>
            <a:ext cx="10352420" cy="7483002"/>
          </a:xfrm>
          <a:prstGeom prst="rect">
            <a:avLst/>
          </a:prstGeom>
        </p:spPr>
        <p:txBody>
          <a:bodyPr anchor="t" rtlCol="false" tIns="0" lIns="0" bIns="0" rIns="0">
            <a:spAutoFit/>
          </a:bodyPr>
          <a:lstStyle/>
          <a:p>
            <a:pPr algn="l">
              <a:lnSpc>
                <a:spcPts val="3744"/>
              </a:lnSpc>
            </a:pPr>
          </a:p>
          <a:p>
            <a:pPr algn="l" marL="777240" indent="-388620" lvl="1">
              <a:lnSpc>
                <a:spcPts val="3744"/>
              </a:lnSpc>
              <a:buFont typeface="Arial"/>
              <a:buChar char="•"/>
            </a:pPr>
            <a:r>
              <a:rPr lang="en-US" sz="3600" spc="154" strike="noStrike" u="none">
                <a:solidFill>
                  <a:srgbClr val="000000"/>
                </a:solidFill>
                <a:latin typeface="Open Sans"/>
                <a:ea typeface="Open Sans"/>
                <a:cs typeface="Open Sans"/>
                <a:sym typeface="Open Sans"/>
              </a:rPr>
              <a:t>Increase marketing efforts and inventory for London.</a:t>
            </a:r>
          </a:p>
          <a:p>
            <a:pPr algn="l">
              <a:lnSpc>
                <a:spcPts val="3744"/>
              </a:lnSpc>
            </a:pPr>
          </a:p>
          <a:p>
            <a:pPr algn="l" marL="777240" indent="-388620" lvl="1">
              <a:lnSpc>
                <a:spcPts val="3744"/>
              </a:lnSpc>
              <a:buFont typeface="Arial"/>
              <a:buChar char="•"/>
            </a:pPr>
            <a:r>
              <a:rPr lang="en-US" sz="3600" spc="154" strike="noStrike" u="none">
                <a:solidFill>
                  <a:srgbClr val="000000"/>
                </a:solidFill>
                <a:latin typeface="Open Sans"/>
                <a:ea typeface="Open Sans"/>
                <a:cs typeface="Open Sans"/>
                <a:sym typeface="Open Sans"/>
              </a:rPr>
              <a:t>Develop targeted promotions to boost sales in Sydney.</a:t>
            </a:r>
          </a:p>
          <a:p>
            <a:pPr algn="l">
              <a:lnSpc>
                <a:spcPts val="3744"/>
              </a:lnSpc>
            </a:pPr>
          </a:p>
          <a:p>
            <a:pPr algn="l" marL="777240" indent="-388620" lvl="1">
              <a:lnSpc>
                <a:spcPts val="3744"/>
              </a:lnSpc>
              <a:buFont typeface="Arial"/>
              <a:buChar char="•"/>
            </a:pPr>
            <a:r>
              <a:rPr lang="en-US" sz="3600" spc="154" strike="noStrike" u="none">
                <a:solidFill>
                  <a:srgbClr val="000000"/>
                </a:solidFill>
                <a:latin typeface="Open Sans"/>
                <a:ea typeface="Open Sans"/>
                <a:cs typeface="Open Sans"/>
                <a:sym typeface="Open Sans"/>
              </a:rPr>
              <a:t>Stock and promote the top-selling Camel Saddle.</a:t>
            </a:r>
          </a:p>
          <a:p>
            <a:pPr algn="l">
              <a:lnSpc>
                <a:spcPts val="3744"/>
              </a:lnSpc>
            </a:pPr>
          </a:p>
          <a:p>
            <a:pPr algn="l" marL="777240" indent="-388620" lvl="1">
              <a:lnSpc>
                <a:spcPts val="3744"/>
              </a:lnSpc>
              <a:buFont typeface="Arial"/>
              <a:buChar char="•"/>
            </a:pPr>
            <a:r>
              <a:rPr lang="en-US" sz="3600" spc="154" strike="noStrike" u="none">
                <a:solidFill>
                  <a:srgbClr val="000000"/>
                </a:solidFill>
                <a:latin typeface="Open Sans"/>
                <a:ea typeface="Open Sans"/>
                <a:cs typeface="Open Sans"/>
                <a:sym typeface="Open Sans"/>
              </a:rPr>
              <a:t>Enhance in-store customer experiences and loyalty programs.</a:t>
            </a:r>
          </a:p>
          <a:p>
            <a:pPr algn="l">
              <a:lnSpc>
                <a:spcPts val="3744"/>
              </a:lnSpc>
            </a:pPr>
          </a:p>
          <a:p>
            <a:pPr algn="l" marL="777240" indent="-388620" lvl="1">
              <a:lnSpc>
                <a:spcPts val="3744"/>
              </a:lnSpc>
              <a:buFont typeface="Arial"/>
              <a:buChar char="•"/>
            </a:pPr>
            <a:r>
              <a:rPr lang="en-US" sz="3600" spc="154" strike="noStrike" u="none">
                <a:solidFill>
                  <a:srgbClr val="000000"/>
                </a:solidFill>
                <a:latin typeface="Open Sans"/>
                <a:ea typeface="Open Sans"/>
                <a:cs typeface="Open Sans"/>
                <a:sym typeface="Open Sans"/>
              </a:rPr>
              <a:t>Invest in website usability and digital marketing to boost web sales.</a:t>
            </a:r>
          </a:p>
          <a:p>
            <a:pPr algn="l">
              <a:lnSpc>
                <a:spcPts val="374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9200" y="2646761"/>
            <a:ext cx="8144502" cy="5212553"/>
          </a:xfrm>
          <a:prstGeom prst="rect">
            <a:avLst/>
          </a:prstGeom>
        </p:spPr>
        <p:txBody>
          <a:bodyPr anchor="t" rtlCol="false" tIns="0" lIns="0" bIns="0" rIns="0">
            <a:spAutoFit/>
          </a:bodyPr>
          <a:lstStyle/>
          <a:p>
            <a:pPr algn="l" marL="0" indent="0" lvl="1">
              <a:lnSpc>
                <a:spcPts val="13331"/>
              </a:lnSpc>
            </a:pPr>
            <a:r>
              <a:rPr lang="en-US" sz="14812" spc="-681">
                <a:solidFill>
                  <a:srgbClr val="00694C"/>
                </a:solidFill>
                <a:latin typeface="Raleway Medium"/>
                <a:ea typeface="Raleway Medium"/>
                <a:cs typeface="Raleway Medium"/>
                <a:sym typeface="Raleway Medium"/>
              </a:rPr>
              <a:t>Thank you very much!</a:t>
            </a:r>
          </a:p>
        </p:txBody>
      </p:sp>
      <p:sp>
        <p:nvSpPr>
          <p:cNvPr name="TextBox 4" id="4"/>
          <p:cNvSpPr txBox="true"/>
          <p:nvPr/>
        </p:nvSpPr>
        <p:spPr>
          <a:xfrm rot="0">
            <a:off x="1219200" y="1104928"/>
            <a:ext cx="9179504" cy="380947"/>
          </a:xfrm>
          <a:prstGeom prst="rect">
            <a:avLst/>
          </a:prstGeom>
        </p:spPr>
        <p:txBody>
          <a:bodyPr anchor="t" rtlCol="false" tIns="0" lIns="0" bIns="0" rIns="0">
            <a:spAutoFit/>
          </a:bodyPr>
          <a:lstStyle/>
          <a:p>
            <a:pPr algn="l" marL="0" indent="0" lvl="1">
              <a:lnSpc>
                <a:spcPts val="2700"/>
              </a:lnSpc>
            </a:pPr>
            <a:r>
              <a:rPr lang="en-US" sz="3000" spc="-138">
                <a:solidFill>
                  <a:srgbClr val="00694C"/>
                </a:solidFill>
                <a:latin typeface="Raleway Medium"/>
                <a:ea typeface="Raleway Medium"/>
                <a:cs typeface="Raleway Medium"/>
                <a:sym typeface="Raleway Medium"/>
              </a:rPr>
              <a:t>Presented by Mohd Amish</a:t>
            </a:r>
          </a:p>
        </p:txBody>
      </p:sp>
      <p:sp>
        <p:nvSpPr>
          <p:cNvPr name="Freeform 5" id="5"/>
          <p:cNvSpPr/>
          <p:nvPr/>
        </p:nvSpPr>
        <p:spPr>
          <a:xfrm flipH="false" flipV="false" rot="0">
            <a:off x="11867657" y="1376536"/>
            <a:ext cx="5561408" cy="7533927"/>
          </a:xfrm>
          <a:custGeom>
            <a:avLst/>
            <a:gdLst/>
            <a:ahLst/>
            <a:cxnLst/>
            <a:rect r="r" b="b" t="t" l="l"/>
            <a:pathLst>
              <a:path h="7533927" w="5561408">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0546079" y="1920197"/>
            <a:ext cx="6270790" cy="6446606"/>
          </a:xfrm>
          <a:custGeom>
            <a:avLst/>
            <a:gdLst/>
            <a:ahLst/>
            <a:cxnLst/>
            <a:rect r="r" b="b" t="t" l="l"/>
            <a:pathLst>
              <a:path h="6446606" w="6270790">
                <a:moveTo>
                  <a:pt x="0" y="0"/>
                </a:moveTo>
                <a:lnTo>
                  <a:pt x="6270790" y="0"/>
                </a:lnTo>
                <a:lnTo>
                  <a:pt x="6270790" y="6446606"/>
                </a:lnTo>
                <a:lnTo>
                  <a:pt x="0" y="6446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219200" y="1266825"/>
            <a:ext cx="7924800" cy="2030370"/>
          </a:xfrm>
          <a:prstGeom prst="rect">
            <a:avLst/>
          </a:prstGeom>
        </p:spPr>
        <p:txBody>
          <a:bodyPr anchor="t" rtlCol="false" tIns="0" lIns="0" bIns="0" rIns="0">
            <a:spAutoFit/>
          </a:bodyPr>
          <a:lstStyle/>
          <a:p>
            <a:pPr algn="l" marL="0" indent="0" lvl="1">
              <a:lnSpc>
                <a:spcPts val="7687"/>
              </a:lnSpc>
            </a:pPr>
            <a:r>
              <a:rPr lang="en-US" sz="8541" spc="-392">
                <a:solidFill>
                  <a:srgbClr val="00694C"/>
                </a:solidFill>
                <a:latin typeface="Raleway Medium"/>
                <a:ea typeface="Raleway Medium"/>
                <a:cs typeface="Raleway Medium"/>
                <a:sym typeface="Raleway Medium"/>
              </a:rPr>
              <a:t>Project  Overview</a:t>
            </a:r>
          </a:p>
        </p:txBody>
      </p:sp>
      <p:sp>
        <p:nvSpPr>
          <p:cNvPr name="TextBox 4" id="4"/>
          <p:cNvSpPr txBox="true"/>
          <p:nvPr/>
        </p:nvSpPr>
        <p:spPr>
          <a:xfrm rot="0">
            <a:off x="429208" y="3654247"/>
            <a:ext cx="10339211" cy="6857763"/>
          </a:xfrm>
          <a:prstGeom prst="rect">
            <a:avLst/>
          </a:prstGeom>
        </p:spPr>
        <p:txBody>
          <a:bodyPr anchor="t" rtlCol="false" tIns="0" lIns="0" bIns="0" rIns="0">
            <a:spAutoFit/>
          </a:bodyPr>
          <a:lstStyle/>
          <a:p>
            <a:pPr algn="l">
              <a:lnSpc>
                <a:spcPts val="4991"/>
              </a:lnSpc>
            </a:pPr>
            <a:r>
              <a:rPr lang="en-US" sz="2599" spc="218">
                <a:solidFill>
                  <a:srgbClr val="000000"/>
                </a:solidFill>
                <a:latin typeface="Raleway Bold"/>
                <a:ea typeface="Raleway Bold"/>
                <a:cs typeface="Raleway Bold"/>
                <a:sym typeface="Raleway Bold"/>
              </a:rPr>
              <a:t>In this project, I performed a comprehensive data analysis on sales data using Microsoft Excel. The aim was to extract meaningful insights and present the findings in a clear and effective manner. Through this analysis, various key performance indicators were identified and visualized, helping to understand trends, patterns, and areas for improvement in the sales performance. The project involved several steps including data cleaning, analysis, visualization, and presentation.</a:t>
            </a:r>
          </a:p>
          <a:p>
            <a:pPr algn="l">
              <a:lnSpc>
                <a:spcPts val="499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641898" y="512774"/>
            <a:ext cx="11753222" cy="1994214"/>
          </a:xfrm>
          <a:prstGeom prst="rect">
            <a:avLst/>
          </a:prstGeom>
        </p:spPr>
        <p:txBody>
          <a:bodyPr anchor="t" rtlCol="false" tIns="0" lIns="0" bIns="0" rIns="0">
            <a:spAutoFit/>
          </a:bodyPr>
          <a:lstStyle/>
          <a:p>
            <a:pPr algn="l" marL="0" indent="0" lvl="1">
              <a:lnSpc>
                <a:spcPts val="7507"/>
              </a:lnSpc>
            </a:pPr>
            <a:r>
              <a:rPr lang="en-US" sz="8341" spc="-383">
                <a:solidFill>
                  <a:srgbClr val="00694C"/>
                </a:solidFill>
                <a:latin typeface="Raleway Medium"/>
                <a:ea typeface="Raleway Medium"/>
                <a:cs typeface="Raleway Medium"/>
                <a:sym typeface="Raleway Medium"/>
              </a:rPr>
              <a:t>Tools and Methodology used in the Project</a:t>
            </a:r>
          </a:p>
        </p:txBody>
      </p:sp>
      <p:pic>
        <p:nvPicPr>
          <p:cNvPr name="Picture 3" id="3"/>
          <p:cNvPicPr>
            <a:picLocks noChangeAspect="true"/>
          </p:cNvPicPr>
          <p:nvPr/>
        </p:nvPicPr>
        <p:blipFill>
          <a:blip r:embed="rId2"/>
          <a:stretch>
            <a:fillRect/>
          </a:stretch>
        </p:blipFill>
        <p:spPr>
          <a:xfrm rot="0">
            <a:off x="9260071" y="971107"/>
            <a:ext cx="8539764" cy="8344786"/>
          </a:xfrm>
          <a:prstGeom prst="rect">
            <a:avLst/>
          </a:prstGeom>
        </p:spPr>
      </p:pic>
      <p:sp>
        <p:nvSpPr>
          <p:cNvPr name="TextBox 4" id="4"/>
          <p:cNvSpPr txBox="true"/>
          <p:nvPr/>
        </p:nvSpPr>
        <p:spPr>
          <a:xfrm rot="0">
            <a:off x="641898" y="3755432"/>
            <a:ext cx="10458900" cy="5502868"/>
          </a:xfrm>
          <a:prstGeom prst="rect">
            <a:avLst/>
          </a:prstGeom>
        </p:spPr>
        <p:txBody>
          <a:bodyPr anchor="t" rtlCol="false" tIns="0" lIns="0" bIns="0" rIns="0">
            <a:spAutoFit/>
          </a:bodyPr>
          <a:lstStyle/>
          <a:p>
            <a:pPr algn="l">
              <a:lnSpc>
                <a:spcPts val="3325"/>
              </a:lnSpc>
            </a:pPr>
            <a:r>
              <a:rPr lang="en-US" sz="3695" spc="-169">
                <a:solidFill>
                  <a:srgbClr val="000000"/>
                </a:solidFill>
                <a:latin typeface="Raleway Bold"/>
                <a:ea typeface="Raleway Bold"/>
                <a:cs typeface="Raleway Bold"/>
                <a:sym typeface="Raleway Bold"/>
              </a:rPr>
              <a:t>Microsoft Excel:</a:t>
            </a:r>
          </a:p>
          <a:p>
            <a:pPr algn="l">
              <a:lnSpc>
                <a:spcPts val="3325"/>
              </a:lnSpc>
            </a:pPr>
          </a:p>
          <a:p>
            <a:pPr algn="l" marL="797759" indent="-398880" lvl="1">
              <a:lnSpc>
                <a:spcPts val="3325"/>
              </a:lnSpc>
              <a:buFont typeface="Arial"/>
              <a:buChar char="•"/>
            </a:pPr>
            <a:r>
              <a:rPr lang="en-US" sz="3695" spc="-169">
                <a:solidFill>
                  <a:srgbClr val="00694C"/>
                </a:solidFill>
                <a:latin typeface="Raleway Medium"/>
                <a:ea typeface="Raleway Medium"/>
                <a:cs typeface="Raleway Medium"/>
                <a:sym typeface="Raleway Medium"/>
              </a:rPr>
              <a:t>Primary tool for data analysis and visualization.</a:t>
            </a:r>
          </a:p>
          <a:p>
            <a:pPr algn="l">
              <a:lnSpc>
                <a:spcPts val="3325"/>
              </a:lnSpc>
            </a:pPr>
          </a:p>
          <a:p>
            <a:pPr algn="l" marL="797759" indent="-398880" lvl="1">
              <a:lnSpc>
                <a:spcPts val="3325"/>
              </a:lnSpc>
              <a:buFont typeface="Arial"/>
              <a:buChar char="•"/>
            </a:pPr>
            <a:r>
              <a:rPr lang="en-US" sz="3695" spc="-169">
                <a:solidFill>
                  <a:srgbClr val="00694C"/>
                </a:solidFill>
                <a:latin typeface="Raleway Medium"/>
                <a:ea typeface="Raleway Medium"/>
                <a:cs typeface="Raleway Medium"/>
                <a:sym typeface="Raleway Medium"/>
              </a:rPr>
              <a:t>Utilized features such as Pivot Tables, Charts, and Functions for comprehensive data analysis.</a:t>
            </a:r>
          </a:p>
          <a:p>
            <a:pPr algn="l" marL="797759" indent="-398880" lvl="1">
              <a:lnSpc>
                <a:spcPts val="3325"/>
              </a:lnSpc>
              <a:buFont typeface="Arial"/>
              <a:buChar char="•"/>
            </a:pPr>
          </a:p>
          <a:p>
            <a:pPr algn="l">
              <a:lnSpc>
                <a:spcPts val="3325"/>
              </a:lnSpc>
            </a:pPr>
          </a:p>
          <a:p>
            <a:pPr algn="l">
              <a:lnSpc>
                <a:spcPts val="3325"/>
              </a:lnSpc>
            </a:pPr>
            <a:r>
              <a:rPr lang="en-US" sz="3695" spc="-169">
                <a:solidFill>
                  <a:srgbClr val="000000"/>
                </a:solidFill>
                <a:latin typeface="Raleway Bold"/>
                <a:ea typeface="Raleway Bold"/>
                <a:cs typeface="Raleway Bold"/>
                <a:sym typeface="Raleway Bold"/>
              </a:rPr>
              <a:t>Microsoft PowerPoint:</a:t>
            </a:r>
          </a:p>
          <a:p>
            <a:pPr algn="l">
              <a:lnSpc>
                <a:spcPts val="3325"/>
              </a:lnSpc>
            </a:pPr>
          </a:p>
          <a:p>
            <a:pPr algn="l" marL="797759" indent="-398880" lvl="1">
              <a:lnSpc>
                <a:spcPts val="3325"/>
              </a:lnSpc>
              <a:buFont typeface="Arial"/>
              <a:buChar char="•"/>
            </a:pPr>
            <a:r>
              <a:rPr lang="en-US" sz="3695" spc="-169">
                <a:solidFill>
                  <a:srgbClr val="00694C"/>
                </a:solidFill>
                <a:latin typeface="Raleway Medium"/>
                <a:ea typeface="Raleway Medium"/>
                <a:cs typeface="Raleway Medium"/>
                <a:sym typeface="Raleway Medium"/>
              </a:rPr>
              <a:t>Used for creating the presentation to communicate findings effectively.</a:t>
            </a:r>
          </a:p>
          <a:p>
            <a:pPr algn="l" marL="0" indent="0" lvl="1">
              <a:lnSpc>
                <a:spcPts val="332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372" y="8084666"/>
            <a:ext cx="5277926" cy="4404669"/>
          </a:xfrm>
          <a:custGeom>
            <a:avLst/>
            <a:gdLst/>
            <a:ahLst/>
            <a:cxnLst/>
            <a:rect r="r" b="b" t="t" l="l"/>
            <a:pathLst>
              <a:path h="4404669" w="5277926">
                <a:moveTo>
                  <a:pt x="0" y="0"/>
                </a:moveTo>
                <a:lnTo>
                  <a:pt x="5277926" y="0"/>
                </a:lnTo>
                <a:lnTo>
                  <a:pt x="5277926" y="4404668"/>
                </a:lnTo>
                <a:lnTo>
                  <a:pt x="0" y="4404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02276" y="-2383108"/>
            <a:ext cx="4661953" cy="4748285"/>
          </a:xfrm>
          <a:custGeom>
            <a:avLst/>
            <a:gdLst/>
            <a:ahLst/>
            <a:cxnLst/>
            <a:rect r="r" b="b" t="t" l="l"/>
            <a:pathLst>
              <a:path h="4748285" w="4661953">
                <a:moveTo>
                  <a:pt x="0" y="0"/>
                </a:moveTo>
                <a:lnTo>
                  <a:pt x="4661952" y="0"/>
                </a:lnTo>
                <a:lnTo>
                  <a:pt x="4661952" y="4748285"/>
                </a:lnTo>
                <a:lnTo>
                  <a:pt x="0" y="4748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889606" y="568753"/>
            <a:ext cx="9779565" cy="2108397"/>
          </a:xfrm>
          <a:prstGeom prst="rect">
            <a:avLst/>
          </a:prstGeom>
        </p:spPr>
        <p:txBody>
          <a:bodyPr anchor="t" rtlCol="false" tIns="0" lIns="0" bIns="0" rIns="0">
            <a:spAutoFit/>
          </a:bodyPr>
          <a:lstStyle/>
          <a:p>
            <a:pPr algn="ctr" marL="0" indent="0" lvl="1">
              <a:lnSpc>
                <a:spcPts val="7957"/>
              </a:lnSpc>
            </a:pPr>
            <a:r>
              <a:rPr lang="en-US" sz="8841" spc="-406">
                <a:solidFill>
                  <a:srgbClr val="00694C"/>
                </a:solidFill>
                <a:latin typeface="Raleway Medium"/>
                <a:ea typeface="Raleway Medium"/>
                <a:cs typeface="Raleway Medium"/>
                <a:sym typeface="Raleway Medium"/>
              </a:rPr>
              <a:t>Problem Statements</a:t>
            </a:r>
          </a:p>
        </p:txBody>
      </p:sp>
      <p:sp>
        <p:nvSpPr>
          <p:cNvPr name="TextBox 5" id="5"/>
          <p:cNvSpPr txBox="true"/>
          <p:nvPr/>
        </p:nvSpPr>
        <p:spPr>
          <a:xfrm rot="0">
            <a:off x="0" y="3122835"/>
            <a:ext cx="18288000" cy="6556479"/>
          </a:xfrm>
          <a:prstGeom prst="rect">
            <a:avLst/>
          </a:prstGeom>
        </p:spPr>
        <p:txBody>
          <a:bodyPr anchor="t" rtlCol="false" tIns="0" lIns="0" bIns="0" rIns="0">
            <a:spAutoFit/>
          </a:bodyPr>
          <a:lstStyle/>
          <a:p>
            <a:pPr algn="l" marL="734059" indent="-367030" lvl="1">
              <a:lnSpc>
                <a:spcPts val="6527"/>
              </a:lnSpc>
              <a:buAutoNum type="arabicPeriod" startAt="1"/>
            </a:pPr>
            <a:r>
              <a:rPr lang="en-US" sz="3399">
                <a:solidFill>
                  <a:srgbClr val="000000"/>
                </a:solidFill>
                <a:latin typeface="Canva Sans"/>
                <a:ea typeface="Canva Sans"/>
                <a:cs typeface="Canva Sans"/>
                <a:sym typeface="Canva Sans"/>
              </a:rPr>
              <a:t>What was the value of catalog sales for London in the first quarter?</a:t>
            </a:r>
          </a:p>
          <a:p>
            <a:pPr algn="l" marL="734059" indent="-367030" lvl="1">
              <a:lnSpc>
                <a:spcPts val="6527"/>
              </a:lnSpc>
              <a:buAutoNum type="arabicPeriod" startAt="1"/>
            </a:pPr>
            <a:r>
              <a:rPr lang="en-US" sz="3399">
                <a:solidFill>
                  <a:srgbClr val="000000"/>
                </a:solidFill>
                <a:latin typeface="Canva Sans"/>
                <a:ea typeface="Canva Sans"/>
                <a:cs typeface="Canva Sans"/>
                <a:sym typeface="Canva Sans"/>
              </a:rPr>
              <a:t>What percent of the total annual sales were Tokyo Web sales in the fourth quarter?</a:t>
            </a:r>
          </a:p>
          <a:p>
            <a:pPr algn="l" marL="734059" indent="-367030" lvl="1">
              <a:lnSpc>
                <a:spcPts val="6527"/>
              </a:lnSpc>
              <a:buAutoNum type="arabicPeriod" startAt="1"/>
            </a:pPr>
            <a:r>
              <a:rPr lang="en-US" sz="3399">
                <a:solidFill>
                  <a:srgbClr val="000000"/>
                </a:solidFill>
                <a:latin typeface="Canva Sans"/>
                <a:ea typeface="Canva Sans"/>
                <a:cs typeface="Canva Sans"/>
                <a:sym typeface="Canva Sans"/>
              </a:rPr>
              <a:t>What percent of Sydney's annual sales was its Catalog sales?</a:t>
            </a:r>
          </a:p>
          <a:p>
            <a:pPr algn="l" marL="734059" indent="-367030" lvl="1">
              <a:lnSpc>
                <a:spcPts val="6527"/>
              </a:lnSpc>
              <a:buAutoNum type="arabicPeriod" startAt="1"/>
            </a:pPr>
            <a:r>
              <a:rPr lang="en-US" sz="3399">
                <a:solidFill>
                  <a:srgbClr val="000000"/>
                </a:solidFill>
                <a:latin typeface="Canva Sans"/>
                <a:ea typeface="Canva Sans"/>
                <a:cs typeface="Canva Sans"/>
                <a:sym typeface="Canva Sans"/>
              </a:rPr>
              <a:t>What was the value of catalog sales for London in January and give details of the transactions?</a:t>
            </a:r>
          </a:p>
          <a:p>
            <a:pPr algn="l" marL="734059" indent="-367030" lvl="1">
              <a:lnSpc>
                <a:spcPts val="6527"/>
              </a:lnSpc>
              <a:buAutoNum type="arabicPeriod" startAt="1"/>
            </a:pPr>
            <a:r>
              <a:rPr lang="en-US" sz="3399">
                <a:solidFill>
                  <a:srgbClr val="000000"/>
                </a:solidFill>
                <a:latin typeface="Canva Sans"/>
                <a:ea typeface="Canva Sans"/>
                <a:cs typeface="Canva Sans"/>
                <a:sym typeface="Canva Sans"/>
              </a:rPr>
              <a:t>What was the value of Camel saddle sales for Paris by quarter?</a:t>
            </a:r>
          </a:p>
          <a:p>
            <a:pPr algn="l" marL="734059" indent="-367030" lvl="1">
              <a:lnSpc>
                <a:spcPts val="6527"/>
              </a:lnSpc>
              <a:buAutoNum type="arabicPeriod" startAt="1"/>
            </a:pPr>
            <a:r>
              <a:rPr lang="en-US" sz="3399">
                <a:solidFill>
                  <a:srgbClr val="000000"/>
                </a:solidFill>
                <a:latin typeface="Canva Sans"/>
                <a:ea typeface="Canva Sans"/>
                <a:cs typeface="Canva Sans"/>
                <a:sym typeface="Canva Sans"/>
              </a:rPr>
              <a:t>How many Elephant polo sticks were sold in New York in each month?</a:t>
            </a:r>
          </a:p>
          <a:p>
            <a:pPr algn="ctr">
              <a:lnSpc>
                <a:spcPts val="652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2494207" y="1994635"/>
            <a:ext cx="5596409" cy="4985891"/>
          </a:xfrm>
          <a:custGeom>
            <a:avLst/>
            <a:gdLst/>
            <a:ahLst/>
            <a:cxnLst/>
            <a:rect r="r" b="b" t="t" l="l"/>
            <a:pathLst>
              <a:path h="4985891" w="5596409">
                <a:moveTo>
                  <a:pt x="0" y="0"/>
                </a:moveTo>
                <a:lnTo>
                  <a:pt x="5596409" y="0"/>
                </a:lnTo>
                <a:lnTo>
                  <a:pt x="5596409" y="4985892"/>
                </a:lnTo>
                <a:lnTo>
                  <a:pt x="0" y="49858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6293378" y="238125"/>
            <a:ext cx="7223569" cy="1110560"/>
          </a:xfrm>
          <a:prstGeom prst="rect">
            <a:avLst/>
          </a:prstGeom>
        </p:spPr>
        <p:txBody>
          <a:bodyPr anchor="t" rtlCol="false" tIns="0" lIns="0" bIns="0" rIns="0">
            <a:spAutoFit/>
          </a:bodyPr>
          <a:lstStyle/>
          <a:p>
            <a:pPr algn="l" marL="0" indent="0" lvl="1">
              <a:lnSpc>
                <a:spcPts val="8010"/>
              </a:lnSpc>
            </a:pPr>
            <a:r>
              <a:rPr lang="en-US" sz="8900" spc="-409">
                <a:solidFill>
                  <a:srgbClr val="00694C"/>
                </a:solidFill>
                <a:latin typeface="Raleway Medium"/>
                <a:ea typeface="Raleway Medium"/>
                <a:cs typeface="Raleway Medium"/>
                <a:sym typeface="Raleway Medium"/>
              </a:rPr>
              <a:t>Solutions </a:t>
            </a:r>
          </a:p>
        </p:txBody>
      </p:sp>
      <p:sp>
        <p:nvSpPr>
          <p:cNvPr name="TextBox 4" id="4"/>
          <p:cNvSpPr txBox="true"/>
          <p:nvPr/>
        </p:nvSpPr>
        <p:spPr>
          <a:xfrm rot="0">
            <a:off x="2734971" y="2520981"/>
            <a:ext cx="9759236" cy="2399366"/>
          </a:xfrm>
          <a:prstGeom prst="rect">
            <a:avLst/>
          </a:prstGeom>
        </p:spPr>
        <p:txBody>
          <a:bodyPr anchor="t" rtlCol="false" tIns="0" lIns="0" bIns="0" rIns="0">
            <a:spAutoFit/>
          </a:bodyPr>
          <a:lstStyle/>
          <a:p>
            <a:pPr algn="l">
              <a:lnSpc>
                <a:spcPts val="4759"/>
              </a:lnSpc>
            </a:pPr>
            <a:r>
              <a:rPr lang="en-US" sz="3399">
                <a:solidFill>
                  <a:srgbClr val="000000"/>
                </a:solidFill>
                <a:latin typeface="Raleway Semi-Bold"/>
                <a:ea typeface="Raleway Semi-Bold"/>
                <a:cs typeface="Raleway Semi-Bold"/>
                <a:sym typeface="Raleway Semi-Bold"/>
              </a:rPr>
              <a:t>What was the value of catalog sales for London in the first quarter? </a:t>
            </a:r>
          </a:p>
          <a:p>
            <a:pPr algn="l">
              <a:lnSpc>
                <a:spcPts val="4759"/>
              </a:lnSpc>
            </a:pPr>
            <a:r>
              <a:rPr lang="en-US" sz="3399">
                <a:solidFill>
                  <a:srgbClr val="000000"/>
                </a:solidFill>
                <a:latin typeface="Raleway Semi-Bold"/>
                <a:ea typeface="Raleway Semi-Bold"/>
                <a:cs typeface="Raleway Semi-Bold"/>
                <a:sym typeface="Raleway Semi-Bold"/>
              </a:rPr>
              <a:t> </a:t>
            </a:r>
          </a:p>
          <a:p>
            <a:pPr algn="l">
              <a:lnSpc>
                <a:spcPts val="4759"/>
              </a:lnSpc>
              <a:spcBef>
                <a:spcPct val="0"/>
              </a:spcBef>
            </a:pPr>
            <a:r>
              <a:rPr lang="en-US" sz="3399">
                <a:solidFill>
                  <a:srgbClr val="000000"/>
                </a:solidFill>
                <a:latin typeface="Raleway Semi-Bold"/>
                <a:ea typeface="Raleway Semi-Bold"/>
                <a:cs typeface="Raleway Semi-Bold"/>
                <a:sym typeface="Raleway Semi-Bold"/>
              </a:rPr>
              <a:t>= 7810</a:t>
            </a:r>
          </a:p>
        </p:txBody>
      </p:sp>
      <p:sp>
        <p:nvSpPr>
          <p:cNvPr name="TextBox 5" id="5"/>
          <p:cNvSpPr txBox="true"/>
          <p:nvPr/>
        </p:nvSpPr>
        <p:spPr>
          <a:xfrm rot="0">
            <a:off x="471915" y="2514183"/>
            <a:ext cx="1676876" cy="1249343"/>
          </a:xfrm>
          <a:prstGeom prst="rect">
            <a:avLst/>
          </a:prstGeom>
        </p:spPr>
        <p:txBody>
          <a:bodyPr anchor="t" rtlCol="false" tIns="0" lIns="0" bIns="0" rIns="0">
            <a:spAutoFit/>
          </a:bodyPr>
          <a:lstStyle/>
          <a:p>
            <a:pPr algn="l" marL="0" indent="0" lvl="1">
              <a:lnSpc>
                <a:spcPts val="9037"/>
              </a:lnSpc>
            </a:pPr>
            <a:r>
              <a:rPr lang="en-US" sz="10041" spc="-461">
                <a:solidFill>
                  <a:srgbClr val="00694C"/>
                </a:solidFill>
                <a:latin typeface="Raleway Medium"/>
                <a:ea typeface="Raleway Medium"/>
                <a:cs typeface="Raleway Medium"/>
                <a:sym typeface="Raleway Medium"/>
              </a:rPr>
              <a:t>01.</a:t>
            </a:r>
          </a:p>
        </p:txBody>
      </p:sp>
      <p:sp>
        <p:nvSpPr>
          <p:cNvPr name="TextBox 6" id="6"/>
          <p:cNvSpPr txBox="true"/>
          <p:nvPr/>
        </p:nvSpPr>
        <p:spPr>
          <a:xfrm rot="0">
            <a:off x="2580087" y="6649440"/>
            <a:ext cx="9391671" cy="3092450"/>
          </a:xfrm>
          <a:prstGeom prst="rect">
            <a:avLst/>
          </a:prstGeom>
        </p:spPr>
        <p:txBody>
          <a:bodyPr anchor="t" rtlCol="false" tIns="0" lIns="0" bIns="0" rIns="0">
            <a:spAutoFit/>
          </a:bodyPr>
          <a:lstStyle/>
          <a:p>
            <a:pPr algn="l">
              <a:lnSpc>
                <a:spcPts val="4900"/>
              </a:lnSpc>
            </a:pPr>
            <a:r>
              <a:rPr lang="en-US" sz="3500">
                <a:solidFill>
                  <a:srgbClr val="000000"/>
                </a:solidFill>
                <a:latin typeface="Raleway Semi-Bold"/>
                <a:ea typeface="Raleway Semi-Bold"/>
                <a:cs typeface="Raleway Semi-Bold"/>
                <a:sym typeface="Raleway Semi-Bold"/>
              </a:rPr>
              <a:t>What percent of the total annual sales were Tokyo Web sales in the fourth quarter?</a:t>
            </a:r>
          </a:p>
          <a:p>
            <a:pPr algn="l">
              <a:lnSpc>
                <a:spcPts val="4900"/>
              </a:lnSpc>
            </a:pPr>
          </a:p>
          <a:p>
            <a:pPr algn="l">
              <a:lnSpc>
                <a:spcPts val="4900"/>
              </a:lnSpc>
            </a:pPr>
            <a:r>
              <a:rPr lang="en-US" sz="3500">
                <a:solidFill>
                  <a:srgbClr val="000000"/>
                </a:solidFill>
                <a:latin typeface="Raleway Semi-Bold"/>
                <a:ea typeface="Raleway Semi-Bold"/>
                <a:cs typeface="Raleway Semi-Bold"/>
                <a:sym typeface="Raleway Semi-Bold"/>
              </a:rPr>
              <a:t>= 0.01%</a:t>
            </a:r>
          </a:p>
          <a:p>
            <a:pPr algn="l">
              <a:lnSpc>
                <a:spcPts val="4900"/>
              </a:lnSpc>
              <a:spcBef>
                <a:spcPct val="0"/>
              </a:spcBef>
            </a:pPr>
          </a:p>
        </p:txBody>
      </p:sp>
      <p:sp>
        <p:nvSpPr>
          <p:cNvPr name="TextBox 7" id="7"/>
          <p:cNvSpPr txBox="true"/>
          <p:nvPr/>
        </p:nvSpPr>
        <p:spPr>
          <a:xfrm rot="0">
            <a:off x="471915" y="6694237"/>
            <a:ext cx="1676876" cy="1249343"/>
          </a:xfrm>
          <a:prstGeom prst="rect">
            <a:avLst/>
          </a:prstGeom>
        </p:spPr>
        <p:txBody>
          <a:bodyPr anchor="t" rtlCol="false" tIns="0" lIns="0" bIns="0" rIns="0">
            <a:spAutoFit/>
          </a:bodyPr>
          <a:lstStyle/>
          <a:p>
            <a:pPr algn="l" marL="0" indent="0" lvl="1">
              <a:lnSpc>
                <a:spcPts val="9037"/>
              </a:lnSpc>
            </a:pPr>
            <a:r>
              <a:rPr lang="en-US" sz="10041" spc="-461">
                <a:solidFill>
                  <a:srgbClr val="00694C"/>
                </a:solidFill>
                <a:latin typeface="Raleway Medium"/>
                <a:ea typeface="Raleway Medium"/>
                <a:cs typeface="Raleway Medium"/>
                <a:sym typeface="Raleway Medium"/>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2494207" y="1994635"/>
            <a:ext cx="5596409" cy="4985891"/>
          </a:xfrm>
          <a:custGeom>
            <a:avLst/>
            <a:gdLst/>
            <a:ahLst/>
            <a:cxnLst/>
            <a:rect r="r" b="b" t="t" l="l"/>
            <a:pathLst>
              <a:path h="4985891" w="5596409">
                <a:moveTo>
                  <a:pt x="0" y="0"/>
                </a:moveTo>
                <a:lnTo>
                  <a:pt x="5596409" y="0"/>
                </a:lnTo>
                <a:lnTo>
                  <a:pt x="5596409" y="4985892"/>
                </a:lnTo>
                <a:lnTo>
                  <a:pt x="0" y="49858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5837614" y="133521"/>
            <a:ext cx="7223569" cy="1070539"/>
          </a:xfrm>
          <a:prstGeom prst="rect">
            <a:avLst/>
          </a:prstGeom>
        </p:spPr>
        <p:txBody>
          <a:bodyPr anchor="t" rtlCol="false" tIns="0" lIns="0" bIns="0" rIns="0">
            <a:spAutoFit/>
          </a:bodyPr>
          <a:lstStyle/>
          <a:p>
            <a:pPr algn="l" marL="0" indent="0" lvl="1">
              <a:lnSpc>
                <a:spcPts val="7740"/>
              </a:lnSpc>
            </a:pPr>
            <a:r>
              <a:rPr lang="en-US" sz="8600" spc="-395">
                <a:solidFill>
                  <a:srgbClr val="00694C"/>
                </a:solidFill>
                <a:latin typeface="Raleway Medium"/>
                <a:ea typeface="Raleway Medium"/>
                <a:cs typeface="Raleway Medium"/>
                <a:sym typeface="Raleway Medium"/>
              </a:rPr>
              <a:t>Solutions </a:t>
            </a:r>
          </a:p>
        </p:txBody>
      </p:sp>
      <p:sp>
        <p:nvSpPr>
          <p:cNvPr name="TextBox 4" id="4"/>
          <p:cNvSpPr txBox="true"/>
          <p:nvPr/>
        </p:nvSpPr>
        <p:spPr>
          <a:xfrm rot="0">
            <a:off x="2625975" y="2196075"/>
            <a:ext cx="9759236" cy="2159560"/>
          </a:xfrm>
          <a:prstGeom prst="rect">
            <a:avLst/>
          </a:prstGeom>
        </p:spPr>
        <p:txBody>
          <a:bodyPr anchor="t" rtlCol="false" tIns="0" lIns="0" bIns="0" rIns="0">
            <a:spAutoFit/>
          </a:bodyPr>
          <a:lstStyle/>
          <a:p>
            <a:pPr algn="l">
              <a:lnSpc>
                <a:spcPts val="4339"/>
              </a:lnSpc>
            </a:pPr>
            <a:r>
              <a:rPr lang="en-US" sz="3099">
                <a:solidFill>
                  <a:srgbClr val="000000"/>
                </a:solidFill>
                <a:latin typeface="Raleway Semi-Bold"/>
                <a:ea typeface="Raleway Semi-Bold"/>
                <a:cs typeface="Raleway Semi-Bold"/>
                <a:sym typeface="Raleway Semi-Bold"/>
              </a:rPr>
              <a:t>What percent of Sydney's annual sales was its Catalog sales?</a:t>
            </a:r>
          </a:p>
          <a:p>
            <a:pPr algn="l">
              <a:lnSpc>
                <a:spcPts val="4339"/>
              </a:lnSpc>
            </a:pPr>
          </a:p>
          <a:p>
            <a:pPr algn="l">
              <a:lnSpc>
                <a:spcPts val="4339"/>
              </a:lnSpc>
              <a:spcBef>
                <a:spcPct val="0"/>
              </a:spcBef>
            </a:pPr>
            <a:r>
              <a:rPr lang="en-US" sz="3099">
                <a:solidFill>
                  <a:srgbClr val="000000"/>
                </a:solidFill>
                <a:latin typeface="Raleway Semi-Bold"/>
                <a:ea typeface="Raleway Semi-Bold"/>
                <a:cs typeface="Raleway Semi-Bold"/>
                <a:sym typeface="Raleway Semi-Bold"/>
              </a:rPr>
              <a:t>=18.24%</a:t>
            </a:r>
          </a:p>
        </p:txBody>
      </p:sp>
      <p:sp>
        <p:nvSpPr>
          <p:cNvPr name="TextBox 5" id="5"/>
          <p:cNvSpPr txBox="true"/>
          <p:nvPr/>
        </p:nvSpPr>
        <p:spPr>
          <a:xfrm rot="0">
            <a:off x="472537" y="2261335"/>
            <a:ext cx="1676876" cy="1209284"/>
          </a:xfrm>
          <a:prstGeom prst="rect">
            <a:avLst/>
          </a:prstGeom>
        </p:spPr>
        <p:txBody>
          <a:bodyPr anchor="t" rtlCol="false" tIns="0" lIns="0" bIns="0" rIns="0">
            <a:spAutoFit/>
          </a:bodyPr>
          <a:lstStyle/>
          <a:p>
            <a:pPr algn="l" marL="0" indent="0" lvl="1">
              <a:lnSpc>
                <a:spcPts val="8767"/>
              </a:lnSpc>
            </a:pPr>
            <a:r>
              <a:rPr lang="en-US" sz="9741" spc="-448">
                <a:solidFill>
                  <a:srgbClr val="00694C"/>
                </a:solidFill>
                <a:latin typeface="Raleway Medium"/>
                <a:ea typeface="Raleway Medium"/>
                <a:cs typeface="Raleway Medium"/>
                <a:sym typeface="Raleway Medium"/>
              </a:rPr>
              <a:t>03.</a:t>
            </a:r>
          </a:p>
        </p:txBody>
      </p:sp>
      <p:sp>
        <p:nvSpPr>
          <p:cNvPr name="TextBox 6" id="6"/>
          <p:cNvSpPr txBox="true"/>
          <p:nvPr/>
        </p:nvSpPr>
        <p:spPr>
          <a:xfrm rot="0">
            <a:off x="2382901" y="5076825"/>
            <a:ext cx="9391671" cy="3357020"/>
          </a:xfrm>
          <a:prstGeom prst="rect">
            <a:avLst/>
          </a:prstGeom>
        </p:spPr>
        <p:txBody>
          <a:bodyPr anchor="t" rtlCol="false" tIns="0" lIns="0" bIns="0" rIns="0">
            <a:spAutoFit/>
          </a:bodyPr>
          <a:lstStyle/>
          <a:p>
            <a:pPr algn="l">
              <a:lnSpc>
                <a:spcPts val="4480"/>
              </a:lnSpc>
            </a:pPr>
            <a:r>
              <a:rPr lang="en-US" sz="3200">
                <a:solidFill>
                  <a:srgbClr val="000000"/>
                </a:solidFill>
                <a:latin typeface="Raleway Semi-Bold"/>
                <a:ea typeface="Raleway Semi-Bold"/>
                <a:cs typeface="Raleway Semi-Bold"/>
                <a:sym typeface="Raleway Semi-Bold"/>
              </a:rPr>
              <a:t>What was the value of catalog sales for London in January and give details of the transactions?</a:t>
            </a:r>
          </a:p>
          <a:p>
            <a:pPr algn="l">
              <a:lnSpc>
                <a:spcPts val="4480"/>
              </a:lnSpc>
            </a:pPr>
          </a:p>
          <a:p>
            <a:pPr algn="l">
              <a:lnSpc>
                <a:spcPts val="4480"/>
              </a:lnSpc>
            </a:pPr>
            <a:r>
              <a:rPr lang="en-US" sz="3200">
                <a:solidFill>
                  <a:srgbClr val="000000"/>
                </a:solidFill>
                <a:latin typeface="Raleway Semi-Bold"/>
                <a:ea typeface="Raleway Semi-Bold"/>
                <a:cs typeface="Raleway Semi-Bold"/>
                <a:sym typeface="Raleway Semi-Bold"/>
              </a:rPr>
              <a:t>= 411</a:t>
            </a:r>
          </a:p>
          <a:p>
            <a:pPr algn="l">
              <a:lnSpc>
                <a:spcPts val="4480"/>
              </a:lnSpc>
            </a:pPr>
          </a:p>
          <a:p>
            <a:pPr algn="l">
              <a:lnSpc>
                <a:spcPts val="4480"/>
              </a:lnSpc>
              <a:spcBef>
                <a:spcPct val="0"/>
              </a:spcBef>
            </a:pPr>
            <a:r>
              <a:rPr lang="en-US" sz="3200">
                <a:solidFill>
                  <a:srgbClr val="000000"/>
                </a:solidFill>
                <a:latin typeface="Raleway Semi-Bold"/>
                <a:ea typeface="Raleway Semi-Bold"/>
                <a:cs typeface="Raleway Semi-Bold"/>
                <a:sym typeface="Raleway Semi-Bold"/>
              </a:rPr>
              <a:t>Transaction Details: </a:t>
            </a:r>
          </a:p>
        </p:txBody>
      </p:sp>
      <p:sp>
        <p:nvSpPr>
          <p:cNvPr name="TextBox 7" id="7"/>
          <p:cNvSpPr txBox="true"/>
          <p:nvPr/>
        </p:nvSpPr>
        <p:spPr>
          <a:xfrm rot="0">
            <a:off x="472537" y="5579388"/>
            <a:ext cx="1676876" cy="1209284"/>
          </a:xfrm>
          <a:prstGeom prst="rect">
            <a:avLst/>
          </a:prstGeom>
        </p:spPr>
        <p:txBody>
          <a:bodyPr anchor="t" rtlCol="false" tIns="0" lIns="0" bIns="0" rIns="0">
            <a:spAutoFit/>
          </a:bodyPr>
          <a:lstStyle/>
          <a:p>
            <a:pPr algn="l" marL="0" indent="0" lvl="1">
              <a:lnSpc>
                <a:spcPts val="8767"/>
              </a:lnSpc>
            </a:pPr>
            <a:r>
              <a:rPr lang="en-US" sz="9741" spc="-448">
                <a:solidFill>
                  <a:srgbClr val="00694C"/>
                </a:solidFill>
                <a:latin typeface="Raleway Medium"/>
                <a:ea typeface="Raleway Medium"/>
                <a:cs typeface="Raleway Medium"/>
                <a:sym typeface="Raleway Medium"/>
              </a:rPr>
              <a:t>04.</a:t>
            </a:r>
          </a:p>
        </p:txBody>
      </p:sp>
      <p:sp>
        <p:nvSpPr>
          <p:cNvPr name="TextBox 8" id="8"/>
          <p:cNvSpPr txBox="true"/>
          <p:nvPr/>
        </p:nvSpPr>
        <p:spPr>
          <a:xfrm rot="0">
            <a:off x="1028700" y="8467390"/>
            <a:ext cx="14263712" cy="1819610"/>
          </a:xfrm>
          <a:prstGeom prst="rect">
            <a:avLst/>
          </a:prstGeom>
        </p:spPr>
        <p:txBody>
          <a:bodyPr anchor="t" rtlCol="false" tIns="0" lIns="0" bIns="0" rIns="0">
            <a:spAutoFit/>
          </a:bodyPr>
          <a:lstStyle/>
          <a:p>
            <a:pPr algn="ctr">
              <a:lnSpc>
                <a:spcPts val="3640"/>
              </a:lnSpc>
            </a:pPr>
            <a:r>
              <a:rPr lang="en-US" sz="2600">
                <a:solidFill>
                  <a:srgbClr val="000000"/>
                </a:solidFill>
                <a:latin typeface="Canva Sans Medium"/>
                <a:ea typeface="Canva Sans Medium"/>
                <a:cs typeface="Canva Sans Medium"/>
                <a:sym typeface="Canva Sans Medium"/>
              </a:rPr>
              <a:t>Transid    WHEN           WHERE         WHAT          HOW               QUANTITY         REVENUE            </a:t>
            </a:r>
            <a:r>
              <a:rPr lang="en-US" sz="2600">
                <a:solidFill>
                  <a:srgbClr val="000000"/>
                </a:solidFill>
                <a:latin typeface="Canva Sans Medium"/>
                <a:ea typeface="Canva Sans Medium"/>
                <a:cs typeface="Canva Sans Medium"/>
                <a:sym typeface="Canva Sans Medium"/>
              </a:rPr>
              <a:t>277   09-01-2002   London       Hammock              Catalog               5                                 275</a:t>
            </a:r>
          </a:p>
          <a:p>
            <a:pPr algn="ctr">
              <a:lnSpc>
                <a:spcPts val="3640"/>
              </a:lnSpc>
            </a:pPr>
            <a:r>
              <a:rPr lang="en-US" sz="2600">
                <a:solidFill>
                  <a:srgbClr val="000000"/>
                </a:solidFill>
                <a:latin typeface="Canva Sans Medium"/>
                <a:ea typeface="Canva Sans Medium"/>
                <a:cs typeface="Canva Sans Medium"/>
                <a:sym typeface="Canva Sans Medium"/>
              </a:rPr>
              <a:t>114 09-01-2002       London      Hat - polar explorer                Catalog            4                      136</a:t>
            </a:r>
          </a:p>
          <a:p>
            <a:pPr algn="ctr">
              <a:lnSpc>
                <a:spcPts val="3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2494207" y="1994635"/>
            <a:ext cx="5596409" cy="4985891"/>
          </a:xfrm>
          <a:custGeom>
            <a:avLst/>
            <a:gdLst/>
            <a:ahLst/>
            <a:cxnLst/>
            <a:rect r="r" b="b" t="t" l="l"/>
            <a:pathLst>
              <a:path h="4985891" w="5596409">
                <a:moveTo>
                  <a:pt x="0" y="0"/>
                </a:moveTo>
                <a:lnTo>
                  <a:pt x="5596409" y="0"/>
                </a:lnTo>
                <a:lnTo>
                  <a:pt x="5596409" y="4985892"/>
                </a:lnTo>
                <a:lnTo>
                  <a:pt x="0" y="49858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5850350" y="238125"/>
            <a:ext cx="7223569" cy="1070539"/>
          </a:xfrm>
          <a:prstGeom prst="rect">
            <a:avLst/>
          </a:prstGeom>
        </p:spPr>
        <p:txBody>
          <a:bodyPr anchor="t" rtlCol="false" tIns="0" lIns="0" bIns="0" rIns="0">
            <a:spAutoFit/>
          </a:bodyPr>
          <a:lstStyle/>
          <a:p>
            <a:pPr algn="l" marL="0" indent="0" lvl="1">
              <a:lnSpc>
                <a:spcPts val="7740"/>
              </a:lnSpc>
            </a:pPr>
            <a:r>
              <a:rPr lang="en-US" sz="8600" spc="-395">
                <a:solidFill>
                  <a:srgbClr val="00694C"/>
                </a:solidFill>
                <a:latin typeface="Raleway Medium"/>
                <a:ea typeface="Raleway Medium"/>
                <a:cs typeface="Raleway Medium"/>
                <a:sym typeface="Raleway Medium"/>
              </a:rPr>
              <a:t>Solutions </a:t>
            </a:r>
          </a:p>
        </p:txBody>
      </p:sp>
      <p:sp>
        <p:nvSpPr>
          <p:cNvPr name="TextBox 4" id="4"/>
          <p:cNvSpPr txBox="true"/>
          <p:nvPr/>
        </p:nvSpPr>
        <p:spPr>
          <a:xfrm rot="0">
            <a:off x="2320655" y="1927960"/>
            <a:ext cx="10002311" cy="2159560"/>
          </a:xfrm>
          <a:prstGeom prst="rect">
            <a:avLst/>
          </a:prstGeom>
        </p:spPr>
        <p:txBody>
          <a:bodyPr anchor="t" rtlCol="false" tIns="0" lIns="0" bIns="0" rIns="0">
            <a:spAutoFit/>
          </a:bodyPr>
          <a:lstStyle/>
          <a:p>
            <a:pPr algn="l">
              <a:lnSpc>
                <a:spcPts val="4339"/>
              </a:lnSpc>
            </a:pPr>
            <a:r>
              <a:rPr lang="en-US" sz="3099">
                <a:solidFill>
                  <a:srgbClr val="000000"/>
                </a:solidFill>
                <a:latin typeface="Raleway Semi-Bold"/>
                <a:ea typeface="Raleway Semi-Bold"/>
                <a:cs typeface="Raleway Semi-Bold"/>
                <a:sym typeface="Raleway Semi-Bold"/>
              </a:rPr>
              <a:t>What was the value of Camel saddle sales for Paris by quarter?</a:t>
            </a:r>
          </a:p>
          <a:p>
            <a:pPr algn="l">
              <a:lnSpc>
                <a:spcPts val="4339"/>
              </a:lnSpc>
            </a:pPr>
          </a:p>
          <a:p>
            <a:pPr algn="l">
              <a:lnSpc>
                <a:spcPts val="4339"/>
              </a:lnSpc>
              <a:spcBef>
                <a:spcPct val="0"/>
              </a:spcBef>
            </a:pPr>
            <a:r>
              <a:rPr lang="en-US" sz="3099">
                <a:solidFill>
                  <a:srgbClr val="000000"/>
                </a:solidFill>
                <a:latin typeface="Raleway Semi-Bold"/>
                <a:ea typeface="Raleway Semi-Bold"/>
                <a:cs typeface="Raleway Semi-Bold"/>
                <a:sym typeface="Raleway Semi-Bold"/>
              </a:rPr>
              <a:t>Q1- 4186          Q2- 14950          Q3-24518            Q4-8372</a:t>
            </a:r>
          </a:p>
        </p:txBody>
      </p:sp>
      <p:sp>
        <p:nvSpPr>
          <p:cNvPr name="TextBox 5" id="5"/>
          <p:cNvSpPr txBox="true"/>
          <p:nvPr/>
        </p:nvSpPr>
        <p:spPr>
          <a:xfrm rot="0">
            <a:off x="472329" y="1949732"/>
            <a:ext cx="1676876" cy="1209284"/>
          </a:xfrm>
          <a:prstGeom prst="rect">
            <a:avLst/>
          </a:prstGeom>
        </p:spPr>
        <p:txBody>
          <a:bodyPr anchor="t" rtlCol="false" tIns="0" lIns="0" bIns="0" rIns="0">
            <a:spAutoFit/>
          </a:bodyPr>
          <a:lstStyle/>
          <a:p>
            <a:pPr algn="l" marL="0" indent="0" lvl="1">
              <a:lnSpc>
                <a:spcPts val="8767"/>
              </a:lnSpc>
            </a:pPr>
            <a:r>
              <a:rPr lang="en-US" sz="9741" spc="-448">
                <a:solidFill>
                  <a:srgbClr val="00694C"/>
                </a:solidFill>
                <a:latin typeface="Raleway Medium"/>
                <a:ea typeface="Raleway Medium"/>
                <a:cs typeface="Raleway Medium"/>
                <a:sym typeface="Raleway Medium"/>
              </a:rPr>
              <a:t>05.</a:t>
            </a:r>
          </a:p>
        </p:txBody>
      </p:sp>
      <p:sp>
        <p:nvSpPr>
          <p:cNvPr name="TextBox 6" id="6"/>
          <p:cNvSpPr txBox="true"/>
          <p:nvPr/>
        </p:nvSpPr>
        <p:spPr>
          <a:xfrm rot="0">
            <a:off x="2149414" y="4894519"/>
            <a:ext cx="10111306" cy="6132822"/>
          </a:xfrm>
          <a:prstGeom prst="rect">
            <a:avLst/>
          </a:prstGeom>
        </p:spPr>
        <p:txBody>
          <a:bodyPr anchor="t" rtlCol="false" tIns="0" lIns="0" bIns="0" rIns="0">
            <a:spAutoFit/>
          </a:bodyPr>
          <a:lstStyle/>
          <a:p>
            <a:pPr algn="l">
              <a:lnSpc>
                <a:spcPts val="4079"/>
              </a:lnSpc>
            </a:pPr>
            <a:r>
              <a:rPr lang="en-US" sz="2913">
                <a:solidFill>
                  <a:srgbClr val="000000"/>
                </a:solidFill>
                <a:latin typeface="Raleway Semi-Bold"/>
                <a:ea typeface="Raleway Semi-Bold"/>
                <a:cs typeface="Raleway Semi-Bold"/>
                <a:sym typeface="Raleway Semi-Bold"/>
              </a:rPr>
              <a:t>How many Elephant polo sticks were sold in New York in each month?</a:t>
            </a:r>
          </a:p>
          <a:p>
            <a:pPr algn="l">
              <a:lnSpc>
                <a:spcPts val="4079"/>
              </a:lnSpc>
            </a:pPr>
          </a:p>
          <a:p>
            <a:pPr algn="l">
              <a:lnSpc>
                <a:spcPts val="4079"/>
              </a:lnSpc>
            </a:pPr>
            <a:r>
              <a:rPr lang="en-US" sz="2913">
                <a:solidFill>
                  <a:srgbClr val="000000"/>
                </a:solidFill>
                <a:latin typeface="Raleway Semi-Bold"/>
                <a:ea typeface="Raleway Semi-Bold"/>
                <a:cs typeface="Raleway Semi-Bold"/>
                <a:sym typeface="Raleway Semi-Bold"/>
              </a:rPr>
              <a:t>Mar  5</a:t>
            </a:r>
          </a:p>
          <a:p>
            <a:pPr algn="l">
              <a:lnSpc>
                <a:spcPts val="4079"/>
              </a:lnSpc>
            </a:pPr>
            <a:r>
              <a:rPr lang="en-US" sz="2913">
                <a:solidFill>
                  <a:srgbClr val="000000"/>
                </a:solidFill>
                <a:latin typeface="Raleway Semi-Bold"/>
                <a:ea typeface="Raleway Semi-Bold"/>
                <a:cs typeface="Raleway Semi-Bold"/>
                <a:sym typeface="Raleway Semi-Bold"/>
              </a:rPr>
              <a:t>Apr  7</a:t>
            </a:r>
          </a:p>
          <a:p>
            <a:pPr algn="l">
              <a:lnSpc>
                <a:spcPts val="4079"/>
              </a:lnSpc>
            </a:pPr>
            <a:r>
              <a:rPr lang="en-US" sz="2913">
                <a:solidFill>
                  <a:srgbClr val="000000"/>
                </a:solidFill>
                <a:latin typeface="Raleway Semi-Bold"/>
                <a:ea typeface="Raleway Semi-Bold"/>
                <a:cs typeface="Raleway Semi-Bold"/>
                <a:sym typeface="Raleway Semi-Bold"/>
              </a:rPr>
              <a:t>May  2</a:t>
            </a:r>
          </a:p>
          <a:p>
            <a:pPr algn="l">
              <a:lnSpc>
                <a:spcPts val="4079"/>
              </a:lnSpc>
            </a:pPr>
            <a:r>
              <a:rPr lang="en-US" sz="2913">
                <a:solidFill>
                  <a:srgbClr val="000000"/>
                </a:solidFill>
                <a:latin typeface="Raleway Semi-Bold"/>
                <a:ea typeface="Raleway Semi-Bold"/>
                <a:cs typeface="Raleway Semi-Bold"/>
                <a:sym typeface="Raleway Semi-Bold"/>
              </a:rPr>
              <a:t>Jul  1</a:t>
            </a:r>
          </a:p>
          <a:p>
            <a:pPr algn="l">
              <a:lnSpc>
                <a:spcPts val="4079"/>
              </a:lnSpc>
            </a:pPr>
            <a:r>
              <a:rPr lang="en-US" sz="2913">
                <a:solidFill>
                  <a:srgbClr val="000000"/>
                </a:solidFill>
                <a:latin typeface="Raleway Semi-Bold"/>
                <a:ea typeface="Raleway Semi-Bold"/>
                <a:cs typeface="Raleway Semi-Bold"/>
                <a:sym typeface="Raleway Semi-Bold"/>
              </a:rPr>
              <a:t>Aug  5</a:t>
            </a:r>
          </a:p>
          <a:p>
            <a:pPr algn="l">
              <a:lnSpc>
                <a:spcPts val="4079"/>
              </a:lnSpc>
            </a:pPr>
            <a:r>
              <a:rPr lang="en-US" sz="2913">
                <a:solidFill>
                  <a:srgbClr val="000000"/>
                </a:solidFill>
                <a:latin typeface="Raleway Semi-Bold"/>
                <a:ea typeface="Raleway Semi-Bold"/>
                <a:cs typeface="Raleway Semi-Bold"/>
                <a:sym typeface="Raleway Semi-Bold"/>
              </a:rPr>
              <a:t>Sep  2         </a:t>
            </a:r>
          </a:p>
          <a:p>
            <a:pPr algn="l">
              <a:lnSpc>
                <a:spcPts val="4079"/>
              </a:lnSpc>
            </a:pPr>
            <a:r>
              <a:rPr lang="en-US" sz="2913">
                <a:solidFill>
                  <a:srgbClr val="000000"/>
                </a:solidFill>
                <a:latin typeface="Raleway Semi-Bold"/>
                <a:ea typeface="Raleway Semi-Bold"/>
                <a:cs typeface="Raleway Semi-Bold"/>
                <a:sym typeface="Raleway Semi-Bold"/>
              </a:rPr>
              <a:t>Dec  7</a:t>
            </a:r>
          </a:p>
          <a:p>
            <a:pPr algn="l">
              <a:lnSpc>
                <a:spcPts val="4079"/>
              </a:lnSpc>
            </a:pPr>
          </a:p>
          <a:p>
            <a:pPr algn="l">
              <a:lnSpc>
                <a:spcPts val="4079"/>
              </a:lnSpc>
              <a:spcBef>
                <a:spcPct val="0"/>
              </a:spcBef>
            </a:pPr>
          </a:p>
        </p:txBody>
      </p:sp>
      <p:sp>
        <p:nvSpPr>
          <p:cNvPr name="TextBox 7" id="7"/>
          <p:cNvSpPr txBox="true"/>
          <p:nvPr/>
        </p:nvSpPr>
        <p:spPr>
          <a:xfrm rot="0">
            <a:off x="472329" y="5410200"/>
            <a:ext cx="1676876" cy="1209284"/>
          </a:xfrm>
          <a:prstGeom prst="rect">
            <a:avLst/>
          </a:prstGeom>
        </p:spPr>
        <p:txBody>
          <a:bodyPr anchor="t" rtlCol="false" tIns="0" lIns="0" bIns="0" rIns="0">
            <a:spAutoFit/>
          </a:bodyPr>
          <a:lstStyle/>
          <a:p>
            <a:pPr algn="l" marL="0" indent="0" lvl="1">
              <a:lnSpc>
                <a:spcPts val="8767"/>
              </a:lnSpc>
            </a:pPr>
            <a:r>
              <a:rPr lang="en-US" sz="9741" spc="-448">
                <a:solidFill>
                  <a:srgbClr val="00694C"/>
                </a:solidFill>
                <a:latin typeface="Raleway Medium"/>
                <a:ea typeface="Raleway Medium"/>
                <a:cs typeface="Raleway Medium"/>
                <a:sym typeface="Raleway Medium"/>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9644613" y="786575"/>
            <a:ext cx="7614687" cy="5841404"/>
          </a:xfrm>
          <a:custGeom>
            <a:avLst/>
            <a:gdLst/>
            <a:ahLst/>
            <a:cxnLst/>
            <a:rect r="r" b="b" t="t" l="l"/>
            <a:pathLst>
              <a:path h="5841404" w="7614687">
                <a:moveTo>
                  <a:pt x="0" y="0"/>
                </a:moveTo>
                <a:lnTo>
                  <a:pt x="7614687" y="0"/>
                </a:lnTo>
                <a:lnTo>
                  <a:pt x="7614687" y="5841404"/>
                </a:lnTo>
                <a:lnTo>
                  <a:pt x="0" y="5841404"/>
                </a:lnTo>
                <a:lnTo>
                  <a:pt x="0" y="0"/>
                </a:lnTo>
                <a:close/>
              </a:path>
            </a:pathLst>
          </a:custGeom>
          <a:blipFill>
            <a:blip r:embed="rId2"/>
            <a:stretch>
              <a:fillRect l="0" t="0" r="0" b="0"/>
            </a:stretch>
          </a:blipFill>
        </p:spPr>
      </p:sp>
      <p:sp>
        <p:nvSpPr>
          <p:cNvPr name="TextBox 3" id="3"/>
          <p:cNvSpPr txBox="true"/>
          <p:nvPr/>
        </p:nvSpPr>
        <p:spPr>
          <a:xfrm rot="0">
            <a:off x="581130" y="7177785"/>
            <a:ext cx="17067585" cy="2497287"/>
          </a:xfrm>
          <a:prstGeom prst="rect">
            <a:avLst/>
          </a:prstGeom>
        </p:spPr>
        <p:txBody>
          <a:bodyPr anchor="t" rtlCol="false" tIns="0" lIns="0" bIns="0" rIns="0">
            <a:spAutoFit/>
          </a:bodyPr>
          <a:lstStyle/>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Insight: </a:t>
            </a:r>
            <a:r>
              <a:rPr lang="en-US" sz="3299">
                <a:solidFill>
                  <a:srgbClr val="000000"/>
                </a:solidFill>
                <a:latin typeface="Raleway Semi-Bold"/>
                <a:ea typeface="Raleway Semi-Bold"/>
                <a:cs typeface="Raleway Semi-Bold"/>
                <a:sym typeface="Raleway Semi-Bold"/>
              </a:rPr>
              <a:t>This chart highlights the total revenue generated by each city.</a:t>
            </a:r>
          </a:p>
          <a:p>
            <a:pPr algn="l">
              <a:lnSpc>
                <a:spcPts val="6038"/>
              </a:lnSpc>
            </a:pPr>
          </a:p>
          <a:p>
            <a:pPr algn="l" marL="712465" indent="-356233" lvl="1">
              <a:lnSpc>
                <a:spcPts val="4619"/>
              </a:lnSpc>
              <a:buFont typeface="Arial"/>
              <a:buChar char="•"/>
            </a:pPr>
            <a:r>
              <a:rPr lang="en-US" sz="3299">
                <a:solidFill>
                  <a:srgbClr val="000000"/>
                </a:solidFill>
                <a:latin typeface="Raleway Bold"/>
                <a:ea typeface="Raleway Bold"/>
                <a:cs typeface="Raleway Bold"/>
                <a:sym typeface="Raleway Bold"/>
              </a:rPr>
              <a:t>Key Findings:</a:t>
            </a:r>
            <a:r>
              <a:rPr lang="en-US" sz="3299">
                <a:solidFill>
                  <a:srgbClr val="000000"/>
                </a:solidFill>
                <a:latin typeface="Raleway Semi-Bold"/>
                <a:ea typeface="Raleway Semi-Bold"/>
                <a:cs typeface="Raleway Semi-Bold"/>
                <a:sym typeface="Raleway Semi-Bold"/>
              </a:rPr>
              <a:t> London recorded the highest monthly revenue with a peak of $214,000, whereas Sydney had the lowest at $30,000.</a:t>
            </a:r>
          </a:p>
        </p:txBody>
      </p:sp>
      <p:sp>
        <p:nvSpPr>
          <p:cNvPr name="TextBox 4" id="4"/>
          <p:cNvSpPr txBox="true"/>
          <p:nvPr/>
        </p:nvSpPr>
        <p:spPr>
          <a:xfrm rot="0">
            <a:off x="353854" y="1201442"/>
            <a:ext cx="8761068" cy="3942058"/>
          </a:xfrm>
          <a:prstGeom prst="rect">
            <a:avLst/>
          </a:prstGeom>
        </p:spPr>
        <p:txBody>
          <a:bodyPr anchor="t" rtlCol="false" tIns="0" lIns="0" bIns="0" rIns="0">
            <a:spAutoFit/>
          </a:bodyPr>
          <a:lstStyle/>
          <a:p>
            <a:pPr algn="ctr">
              <a:lnSpc>
                <a:spcPts val="15823"/>
              </a:lnSpc>
              <a:spcBef>
                <a:spcPct val="0"/>
              </a:spcBef>
            </a:pPr>
            <a:r>
              <a:rPr lang="en-US" sz="11302" spc="-519">
                <a:solidFill>
                  <a:srgbClr val="00694C"/>
                </a:solidFill>
                <a:latin typeface="Raleway Medium"/>
                <a:ea typeface="Raleway Medium"/>
                <a:cs typeface="Raleway Medium"/>
                <a:sym typeface="Raleway Medium"/>
              </a:rPr>
              <a:t>Revenue vs City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9810601" y="452364"/>
            <a:ext cx="8043104" cy="6121184"/>
          </a:xfrm>
          <a:custGeom>
            <a:avLst/>
            <a:gdLst/>
            <a:ahLst/>
            <a:cxnLst/>
            <a:rect r="r" b="b" t="t" l="l"/>
            <a:pathLst>
              <a:path h="6121184" w="8043104">
                <a:moveTo>
                  <a:pt x="0" y="0"/>
                </a:moveTo>
                <a:lnTo>
                  <a:pt x="8043104" y="0"/>
                </a:lnTo>
                <a:lnTo>
                  <a:pt x="8043104" y="6121184"/>
                </a:lnTo>
                <a:lnTo>
                  <a:pt x="0" y="6121184"/>
                </a:lnTo>
                <a:lnTo>
                  <a:pt x="0" y="0"/>
                </a:lnTo>
                <a:close/>
              </a:path>
            </a:pathLst>
          </a:custGeom>
          <a:blipFill>
            <a:blip r:embed="rId2"/>
            <a:stretch>
              <a:fillRect l="0" t="0" r="0" b="0"/>
            </a:stretch>
          </a:blipFill>
        </p:spPr>
      </p:sp>
      <p:sp>
        <p:nvSpPr>
          <p:cNvPr name="TextBox 3" id="3"/>
          <p:cNvSpPr txBox="true"/>
          <p:nvPr/>
        </p:nvSpPr>
        <p:spPr>
          <a:xfrm rot="0">
            <a:off x="610208" y="6655345"/>
            <a:ext cx="17067585" cy="4019976"/>
          </a:xfrm>
          <a:prstGeom prst="rect">
            <a:avLst/>
          </a:prstGeom>
        </p:spPr>
        <p:txBody>
          <a:bodyPr anchor="t" rtlCol="false" tIns="0" lIns="0" bIns="0" rIns="0">
            <a:spAutoFit/>
          </a:bodyPr>
          <a:lstStyle/>
          <a:p>
            <a:pPr algn="l" marL="712465" indent="-356233" lvl="1">
              <a:lnSpc>
                <a:spcPts val="5378"/>
              </a:lnSpc>
              <a:buFont typeface="Arial"/>
              <a:buChar char="•"/>
            </a:pPr>
            <a:r>
              <a:rPr lang="en-US" sz="3299">
                <a:solidFill>
                  <a:srgbClr val="000000"/>
                </a:solidFill>
                <a:latin typeface="Raleway Bold"/>
                <a:ea typeface="Raleway Bold"/>
                <a:cs typeface="Raleway Bold"/>
                <a:sym typeface="Raleway Bold"/>
              </a:rPr>
              <a:t>Insight:</a:t>
            </a:r>
            <a:r>
              <a:rPr lang="en-US" sz="3299">
                <a:solidFill>
                  <a:srgbClr val="000000"/>
                </a:solidFill>
                <a:latin typeface="Raleway Semi-Bold"/>
                <a:ea typeface="Raleway Semi-Bold"/>
                <a:cs typeface="Raleway Semi-Bold"/>
                <a:sym typeface="Raleway Semi-Bold"/>
              </a:rPr>
              <a:t> The pie chart illustrates the proportion of sales for each product.</a:t>
            </a:r>
          </a:p>
          <a:p>
            <a:pPr algn="l">
              <a:lnSpc>
                <a:spcPts val="5378"/>
              </a:lnSpc>
            </a:pPr>
          </a:p>
          <a:p>
            <a:pPr algn="l" marL="712465" indent="-356233" lvl="1">
              <a:lnSpc>
                <a:spcPts val="5378"/>
              </a:lnSpc>
              <a:buFont typeface="Arial"/>
              <a:buChar char="•"/>
            </a:pPr>
            <a:r>
              <a:rPr lang="en-US" sz="3299">
                <a:solidFill>
                  <a:srgbClr val="000000"/>
                </a:solidFill>
                <a:latin typeface="Raleway Bold"/>
                <a:ea typeface="Raleway Bold"/>
                <a:cs typeface="Raleway Bold"/>
                <a:sym typeface="Raleway Bold"/>
              </a:rPr>
              <a:t>Key Findings: </a:t>
            </a:r>
            <a:r>
              <a:rPr lang="en-US" sz="3299">
                <a:solidFill>
                  <a:srgbClr val="000000"/>
                </a:solidFill>
                <a:latin typeface="Raleway Semi-Bold"/>
                <a:ea typeface="Raleway Semi-Bold"/>
                <a:cs typeface="Raleway Semi-Bold"/>
                <a:sym typeface="Raleway Semi-Bold"/>
              </a:rPr>
              <a:t>The Camel Saddle emerged as the most popular product, accounting for approximately 42% of sales. This is followed by the Elephant Polo Stick at 23% and the Geo Positioning System at 22%.</a:t>
            </a:r>
          </a:p>
          <a:p>
            <a:pPr algn="l">
              <a:lnSpc>
                <a:spcPts val="5378"/>
              </a:lnSpc>
            </a:pPr>
          </a:p>
        </p:txBody>
      </p:sp>
      <p:sp>
        <p:nvSpPr>
          <p:cNvPr name="TextBox 4" id="4"/>
          <p:cNvSpPr txBox="true"/>
          <p:nvPr/>
        </p:nvSpPr>
        <p:spPr>
          <a:xfrm rot="0">
            <a:off x="610208" y="800100"/>
            <a:ext cx="8761068" cy="3942058"/>
          </a:xfrm>
          <a:prstGeom prst="rect">
            <a:avLst/>
          </a:prstGeom>
        </p:spPr>
        <p:txBody>
          <a:bodyPr anchor="t" rtlCol="false" tIns="0" lIns="0" bIns="0" rIns="0">
            <a:spAutoFit/>
          </a:bodyPr>
          <a:lstStyle/>
          <a:p>
            <a:pPr algn="ctr">
              <a:lnSpc>
                <a:spcPts val="15823"/>
              </a:lnSpc>
              <a:spcBef>
                <a:spcPct val="0"/>
              </a:spcBef>
            </a:pPr>
            <a:r>
              <a:rPr lang="en-US" sz="11302" spc="-519">
                <a:solidFill>
                  <a:srgbClr val="00694C"/>
                </a:solidFill>
                <a:latin typeface="Raleway Medium"/>
                <a:ea typeface="Raleway Medium"/>
                <a:cs typeface="Raleway Medium"/>
                <a:sym typeface="Raleway Medium"/>
              </a:rPr>
              <a:t>Product-Wise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DAGKecwUOFE</dc:identifier>
  <dcterms:modified xsi:type="dcterms:W3CDTF">2011-08-01T06:04:30Z</dcterms:modified>
  <cp:revision>1</cp:revision>
  <dc:title>Green Modern Analysis of Results Presentation</dc:title>
</cp:coreProperties>
</file>