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8.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54" r:id="rId5"/>
    <p:sldMasterId id="2147483660" r:id="rId6"/>
    <p:sldMasterId id="2147483664" r:id="rId7"/>
    <p:sldMasterId id="2147483669" r:id="rId8"/>
    <p:sldMasterId id="2147483674" r:id="rId9"/>
    <p:sldMasterId id="2147483679" r:id="rId10"/>
    <p:sldMasterId id="2147483686" r:id="rId11"/>
    <p:sldMasterId id="2147483689" r:id="rId12"/>
  </p:sldMasterIdLst>
  <p:notesMasterIdLst>
    <p:notesMasterId r:id="rId35"/>
  </p:notesMasterIdLst>
  <p:handoutMasterIdLst>
    <p:handoutMasterId r:id="rId36"/>
  </p:handoutMasterIdLst>
  <p:sldIdLst>
    <p:sldId id="700" r:id="rId13"/>
    <p:sldId id="699" r:id="rId14"/>
    <p:sldId id="693" r:id="rId15"/>
    <p:sldId id="653" r:id="rId16"/>
    <p:sldId id="659" r:id="rId17"/>
    <p:sldId id="660" r:id="rId18"/>
    <p:sldId id="668" r:id="rId19"/>
    <p:sldId id="688" r:id="rId20"/>
    <p:sldId id="682" r:id="rId21"/>
    <p:sldId id="690" r:id="rId22"/>
    <p:sldId id="678" r:id="rId23"/>
    <p:sldId id="679" r:id="rId24"/>
    <p:sldId id="680" r:id="rId25"/>
    <p:sldId id="691" r:id="rId26"/>
    <p:sldId id="692" r:id="rId27"/>
    <p:sldId id="694" r:id="rId28"/>
    <p:sldId id="695" r:id="rId29"/>
    <p:sldId id="696" r:id="rId30"/>
    <p:sldId id="697" r:id="rId31"/>
    <p:sldId id="676" r:id="rId32"/>
    <p:sldId id="701" r:id="rId33"/>
    <p:sldId id="603" r:id="rId34"/>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userDrawn="1">
          <p15:clr>
            <a:srgbClr val="A4A3A4"/>
          </p15:clr>
        </p15:guide>
        <p15:guide id="4" pos="767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50F"/>
    <a:srgbClr val="FF6600"/>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6391"/>
  </p:normalViewPr>
  <p:slideViewPr>
    <p:cSldViewPr showGuides="1">
      <p:cViewPr varScale="1">
        <p:scale>
          <a:sx n="90" d="100"/>
          <a:sy n="90" d="100"/>
        </p:scale>
        <p:origin x="653" y="67"/>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viewProps" Target="viewProps.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notesMaster" Target="notesMasters/notesMaster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t>8/06/2024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t>‹#›</a:t>
            </a:fld>
            <a:endParaRPr lang="en-NZ"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t>8/06/2024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t>‹#›</a:t>
            </a:fld>
            <a:endParaRPr lang="en-NZ"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9" name="Text Placeholder 2"/>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3"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p:cNvPicPr>
            <a:picLocks noChangeAspect="1"/>
          </p:cNvPicPr>
          <p:nvPr userDrawn="1"/>
        </p:nvPicPr>
        <p:blipFill>
          <a:blip r:embed="rId2" cstate="print"/>
          <a:stretch>
            <a:fillRect/>
          </a:stretch>
        </p:blipFill>
        <p:spPr>
          <a:xfrm>
            <a:off x="515352" y="6384910"/>
            <a:ext cx="812480" cy="142503"/>
          </a:xfrm>
          <a:prstGeom prst="rect">
            <a:avLst/>
          </a:prstGeom>
        </p:spPr>
      </p:pic>
      <p:sp>
        <p:nvSpPr>
          <p:cNvPr id="14"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9105"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505">
              <a:spcBef>
                <a:spcPts val="1000"/>
              </a:spcBef>
              <a:spcAft>
                <a:spcPts val="0"/>
              </a:spcAf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9105"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505">
              <a:spcBef>
                <a:spcPts val="1000"/>
              </a:spcBef>
              <a:spcAft>
                <a:spcPts val="0"/>
              </a:spcAf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9220200" y="5410200"/>
            <a:ext cx="2601503" cy="1082742"/>
            <a:chOff x="10616154" y="97913"/>
            <a:chExt cx="3619726" cy="1349912"/>
          </a:xfrm>
        </p:grpSpPr>
        <p:pic>
          <p:nvPicPr>
            <p:cNvPr id="14" name="Picture 2" descr="NIRF — SAVEETHA SCHOOL OF MANAGEMENT"/>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a:fillRect/>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a:fillRect/>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9105"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505">
              <a:spcBef>
                <a:spcPts val="1000"/>
              </a:spcBef>
              <a:spcAft>
                <a:spcPts val="0"/>
              </a:spcAf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9105"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505">
              <a:spcBef>
                <a:spcPts val="1000"/>
              </a:spcBef>
              <a:spcAft>
                <a:spcPts val="0"/>
              </a:spcAf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9105" indent="-215900">
              <a:spcBef>
                <a:spcPts val="1000"/>
              </a:spcBef>
              <a:spcAft>
                <a:spcPts val="0"/>
              </a:spcAf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defRPr sz="2000">
                <a:solidFill>
                  <a:schemeClr val="bg1"/>
                </a:solidFill>
                <a:latin typeface="Roboto Medium" pitchFamily="2" charset="0"/>
                <a:ea typeface="Roboto Medium" pitchFamily="2" charset="0"/>
                <a:cs typeface="Roboto Medium" pitchFamily="2" charset="0"/>
              </a:defRPr>
            </a:lvl3pPr>
            <a:lvl4pPr marL="1094105" indent="-203200">
              <a:spcBef>
                <a:spcPts val="0"/>
              </a:spcBef>
              <a:spcAft>
                <a:spcPts val="1400"/>
              </a:spcAft>
              <a:defRPr sz="1800">
                <a:solidFill>
                  <a:schemeClr val="bg1"/>
                </a:solidFill>
              </a:defRPr>
            </a:lvl4pPr>
            <a:lvl5pPr marL="1323975" indent="-230505">
              <a:spcBef>
                <a:spcPts val="0"/>
              </a:spcBef>
              <a:spcAft>
                <a:spcPts val="1400"/>
              </a:spcAf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9105" indent="-215900">
              <a:spcBef>
                <a:spcPts val="1000"/>
              </a:spcBef>
              <a:spcAft>
                <a:spcPts val="0"/>
              </a:spcAf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defRPr sz="2000">
                <a:solidFill>
                  <a:srgbClr val="A5A5A5"/>
                </a:solidFill>
                <a:latin typeface="Roboto Medium" pitchFamily="2" charset="0"/>
                <a:ea typeface="Roboto Medium" pitchFamily="2" charset="0"/>
                <a:cs typeface="Roboto Medium" pitchFamily="2" charset="0"/>
              </a:defRPr>
            </a:lvl3pPr>
            <a:lvl4pPr marL="1094105" indent="-203200">
              <a:spcBef>
                <a:spcPts val="0"/>
              </a:spcBef>
              <a:spcAft>
                <a:spcPts val="1400"/>
              </a:spcAft>
              <a:defRPr sz="1800">
                <a:solidFill>
                  <a:schemeClr val="bg1"/>
                </a:solidFill>
              </a:defRPr>
            </a:lvl4pPr>
            <a:lvl5pPr marL="1323975" indent="-230505">
              <a:spcBef>
                <a:spcPts val="0"/>
              </a:spcBef>
              <a:spcAft>
                <a:spcPts val="1400"/>
              </a:spcAf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480">
              <a:spcBef>
                <a:spcPts val="900"/>
              </a:spcBef>
              <a:defRPr sz="1100">
                <a:solidFill>
                  <a:schemeClr val="bg1"/>
                </a:solidFill>
              </a:defRPr>
            </a:lvl2pPr>
            <a:lvl3pPr marL="744855" indent="-151130">
              <a:spcBef>
                <a:spcPts val="900"/>
              </a:spcBef>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p:txBody>
      </p:sp>
      <p:sp>
        <p:nvSpPr>
          <p:cNvPr id="24" name="Text Placeholder 2"/>
          <p:cNvSpPr>
            <a:spLocks noGrp="1"/>
          </p:cNvSpPr>
          <p:nvPr>
            <p:ph type="body" sz="quarter" idx="18" hasCustomPrompt="1"/>
          </p:nvPr>
        </p:nvSpPr>
        <p:spPr>
          <a:xfrm>
            <a:off x="4480249" y="4869160"/>
            <a:ext cx="3442051" cy="1152128"/>
          </a:xfrm>
          <a:prstGeom prst="rect">
            <a:avLst/>
          </a:prstGeom>
        </p:spPr>
        <p:txBody>
          <a:bodyPr/>
          <a:lstStyle>
            <a:lvl1pPr marL="230505" marR="0" indent="-230505" algn="l" defTabSz="914400" rtl="0" eaLnBrk="1" fontAlgn="auto" latinLnBrk="0" hangingPunct="1">
              <a:lnSpc>
                <a:spcPct val="90000"/>
              </a:lnSpc>
              <a:spcBef>
                <a:spcPts val="300"/>
              </a:spcBef>
              <a:spcAft>
                <a:spcPts val="0"/>
              </a:spcAft>
              <a:buClrTx/>
              <a:buSzTx/>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ja-JP" dirty="0"/>
              <a:t>Editable body copy</a:t>
            </a:r>
          </a:p>
        </p:txBody>
      </p:sp>
      <p:sp>
        <p:nvSpPr>
          <p:cNvPr id="36" name="Text Placeholder 2"/>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480">
              <a:spcBef>
                <a:spcPts val="900"/>
              </a:spcBef>
              <a:defRPr sz="1100">
                <a:solidFill>
                  <a:schemeClr val="bg1"/>
                </a:solidFill>
              </a:defRPr>
            </a:lvl2pPr>
            <a:lvl3pPr marL="744855" indent="-151130">
              <a:spcBef>
                <a:spcPts val="900"/>
              </a:spcBef>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p:txBody>
      </p:sp>
      <p:sp>
        <p:nvSpPr>
          <p:cNvPr id="14" name="Text Placeholder 2"/>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28" name="Picture Placeholder 2"/>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480">
              <a:spcBef>
                <a:spcPts val="900"/>
              </a:spcBef>
              <a:defRPr sz="1100">
                <a:solidFill>
                  <a:schemeClr val="bg1"/>
                </a:solidFill>
              </a:defRPr>
            </a:lvl2pPr>
            <a:lvl3pPr marL="744855" indent="-151130">
              <a:spcBef>
                <a:spcPts val="900"/>
              </a:spcBef>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p:txBody>
      </p:sp>
      <p:sp>
        <p:nvSpPr>
          <p:cNvPr id="24" name="Text Placeholder 2"/>
          <p:cNvSpPr>
            <a:spLocks noGrp="1"/>
          </p:cNvSpPr>
          <p:nvPr>
            <p:ph type="body" sz="quarter" idx="18" hasCustomPrompt="1"/>
          </p:nvPr>
        </p:nvSpPr>
        <p:spPr>
          <a:xfrm>
            <a:off x="4480249" y="4869160"/>
            <a:ext cx="3442051" cy="1152128"/>
          </a:xfrm>
          <a:prstGeom prst="rect">
            <a:avLst/>
          </a:prstGeom>
        </p:spPr>
        <p:txBody>
          <a:bodyPr/>
          <a:lstStyle>
            <a:lvl1pPr marL="230505" marR="0" indent="-230505" algn="l" defTabSz="914400" rtl="0" eaLnBrk="1" fontAlgn="auto" latinLnBrk="0" hangingPunct="1">
              <a:lnSpc>
                <a:spcPct val="90000"/>
              </a:lnSpc>
              <a:spcBef>
                <a:spcPts val="300"/>
              </a:spcBef>
              <a:spcAft>
                <a:spcPts val="0"/>
              </a:spcAft>
              <a:buClrTx/>
              <a:buSzTx/>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ja-JP" dirty="0"/>
              <a:t>Editable body copy</a:t>
            </a:r>
          </a:p>
        </p:txBody>
      </p:sp>
      <p:sp>
        <p:nvSpPr>
          <p:cNvPr id="36" name="Text Placeholder 2"/>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480">
              <a:spcBef>
                <a:spcPts val="900"/>
              </a:spcBef>
              <a:defRPr sz="1100">
                <a:solidFill>
                  <a:schemeClr val="bg1"/>
                </a:solidFill>
              </a:defRPr>
            </a:lvl2pPr>
            <a:lvl3pPr marL="744855" indent="-151130">
              <a:spcBef>
                <a:spcPts val="900"/>
              </a:spcBef>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p:txBody>
      </p:sp>
      <p:sp>
        <p:nvSpPr>
          <p:cNvPr id="14" name="Text Placeholder 2"/>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28" name="Picture Placeholder 2"/>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4" name="Table Placeholder 3"/>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4" name="Table Placeholder 3"/>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p:cNvGrpSpPr/>
          <p:nvPr userDrawn="1"/>
        </p:nvGrpSpPr>
        <p:grpSpPr>
          <a:xfrm>
            <a:off x="9220200" y="304800"/>
            <a:ext cx="2601503" cy="1082742"/>
            <a:chOff x="10616154" y="97913"/>
            <a:chExt cx="3619726" cy="1349912"/>
          </a:xfrm>
        </p:grpSpPr>
        <p:pic>
          <p:nvPicPr>
            <p:cNvPr id="22" name="Picture 2" descr="NIRF — SAVEETHA SCHOOL OF MANAGEMENT"/>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a:fillRect/>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a:fillRect/>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p:cNvSpPr>
            <a:spLocks noGrp="1"/>
          </p:cNvSpPr>
          <p:nvPr>
            <p:ph type="chart" sz="quarter" idx="19" hasCustomPrompt="1"/>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9105" indent="-215900">
              <a:spcBef>
                <a:spcPts val="1000"/>
              </a:spcBef>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defRPr sz="2000">
                <a:solidFill>
                  <a:schemeClr val="bg1"/>
                </a:solidFill>
                <a:latin typeface="Roboto Medium" pitchFamily="2" charset="0"/>
                <a:ea typeface="Roboto Medium" pitchFamily="2" charset="0"/>
                <a:cs typeface="Roboto Medium" pitchFamily="2" charset="0"/>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p:cNvSpPr>
            <a:spLocks noGrp="1"/>
          </p:cNvSpPr>
          <p:nvPr>
            <p:ph type="chart" sz="quarter" idx="19" hasCustomPrompt="1"/>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9105" indent="-215900">
              <a:spcBef>
                <a:spcPts val="1000"/>
              </a:spcBef>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defRPr sz="2000">
                <a:solidFill>
                  <a:srgbClr val="A5A5A5"/>
                </a:solidFill>
                <a:latin typeface="Roboto Medium" pitchFamily="2" charset="0"/>
                <a:ea typeface="Roboto Medium" pitchFamily="2" charset="0"/>
                <a:cs typeface="Roboto Medium" pitchFamily="2" charset="0"/>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Editable body copy</a:t>
            </a:r>
          </a:p>
        </p:txBody>
      </p:sp>
      <p:sp>
        <p:nvSpPr>
          <p:cNvPr id="2" name="Pentagon 1"/>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p:cNvPicPr>
            <a:picLocks noChangeAspect="1"/>
          </p:cNvPicPr>
          <p:nvPr userDrawn="1"/>
        </p:nvPicPr>
        <p:blipFill>
          <a:blip r:embed="rId2" cstate="print"/>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24021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3"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
        <p:nvSpPr>
          <p:cNvPr id="8"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7" name="Text Placeholder 2"/>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8"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9.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9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user-images.githubusercontent.com/99630855/201489564-04b0416d-f976-4946-80d3-01bab6897ce3.png"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user-images.githubusercontent.com/99630855/201490095-96402d48-b289-4ff3-9738-ed99ffcffca6.jpg" TargetMode="External"/><Relationship Id="rId1" Type="http://schemas.openxmlformats.org/officeDocument/2006/relationships/slideLayout" Target="../slideLayouts/slideLayout8.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hyperlink" Target="https://user-images.githubusercontent.com/99630855/201490105-87b17583-45c5-4e3b-82d1-0c9a6f98fc55.jp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33800"/>
            <a:ext cx="8763000" cy="838200"/>
          </a:xfrm>
        </p:spPr>
        <p:txBody>
          <a:bodyPr/>
          <a:lstStyle/>
          <a:p>
            <a:r>
              <a:rPr lang="en-US" dirty="0"/>
              <a:t>            </a:t>
            </a:r>
            <a:br>
              <a:rPr lang="en-US" dirty="0"/>
            </a:br>
            <a:r>
              <a:rPr lang="en-US" dirty="0"/>
              <a:t>	</a:t>
            </a:r>
            <a:br>
              <a:rPr lang="en-US" dirty="0"/>
            </a:br>
            <a:r>
              <a:rPr lang="en-US" dirty="0"/>
              <a:t>	   </a:t>
            </a:r>
            <a:r>
              <a:rPr lang="en-IN" dirty="0"/>
              <a:t>Major</a:t>
            </a:r>
            <a:r>
              <a:rPr lang="en-US" dirty="0"/>
              <a:t> Project Final Viva –Vo</a:t>
            </a:r>
            <a:r>
              <a:rPr lang="en-IN" dirty="0" err="1"/>
              <a:t>i</a:t>
            </a:r>
            <a:r>
              <a:rPr lang="en-US" dirty="0" err="1"/>
              <a:t>ce</a:t>
            </a:r>
            <a:r>
              <a:rPr lang="en-US" dirty="0"/>
              <a:t>   </a:t>
            </a:r>
            <a:br>
              <a:rPr lang="en-US" dirty="0"/>
            </a:br>
            <a:r>
              <a:rPr lang="en-US" dirty="0"/>
              <a:t>              </a:t>
            </a:r>
            <a:r>
              <a:rPr lang="en-IN" sz="2900" dirty="0"/>
              <a:t>Bachelor </a:t>
            </a:r>
            <a:r>
              <a:rPr lang="en-US" sz="2900" dirty="0"/>
              <a:t>of  Computer Application	</a:t>
            </a:r>
            <a:r>
              <a:rPr lang="en-US" sz="3000" dirty="0"/>
              <a:t>		</a:t>
            </a:r>
            <a:br>
              <a:rPr lang="en-US" sz="3000" dirty="0"/>
            </a:br>
            <a:r>
              <a:rPr lang="en-US" sz="3000"/>
              <a:t>                          </a:t>
            </a:r>
            <a:r>
              <a:rPr lang="en-IN" sz="3000"/>
              <a:t>VI </a:t>
            </a:r>
            <a:r>
              <a:rPr lang="en-US" sz="3000" dirty="0"/>
              <a:t>Semester – 202</a:t>
            </a:r>
            <a:r>
              <a:rPr lang="en-IN" sz="3000" dirty="0"/>
              <a:t>4</a:t>
            </a:r>
            <a:br>
              <a:rPr lang="en-US" sz="3000" dirty="0"/>
            </a:br>
            <a:br>
              <a:rPr lang="en-US" dirty="0"/>
            </a:br>
            <a:r>
              <a:rPr lang="en-US" dirty="0"/>
              <a:t>       </a:t>
            </a:r>
          </a:p>
        </p:txBody>
      </p:sp>
      <p:sp>
        <p:nvSpPr>
          <p:cNvPr id="3" name="Text Placeholder 2"/>
          <p:cNvSpPr>
            <a:spLocks noGrp="1"/>
          </p:cNvSpPr>
          <p:nvPr>
            <p:ph type="body" sz="quarter" idx="10"/>
          </p:nvPr>
        </p:nvSpPr>
        <p:spPr>
          <a:xfrm>
            <a:off x="228600" y="5334000"/>
            <a:ext cx="87630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7DAE21-B483-1D37-A74F-37E5032067C4}"/>
              </a:ext>
            </a:extLst>
          </p:cNvPr>
          <p:cNvSpPr>
            <a:spLocks noGrp="1"/>
          </p:cNvSpPr>
          <p:nvPr>
            <p:ph type="sldNum" sz="quarter" idx="14"/>
          </p:nvPr>
        </p:nvSpPr>
        <p:spPr/>
        <p:txBody>
          <a:bodyPr/>
          <a:lstStyle/>
          <a:p>
            <a:fld id="{45A3C14A-F937-4231-B6F1-40B429FAFB2F}" type="slidenum">
              <a:rPr lang="en-NZ" smtClean="0"/>
              <a:t>10</a:t>
            </a:fld>
            <a:endParaRPr lang="en-NZ" dirty="0"/>
          </a:p>
        </p:txBody>
      </p:sp>
      <p:sp>
        <p:nvSpPr>
          <p:cNvPr id="3" name="Title 2">
            <a:extLst>
              <a:ext uri="{FF2B5EF4-FFF2-40B4-BE49-F238E27FC236}">
                <a16:creationId xmlns:a16="http://schemas.microsoft.com/office/drawing/2014/main" id="{494465B9-D171-0B00-BC94-6AC19A1D89B4}"/>
              </a:ext>
            </a:extLst>
          </p:cNvPr>
          <p:cNvSpPr>
            <a:spLocks noGrp="1"/>
          </p:cNvSpPr>
          <p:nvPr>
            <p:ph type="title"/>
          </p:nvPr>
        </p:nvSpPr>
        <p:spPr>
          <a:xfrm>
            <a:off x="695400" y="395786"/>
            <a:ext cx="8143800" cy="838202"/>
          </a:xfrm>
        </p:spPr>
        <p:txBody>
          <a:bodyPr/>
          <a:lstStyle/>
          <a:p>
            <a:r>
              <a:rPr lang="en-IN" dirty="0">
                <a:solidFill>
                  <a:srgbClr val="F9950F"/>
                </a:solidFill>
              </a:rPr>
              <a:t>SEQUENCE DIAGRAM</a:t>
            </a:r>
            <a:endParaRPr lang="en-IN" dirty="0"/>
          </a:p>
        </p:txBody>
      </p:sp>
      <p:sp>
        <p:nvSpPr>
          <p:cNvPr id="4" name="Text Placeholder 3">
            <a:extLst>
              <a:ext uri="{FF2B5EF4-FFF2-40B4-BE49-F238E27FC236}">
                <a16:creationId xmlns:a16="http://schemas.microsoft.com/office/drawing/2014/main" id="{1704F1FA-2BA4-BAEF-F7E1-4471DBC49236}"/>
              </a:ext>
            </a:extLst>
          </p:cNvPr>
          <p:cNvSpPr>
            <a:spLocks noGrp="1"/>
          </p:cNvSpPr>
          <p:nvPr>
            <p:ph type="body" sz="quarter" idx="17"/>
          </p:nvPr>
        </p:nvSpPr>
        <p:spPr>
          <a:xfrm>
            <a:off x="695400" y="1295400"/>
            <a:ext cx="10801201" cy="4799016"/>
          </a:xfrm>
        </p:spPr>
        <p:txBody>
          <a:bodyPr/>
          <a:lstStyle/>
          <a:p>
            <a:pPr marL="0" indent="0" algn="just">
              <a:lnSpc>
                <a:spcPct val="100000"/>
              </a:lnSpc>
              <a:buNone/>
            </a:pPr>
            <a:r>
              <a:rPr lang="en-US" sz="2000" dirty="0">
                <a:effectLst/>
                <a:latin typeface="Times New Roman" panose="02020603050405020304" pitchFamily="18" charset="0"/>
                <a:ea typeface="Times New Roman" panose="02020603050405020304" pitchFamily="18" charset="0"/>
              </a:rPr>
              <a:t>The Diagram represents the workflow of a gesture recognition system, detailing the interaction between the user, webcam, system, and database. The process begins with the user initiating the camera activation. The webcam captures images (image extraction) and sends them to the system. The system first performs hand detection to isolate the hand gestures from the captured images. Following this, it extracts features from the detected hand gestures (feature extraction). These extracted features are then matched against a database of known gesture features (feature matching). The database returns the matching result to the system, which interprets the recognized gesture. Finally, the system sends the result back to the user. This workflow ensures accurate detection, interpretation, and feedback of hand gestures.</a:t>
            </a:r>
            <a:endParaRPr lang="en-IN" sz="20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dirty="0"/>
          </a:p>
        </p:txBody>
      </p:sp>
    </p:spTree>
    <p:extLst>
      <p:ext uri="{BB962C8B-B14F-4D97-AF65-F5344CB8AC3E}">
        <p14:creationId xmlns:p14="http://schemas.microsoft.com/office/powerpoint/2010/main" val="310756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11</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IN" dirty="0">
                <a:solidFill>
                  <a:srgbClr val="F9950F"/>
                </a:solidFill>
              </a:rPr>
              <a:t>METHODOLOGY USED</a:t>
            </a:r>
          </a:p>
        </p:txBody>
      </p:sp>
      <p:sp>
        <p:nvSpPr>
          <p:cNvPr id="4" name="Text Placeholder 3">
            <a:extLst>
              <a:ext uri="{FF2B5EF4-FFF2-40B4-BE49-F238E27FC236}">
                <a16:creationId xmlns:a16="http://schemas.microsoft.com/office/drawing/2014/main" id="{9BB0B81F-F060-0DF5-249B-F418B20125E3}"/>
              </a:ext>
            </a:extLst>
          </p:cNvPr>
          <p:cNvSpPr>
            <a:spLocks noGrp="1"/>
          </p:cNvSpPr>
          <p:nvPr>
            <p:ph type="body" sz="quarter" idx="17"/>
          </p:nvPr>
        </p:nvSpPr>
        <p:spPr>
          <a:xfrm>
            <a:off x="695400" y="1066800"/>
            <a:ext cx="10801201" cy="5027616"/>
          </a:xfrm>
        </p:spPr>
        <p:txBody>
          <a:bodyPr/>
          <a:lstStyle/>
          <a:p>
            <a:r>
              <a:rPr lang="en-US" sz="2000" b="1" dirty="0">
                <a:latin typeface="Times New Roman" panose="02020603050405020304" pitchFamily="18" charset="0"/>
                <a:cs typeface="Times New Roman" panose="02020603050405020304" pitchFamily="18" charset="0"/>
              </a:rPr>
              <a:t>Data Pre-processing and Feature Extraction:</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Hand Detection</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to detect hands in webcam images.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Extract the Region of Interest (ROI).</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Crop the image and convert it to grayscale using OpenCV.</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Apply Gaussian blur.</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Convert the grayscale image to binary using threshold and adaptive threshold methods.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Addressing Challenges</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Detect hand landmarks with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Draw landmarks on a plain white background using OpenCV to avoid issues with background                    </a:t>
            </a:r>
          </a:p>
          <a:p>
            <a:pPr marL="0" indent="0">
              <a:buNone/>
            </a:pPr>
            <a:r>
              <a:rPr lang="en-US" sz="2000" dirty="0">
                <a:latin typeface="Times New Roman" panose="02020603050405020304" pitchFamily="18" charset="0"/>
                <a:cs typeface="Times New Roman" panose="02020603050405020304" pitchFamily="18" charset="0"/>
              </a:rPr>
              <a:t>           Collect 180 skeleton images of alphabets A to Z.</a:t>
            </a:r>
          </a:p>
          <a:p>
            <a:pPr marL="742950" lvl="1" indent="-28575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17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12</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IN" dirty="0">
                <a:solidFill>
                  <a:srgbClr val="F9950F"/>
                </a:solidFill>
              </a:rPr>
              <a:t>METHODOLOGY USED</a:t>
            </a:r>
          </a:p>
        </p:txBody>
      </p:sp>
      <p:sp>
        <p:nvSpPr>
          <p:cNvPr id="4" name="Text Placeholder 3">
            <a:extLst>
              <a:ext uri="{FF2B5EF4-FFF2-40B4-BE49-F238E27FC236}">
                <a16:creationId xmlns:a16="http://schemas.microsoft.com/office/drawing/2014/main" id="{9BB0B81F-F060-0DF5-249B-F418B20125E3}"/>
              </a:ext>
            </a:extLst>
          </p:cNvPr>
          <p:cNvSpPr>
            <a:spLocks noGrp="1"/>
          </p:cNvSpPr>
          <p:nvPr>
            <p:ph type="body" sz="quarter" idx="17"/>
          </p:nvPr>
        </p:nvSpPr>
        <p:spPr>
          <a:xfrm>
            <a:off x="695400" y="1233988"/>
            <a:ext cx="10801201" cy="4860428"/>
          </a:xfrm>
        </p:spPr>
        <p:txBody>
          <a:bodyPr/>
          <a:lstStyle/>
          <a:p>
            <a:r>
              <a:rPr lang="en-US" sz="2000" b="1" dirty="0">
                <a:latin typeface="Times New Roman" panose="02020603050405020304" pitchFamily="18" charset="0"/>
                <a:cs typeface="Times New Roman" panose="02020603050405020304" pitchFamily="18" charset="0"/>
              </a:rPr>
              <a:t>Gesture Classification:</a:t>
            </a:r>
          </a:p>
          <a:p>
            <a:pPr marL="0" indent="0">
              <a:buNone/>
            </a:pPr>
            <a:r>
              <a:rPr lang="en-US" sz="2000" b="1" dirty="0">
                <a:latin typeface="Times New Roman" panose="02020603050405020304" pitchFamily="18" charset="0"/>
                <a:cs typeface="Times New Roman" panose="02020603050405020304" pitchFamily="18" charset="0"/>
              </a:rPr>
              <a:t>       Convolutional Neural Network (CNN)</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b="1" dirty="0">
                <a:latin typeface="Times New Roman" panose="02020603050405020304" pitchFamily="18" charset="0"/>
                <a:cs typeface="Times New Roman" panose="02020603050405020304" pitchFamily="18" charset="0"/>
              </a:rPr>
              <a:t>Convolutional Layer</a:t>
            </a:r>
            <a:r>
              <a:rPr lang="en-US" sz="2000" dirty="0">
                <a:latin typeface="Times New Roman" panose="02020603050405020304" pitchFamily="18" charset="0"/>
                <a:cs typeface="Times New Roman" panose="02020603050405020304" pitchFamily="18" charset="0"/>
              </a:rPr>
              <a:t>: Use a small window (e.g., 5x5) to scan the image, creating a 2D activation matrix.</a:t>
            </a:r>
          </a:p>
          <a:p>
            <a:pPr marL="742950" lvl="1" indent="-285750">
              <a:buFont typeface="+mj-lt"/>
              <a:buAutoNum type="arabicPeriod"/>
            </a:pPr>
            <a:r>
              <a:rPr lang="en-US" sz="2000" b="1" dirty="0">
                <a:latin typeface="Times New Roman" panose="02020603050405020304" pitchFamily="18" charset="0"/>
                <a:cs typeface="Times New Roman" panose="02020603050405020304" pitchFamily="18" charset="0"/>
              </a:rPr>
              <a:t>Pooling Layer</a:t>
            </a:r>
            <a:r>
              <a:rPr lang="en-US" sz="2000" dirty="0">
                <a:latin typeface="Times New Roman" panose="02020603050405020304" pitchFamily="18" charset="0"/>
                <a:cs typeface="Times New Roman" panose="02020603050405020304" pitchFamily="18" charset="0"/>
              </a:rPr>
              <a:t>: Reduce the size of the activation matrix using max pooling (e.g., 2x2 window).</a:t>
            </a:r>
          </a:p>
          <a:p>
            <a:pPr marL="742950" lvl="1" indent="-285750">
              <a:buFont typeface="+mj-lt"/>
              <a:buAutoNum type="arabicPeriod"/>
            </a:pPr>
            <a:r>
              <a:rPr lang="en-US" sz="2000" b="1" dirty="0">
                <a:latin typeface="Times New Roman" panose="02020603050405020304" pitchFamily="18" charset="0"/>
                <a:cs typeface="Times New Roman" panose="02020603050405020304" pitchFamily="18" charset="0"/>
              </a:rPr>
              <a:t>Fully Connected Layer</a:t>
            </a:r>
            <a:r>
              <a:rPr lang="en-US" sz="2000" dirty="0">
                <a:latin typeface="Times New Roman" panose="02020603050405020304" pitchFamily="18" charset="0"/>
                <a:cs typeface="Times New Roman" panose="02020603050405020304" pitchFamily="18" charset="0"/>
              </a:rPr>
              <a:t>: Connect all inputs to neurons.</a:t>
            </a:r>
          </a:p>
        </p:txBody>
      </p:sp>
    </p:spTree>
    <p:extLst>
      <p:ext uri="{BB962C8B-B14F-4D97-AF65-F5344CB8AC3E}">
        <p14:creationId xmlns:p14="http://schemas.microsoft.com/office/powerpoint/2010/main" val="396439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13</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IN" dirty="0">
                <a:solidFill>
                  <a:srgbClr val="F9950F"/>
                </a:solidFill>
              </a:rPr>
              <a:t>METHODOLOGY USED</a:t>
            </a:r>
          </a:p>
        </p:txBody>
      </p:sp>
      <p:sp>
        <p:nvSpPr>
          <p:cNvPr id="8" name="Rectangle 4">
            <a:extLst>
              <a:ext uri="{FF2B5EF4-FFF2-40B4-BE49-F238E27FC236}">
                <a16:creationId xmlns:a16="http://schemas.microsoft.com/office/drawing/2014/main" id="{D949E92E-7019-F85A-E954-7C6B33E30FA9}"/>
              </a:ext>
            </a:extLst>
          </p:cNvPr>
          <p:cNvSpPr>
            <a:spLocks noGrp="1" noChangeArrowheads="1"/>
          </p:cNvSpPr>
          <p:nvPr>
            <p:ph type="body" sz="quarter" idx="17"/>
          </p:nvPr>
        </p:nvSpPr>
        <p:spPr bwMode="auto">
          <a:xfrm>
            <a:off x="695325" y="1600200"/>
            <a:ext cx="11268075" cy="4546486"/>
          </a:xfrm>
          <a:prstGeom prst="rect">
            <a:avLst/>
          </a:prstGeom>
        </p:spPr>
        <p:txBody>
          <a:bodyPr/>
          <a:lstStyle/>
          <a:p>
            <a:pPr marL="0" indent="0">
              <a:buNone/>
            </a:pPr>
            <a:r>
              <a:rPr lang="en-US" altLang="en-US" sz="2000" b="1" dirty="0">
                <a:latin typeface="Times New Roman" panose="02020603050405020304" pitchFamily="18" charset="0"/>
                <a:cs typeface="Times New Roman" panose="02020603050405020304" pitchFamily="18" charset="0"/>
              </a:rPr>
              <a:t>Model Training:</a:t>
            </a:r>
          </a:p>
          <a:p>
            <a:r>
              <a:rPr lang="en-US" altLang="en-US" sz="2000" b="1" dirty="0">
                <a:latin typeface="Times New Roman" panose="02020603050405020304" pitchFamily="18" charset="0"/>
                <a:cs typeface="Times New Roman" panose="02020603050405020304" pitchFamily="18" charset="0"/>
              </a:rPr>
              <a:t>Train the CNN model with the preprocessed 180 images per alphabet.</a:t>
            </a:r>
          </a:p>
          <a:p>
            <a:r>
              <a:rPr lang="en-US" altLang="en-US" sz="2000" b="1" dirty="0">
                <a:latin typeface="Times New Roman" panose="02020603050405020304" pitchFamily="18" charset="0"/>
                <a:cs typeface="Times New Roman" panose="02020603050405020304" pitchFamily="18" charset="0"/>
              </a:rPr>
              <a:t>Due to poor accuracy with 26 classes, group similar alphabets into 8 classes for initial classification.</a:t>
            </a:r>
          </a:p>
          <a:p>
            <a:endParaRPr lang="en-US" altLang="en-US" sz="2000" b="1" dirty="0">
              <a:latin typeface="Times New Roman" panose="02020603050405020304" pitchFamily="18" charset="0"/>
              <a:cs typeface="Times New Roman" panose="02020603050405020304" pitchFamily="18" charset="0"/>
            </a:endParaRPr>
          </a:p>
          <a:p>
            <a:pPr marL="0" indent="0">
              <a:buNone/>
            </a:pPr>
            <a:r>
              <a:rPr lang="en-US" altLang="en-US" sz="2000" b="1" dirty="0">
                <a:latin typeface="Times New Roman" panose="02020603050405020304" pitchFamily="18" charset="0"/>
                <a:cs typeface="Times New Roman" panose="02020603050405020304" pitchFamily="18" charset="0"/>
              </a:rPr>
              <a:t>Class Refinement:</a:t>
            </a:r>
          </a:p>
          <a:p>
            <a:r>
              <a:rPr lang="en-US" altLang="en-US" sz="2000" b="1" dirty="0">
                <a:latin typeface="Times New Roman" panose="02020603050405020304" pitchFamily="18" charset="0"/>
                <a:cs typeface="Times New Roman" panose="02020603050405020304" pitchFamily="18" charset="0"/>
              </a:rPr>
              <a:t>After initial classification into one of 8 classes, further classify within the group using hand landmark </a:t>
            </a:r>
          </a:p>
          <a:p>
            <a:r>
              <a:rPr lang="en-US" altLang="en-US" sz="2000" b="1" dirty="0">
                <a:latin typeface="Times New Roman" panose="02020603050405020304" pitchFamily="18" charset="0"/>
                <a:cs typeface="Times New Roman" panose="02020603050405020304" pitchFamily="18" charset="0"/>
              </a:rPr>
              <a:t>features to determine the specific alphabet.</a:t>
            </a:r>
          </a:p>
          <a:p>
            <a:endParaRPr lang="en-US"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26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14</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US" dirty="0">
                <a:solidFill>
                  <a:srgbClr val="F9950F"/>
                </a:solidFill>
              </a:rPr>
              <a:t>Testing Strategy</a:t>
            </a:r>
            <a:br>
              <a:rPr lang="en-US" dirty="0"/>
            </a:br>
            <a:endParaRPr lang="en-IN" dirty="0">
              <a:solidFill>
                <a:srgbClr val="F9950F"/>
              </a:solidFill>
            </a:endParaRPr>
          </a:p>
        </p:txBody>
      </p:sp>
      <p:sp>
        <p:nvSpPr>
          <p:cNvPr id="5" name="Rectangle 1">
            <a:extLst>
              <a:ext uri="{FF2B5EF4-FFF2-40B4-BE49-F238E27FC236}">
                <a16:creationId xmlns:a16="http://schemas.microsoft.com/office/drawing/2014/main" id="{D7A67ADE-8D81-F826-DDBC-F88DE78FB9DB}"/>
              </a:ext>
            </a:extLst>
          </p:cNvPr>
          <p:cNvSpPr>
            <a:spLocks noGrp="1" noChangeArrowheads="1"/>
          </p:cNvSpPr>
          <p:nvPr>
            <p:ph type="body" sz="quarter" idx="17"/>
          </p:nvPr>
        </p:nvSpPr>
        <p:spPr bwMode="auto">
          <a:xfrm>
            <a:off x="695325" y="909352"/>
            <a:ext cx="1042987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 TEST CASE(UNIT TESTING)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Web Camera Activation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Verify the camera activates and captures frames when the system starts.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Image/Video Capture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the camera captures clear, lag-free images and videos.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Gesture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 gesture detection under various lighting conditions.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Pre-processing of Images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that images are pre-processed correctly, retaining important details.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Feature Extraction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Confirm accurate extraction of relevant features from gestures.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Feature Matching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Validate high-accuracy matching of extracted features with the stored dataset.</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Classification and Comparison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accurate classification and comparison of gestures to known gestures.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Text Output Display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Verify correct text output corresponding to recognized gestures.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63575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15</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US" dirty="0">
                <a:solidFill>
                  <a:srgbClr val="F9950F"/>
                </a:solidFill>
              </a:rPr>
              <a:t>Testing Strategy</a:t>
            </a:r>
            <a:br>
              <a:rPr lang="en-US" dirty="0"/>
            </a:br>
            <a:endParaRPr lang="en-IN" dirty="0">
              <a:solidFill>
                <a:srgbClr val="F9950F"/>
              </a:solidFill>
            </a:endParaRPr>
          </a:p>
        </p:txBody>
      </p:sp>
      <p:sp>
        <p:nvSpPr>
          <p:cNvPr id="5" name="Rectangle 1">
            <a:extLst>
              <a:ext uri="{FF2B5EF4-FFF2-40B4-BE49-F238E27FC236}">
                <a16:creationId xmlns:a16="http://schemas.microsoft.com/office/drawing/2014/main" id="{D7A67ADE-8D81-F826-DDBC-F88DE78FB9DB}"/>
              </a:ext>
            </a:extLst>
          </p:cNvPr>
          <p:cNvSpPr>
            <a:spLocks noGrp="1" noChangeArrowheads="1"/>
          </p:cNvSpPr>
          <p:nvPr>
            <p:ph type="body" sz="quarter" idx="17"/>
          </p:nvPr>
        </p:nvSpPr>
        <p:spPr bwMode="auto">
          <a:xfrm>
            <a:off x="695325" y="1263295"/>
            <a:ext cx="1042987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0000"/>
              </a:lnSpc>
              <a:buNone/>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PERFORMANCE TEST CASES</a:t>
            </a:r>
          </a:p>
          <a:p>
            <a:pPr>
              <a:lnSpc>
                <a:spcPct val="100000"/>
              </a:lnSpc>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System Response Time</a:t>
            </a:r>
            <a:r>
              <a:rPr lang="en-US" sz="2000" dirty="0">
                <a:latin typeface="Times New Roman" panose="02020603050405020304" pitchFamily="18" charset="0"/>
                <a:cs typeface="Times New Roman" panose="02020603050405020304" pitchFamily="18" charset="0"/>
              </a:rPr>
              <a:t>: Measure the time taken to process a gesture and display the result, aiming for under 2 seconds.</a:t>
            </a:r>
          </a:p>
          <a:p>
            <a:pPr>
              <a:lnSpc>
                <a:spcPct val="100000"/>
              </a:lnSpc>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Concurrent User Handling</a:t>
            </a:r>
            <a:r>
              <a:rPr lang="en-US" sz="2000" dirty="0">
                <a:latin typeface="Times New Roman" panose="02020603050405020304" pitchFamily="18" charset="0"/>
                <a:cs typeface="Times New Roman" panose="02020603050405020304" pitchFamily="18" charset="0"/>
              </a:rPr>
              <a:t>: Test system performance with multiple simultaneous users, ensuring no significant degradation.</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indent="0">
              <a:lnSpc>
                <a:spcPct val="100000"/>
              </a:lnSpc>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BOUNDARY TEST CASES</a:t>
            </a:r>
          </a:p>
          <a:p>
            <a:pPr>
              <a:lnSpc>
                <a:spcPct val="100000"/>
              </a:lnSpc>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Edge Case Gestures</a:t>
            </a:r>
            <a:r>
              <a:rPr lang="en-US" sz="2000" dirty="0">
                <a:latin typeface="Times New Roman" panose="02020603050405020304" pitchFamily="18" charset="0"/>
                <a:cs typeface="Times New Roman" panose="02020603050405020304" pitchFamily="18" charset="0"/>
              </a:rPr>
              <a:t>: Test recognition of gestures that are similar but not identical to those in the training dataset.</a:t>
            </a:r>
          </a:p>
          <a:p>
            <a:pPr>
              <a:lnSpc>
                <a:spcPct val="100000"/>
              </a:lnSpc>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Gesture Speed Variations</a:t>
            </a:r>
            <a:r>
              <a:rPr lang="en-US" sz="2000" dirty="0">
                <a:latin typeface="Times New Roman" panose="02020603050405020304" pitchFamily="18" charset="0"/>
                <a:cs typeface="Times New Roman" panose="02020603050405020304" pitchFamily="18" charset="0"/>
              </a:rPr>
              <a:t>: Verify accuracy with gestures performed at different speeds (slow, normal, fast).</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18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16</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US" dirty="0">
                <a:solidFill>
                  <a:srgbClr val="F9950F"/>
                </a:solidFill>
              </a:rPr>
              <a:t>IMPLEMENTATION</a:t>
            </a:r>
            <a:endParaRPr lang="en-IN" dirty="0">
              <a:solidFill>
                <a:srgbClr val="F9950F"/>
              </a:solidFill>
            </a:endParaRPr>
          </a:p>
        </p:txBody>
      </p:sp>
      <p:pic>
        <p:nvPicPr>
          <p:cNvPr id="4" name="Picture 3" descr="fdfScreenshot (227)">
            <a:hlinkClick r:id="rId2" tgtFrame="&quot;_blank&quot;"/>
            <a:extLst>
              <a:ext uri="{FF2B5EF4-FFF2-40B4-BE49-F238E27FC236}">
                <a16:creationId xmlns:a16="http://schemas.microsoft.com/office/drawing/2014/main" id="{4A8633F4-49CA-F397-26C0-14037ACE68E8}"/>
              </a:ext>
            </a:extLst>
          </p:cNvPr>
          <p:cNvPicPr>
            <a:picLocks noChangeAspect="1"/>
          </p:cNvPicPr>
          <p:nvPr/>
        </p:nvPicPr>
        <p:blipFill rotWithShape="1">
          <a:blip r:embed="rId3">
            <a:extLst>
              <a:ext uri="{28A0092B-C50C-407E-A947-70E740481C1C}">
                <a14:useLocalDpi xmlns:a14="http://schemas.microsoft.com/office/drawing/2010/main" val="0"/>
              </a:ext>
            </a:extLst>
          </a:blip>
          <a:srcRect l="7752"/>
          <a:stretch/>
        </p:blipFill>
        <p:spPr bwMode="auto">
          <a:xfrm>
            <a:off x="2590800" y="1093152"/>
            <a:ext cx="7010400" cy="46716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981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17</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US" dirty="0">
                <a:solidFill>
                  <a:srgbClr val="F9950F"/>
                </a:solidFill>
              </a:rPr>
              <a:t>IMPLEMENTATION</a:t>
            </a:r>
            <a:endParaRPr lang="en-IN" dirty="0">
              <a:solidFill>
                <a:srgbClr val="F9950F"/>
              </a:solidFill>
            </a:endParaRPr>
          </a:p>
        </p:txBody>
      </p:sp>
      <p:pic>
        <p:nvPicPr>
          <p:cNvPr id="2051" name="Picture 12" descr="a12">
            <a:hlinkClick r:id="rId2"/>
            <a:extLst>
              <a:ext uri="{FF2B5EF4-FFF2-40B4-BE49-F238E27FC236}">
                <a16:creationId xmlns:a16="http://schemas.microsoft.com/office/drawing/2014/main" id="{16993A78-07CB-3A7C-147D-A331BAA8C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757" y="1843881"/>
            <a:ext cx="3170238" cy="31702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1" descr="a23">
            <a:hlinkClick r:id="rId4"/>
            <a:extLst>
              <a:ext uri="{FF2B5EF4-FFF2-40B4-BE49-F238E27FC236}">
                <a16:creationId xmlns:a16="http://schemas.microsoft.com/office/drawing/2014/main" id="{8CAB3005-5FCC-FA51-FEEE-ABB052B0BB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762" y="1843881"/>
            <a:ext cx="3292475" cy="3170238"/>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5" descr="A green line drawing of a diamond&#10;&#10;Description automatically generated with medium confidence">
            <a:extLst>
              <a:ext uri="{FF2B5EF4-FFF2-40B4-BE49-F238E27FC236}">
                <a16:creationId xmlns:a16="http://schemas.microsoft.com/office/drawing/2014/main" id="{83E92312-7F0E-2248-E32F-D4A6E9D24A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0" y="1752600"/>
            <a:ext cx="3292475" cy="31702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CDA2DF7-3962-584B-C392-779BEEAFBD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56466E2D-0770-A32B-0A40-EAF4E0626997}"/>
              </a:ext>
            </a:extLst>
          </p:cNvPr>
          <p:cNvSpPr>
            <a:spLocks noChangeArrowheads="1"/>
          </p:cNvSpPr>
          <p:nvPr/>
        </p:nvSpPr>
        <p:spPr bwMode="auto">
          <a:xfrm>
            <a:off x="0" y="3749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12679B1-D22D-21A9-E28D-70BF63A6ED38}"/>
              </a:ext>
            </a:extLst>
          </p:cNvPr>
          <p:cNvSpPr>
            <a:spLocks noChangeArrowheads="1"/>
          </p:cNvSpPr>
          <p:nvPr/>
        </p:nvSpPr>
        <p:spPr bwMode="auto">
          <a:xfrm>
            <a:off x="0" y="6919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7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299D50B-F8D7-ABA5-FB8C-F1653E275621}"/>
              </a:ext>
            </a:extLst>
          </p:cNvPr>
          <p:cNvSpPr>
            <a:spLocks noChangeArrowheads="1"/>
          </p:cNvSpPr>
          <p:nvPr/>
        </p:nvSpPr>
        <p:spPr bwMode="auto">
          <a:xfrm>
            <a:off x="0" y="10104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2686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18</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US" dirty="0">
                <a:solidFill>
                  <a:srgbClr val="F9950F"/>
                </a:solidFill>
              </a:rPr>
              <a:t>IMPLEMENTATION</a:t>
            </a:r>
            <a:endParaRPr lang="en-IN" dirty="0">
              <a:solidFill>
                <a:srgbClr val="F9950F"/>
              </a:solidFill>
            </a:endParaRPr>
          </a:p>
        </p:txBody>
      </p:sp>
      <p:sp>
        <p:nvSpPr>
          <p:cNvPr id="5" name="Rectangle 4">
            <a:extLst>
              <a:ext uri="{FF2B5EF4-FFF2-40B4-BE49-F238E27FC236}">
                <a16:creationId xmlns:a16="http://schemas.microsoft.com/office/drawing/2014/main" id="{0CDA2DF7-3962-584B-C392-779BEEAFBD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56466E2D-0770-A32B-0A40-EAF4E0626997}"/>
              </a:ext>
            </a:extLst>
          </p:cNvPr>
          <p:cNvSpPr>
            <a:spLocks noChangeArrowheads="1"/>
          </p:cNvSpPr>
          <p:nvPr/>
        </p:nvSpPr>
        <p:spPr bwMode="auto">
          <a:xfrm>
            <a:off x="0" y="3749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12679B1-D22D-21A9-E28D-70BF63A6ED38}"/>
              </a:ext>
            </a:extLst>
          </p:cNvPr>
          <p:cNvSpPr>
            <a:spLocks noChangeArrowheads="1"/>
          </p:cNvSpPr>
          <p:nvPr/>
        </p:nvSpPr>
        <p:spPr bwMode="auto">
          <a:xfrm>
            <a:off x="0" y="6919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7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299D50B-F8D7-ABA5-FB8C-F1653E275621}"/>
              </a:ext>
            </a:extLst>
          </p:cNvPr>
          <p:cNvSpPr>
            <a:spLocks noChangeArrowheads="1"/>
          </p:cNvSpPr>
          <p:nvPr/>
        </p:nvSpPr>
        <p:spPr bwMode="auto">
          <a:xfrm>
            <a:off x="0" y="10104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descr="A person holding up her hand&#10;&#10;Description automatically generated">
            <a:extLst>
              <a:ext uri="{FF2B5EF4-FFF2-40B4-BE49-F238E27FC236}">
                <a16:creationId xmlns:a16="http://schemas.microsoft.com/office/drawing/2014/main" id="{A00EABFC-6B6B-ECF8-41B3-58C076D34E01}"/>
              </a:ext>
            </a:extLst>
          </p:cNvPr>
          <p:cNvPicPr>
            <a:picLocks noChangeAspect="1"/>
          </p:cNvPicPr>
          <p:nvPr/>
        </p:nvPicPr>
        <p:blipFill rotWithShape="1">
          <a:blip r:embed="rId2">
            <a:extLst>
              <a:ext uri="{28A0092B-C50C-407E-A947-70E740481C1C}">
                <a14:useLocalDpi xmlns:a14="http://schemas.microsoft.com/office/drawing/2010/main" val="0"/>
              </a:ext>
            </a:extLst>
          </a:blip>
          <a:srcRect l="9436" t="17012" r="11220" b="16834"/>
          <a:stretch/>
        </p:blipFill>
        <p:spPr bwMode="auto">
          <a:xfrm>
            <a:off x="690221" y="2156460"/>
            <a:ext cx="5036820" cy="2545080"/>
          </a:xfrm>
          <a:prstGeom prst="rect">
            <a:avLst/>
          </a:prstGeom>
          <a:noFill/>
          <a:ln>
            <a:noFill/>
          </a:ln>
          <a:extLst>
            <a:ext uri="{53640926-AAD7-44D8-BBD7-CCE9431645EC}">
              <a14:shadowObscured xmlns:a14="http://schemas.microsoft.com/office/drawing/2010/main"/>
            </a:ext>
          </a:extLst>
        </p:spPr>
      </p:pic>
      <p:pic>
        <p:nvPicPr>
          <p:cNvPr id="4" name="Picture 3" descr="A person holding up her hand&#10;&#10;Description automatically generated">
            <a:extLst>
              <a:ext uri="{FF2B5EF4-FFF2-40B4-BE49-F238E27FC236}">
                <a16:creationId xmlns:a16="http://schemas.microsoft.com/office/drawing/2014/main" id="{55B96810-E3E7-6D49-43A5-1459165FF6A4}"/>
              </a:ext>
            </a:extLst>
          </p:cNvPr>
          <p:cNvPicPr>
            <a:picLocks noChangeAspect="1"/>
          </p:cNvPicPr>
          <p:nvPr/>
        </p:nvPicPr>
        <p:blipFill rotWithShape="1">
          <a:blip r:embed="rId3">
            <a:extLst>
              <a:ext uri="{28A0092B-C50C-407E-A947-70E740481C1C}">
                <a14:useLocalDpi xmlns:a14="http://schemas.microsoft.com/office/drawing/2010/main" val="0"/>
              </a:ext>
            </a:extLst>
          </a:blip>
          <a:srcRect l="3854" t="5434" r="17599" b="29357"/>
          <a:stretch/>
        </p:blipFill>
        <p:spPr bwMode="auto">
          <a:xfrm>
            <a:off x="6464961" y="2164578"/>
            <a:ext cx="5034803" cy="25288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875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0E5F8-FFDF-B06C-02E1-449FB9223579}"/>
              </a:ext>
            </a:extLst>
          </p:cNvPr>
          <p:cNvSpPr>
            <a:spLocks noGrp="1"/>
          </p:cNvSpPr>
          <p:nvPr>
            <p:ph type="sldNum" sz="quarter" idx="14"/>
          </p:nvPr>
        </p:nvSpPr>
        <p:spPr/>
        <p:txBody>
          <a:bodyPr/>
          <a:lstStyle/>
          <a:p>
            <a:fld id="{45A3C14A-F937-4231-B6F1-40B429FAFB2F}" type="slidenum">
              <a:rPr lang="en-NZ" smtClean="0"/>
              <a:t>19</a:t>
            </a:fld>
            <a:endParaRPr lang="en-NZ" dirty="0"/>
          </a:p>
        </p:txBody>
      </p:sp>
      <p:sp>
        <p:nvSpPr>
          <p:cNvPr id="3" name="Title 2">
            <a:extLst>
              <a:ext uri="{FF2B5EF4-FFF2-40B4-BE49-F238E27FC236}">
                <a16:creationId xmlns:a16="http://schemas.microsoft.com/office/drawing/2014/main" id="{719ACF26-C321-9994-EAF3-94164DDBC4DF}"/>
              </a:ext>
            </a:extLst>
          </p:cNvPr>
          <p:cNvSpPr>
            <a:spLocks noGrp="1"/>
          </p:cNvSpPr>
          <p:nvPr>
            <p:ph type="title"/>
          </p:nvPr>
        </p:nvSpPr>
        <p:spPr/>
        <p:txBody>
          <a:bodyPr/>
          <a:lstStyle/>
          <a:p>
            <a:r>
              <a:rPr lang="en-US" dirty="0">
                <a:solidFill>
                  <a:srgbClr val="F9950F"/>
                </a:solidFill>
              </a:rPr>
              <a:t>IMPLEMENTATION</a:t>
            </a:r>
            <a:endParaRPr lang="en-IN" dirty="0">
              <a:solidFill>
                <a:srgbClr val="F9950F"/>
              </a:solidFill>
            </a:endParaRPr>
          </a:p>
        </p:txBody>
      </p:sp>
      <p:sp>
        <p:nvSpPr>
          <p:cNvPr id="5" name="Rectangle 4">
            <a:extLst>
              <a:ext uri="{FF2B5EF4-FFF2-40B4-BE49-F238E27FC236}">
                <a16:creationId xmlns:a16="http://schemas.microsoft.com/office/drawing/2014/main" id="{0CDA2DF7-3962-584B-C392-779BEEAFBD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56466E2D-0770-A32B-0A40-EAF4E0626997}"/>
              </a:ext>
            </a:extLst>
          </p:cNvPr>
          <p:cNvSpPr>
            <a:spLocks noChangeArrowheads="1"/>
          </p:cNvSpPr>
          <p:nvPr/>
        </p:nvSpPr>
        <p:spPr bwMode="auto">
          <a:xfrm>
            <a:off x="0" y="3749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12679B1-D22D-21A9-E28D-70BF63A6ED38}"/>
              </a:ext>
            </a:extLst>
          </p:cNvPr>
          <p:cNvSpPr>
            <a:spLocks noChangeArrowheads="1"/>
          </p:cNvSpPr>
          <p:nvPr/>
        </p:nvSpPr>
        <p:spPr bwMode="auto">
          <a:xfrm>
            <a:off x="0" y="6919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7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299D50B-F8D7-ABA5-FB8C-F1653E275621}"/>
              </a:ext>
            </a:extLst>
          </p:cNvPr>
          <p:cNvSpPr>
            <a:spLocks noChangeArrowheads="1"/>
          </p:cNvSpPr>
          <p:nvPr/>
        </p:nvSpPr>
        <p:spPr bwMode="auto">
          <a:xfrm>
            <a:off x="0" y="10104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descr="A person with her hand up&#10;&#10;Description automatically generated">
            <a:extLst>
              <a:ext uri="{FF2B5EF4-FFF2-40B4-BE49-F238E27FC236}">
                <a16:creationId xmlns:a16="http://schemas.microsoft.com/office/drawing/2014/main" id="{B89DB7C3-0051-88BA-6253-E0A5E36EF4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67206" y="1479710"/>
            <a:ext cx="7057588" cy="3898580"/>
          </a:xfrm>
          <a:prstGeom prst="rect">
            <a:avLst/>
          </a:prstGeom>
          <a:noFill/>
          <a:ln>
            <a:noFill/>
          </a:ln>
        </p:spPr>
      </p:pic>
    </p:spTree>
    <p:extLst>
      <p:ext uri="{BB962C8B-B14F-4D97-AF65-F5344CB8AC3E}">
        <p14:creationId xmlns:p14="http://schemas.microsoft.com/office/powerpoint/2010/main" val="238998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2438400" y="381000"/>
            <a:ext cx="6477000" cy="1446550"/>
          </a:xfrm>
          <a:prstGeom prst="rect">
            <a:avLst/>
          </a:prstGeom>
        </p:spPr>
        <p:txBody>
          <a:bodyPr wrap="square">
            <a:spAutoFit/>
          </a:bodyPr>
          <a:lstStyle/>
          <a:p>
            <a:pPr algn="ctr"/>
            <a:r>
              <a:rPr lang="en-US" sz="2400" dirty="0"/>
              <a:t>A  PROJECT REPORT </a:t>
            </a:r>
            <a:br>
              <a:rPr lang="en-US" sz="2400" dirty="0"/>
            </a:br>
            <a:r>
              <a:rPr lang="en-US" sz="2400" dirty="0"/>
              <a:t> ON</a:t>
            </a:r>
            <a:br>
              <a:rPr lang="en-US" sz="2400" dirty="0"/>
            </a:br>
            <a:r>
              <a:rPr lang="en-US" sz="2000" b="0" i="0" u="none" strike="noStrike" dirty="0">
                <a:solidFill>
                  <a:srgbClr val="000000"/>
                </a:solidFill>
                <a:effectLst/>
                <a:latin typeface="Calibri" panose="020F0502020204030204" pitchFamily="34" charset="0"/>
              </a:rPr>
              <a:t>Real-time Translation of Indian Sign Language to Text and Speech</a:t>
            </a:r>
            <a:endParaRPr lang="en-IN" sz="2000" dirty="0"/>
          </a:p>
        </p:txBody>
      </p:sp>
      <p:sp>
        <p:nvSpPr>
          <p:cNvPr id="7" name="TextBox 6"/>
          <p:cNvSpPr txBox="1"/>
          <p:nvPr/>
        </p:nvSpPr>
        <p:spPr>
          <a:xfrm>
            <a:off x="3086100" y="1905000"/>
            <a:ext cx="4800600" cy="646331"/>
          </a:xfrm>
          <a:prstGeom prst="rect">
            <a:avLst/>
          </a:prstGeom>
          <a:noFill/>
        </p:spPr>
        <p:txBody>
          <a:bodyPr wrap="square" rtlCol="0">
            <a:spAutoFit/>
          </a:bodyPr>
          <a:lstStyle/>
          <a:p>
            <a:pPr algn="ctr"/>
            <a:r>
              <a:rPr lang="en-US" dirty="0"/>
              <a:t>Submitted  Final Viva-Voce  Project report  completion </a:t>
            </a:r>
            <a:r>
              <a:rPr lang="en-IN" dirty="0"/>
              <a:t>of BCA </a:t>
            </a:r>
            <a:r>
              <a:rPr lang="en-US" dirty="0"/>
              <a:t>  degree</a:t>
            </a:r>
          </a:p>
        </p:txBody>
      </p:sp>
      <p:sp>
        <p:nvSpPr>
          <p:cNvPr id="8" name="Subtitle 2"/>
          <p:cNvSpPr txBox="1">
            <a:spLocks/>
          </p:cNvSpPr>
          <p:nvPr/>
        </p:nvSpPr>
        <p:spPr>
          <a:xfrm>
            <a:off x="2667000" y="2875002"/>
            <a:ext cx="6096000" cy="2133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600" dirty="0">
                <a:solidFill>
                  <a:srgbClr val="002060"/>
                </a:solidFill>
              </a:rPr>
              <a:t>Presented by:</a:t>
            </a:r>
          </a:p>
          <a:p>
            <a:pPr marL="0" indent="0" algn="ctr">
              <a:buNone/>
            </a:pPr>
            <a:r>
              <a:rPr lang="pt-BR" sz="1600" dirty="0">
                <a:solidFill>
                  <a:srgbClr val="002060"/>
                </a:solidFill>
              </a:rPr>
              <a:t>Abhishek Chowdhury </a:t>
            </a:r>
          </a:p>
          <a:p>
            <a:pPr marL="0" indent="0" algn="ctr">
              <a:buNone/>
            </a:pPr>
            <a:r>
              <a:rPr lang="pt-BR" sz="1600" dirty="0">
                <a:solidFill>
                  <a:srgbClr val="002060"/>
                </a:solidFill>
              </a:rPr>
              <a:t>R21DA002 </a:t>
            </a:r>
          </a:p>
          <a:p>
            <a:pPr marL="0" indent="0" algn="ctr">
              <a:buNone/>
            </a:pPr>
            <a:r>
              <a:rPr lang="pt-BR" sz="1600" dirty="0">
                <a:solidFill>
                  <a:srgbClr val="002060"/>
                </a:solidFill>
              </a:rPr>
              <a:t>Aman Kumar </a:t>
            </a:r>
          </a:p>
          <a:p>
            <a:pPr marL="0" indent="0" algn="ctr">
              <a:buNone/>
            </a:pPr>
            <a:r>
              <a:rPr lang="pt-BR" sz="1600" dirty="0">
                <a:solidFill>
                  <a:srgbClr val="002060"/>
                </a:solidFill>
              </a:rPr>
              <a:t>R21DA008 </a:t>
            </a:r>
          </a:p>
          <a:p>
            <a:pPr marL="0" indent="0" algn="ctr">
              <a:buNone/>
            </a:pPr>
            <a:r>
              <a:rPr lang="pt-BR" sz="1600" dirty="0">
                <a:solidFill>
                  <a:srgbClr val="002060"/>
                </a:solidFill>
              </a:rPr>
              <a:t>Amisha </a:t>
            </a:r>
          </a:p>
          <a:p>
            <a:pPr marL="0" indent="0" algn="ctr">
              <a:buNone/>
            </a:pPr>
            <a:r>
              <a:rPr lang="pt-BR" sz="1600" dirty="0">
                <a:solidFill>
                  <a:srgbClr val="002060"/>
                </a:solidFill>
              </a:rPr>
              <a:t>R21DA009</a:t>
            </a:r>
          </a:p>
          <a:p>
            <a:endParaRPr lang="en-US" sz="1600" dirty="0">
              <a:solidFill>
                <a:srgbClr val="C00000"/>
              </a:solidFill>
            </a:endParaRPr>
          </a:p>
          <a:p>
            <a:pPr marL="0" indent="0">
              <a:buNone/>
            </a:pPr>
            <a:r>
              <a:rPr lang="en-US" sz="1600" dirty="0">
                <a:solidFill>
                  <a:srgbClr val="7030A0"/>
                </a:solidFill>
              </a:rPr>
              <a:t>Internal Guide	:  Dr S Senthil, Professor and Director</a:t>
            </a:r>
          </a:p>
        </p:txBody>
      </p:sp>
    </p:spTree>
    <p:extLst>
      <p:ext uri="{BB962C8B-B14F-4D97-AF65-F5344CB8AC3E}">
        <p14:creationId xmlns:p14="http://schemas.microsoft.com/office/powerpoint/2010/main" val="1667828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CD2316-21FA-2745-1907-711AE63BA106}"/>
              </a:ext>
            </a:extLst>
          </p:cNvPr>
          <p:cNvSpPr>
            <a:spLocks noGrp="1"/>
          </p:cNvSpPr>
          <p:nvPr>
            <p:ph type="sldNum" sz="quarter" idx="14"/>
          </p:nvPr>
        </p:nvSpPr>
        <p:spPr/>
        <p:txBody>
          <a:bodyPr/>
          <a:lstStyle/>
          <a:p>
            <a:fld id="{45A3C14A-F937-4231-B6F1-40B429FAFB2F}" type="slidenum">
              <a:rPr lang="en-NZ" smtClean="0"/>
              <a:t>20</a:t>
            </a:fld>
            <a:endParaRPr lang="en-NZ" dirty="0"/>
          </a:p>
        </p:txBody>
      </p:sp>
      <p:sp>
        <p:nvSpPr>
          <p:cNvPr id="3" name="Title 2">
            <a:extLst>
              <a:ext uri="{FF2B5EF4-FFF2-40B4-BE49-F238E27FC236}">
                <a16:creationId xmlns:a16="http://schemas.microsoft.com/office/drawing/2014/main" id="{B73BCC90-EB0A-4FC1-A493-B01D559BB912}"/>
              </a:ext>
            </a:extLst>
          </p:cNvPr>
          <p:cNvSpPr>
            <a:spLocks noGrp="1"/>
          </p:cNvSpPr>
          <p:nvPr>
            <p:ph type="title"/>
          </p:nvPr>
        </p:nvSpPr>
        <p:spPr>
          <a:xfrm>
            <a:off x="695400" y="228600"/>
            <a:ext cx="6211927" cy="1005388"/>
          </a:xfrm>
        </p:spPr>
        <p:txBody>
          <a:bodyPr/>
          <a:lstStyle/>
          <a:p>
            <a:r>
              <a:rPr lang="en-IN" dirty="0">
                <a:solidFill>
                  <a:srgbClr val="F9950F"/>
                </a:solidFill>
              </a:rPr>
              <a:t>RESULT</a:t>
            </a:r>
          </a:p>
        </p:txBody>
      </p:sp>
      <p:sp>
        <p:nvSpPr>
          <p:cNvPr id="6" name="Rectangle 2">
            <a:extLst>
              <a:ext uri="{FF2B5EF4-FFF2-40B4-BE49-F238E27FC236}">
                <a16:creationId xmlns:a16="http://schemas.microsoft.com/office/drawing/2014/main" id="{B0CF96A9-2B92-5C92-C5FD-FD3B307CCEA7}"/>
              </a:ext>
            </a:extLst>
          </p:cNvPr>
          <p:cNvSpPr>
            <a:spLocks noGrp="1" noChangeArrowheads="1"/>
          </p:cNvSpPr>
          <p:nvPr>
            <p:ph type="body" sz="quarter" idx="17"/>
          </p:nvPr>
        </p:nvSpPr>
        <p:spPr bwMode="auto">
          <a:xfrm>
            <a:off x="695325" y="886447"/>
            <a:ext cx="10887075"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dirty="0">
                <a:latin typeface="Times New Roman" panose="02020603050405020304" pitchFamily="18" charset="0"/>
                <a:cs typeface="Times New Roman" panose="02020603050405020304" pitchFamily="18" charset="0"/>
              </a:rPr>
              <a:t>Robust Real-Time Hand Gesture Recognition:</a:t>
            </a:r>
          </a:p>
          <a:p>
            <a:pPr marL="0" indent="0">
              <a:buNone/>
            </a:pPr>
            <a:r>
              <a:rPr lang="en-US" sz="2000" dirty="0">
                <a:latin typeface="Times New Roman" panose="02020603050405020304" pitchFamily="18" charset="0"/>
                <a:cs typeface="Times New Roman" panose="02020603050405020304" pitchFamily="18" charset="0"/>
              </a:rPr>
              <a:t>	The system provides real-time detection of hand gestures, ensuring immediate response and 	interaction.</a:t>
            </a:r>
          </a:p>
          <a:p>
            <a:pPr marL="0" indent="0">
              <a:buNone/>
            </a:pPr>
            <a:r>
              <a:rPr lang="en-US" sz="2000" dirty="0">
                <a:latin typeface="Times New Roman" panose="02020603050405020304" pitchFamily="18" charset="0"/>
                <a:cs typeface="Times New Roman" panose="02020603050405020304" pitchFamily="18" charset="0"/>
              </a:rPr>
              <a:t>Cost-Effective and User-Friendly:</a:t>
            </a:r>
          </a:p>
          <a:p>
            <a:pPr marL="0" indent="0">
              <a:buNone/>
            </a:pPr>
            <a:r>
              <a:rPr lang="en-US" sz="2000" dirty="0">
                <a:latin typeface="Times New Roman" panose="02020603050405020304" pitchFamily="18" charset="0"/>
                <a:cs typeface="Times New Roman" panose="02020603050405020304" pitchFamily="18" charset="0"/>
              </a:rPr>
              <a:t>	Utilizes only a webcam and software libraries, making it affordable and easy to use without 	specialized equipment.</a:t>
            </a:r>
          </a:p>
          <a:p>
            <a:pPr marL="0" indent="0">
              <a:buNone/>
            </a:pPr>
            <a:r>
              <a:rPr lang="en-US" sz="2000" dirty="0">
                <a:latin typeface="Times New Roman" panose="02020603050405020304" pitchFamily="18" charset="0"/>
                <a:cs typeface="Times New Roman" panose="02020603050405020304" pitchFamily="18" charset="0"/>
              </a:rPr>
              <a:t>Handles Background :</a:t>
            </a:r>
          </a:p>
          <a:p>
            <a:pPr marL="0" indent="0">
              <a:buNone/>
            </a:pPr>
            <a:r>
              <a:rPr lang="en-US" sz="2000" dirty="0">
                <a:latin typeface="Times New Roman" panose="02020603050405020304" pitchFamily="18" charset="0"/>
                <a:cs typeface="Times New Roman" panose="02020603050405020304" pitchFamily="18" charset="0"/>
              </a:rPr>
              <a:t>	Efficiently processes hand landmarks to mitigate issues with varying backgrounds ensuring 	consistent performance in diverse environments.</a:t>
            </a:r>
          </a:p>
          <a:p>
            <a:pPr marL="0" indent="0">
              <a:buNone/>
            </a:pPr>
            <a:r>
              <a:rPr lang="en-US" sz="2000" dirty="0">
                <a:latin typeface="Times New Roman" panose="02020603050405020304" pitchFamily="18" charset="0"/>
                <a:cs typeface="Times New Roman" panose="02020603050405020304" pitchFamily="18" charset="0"/>
              </a:rPr>
              <a:t>Versatile python Application:</a:t>
            </a:r>
          </a:p>
          <a:p>
            <a:pPr marL="0" indent="0">
              <a:buNone/>
            </a:pPr>
            <a:r>
              <a:rPr lang="en-US" sz="2000" dirty="0">
                <a:latin typeface="Times New Roman" panose="02020603050405020304" pitchFamily="18" charset="0"/>
                <a:cs typeface="Times New Roman" panose="02020603050405020304" pitchFamily="18" charset="0"/>
              </a:rPr>
              <a:t>	Accurately identifies hand gestures for all alphabets from A to Z, making it ideal for 	applications like sign language interpretation and enhancing human-computer interaction.</a:t>
            </a:r>
          </a:p>
          <a:p>
            <a:pPr marL="0" indent="0">
              <a:buNone/>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341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CD2316-21FA-2745-1907-711AE63BA106}"/>
              </a:ext>
            </a:extLst>
          </p:cNvPr>
          <p:cNvSpPr>
            <a:spLocks noGrp="1"/>
          </p:cNvSpPr>
          <p:nvPr>
            <p:ph type="sldNum" sz="quarter" idx="14"/>
          </p:nvPr>
        </p:nvSpPr>
        <p:spPr/>
        <p:txBody>
          <a:bodyPr/>
          <a:lstStyle/>
          <a:p>
            <a:fld id="{45A3C14A-F937-4231-B6F1-40B429FAFB2F}" type="slidenum">
              <a:rPr lang="en-NZ" smtClean="0"/>
              <a:t>21</a:t>
            </a:fld>
            <a:endParaRPr lang="en-NZ" dirty="0"/>
          </a:p>
        </p:txBody>
      </p:sp>
      <p:sp>
        <p:nvSpPr>
          <p:cNvPr id="3" name="Title 2">
            <a:extLst>
              <a:ext uri="{FF2B5EF4-FFF2-40B4-BE49-F238E27FC236}">
                <a16:creationId xmlns:a16="http://schemas.microsoft.com/office/drawing/2014/main" id="{B73BCC90-EB0A-4FC1-A493-B01D559BB912}"/>
              </a:ext>
            </a:extLst>
          </p:cNvPr>
          <p:cNvSpPr>
            <a:spLocks noGrp="1"/>
          </p:cNvSpPr>
          <p:nvPr>
            <p:ph type="title"/>
          </p:nvPr>
        </p:nvSpPr>
        <p:spPr>
          <a:xfrm>
            <a:off x="695400" y="228600"/>
            <a:ext cx="6211927" cy="1005388"/>
          </a:xfrm>
        </p:spPr>
        <p:txBody>
          <a:bodyPr/>
          <a:lstStyle/>
          <a:p>
            <a:r>
              <a:rPr lang="en-IN" dirty="0">
                <a:solidFill>
                  <a:srgbClr val="F9950F"/>
                </a:solidFill>
              </a:rPr>
              <a:t>Future Enhancement </a:t>
            </a:r>
          </a:p>
        </p:txBody>
      </p:sp>
      <p:sp>
        <p:nvSpPr>
          <p:cNvPr id="6" name="Rectangle 2">
            <a:extLst>
              <a:ext uri="{FF2B5EF4-FFF2-40B4-BE49-F238E27FC236}">
                <a16:creationId xmlns:a16="http://schemas.microsoft.com/office/drawing/2014/main" id="{B0CF96A9-2B92-5C92-C5FD-FD3B307CCEA7}"/>
              </a:ext>
            </a:extLst>
          </p:cNvPr>
          <p:cNvSpPr>
            <a:spLocks noGrp="1" noChangeArrowheads="1"/>
          </p:cNvSpPr>
          <p:nvPr>
            <p:ph type="body" sz="quarter" idx="17"/>
          </p:nvPr>
        </p:nvSpPr>
        <p:spPr bwMode="auto">
          <a:xfrm>
            <a:off x="695325" y="904399"/>
            <a:ext cx="10887075" cy="558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buFont typeface="Wingdings" panose="05000000000000000000" pitchFamily="2" charset="2"/>
              <a:buChar char=""/>
              <a:tabLst>
                <a:tab pos="41052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Expansion of Vocabulary: Integrate a broader range of signs, including regional variations and more complex gestures, to enhance the model's comprehensiveness and versatility.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1052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Multilingual Support:</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Extend the translation capabilities to support multiple languages, allowing for ISL to be translated into various spoken languages, enhancing accessibility for a global audience.</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41052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Contextual Understanding:</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Incorporate natural language processing techniques to improve the model's ability to understand and translate signs in context, ensuring more accurate and meaningful translations.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tabLst>
                <a:tab pos="410527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Real-time Feedback and Correction:</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Implement real-time feedback mechanisms that provide users with immediate corrections and suggestions, helping them improve their signing and ensuring more accurate translations.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buNone/>
              <a:tabLst>
                <a:tab pos="4105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38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rPr>
              <a:t>Agenda</a:t>
            </a:r>
          </a:p>
        </p:txBody>
      </p:sp>
      <p:sp>
        <p:nvSpPr>
          <p:cNvPr id="6" name="Content Placeholder 2"/>
          <p:cNvSpPr>
            <a:spLocks noGrp="1"/>
          </p:cNvSpPr>
          <p:nvPr>
            <p:ph type="body" sz="quarter" idx="17"/>
          </p:nvPr>
        </p:nvSpPr>
        <p:spPr>
          <a:xfrm>
            <a:off x="834874" y="1143000"/>
            <a:ext cx="10801201" cy="4320480"/>
          </a:xfrm>
        </p:spPr>
        <p:txBody>
          <a:bodyPr>
            <a:normAutofit fontScale="70000" lnSpcReduction="20000"/>
          </a:bodyPr>
          <a:lstStyle/>
          <a:p>
            <a:pPr>
              <a:lnSpc>
                <a:spcPct val="150000"/>
              </a:lnSpc>
              <a:spcAft>
                <a:spcPts val="600"/>
              </a:spcAft>
            </a:pPr>
            <a:r>
              <a:rPr lang="en-US" dirty="0"/>
              <a:t>Existing System </a:t>
            </a:r>
          </a:p>
          <a:p>
            <a:pPr>
              <a:lnSpc>
                <a:spcPct val="150000"/>
              </a:lnSpc>
              <a:spcAft>
                <a:spcPts val="600"/>
              </a:spcAft>
            </a:pPr>
            <a:r>
              <a:rPr lang="en-US" dirty="0"/>
              <a:t>Proposed System </a:t>
            </a:r>
          </a:p>
          <a:p>
            <a:pPr>
              <a:lnSpc>
                <a:spcPct val="150000"/>
              </a:lnSpc>
              <a:spcAft>
                <a:spcPts val="600"/>
              </a:spcAft>
            </a:pPr>
            <a:r>
              <a:rPr lang="en-US" dirty="0"/>
              <a:t>Advantages of Proposed System </a:t>
            </a:r>
          </a:p>
          <a:p>
            <a:pPr>
              <a:lnSpc>
                <a:spcPct val="150000"/>
              </a:lnSpc>
              <a:spcAft>
                <a:spcPts val="600"/>
              </a:spcAft>
            </a:pPr>
            <a:r>
              <a:rPr lang="en-US" dirty="0"/>
              <a:t>Methodology Used</a:t>
            </a:r>
          </a:p>
          <a:p>
            <a:pPr>
              <a:lnSpc>
                <a:spcPct val="150000"/>
              </a:lnSpc>
              <a:spcAft>
                <a:spcPts val="600"/>
              </a:spcAft>
            </a:pPr>
            <a:r>
              <a:rPr lang="en-US" dirty="0"/>
              <a:t>Architecture Diagram </a:t>
            </a:r>
          </a:p>
          <a:p>
            <a:pPr>
              <a:lnSpc>
                <a:spcPct val="150000"/>
              </a:lnSpc>
              <a:spcAft>
                <a:spcPts val="600"/>
              </a:spcAft>
            </a:pPr>
            <a:r>
              <a:rPr lang="en-US" dirty="0"/>
              <a:t>Testing Strategy</a:t>
            </a:r>
          </a:p>
          <a:p>
            <a:pPr>
              <a:lnSpc>
                <a:spcPct val="150000"/>
              </a:lnSpc>
              <a:spcAft>
                <a:spcPts val="600"/>
              </a:spcAft>
            </a:pPr>
            <a:r>
              <a:rPr lang="en-US" dirty="0"/>
              <a:t>Implementation </a:t>
            </a:r>
          </a:p>
          <a:p>
            <a:pPr>
              <a:lnSpc>
                <a:spcPct val="150000"/>
              </a:lnSpc>
              <a:spcAft>
                <a:spcPts val="600"/>
              </a:spcAft>
            </a:pPr>
            <a:r>
              <a:rPr lang="en-US" dirty="0"/>
              <a:t>Result </a:t>
            </a:r>
          </a:p>
          <a:p>
            <a:pPr>
              <a:lnSpc>
                <a:spcPct val="150000"/>
              </a:lnSpc>
              <a:spcAft>
                <a:spcPts val="600"/>
              </a:spcAft>
            </a:pPr>
            <a:r>
              <a:rPr lang="en-US" dirty="0"/>
              <a:t>Future Enhancement </a:t>
            </a:r>
          </a:p>
          <a:p>
            <a:pPr marL="0" indent="0">
              <a:lnSpc>
                <a:spcPct val="150000"/>
              </a:lnSpc>
              <a:spcAft>
                <a:spcPts val="600"/>
              </a:spcAft>
              <a:buNone/>
            </a:pPr>
            <a:r>
              <a:rPr lang="en-US" dirty="0"/>
              <a:t>	</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7E6A2F-5CC7-CAE4-058D-D9D4CFC8F11A}"/>
              </a:ext>
            </a:extLst>
          </p:cNvPr>
          <p:cNvSpPr>
            <a:spLocks noGrp="1"/>
          </p:cNvSpPr>
          <p:nvPr>
            <p:ph type="sldNum" sz="quarter" idx="14"/>
          </p:nvPr>
        </p:nvSpPr>
        <p:spPr/>
        <p:txBody>
          <a:bodyPr/>
          <a:lstStyle/>
          <a:p>
            <a:fld id="{45A3C14A-F937-4231-B6F1-40B429FAFB2F}" type="slidenum">
              <a:rPr lang="en-NZ" smtClean="0"/>
              <a:t>4</a:t>
            </a:fld>
            <a:endParaRPr lang="en-NZ" dirty="0"/>
          </a:p>
        </p:txBody>
      </p:sp>
      <p:sp>
        <p:nvSpPr>
          <p:cNvPr id="3" name="Title 2">
            <a:extLst>
              <a:ext uri="{FF2B5EF4-FFF2-40B4-BE49-F238E27FC236}">
                <a16:creationId xmlns:a16="http://schemas.microsoft.com/office/drawing/2014/main" id="{8A6742D6-9D79-372D-2893-7F7F7A66F3BB}"/>
              </a:ext>
            </a:extLst>
          </p:cNvPr>
          <p:cNvSpPr>
            <a:spLocks noGrp="1"/>
          </p:cNvSpPr>
          <p:nvPr>
            <p:ph type="title"/>
          </p:nvPr>
        </p:nvSpPr>
        <p:spPr/>
        <p:txBody>
          <a:bodyPr/>
          <a:lstStyle/>
          <a:p>
            <a:r>
              <a:rPr lang="en-IN" dirty="0">
                <a:solidFill>
                  <a:srgbClr val="F9950F"/>
                </a:solidFill>
              </a:rPr>
              <a:t>Introduction</a:t>
            </a:r>
            <a:br>
              <a:rPr lang="en-IN" dirty="0">
                <a:solidFill>
                  <a:srgbClr val="F9950F"/>
                </a:solidFill>
              </a:rPr>
            </a:br>
            <a:endParaRPr lang="en-IN" dirty="0">
              <a:solidFill>
                <a:srgbClr val="F9950F"/>
              </a:solidFill>
            </a:endParaRPr>
          </a:p>
        </p:txBody>
      </p:sp>
      <p:sp>
        <p:nvSpPr>
          <p:cNvPr id="4" name="Text Placeholder 3">
            <a:extLst>
              <a:ext uri="{FF2B5EF4-FFF2-40B4-BE49-F238E27FC236}">
                <a16:creationId xmlns:a16="http://schemas.microsoft.com/office/drawing/2014/main" id="{C40B71D0-AED7-3CC4-7D72-189C2C2EE2FC}"/>
              </a:ext>
            </a:extLst>
          </p:cNvPr>
          <p:cNvSpPr>
            <a:spLocks noGrp="1"/>
          </p:cNvSpPr>
          <p:nvPr>
            <p:ph type="body" sz="quarter" idx="17"/>
          </p:nvPr>
        </p:nvSpPr>
        <p:spPr>
          <a:xfrm>
            <a:off x="695400" y="990600"/>
            <a:ext cx="10801201" cy="5181600"/>
          </a:xfrm>
        </p:spPr>
        <p:txBody>
          <a:bodyPr/>
          <a:lstStyle/>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project aims to develop a real-time translation system for Indian Sign Language (ISL) to text and speech, bridging communication gaps for the deaf and hard of hearing.</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Motivated to empower ISL users, we seek to improve accessibility and inclusivity in diverse settings, such as education, employment, and social interactions.</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Objectives include creating a prototype system for accurate ISL translation and benefiting ISL users, caregivers, educators, and communication technology stakeholders.</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developing this system, we aim to facilitate seamless communication and foster understanding between ISL users and the wider community.</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ultimate goal is to promote inclusivity and accessibility, enabling ISL users to participate fully in society.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5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BB792C-BC5D-2173-7DCC-792DC1D1A98E}"/>
              </a:ext>
            </a:extLst>
          </p:cNvPr>
          <p:cNvSpPr>
            <a:spLocks noGrp="1"/>
          </p:cNvSpPr>
          <p:nvPr>
            <p:ph type="sldNum" sz="quarter" idx="14"/>
          </p:nvPr>
        </p:nvSpPr>
        <p:spPr/>
        <p:txBody>
          <a:bodyPr/>
          <a:lstStyle/>
          <a:p>
            <a:fld id="{45A3C14A-F937-4231-B6F1-40B429FAFB2F}" type="slidenum">
              <a:rPr lang="en-NZ" smtClean="0"/>
              <a:t>5</a:t>
            </a:fld>
            <a:endParaRPr lang="en-NZ" dirty="0"/>
          </a:p>
        </p:txBody>
      </p:sp>
      <p:sp>
        <p:nvSpPr>
          <p:cNvPr id="3" name="Title 2">
            <a:extLst>
              <a:ext uri="{FF2B5EF4-FFF2-40B4-BE49-F238E27FC236}">
                <a16:creationId xmlns:a16="http://schemas.microsoft.com/office/drawing/2014/main" id="{0581D550-8F9D-FE67-AA3A-8A46AE167449}"/>
              </a:ext>
            </a:extLst>
          </p:cNvPr>
          <p:cNvSpPr>
            <a:spLocks noGrp="1"/>
          </p:cNvSpPr>
          <p:nvPr>
            <p:ph type="title"/>
          </p:nvPr>
        </p:nvSpPr>
        <p:spPr/>
        <p:txBody>
          <a:bodyPr/>
          <a:lstStyle/>
          <a:p>
            <a:r>
              <a:rPr lang="en-IN" dirty="0">
                <a:solidFill>
                  <a:srgbClr val="F9950F"/>
                </a:solidFill>
              </a:rPr>
              <a:t>Existing System</a:t>
            </a:r>
          </a:p>
        </p:txBody>
      </p:sp>
      <p:sp>
        <p:nvSpPr>
          <p:cNvPr id="4" name="Text Placeholder 3">
            <a:extLst>
              <a:ext uri="{FF2B5EF4-FFF2-40B4-BE49-F238E27FC236}">
                <a16:creationId xmlns:a16="http://schemas.microsoft.com/office/drawing/2014/main" id="{D156ED94-5B55-37E1-708D-76DDCC0610D8}"/>
              </a:ext>
            </a:extLst>
          </p:cNvPr>
          <p:cNvSpPr>
            <a:spLocks noGrp="1"/>
          </p:cNvSpPr>
          <p:nvPr>
            <p:ph type="body" sz="quarter" idx="17"/>
          </p:nvPr>
        </p:nvSpPr>
        <p:spPr>
          <a:xfrm>
            <a:off x="695400" y="1233988"/>
            <a:ext cx="10801201" cy="4860428"/>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availability of real-time translation systems for Indian Sign Language (ISL) into text and speech.</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Challenges in accuracy, efficiency, and user-friendliness of existing solutions.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Lack of comprehensive platforms addressing communication barriers faced by ISL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54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43D644-0B55-8BE5-A40A-1627BDF5C50B}"/>
              </a:ext>
            </a:extLst>
          </p:cNvPr>
          <p:cNvSpPr>
            <a:spLocks noGrp="1"/>
          </p:cNvSpPr>
          <p:nvPr>
            <p:ph type="sldNum" sz="quarter" idx="14"/>
          </p:nvPr>
        </p:nvSpPr>
        <p:spPr/>
        <p:txBody>
          <a:bodyPr/>
          <a:lstStyle/>
          <a:p>
            <a:fld id="{45A3C14A-F937-4231-B6F1-40B429FAFB2F}" type="slidenum">
              <a:rPr lang="en-NZ" smtClean="0"/>
              <a:t>6</a:t>
            </a:fld>
            <a:endParaRPr lang="en-NZ" dirty="0"/>
          </a:p>
        </p:txBody>
      </p:sp>
      <p:sp>
        <p:nvSpPr>
          <p:cNvPr id="3" name="Title 2">
            <a:extLst>
              <a:ext uri="{FF2B5EF4-FFF2-40B4-BE49-F238E27FC236}">
                <a16:creationId xmlns:a16="http://schemas.microsoft.com/office/drawing/2014/main" id="{75F82FA8-9A00-8138-3091-97AA71285331}"/>
              </a:ext>
            </a:extLst>
          </p:cNvPr>
          <p:cNvSpPr>
            <a:spLocks noGrp="1"/>
          </p:cNvSpPr>
          <p:nvPr>
            <p:ph type="title"/>
          </p:nvPr>
        </p:nvSpPr>
        <p:spPr/>
        <p:txBody>
          <a:bodyPr/>
          <a:lstStyle/>
          <a:p>
            <a:r>
              <a:rPr lang="en-IN" dirty="0">
                <a:solidFill>
                  <a:srgbClr val="F9950F"/>
                </a:solidFill>
              </a:rPr>
              <a:t>Proposed System</a:t>
            </a:r>
          </a:p>
        </p:txBody>
      </p:sp>
      <p:sp>
        <p:nvSpPr>
          <p:cNvPr id="4" name="Text Placeholder 3">
            <a:extLst>
              <a:ext uri="{FF2B5EF4-FFF2-40B4-BE49-F238E27FC236}">
                <a16:creationId xmlns:a16="http://schemas.microsoft.com/office/drawing/2014/main" id="{8D8112D9-C7AC-D3EC-565E-4EDB05BA0532}"/>
              </a:ext>
            </a:extLst>
          </p:cNvPr>
          <p:cNvSpPr>
            <a:spLocks noGrp="1"/>
          </p:cNvSpPr>
          <p:nvPr>
            <p:ph type="body" sz="quarter" idx="17"/>
          </p:nvPr>
        </p:nvSpPr>
        <p:spPr>
          <a:xfrm>
            <a:off x="695400" y="1371600"/>
            <a:ext cx="10801201" cy="4722816"/>
          </a:xfrm>
        </p:spPr>
        <p:txBody>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Development of a real-time translation system for ISL into text and speech.</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 on enhancing accuracy, efficiency, and user-friendliness.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Comprehensive platform aimed at bridging communication gaps and promoting inclusivity for ISL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33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A4C22-AA32-F2CC-0BA2-71B59DF35CDC}"/>
              </a:ext>
            </a:extLst>
          </p:cNvPr>
          <p:cNvSpPr>
            <a:spLocks noGrp="1"/>
          </p:cNvSpPr>
          <p:nvPr>
            <p:ph type="sldNum" sz="quarter" idx="14"/>
          </p:nvPr>
        </p:nvSpPr>
        <p:spPr/>
        <p:txBody>
          <a:bodyPr/>
          <a:lstStyle/>
          <a:p>
            <a:fld id="{45A3C14A-F937-4231-B6F1-40B429FAFB2F}" type="slidenum">
              <a:rPr lang="en-NZ" smtClean="0"/>
              <a:t>7</a:t>
            </a:fld>
            <a:endParaRPr lang="en-NZ" dirty="0"/>
          </a:p>
        </p:txBody>
      </p:sp>
      <p:sp>
        <p:nvSpPr>
          <p:cNvPr id="3" name="Title 2">
            <a:extLst>
              <a:ext uri="{FF2B5EF4-FFF2-40B4-BE49-F238E27FC236}">
                <a16:creationId xmlns:a16="http://schemas.microsoft.com/office/drawing/2014/main" id="{6770F972-A27F-A2AD-A146-EE7CC3F8E63C}"/>
              </a:ext>
            </a:extLst>
          </p:cNvPr>
          <p:cNvSpPr>
            <a:spLocks noGrp="1"/>
          </p:cNvSpPr>
          <p:nvPr>
            <p:ph type="title"/>
          </p:nvPr>
        </p:nvSpPr>
        <p:spPr>
          <a:xfrm>
            <a:off x="695400" y="395786"/>
            <a:ext cx="7381800" cy="838202"/>
          </a:xfrm>
        </p:spPr>
        <p:txBody>
          <a:bodyPr/>
          <a:lstStyle/>
          <a:p>
            <a:r>
              <a:rPr lang="en-IN" dirty="0">
                <a:solidFill>
                  <a:srgbClr val="F9950F"/>
                </a:solidFill>
              </a:rPr>
              <a:t>Architecture Diagram( Work-flow)</a:t>
            </a:r>
          </a:p>
        </p:txBody>
      </p:sp>
      <p:pic>
        <p:nvPicPr>
          <p:cNvPr id="6" name="Picture 5" descr="A diagram of a software model&#10;&#10;Description automatically generated">
            <a:extLst>
              <a:ext uri="{FF2B5EF4-FFF2-40B4-BE49-F238E27FC236}">
                <a16:creationId xmlns:a16="http://schemas.microsoft.com/office/drawing/2014/main" id="{17D31381-024E-CE1E-0740-4BE4088E4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371600"/>
            <a:ext cx="7696200" cy="4757737"/>
          </a:xfrm>
          <a:prstGeom prst="rect">
            <a:avLst/>
          </a:prstGeom>
        </p:spPr>
      </p:pic>
    </p:spTree>
    <p:extLst>
      <p:ext uri="{BB962C8B-B14F-4D97-AF65-F5344CB8AC3E}">
        <p14:creationId xmlns:p14="http://schemas.microsoft.com/office/powerpoint/2010/main" val="267819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7DAE21-B483-1D37-A74F-37E5032067C4}"/>
              </a:ext>
            </a:extLst>
          </p:cNvPr>
          <p:cNvSpPr>
            <a:spLocks noGrp="1"/>
          </p:cNvSpPr>
          <p:nvPr>
            <p:ph type="sldNum" sz="quarter" idx="14"/>
          </p:nvPr>
        </p:nvSpPr>
        <p:spPr/>
        <p:txBody>
          <a:bodyPr/>
          <a:lstStyle/>
          <a:p>
            <a:fld id="{45A3C14A-F937-4231-B6F1-40B429FAFB2F}" type="slidenum">
              <a:rPr lang="en-NZ" smtClean="0"/>
              <a:t>8</a:t>
            </a:fld>
            <a:endParaRPr lang="en-NZ" dirty="0"/>
          </a:p>
        </p:txBody>
      </p:sp>
      <p:sp>
        <p:nvSpPr>
          <p:cNvPr id="3" name="Title 2">
            <a:extLst>
              <a:ext uri="{FF2B5EF4-FFF2-40B4-BE49-F238E27FC236}">
                <a16:creationId xmlns:a16="http://schemas.microsoft.com/office/drawing/2014/main" id="{494465B9-D171-0B00-BC94-6AC19A1D89B4}"/>
              </a:ext>
            </a:extLst>
          </p:cNvPr>
          <p:cNvSpPr>
            <a:spLocks noGrp="1"/>
          </p:cNvSpPr>
          <p:nvPr>
            <p:ph type="title"/>
          </p:nvPr>
        </p:nvSpPr>
        <p:spPr>
          <a:xfrm>
            <a:off x="695400" y="395786"/>
            <a:ext cx="8143800" cy="838202"/>
          </a:xfrm>
        </p:spPr>
        <p:txBody>
          <a:bodyPr/>
          <a:lstStyle/>
          <a:p>
            <a:r>
              <a:rPr lang="en-IN" dirty="0">
                <a:solidFill>
                  <a:srgbClr val="F9950F"/>
                </a:solidFill>
              </a:rPr>
              <a:t>Architecture Diagram( Work-flow)</a:t>
            </a:r>
            <a:endParaRPr lang="en-IN" dirty="0"/>
          </a:p>
        </p:txBody>
      </p:sp>
      <p:sp>
        <p:nvSpPr>
          <p:cNvPr id="4" name="Text Placeholder 3">
            <a:extLst>
              <a:ext uri="{FF2B5EF4-FFF2-40B4-BE49-F238E27FC236}">
                <a16:creationId xmlns:a16="http://schemas.microsoft.com/office/drawing/2014/main" id="{1704F1FA-2BA4-BAEF-F7E1-4471DBC49236}"/>
              </a:ext>
            </a:extLst>
          </p:cNvPr>
          <p:cNvSpPr>
            <a:spLocks noGrp="1"/>
          </p:cNvSpPr>
          <p:nvPr>
            <p:ph type="body" sz="quarter" idx="17"/>
          </p:nvPr>
        </p:nvSpPr>
        <p:spPr>
          <a:xfrm>
            <a:off x="695400" y="1295400"/>
            <a:ext cx="10801201" cy="4799016"/>
          </a:xfrm>
        </p:spPr>
        <p:txBody>
          <a:bodyPr/>
          <a:lstStyle/>
          <a:p>
            <a:pPr marL="0" indent="0" algn="just">
              <a:lnSpc>
                <a:spcPct val="100000"/>
              </a:lnSpc>
              <a:buNone/>
            </a:pPr>
            <a:r>
              <a:rPr lang="en-US" sz="2000" dirty="0">
                <a:effectLst/>
                <a:latin typeface="Times New Roman" panose="02020603050405020304" pitchFamily="18" charset="0"/>
                <a:ea typeface="Times New Roman" panose="02020603050405020304" pitchFamily="18" charset="0"/>
              </a:rPr>
              <a:t>The </a:t>
            </a:r>
            <a:r>
              <a:rPr lang="en-US" sz="2000" dirty="0">
                <a:latin typeface="Times New Roman" panose="02020603050405020304" pitchFamily="18" charset="0"/>
                <a:ea typeface="Times New Roman" panose="02020603050405020304" pitchFamily="18" charset="0"/>
              </a:rPr>
              <a:t>figure</a:t>
            </a:r>
            <a:r>
              <a:rPr lang="en-US" sz="2000" dirty="0">
                <a:effectLst/>
                <a:latin typeface="Times New Roman" panose="02020603050405020304" pitchFamily="18" charset="0"/>
                <a:ea typeface="Times New Roman" panose="02020603050405020304" pitchFamily="18" charset="0"/>
              </a:rPr>
              <a:t> represents a system for recognizing and interpreting Indian Sign Language (ISL) gestures. The process begins with the user performing gestures, which are captured by a web camera and displayed in a gesture window for visual feedback. These gestures are then processed by the ISL model, a trained machine learning model designed to recognize and interpret ISL gestures. If the gesture is valid, its interpretation is shown in the output window. The system includes a database that stores the dataset of gestures used for training the ISL model. An admin is responsible for updating this dataset and retraining the model to enhance its accuracy. This continuous cycle ensures the system remains effective in recognizing and interpreting gestures accurately.</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5395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A4C22-AA32-F2CC-0BA2-71B59DF35CDC}"/>
              </a:ext>
            </a:extLst>
          </p:cNvPr>
          <p:cNvSpPr>
            <a:spLocks noGrp="1"/>
          </p:cNvSpPr>
          <p:nvPr>
            <p:ph type="sldNum" sz="quarter" idx="14"/>
          </p:nvPr>
        </p:nvSpPr>
        <p:spPr/>
        <p:txBody>
          <a:bodyPr/>
          <a:lstStyle/>
          <a:p>
            <a:fld id="{45A3C14A-F937-4231-B6F1-40B429FAFB2F}" type="slidenum">
              <a:rPr lang="en-NZ" smtClean="0"/>
              <a:t>9</a:t>
            </a:fld>
            <a:endParaRPr lang="en-NZ" dirty="0"/>
          </a:p>
        </p:txBody>
      </p:sp>
      <p:sp>
        <p:nvSpPr>
          <p:cNvPr id="3" name="Title 2">
            <a:extLst>
              <a:ext uri="{FF2B5EF4-FFF2-40B4-BE49-F238E27FC236}">
                <a16:creationId xmlns:a16="http://schemas.microsoft.com/office/drawing/2014/main" id="{6770F972-A27F-A2AD-A146-EE7CC3F8E63C}"/>
              </a:ext>
            </a:extLst>
          </p:cNvPr>
          <p:cNvSpPr>
            <a:spLocks noGrp="1"/>
          </p:cNvSpPr>
          <p:nvPr>
            <p:ph type="title"/>
          </p:nvPr>
        </p:nvSpPr>
        <p:spPr>
          <a:xfrm>
            <a:off x="695400" y="395786"/>
            <a:ext cx="7381800" cy="838202"/>
          </a:xfrm>
        </p:spPr>
        <p:txBody>
          <a:bodyPr/>
          <a:lstStyle/>
          <a:p>
            <a:r>
              <a:rPr lang="en-IN" dirty="0">
                <a:solidFill>
                  <a:srgbClr val="F9950F"/>
                </a:solidFill>
              </a:rPr>
              <a:t>SEQUENCE DIAGRAM</a:t>
            </a:r>
          </a:p>
        </p:txBody>
      </p:sp>
      <p:pic>
        <p:nvPicPr>
          <p:cNvPr id="5" name="Picture 4">
            <a:extLst>
              <a:ext uri="{FF2B5EF4-FFF2-40B4-BE49-F238E27FC236}">
                <a16:creationId xmlns:a16="http://schemas.microsoft.com/office/drawing/2014/main" id="{42F60FA9-41AB-0B7B-74D3-E9FB012A94EF}"/>
              </a:ext>
            </a:extLst>
          </p:cNvPr>
          <p:cNvPicPr>
            <a:picLocks noChangeAspect="1"/>
          </p:cNvPicPr>
          <p:nvPr/>
        </p:nvPicPr>
        <p:blipFill>
          <a:blip r:embed="rId2"/>
          <a:stretch>
            <a:fillRect/>
          </a:stretch>
        </p:blipFill>
        <p:spPr>
          <a:xfrm>
            <a:off x="2743200" y="1259388"/>
            <a:ext cx="6476079" cy="4590474"/>
          </a:xfrm>
          <a:prstGeom prst="rect">
            <a:avLst/>
          </a:prstGeom>
        </p:spPr>
      </p:pic>
    </p:spTree>
    <p:extLst>
      <p:ext uri="{BB962C8B-B14F-4D97-AF65-F5344CB8AC3E}">
        <p14:creationId xmlns:p14="http://schemas.microsoft.com/office/powerpoint/2010/main" val="636157551"/>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16671-0E7D-4594-8037-60C70BF44351}">
  <ds:schemaRef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5A6C91B7-41B2-43A3-A2C0-738920E68A3E}">
  <ds:schemaRefs/>
</ds:datastoreItem>
</file>

<file path=customXml/itemProps3.xml><?xml version="1.0" encoding="utf-8"?>
<ds:datastoreItem xmlns:ds="http://schemas.openxmlformats.org/officeDocument/2006/customXml" ds:itemID="{F9AE24FE-195A-4977-9740-21B0E7B6E428}">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373</TotalTime>
  <Words>1291</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22</vt:i4>
      </vt:variant>
    </vt:vector>
  </HeadingPairs>
  <TitlesOfParts>
    <vt:vector size="38" baseType="lpstr">
      <vt:lpstr>Arial</vt:lpstr>
      <vt:lpstr>Calibri</vt:lpstr>
      <vt:lpstr>Courier New</vt:lpstr>
      <vt:lpstr>Nobel-Book</vt:lpstr>
      <vt:lpstr>Roboto Medium</vt:lpstr>
      <vt:lpstr>Times New Roman</vt:lpstr>
      <vt:lpstr>Wingdings</vt:lpstr>
      <vt:lpstr>REVA REVISED TEMPLATE-1</vt:lpstr>
      <vt:lpstr>Agenda</vt:lpstr>
      <vt:lpstr>Divider</vt:lpstr>
      <vt:lpstr>Media / Video Slide</vt:lpstr>
      <vt:lpstr>Copy Slides</vt:lpstr>
      <vt:lpstr>Copy and Image</vt:lpstr>
      <vt:lpstr>Table &amp; Graphs Slide</vt:lpstr>
      <vt:lpstr>Flow Slides</vt:lpstr>
      <vt:lpstr>Thank You </vt:lpstr>
      <vt:lpstr>                   Major Project Final Viva –Voice                  Bachelor of  Computer Application                              VI Semester – 2024         </vt:lpstr>
      <vt:lpstr>PowerPoint Presentation</vt:lpstr>
      <vt:lpstr>Agenda</vt:lpstr>
      <vt:lpstr>Introduction </vt:lpstr>
      <vt:lpstr>Existing System</vt:lpstr>
      <vt:lpstr>Proposed System</vt:lpstr>
      <vt:lpstr>Architecture Diagram( Work-flow)</vt:lpstr>
      <vt:lpstr>Architecture Diagram( Work-flow)</vt:lpstr>
      <vt:lpstr>SEQUENCE DIAGRAM</vt:lpstr>
      <vt:lpstr>SEQUENCE DIAGRAM</vt:lpstr>
      <vt:lpstr>METHODOLOGY USED</vt:lpstr>
      <vt:lpstr>METHODOLOGY USED</vt:lpstr>
      <vt:lpstr>METHODOLOGY USED</vt:lpstr>
      <vt:lpstr>Testing Strategy </vt:lpstr>
      <vt:lpstr>Testing Strategy </vt:lpstr>
      <vt:lpstr>IMPLEMENTATION</vt:lpstr>
      <vt:lpstr>IMPLEMENTATION</vt:lpstr>
      <vt:lpstr>IMPLEMENTATION</vt:lpstr>
      <vt:lpstr>IMPLEMENTATION</vt:lpstr>
      <vt:lpstr>RESULT</vt:lpstr>
      <vt:lpstr>Future Enhancement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Amisha Ka</cp:lastModifiedBy>
  <cp:revision>270</cp:revision>
  <cp:lastPrinted>2018-09-28T07:11:00Z</cp:lastPrinted>
  <dcterms:created xsi:type="dcterms:W3CDTF">2020-08-17T03:18:00Z</dcterms:created>
  <dcterms:modified xsi:type="dcterms:W3CDTF">2024-06-08T05:08:23Z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y fmtid="{D5CDD505-2E9C-101B-9397-08002B2CF9AE}" pid="3" name="ICV">
    <vt:lpwstr>2DDC5A1B19384853BABD3F72F7F45780_13</vt:lpwstr>
  </property>
  <property fmtid="{D5CDD505-2E9C-101B-9397-08002B2CF9AE}" pid="4" name="KSOProductBuildVer">
    <vt:lpwstr>1033-12.2.0.13489</vt:lpwstr>
  </property>
</Properties>
</file>