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Roboto"/>
      <p:regular r:id="rId34"/>
      <p:bold r:id="rId35"/>
      <p:italic r:id="rId36"/>
      <p:boldItalic r:id="rId37"/>
    </p:embeddedFont>
    <p:embeddedFont>
      <p:font typeface="Arim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rimo-italic.fntdata"/><Relationship Id="rId20" Type="http://schemas.openxmlformats.org/officeDocument/2006/relationships/slide" Target="slides/slide16.xml"/><Relationship Id="rId41" Type="http://schemas.openxmlformats.org/officeDocument/2006/relationships/font" Target="fonts/Arim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39" Type="http://schemas.openxmlformats.org/officeDocument/2006/relationships/font" Target="fonts/Arimo-bold.fntdata"/><Relationship Id="rId16" Type="http://schemas.openxmlformats.org/officeDocument/2006/relationships/slide" Target="slides/slide12.xml"/><Relationship Id="rId38" Type="http://schemas.openxmlformats.org/officeDocument/2006/relationships/font" Target="fonts/Arim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1a2006bd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1a2006bd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01a2006bd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13b95a34a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13b95a34a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3113b95a34a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0" name="Google Shape;20;p2"/>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1" name="Google Shape;21;p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24" name="Google Shape;24;p2"/>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25" name="Google Shape;25;p2"/>
          <p:cNvPicPr preferRelativeResize="0"/>
          <p:nvPr/>
        </p:nvPicPr>
        <p:blipFill rotWithShape="1">
          <a:blip r:embed="rId2">
            <a:alphaModFix/>
          </a:blip>
          <a:srcRect b="0" l="0" r="0" t="0"/>
          <a:stretch/>
        </p:blipFill>
        <p:spPr>
          <a:xfrm>
            <a:off x="304799" y="14287"/>
            <a:ext cx="1552574" cy="10985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 type="body"/>
          </p:nvPr>
        </p:nvSpPr>
        <p:spPr>
          <a:xfrm rot="5400000">
            <a:off x="3833020"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5" name="Google Shape;95;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descr="A logo with a swan and text&#10;&#10;Description automatically generated" id="98" name="Google Shape;98;p11"/>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2"/>
          <p:cNvSpPr txBox="1"/>
          <p:nvPr>
            <p:ph type="title"/>
          </p:nvPr>
        </p:nvSpPr>
        <p:spPr>
          <a:xfrm rot="5400000">
            <a:off x="7285039" y="1828801"/>
            <a:ext cx="5851525"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 type="body"/>
          </p:nvPr>
        </p:nvSpPr>
        <p:spPr>
          <a:xfrm rot="5400000">
            <a:off x="1697039" y="-812800"/>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2" name="Google Shape;102;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descr="A logo with a swan and text&#10;&#10;Description automatically generated" id="105" name="Google Shape;105;p12"/>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3"/>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9" name="Google Shape;29;p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32" name="Google Shape;32;p3"/>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33" name="Google Shape;33;p3"/>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40" name="Google Shape;40;p4"/>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41" name="Google Shape;41;p4"/>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5" name="Google Shape;45;p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48" name="Google Shape;48;p5"/>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49" name="Google Shape;49;p5"/>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3" name="Google Shape;53;p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4" name="Google Shape;54;p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5" name="Google Shape;55;p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6" name="Google Shape;56;p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59" name="Google Shape;59;p6"/>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60" name="Google Shape;60;p6"/>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66" name="Google Shape;66;p7"/>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67" name="Google Shape;67;p7"/>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72" name="Google Shape;72;p8"/>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73" name="Google Shape;73;p8"/>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77" name="Google Shape;77;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8" name="Google Shape;78;p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81" name="Google Shape;81;p9"/>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82" name="Google Shape;82;p9"/>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p:nvPr>
            <p:ph idx="2" type="pic"/>
          </p:nvPr>
        </p:nvSpPr>
        <p:spPr>
          <a:xfrm>
            <a:off x="2389717" y="612775"/>
            <a:ext cx="7315200" cy="4114800"/>
          </a:xfrm>
          <a:prstGeom prst="rect">
            <a:avLst/>
          </a:prstGeom>
          <a:noFill/>
          <a:ln>
            <a:noFill/>
          </a:ln>
        </p:spPr>
      </p:sp>
      <p:sp>
        <p:nvSpPr>
          <p:cNvPr id="86" name="Google Shape;86;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7" name="Google Shape;87;p1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90" name="Google Shape;90;p10"/>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91" name="Google Shape;91;p10"/>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5" name="Google Shape;15;p1"/>
          <p:cNvSpPr txBox="1"/>
          <p:nvPr/>
        </p:nvSpPr>
        <p:spPr>
          <a:xfrm>
            <a:off x="-1" y="250824"/>
            <a:ext cx="2162175" cy="777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logo with a swan and text&#10;&#10;Description automatically generated" id="16" name="Google Shape;16;p1"/>
          <p:cNvPicPr preferRelativeResize="0"/>
          <p:nvPr/>
        </p:nvPicPr>
        <p:blipFill rotWithShape="1">
          <a:blip r:embed="rId2">
            <a:alphaModFix/>
          </a:blip>
          <a:srcRect b="0" l="0" r="0" t="0"/>
          <a:stretch/>
        </p:blipFill>
        <p:spPr>
          <a:xfrm>
            <a:off x="304799" y="23812"/>
            <a:ext cx="1552574" cy="10985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234/jphc.2021.56789" TargetMode="External"/><Relationship Id="rId4" Type="http://schemas.openxmlformats.org/officeDocument/2006/relationships/hyperlink" Target="https://doi.org/10.5678/sms.2020.2345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1815900" y="1905000"/>
            <a:ext cx="8480400" cy="15579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IN" sz="3200">
                <a:latin typeface="Times New Roman"/>
                <a:ea typeface="Times New Roman"/>
                <a:cs typeface="Times New Roman"/>
                <a:sym typeface="Times New Roman"/>
              </a:rPr>
              <a:t>Major Project</a:t>
            </a:r>
            <a:br>
              <a:rPr lang="en-IN" sz="3200">
                <a:latin typeface="Times New Roman"/>
                <a:ea typeface="Times New Roman"/>
                <a:cs typeface="Times New Roman"/>
                <a:sym typeface="Times New Roman"/>
              </a:rPr>
            </a:br>
            <a:r>
              <a:rPr b="1" lang="en-IN" sz="2300">
                <a:solidFill>
                  <a:srgbClr val="111111"/>
                </a:solidFill>
                <a:highlight>
                  <a:srgbClr val="FFFFFF"/>
                </a:highlight>
                <a:latin typeface="Roboto"/>
                <a:ea typeface="Roboto"/>
                <a:cs typeface="Roboto"/>
                <a:sym typeface="Roboto"/>
              </a:rPr>
              <a:t>Machine Learning Based Prediction of Social Media Performance Metrics Using Instagram Data</a:t>
            </a:r>
            <a:endParaRPr b="1" sz="2300">
              <a:solidFill>
                <a:srgbClr val="111111"/>
              </a:solidFill>
              <a:highlight>
                <a:srgbClr val="FFFFFF"/>
              </a:highlight>
              <a:latin typeface="Roboto"/>
              <a:ea typeface="Roboto"/>
              <a:cs typeface="Roboto"/>
              <a:sym typeface="Roboto"/>
            </a:endParaRPr>
          </a:p>
          <a:p>
            <a:pPr indent="0" lvl="0" marL="0" rtl="0" algn="ctr">
              <a:lnSpc>
                <a:spcPct val="100000"/>
              </a:lnSpc>
              <a:spcBef>
                <a:spcPts val="0"/>
              </a:spcBef>
              <a:spcAft>
                <a:spcPts val="0"/>
              </a:spcAft>
              <a:buSzPts val="3200"/>
              <a:buNone/>
            </a:pPr>
            <a:r>
              <a:t/>
            </a:r>
            <a:endParaRPr b="1" sz="3200">
              <a:latin typeface="Times New Roman"/>
              <a:ea typeface="Times New Roman"/>
              <a:cs typeface="Times New Roman"/>
              <a:sym typeface="Times New Roman"/>
            </a:endParaRPr>
          </a:p>
        </p:txBody>
      </p:sp>
      <p:sp>
        <p:nvSpPr>
          <p:cNvPr id="112" name="Google Shape;112;p13"/>
          <p:cNvSpPr txBox="1"/>
          <p:nvPr>
            <p:ph idx="1" type="body"/>
          </p:nvPr>
        </p:nvSpPr>
        <p:spPr>
          <a:xfrm>
            <a:off x="3962400" y="3886425"/>
            <a:ext cx="4267200" cy="1295400"/>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ctr">
              <a:lnSpc>
                <a:spcPct val="100000"/>
              </a:lnSpc>
              <a:spcBef>
                <a:spcPts val="0"/>
              </a:spcBef>
              <a:spcAft>
                <a:spcPts val="0"/>
              </a:spcAft>
              <a:buClr>
                <a:srgbClr val="00B050"/>
              </a:buClr>
              <a:buSzPct val="100000"/>
              <a:buNone/>
            </a:pPr>
            <a:r>
              <a:rPr lang="en-IN" sz="9600">
                <a:solidFill>
                  <a:srgbClr val="00B050"/>
                </a:solidFill>
                <a:latin typeface="Times New Roman"/>
                <a:ea typeface="Times New Roman"/>
                <a:cs typeface="Times New Roman"/>
                <a:sym typeface="Times New Roman"/>
              </a:rPr>
              <a:t>Team Members: </a:t>
            </a:r>
            <a:endParaRPr/>
          </a:p>
          <a:p>
            <a:pPr indent="-342900" lvl="0" marL="342900" rtl="0" algn="just">
              <a:lnSpc>
                <a:spcPct val="100000"/>
              </a:lnSpc>
              <a:spcBef>
                <a:spcPts val="245"/>
              </a:spcBef>
              <a:spcAft>
                <a:spcPts val="0"/>
              </a:spcAft>
              <a:buSzPct val="100000"/>
              <a:buNone/>
            </a:pPr>
            <a:r>
              <a:t/>
            </a:r>
            <a:endParaRPr sz="490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155555"/>
              <a:buNone/>
            </a:pPr>
            <a:r>
              <a:rPr lang="en-IN" sz="7200">
                <a:latin typeface="Times New Roman"/>
                <a:ea typeface="Times New Roman"/>
                <a:cs typeface="Times New Roman"/>
                <a:sym typeface="Times New Roman"/>
              </a:rPr>
              <a:t>ADITI GARG (1CR21IS007)  </a:t>
            </a:r>
            <a:endParaRPr/>
          </a:p>
          <a:p>
            <a:pPr indent="0" lvl="0" marL="457200" rtl="0" algn="just">
              <a:lnSpc>
                <a:spcPct val="100000"/>
              </a:lnSpc>
              <a:spcBef>
                <a:spcPts val="360"/>
              </a:spcBef>
              <a:spcAft>
                <a:spcPts val="0"/>
              </a:spcAft>
              <a:buSzPct val="155555"/>
              <a:buNone/>
            </a:pPr>
            <a:r>
              <a:rPr lang="en-IN" sz="7200">
                <a:latin typeface="Times New Roman"/>
                <a:ea typeface="Times New Roman"/>
                <a:cs typeface="Times New Roman"/>
                <a:sym typeface="Times New Roman"/>
              </a:rPr>
              <a:t>AKSHANSH RAO (1CR21IS013)</a:t>
            </a:r>
            <a:endParaRPr sz="7200">
              <a:latin typeface="Times New Roman"/>
              <a:ea typeface="Times New Roman"/>
              <a:cs typeface="Times New Roman"/>
              <a:sym typeface="Times New Roman"/>
            </a:endParaRPr>
          </a:p>
          <a:p>
            <a:pPr indent="0" lvl="0" marL="457200" rtl="0" algn="just">
              <a:lnSpc>
                <a:spcPct val="100000"/>
              </a:lnSpc>
              <a:spcBef>
                <a:spcPts val="360"/>
              </a:spcBef>
              <a:spcAft>
                <a:spcPts val="0"/>
              </a:spcAft>
              <a:buSzPct val="155555"/>
              <a:buNone/>
            </a:pPr>
            <a:r>
              <a:rPr lang="en-IN" sz="7200">
                <a:latin typeface="Times New Roman"/>
                <a:ea typeface="Times New Roman"/>
                <a:cs typeface="Times New Roman"/>
                <a:sym typeface="Times New Roman"/>
              </a:rPr>
              <a:t>AMISHA THAKUR (1CR21IS017)</a:t>
            </a:r>
            <a:endParaRPr sz="7200">
              <a:latin typeface="Times New Roman"/>
              <a:ea typeface="Times New Roman"/>
              <a:cs typeface="Times New Roman"/>
              <a:sym typeface="Times New Roman"/>
            </a:endParaRPr>
          </a:p>
        </p:txBody>
      </p:sp>
      <p:sp>
        <p:nvSpPr>
          <p:cNvPr id="113" name="Google Shape;113;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IN" sz="3600"/>
              <a:t>Model flow</a:t>
            </a:r>
            <a:endParaRPr b="1" sz="3600"/>
          </a:p>
        </p:txBody>
      </p:sp>
      <p:sp>
        <p:nvSpPr>
          <p:cNvPr id="181" name="Google Shape;181;p22"/>
          <p:cNvSpPr txBox="1"/>
          <p:nvPr>
            <p:ph idx="1" type="body"/>
          </p:nvPr>
        </p:nvSpPr>
        <p:spPr>
          <a:xfrm>
            <a:off x="81425" y="1417650"/>
            <a:ext cx="11935200" cy="5053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IN"/>
              <a:t> 										</a:t>
            </a:r>
            <a:endParaRPr sz="1600">
              <a:solidFill>
                <a:srgbClr val="000000"/>
              </a:solidFill>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IN" sz="2000">
                <a:solidFill>
                  <a:srgbClr val="0000FF"/>
                </a:solidFill>
              </a:rPr>
              <a:t>“The Passive Aggressive Regressor updates incrementally. When predictions closely match actual outcomes, it remains passive. When there’s a large error, it aggressively adjusts, refining the model to handle future similar data.”</a:t>
            </a:r>
            <a:endParaRPr sz="2000">
              <a:solidFill>
                <a:srgbClr val="0000FF"/>
              </a:solidFill>
            </a:endParaRPr>
          </a:p>
        </p:txBody>
      </p:sp>
      <p:sp>
        <p:nvSpPr>
          <p:cNvPr id="182" name="Google Shape;182;p22"/>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183" name="Google Shape;183;p22"/>
          <p:cNvSpPr/>
          <p:nvPr/>
        </p:nvSpPr>
        <p:spPr>
          <a:xfrm>
            <a:off x="3003450" y="1733575"/>
            <a:ext cx="2198100" cy="111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IN" sz="1600">
                <a:latin typeface="Calibri"/>
                <a:ea typeface="Calibri"/>
                <a:cs typeface="Calibri"/>
                <a:sym typeface="Calibri"/>
              </a:rPr>
              <a:t>Error Calculation:</a:t>
            </a:r>
            <a:endParaRPr sz="1600">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lang="en-IN" sz="1600">
                <a:latin typeface="Calibri"/>
                <a:ea typeface="Calibri"/>
                <a:cs typeface="Calibri"/>
                <a:sym typeface="Calibri"/>
              </a:rPr>
              <a:t>Compares Predicted Value with Actual Value</a:t>
            </a:r>
            <a:endParaRPr sz="1600">
              <a:latin typeface="Calibri"/>
              <a:ea typeface="Calibri"/>
              <a:cs typeface="Calibri"/>
              <a:sym typeface="Calibri"/>
            </a:endParaRPr>
          </a:p>
        </p:txBody>
      </p:sp>
      <p:sp>
        <p:nvSpPr>
          <p:cNvPr id="184" name="Google Shape;184;p22"/>
          <p:cNvSpPr/>
          <p:nvPr/>
        </p:nvSpPr>
        <p:spPr>
          <a:xfrm>
            <a:off x="6045700" y="1722775"/>
            <a:ext cx="21306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Passive </a:t>
            </a:r>
            <a:r>
              <a:rPr lang="en-IN" sz="1600">
                <a:latin typeface="Calibri"/>
                <a:ea typeface="Calibri"/>
                <a:cs typeface="Calibri"/>
                <a:sym typeface="Calibri"/>
              </a:rPr>
              <a:t>update</a:t>
            </a:r>
            <a:r>
              <a:rPr b="0" i="0" lang="en-IN" sz="1600" u="none" cap="none" strike="noStrike">
                <a:solidFill>
                  <a:srgbClr val="000000"/>
                </a:solidFill>
                <a:latin typeface="Calibri"/>
                <a:ea typeface="Calibri"/>
                <a:cs typeface="Calibri"/>
                <a:sym typeface="Calibri"/>
              </a:rPr>
              <a:t>: Minimal Adjustment When Error is Small</a:t>
            </a:r>
            <a:endParaRPr b="0" i="0" sz="1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p22"/>
          <p:cNvSpPr/>
          <p:nvPr/>
        </p:nvSpPr>
        <p:spPr>
          <a:xfrm>
            <a:off x="9163150" y="1715725"/>
            <a:ext cx="2130600" cy="111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IN" sz="1600">
                <a:latin typeface="Calibri"/>
                <a:ea typeface="Calibri"/>
                <a:cs typeface="Calibri"/>
                <a:sym typeface="Calibri"/>
              </a:rPr>
              <a:t>Aggressive Update: Significant Weight Adjustment for Large Errors</a:t>
            </a:r>
            <a:endParaRPr b="0" i="0" sz="1600" u="none" cap="none" strike="noStrike">
              <a:solidFill>
                <a:srgbClr val="000000"/>
              </a:solidFill>
              <a:latin typeface="Calibri"/>
              <a:ea typeface="Calibri"/>
              <a:cs typeface="Calibri"/>
              <a:sym typeface="Calibri"/>
            </a:endParaRPr>
          </a:p>
        </p:txBody>
      </p:sp>
      <p:cxnSp>
        <p:nvCxnSpPr>
          <p:cNvPr id="186" name="Google Shape;186;p22"/>
          <p:cNvCxnSpPr>
            <a:endCxn id="183" idx="1"/>
          </p:cNvCxnSpPr>
          <p:nvPr/>
        </p:nvCxnSpPr>
        <p:spPr>
          <a:xfrm>
            <a:off x="1522650" y="2269525"/>
            <a:ext cx="1480800" cy="21600"/>
          </a:xfrm>
          <a:prstGeom prst="straightConnector1">
            <a:avLst/>
          </a:prstGeom>
          <a:noFill/>
          <a:ln cap="flat" cmpd="sng" w="9525">
            <a:solidFill>
              <a:schemeClr val="dk2"/>
            </a:solidFill>
            <a:prstDash val="solid"/>
            <a:round/>
            <a:headEnd len="sm" w="sm" type="none"/>
            <a:tailEnd len="med" w="med" type="triangle"/>
          </a:ln>
        </p:spPr>
      </p:cxnSp>
      <p:cxnSp>
        <p:nvCxnSpPr>
          <p:cNvPr id="187" name="Google Shape;187;p22"/>
          <p:cNvCxnSpPr>
            <a:stCxn id="183" idx="3"/>
            <a:endCxn id="184" idx="1"/>
          </p:cNvCxnSpPr>
          <p:nvPr/>
        </p:nvCxnSpPr>
        <p:spPr>
          <a:xfrm>
            <a:off x="5201550" y="2291125"/>
            <a:ext cx="844200" cy="3000"/>
          </a:xfrm>
          <a:prstGeom prst="straightConnector1">
            <a:avLst/>
          </a:prstGeom>
          <a:noFill/>
          <a:ln cap="flat" cmpd="sng" w="9525">
            <a:solidFill>
              <a:schemeClr val="dk2"/>
            </a:solidFill>
            <a:prstDash val="solid"/>
            <a:round/>
            <a:headEnd len="sm" w="sm" type="none"/>
            <a:tailEnd len="med" w="med" type="triangle"/>
          </a:ln>
        </p:spPr>
      </p:cxnSp>
      <p:cxnSp>
        <p:nvCxnSpPr>
          <p:cNvPr id="188" name="Google Shape;188;p22"/>
          <p:cNvCxnSpPr>
            <a:stCxn id="184" idx="3"/>
            <a:endCxn id="185" idx="1"/>
          </p:cNvCxnSpPr>
          <p:nvPr/>
        </p:nvCxnSpPr>
        <p:spPr>
          <a:xfrm flipH="1" rot="10800000">
            <a:off x="8176300" y="2273275"/>
            <a:ext cx="987000" cy="21000"/>
          </a:xfrm>
          <a:prstGeom prst="straightConnector1">
            <a:avLst/>
          </a:prstGeom>
          <a:noFill/>
          <a:ln cap="flat" cmpd="sng" w="9525">
            <a:solidFill>
              <a:schemeClr val="dk2"/>
            </a:solidFill>
            <a:prstDash val="solid"/>
            <a:round/>
            <a:headEnd len="sm" w="sm" type="none"/>
            <a:tailEnd len="med" w="med" type="triangle"/>
          </a:ln>
        </p:spPr>
      </p:cxnSp>
      <p:sp>
        <p:nvSpPr>
          <p:cNvPr id="189" name="Google Shape;189;p22"/>
          <p:cNvSpPr/>
          <p:nvPr/>
        </p:nvSpPr>
        <p:spPr>
          <a:xfrm>
            <a:off x="165500" y="1719624"/>
            <a:ext cx="19938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Calibri"/>
                <a:ea typeface="Calibri"/>
                <a:cs typeface="Calibri"/>
                <a:sym typeface="Calibri"/>
              </a:rPr>
              <a:t>Data set = csv file</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574550" y="256772"/>
            <a:ext cx="9042900" cy="894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sz="3100"/>
              <a:t>Model Training &amp; Update Mechanism</a:t>
            </a:r>
            <a:endParaRPr sz="3100"/>
          </a:p>
        </p:txBody>
      </p:sp>
      <p:sp>
        <p:nvSpPr>
          <p:cNvPr id="196" name="Google Shape;196;p23"/>
          <p:cNvSpPr txBox="1"/>
          <p:nvPr>
            <p:ph idx="1" type="body"/>
          </p:nvPr>
        </p:nvSpPr>
        <p:spPr>
          <a:xfrm>
            <a:off x="128400" y="1522126"/>
            <a:ext cx="11935200" cy="4935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a:t> </a:t>
            </a:r>
            <a:endParaRPr/>
          </a:p>
        </p:txBody>
      </p:sp>
      <p:sp>
        <p:nvSpPr>
          <p:cNvPr id="197" name="Google Shape;197;p23"/>
          <p:cNvSpPr txBox="1"/>
          <p:nvPr>
            <p:ph idx="12" type="sldNum"/>
          </p:nvPr>
        </p:nvSpPr>
        <p:spPr>
          <a:xfrm>
            <a:off x="8737600" y="6356351"/>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98" name="Google Shape;198;p23"/>
          <p:cNvSpPr/>
          <p:nvPr/>
        </p:nvSpPr>
        <p:spPr>
          <a:xfrm>
            <a:off x="159675" y="1728600"/>
            <a:ext cx="2286000" cy="11118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chemeClr val="dk1"/>
                </a:solidFill>
              </a:rPr>
              <a:t>Algorithm Overview</a:t>
            </a:r>
            <a:r>
              <a:rPr lang="en-IN" sz="1500">
                <a:solidFill>
                  <a:schemeClr val="dk1"/>
                </a:solidFill>
              </a:rPr>
              <a:t>:</a:t>
            </a:r>
            <a:endParaRPr sz="1800">
              <a:latin typeface="Calibri"/>
              <a:ea typeface="Calibri"/>
              <a:cs typeface="Calibri"/>
              <a:sym typeface="Calibri"/>
            </a:endParaRPr>
          </a:p>
        </p:txBody>
      </p:sp>
      <p:sp>
        <p:nvSpPr>
          <p:cNvPr id="199" name="Google Shape;199;p23"/>
          <p:cNvSpPr/>
          <p:nvPr/>
        </p:nvSpPr>
        <p:spPr>
          <a:xfrm>
            <a:off x="3305638" y="1728600"/>
            <a:ext cx="2286000" cy="11118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chemeClr val="dk1"/>
                </a:solidFill>
              </a:rPr>
              <a:t>Training Process</a:t>
            </a:r>
            <a:r>
              <a:rPr lang="en-IN" sz="1500">
                <a:solidFill>
                  <a:schemeClr val="dk1"/>
                </a:solidFill>
              </a:rPr>
              <a:t>:</a:t>
            </a:r>
            <a:endParaRPr sz="1800">
              <a:latin typeface="Calibri"/>
              <a:ea typeface="Calibri"/>
              <a:cs typeface="Calibri"/>
              <a:sym typeface="Calibri"/>
            </a:endParaRPr>
          </a:p>
        </p:txBody>
      </p:sp>
      <p:sp>
        <p:nvSpPr>
          <p:cNvPr id="200" name="Google Shape;200;p23"/>
          <p:cNvSpPr/>
          <p:nvPr/>
        </p:nvSpPr>
        <p:spPr>
          <a:xfrm>
            <a:off x="6451588" y="1728600"/>
            <a:ext cx="2286000" cy="11118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chemeClr val="dk1"/>
                </a:solidFill>
              </a:rPr>
              <a:t>Absence of Activation Functions</a:t>
            </a:r>
            <a:r>
              <a:rPr lang="en-IN" sz="1500">
                <a:solidFill>
                  <a:schemeClr val="dk1"/>
                </a:solidFill>
              </a:rPr>
              <a:t>:</a:t>
            </a:r>
            <a:endParaRPr sz="1800">
              <a:latin typeface="Calibri"/>
              <a:ea typeface="Calibri"/>
              <a:cs typeface="Calibri"/>
              <a:sym typeface="Calibri"/>
            </a:endParaRPr>
          </a:p>
        </p:txBody>
      </p:sp>
      <p:sp>
        <p:nvSpPr>
          <p:cNvPr id="201" name="Google Shape;201;p23"/>
          <p:cNvSpPr/>
          <p:nvPr/>
        </p:nvSpPr>
        <p:spPr>
          <a:xfrm>
            <a:off x="9581613" y="1728600"/>
            <a:ext cx="2286000" cy="11118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t>Threshold-Based Updates</a:t>
            </a:r>
            <a:endParaRPr b="1" sz="1500"/>
          </a:p>
        </p:txBody>
      </p:sp>
      <p:sp>
        <p:nvSpPr>
          <p:cNvPr id="202" name="Google Shape;202;p23"/>
          <p:cNvSpPr/>
          <p:nvPr/>
        </p:nvSpPr>
        <p:spPr>
          <a:xfrm>
            <a:off x="9933900" y="4191275"/>
            <a:ext cx="1581425" cy="814200"/>
          </a:xfrm>
          <a:prstGeom prst="flowChartProcess">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100">
                <a:solidFill>
                  <a:schemeClr val="dk1"/>
                </a:solidFill>
              </a:rPr>
              <a:t>Input Data</a:t>
            </a:r>
            <a:endParaRPr>
              <a:latin typeface="Calibri"/>
              <a:ea typeface="Calibri"/>
              <a:cs typeface="Calibri"/>
              <a:sym typeface="Calibri"/>
            </a:endParaRPr>
          </a:p>
        </p:txBody>
      </p:sp>
      <p:sp>
        <p:nvSpPr>
          <p:cNvPr id="203" name="Google Shape;203;p23"/>
          <p:cNvSpPr/>
          <p:nvPr/>
        </p:nvSpPr>
        <p:spPr>
          <a:xfrm>
            <a:off x="7933225" y="4191275"/>
            <a:ext cx="1581425" cy="814200"/>
          </a:xfrm>
          <a:prstGeom prst="flowChartProcess">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IN" sz="1100">
                <a:solidFill>
                  <a:schemeClr val="dk1"/>
                </a:solidFill>
              </a:rPr>
              <a:t>Prediction</a:t>
            </a:r>
            <a:r>
              <a:rPr lang="en-IN" sz="1100">
                <a:solidFill>
                  <a:schemeClr val="dk1"/>
                </a:solidFill>
              </a:rPr>
              <a:t> </a:t>
            </a:r>
            <a:endParaRPr>
              <a:solidFill>
                <a:schemeClr val="dk1"/>
              </a:solidFill>
              <a:latin typeface="Calibri"/>
              <a:ea typeface="Calibri"/>
              <a:cs typeface="Calibri"/>
              <a:sym typeface="Calibri"/>
            </a:endParaRPr>
          </a:p>
        </p:txBody>
      </p:sp>
      <p:sp>
        <p:nvSpPr>
          <p:cNvPr id="204" name="Google Shape;204;p23"/>
          <p:cNvSpPr/>
          <p:nvPr/>
        </p:nvSpPr>
        <p:spPr>
          <a:xfrm>
            <a:off x="5932550" y="4191275"/>
            <a:ext cx="1581425" cy="814200"/>
          </a:xfrm>
          <a:prstGeom prst="flowChartProcess">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100">
                <a:solidFill>
                  <a:schemeClr val="dk1"/>
                </a:solidFill>
              </a:rPr>
              <a:t>Error Calculation</a:t>
            </a:r>
            <a:endParaRPr>
              <a:solidFill>
                <a:schemeClr val="dk1"/>
              </a:solidFill>
              <a:latin typeface="Calibri"/>
              <a:ea typeface="Calibri"/>
              <a:cs typeface="Calibri"/>
              <a:sym typeface="Calibri"/>
            </a:endParaRPr>
          </a:p>
        </p:txBody>
      </p:sp>
      <p:cxnSp>
        <p:nvCxnSpPr>
          <p:cNvPr id="205" name="Google Shape;205;p23"/>
          <p:cNvCxnSpPr>
            <a:stCxn id="201" idx="2"/>
            <a:endCxn id="202" idx="0"/>
          </p:cNvCxnSpPr>
          <p:nvPr/>
        </p:nvCxnSpPr>
        <p:spPr>
          <a:xfrm>
            <a:off x="10724613" y="2840400"/>
            <a:ext cx="0" cy="13509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3"/>
          <p:cNvCxnSpPr>
            <a:stCxn id="198" idx="3"/>
            <a:endCxn id="199" idx="1"/>
          </p:cNvCxnSpPr>
          <p:nvPr/>
        </p:nvCxnSpPr>
        <p:spPr>
          <a:xfrm>
            <a:off x="2445675" y="2284500"/>
            <a:ext cx="860100" cy="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3"/>
          <p:cNvCxnSpPr>
            <a:stCxn id="199" idx="3"/>
            <a:endCxn id="200" idx="1"/>
          </p:cNvCxnSpPr>
          <p:nvPr/>
        </p:nvCxnSpPr>
        <p:spPr>
          <a:xfrm>
            <a:off x="5591638" y="2284500"/>
            <a:ext cx="8601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3"/>
          <p:cNvCxnSpPr>
            <a:stCxn id="200" idx="3"/>
            <a:endCxn id="201" idx="1"/>
          </p:cNvCxnSpPr>
          <p:nvPr/>
        </p:nvCxnSpPr>
        <p:spPr>
          <a:xfrm>
            <a:off x="8737588" y="2284500"/>
            <a:ext cx="843900" cy="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3"/>
          <p:cNvCxnSpPr>
            <a:stCxn id="202" idx="1"/>
            <a:endCxn id="203" idx="3"/>
          </p:cNvCxnSpPr>
          <p:nvPr/>
        </p:nvCxnSpPr>
        <p:spPr>
          <a:xfrm rot="10800000">
            <a:off x="9514500" y="4598375"/>
            <a:ext cx="41940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3"/>
          <p:cNvCxnSpPr>
            <a:stCxn id="203" idx="1"/>
            <a:endCxn id="204" idx="3"/>
          </p:cNvCxnSpPr>
          <p:nvPr/>
        </p:nvCxnSpPr>
        <p:spPr>
          <a:xfrm rot="10800000">
            <a:off x="7513825" y="4598375"/>
            <a:ext cx="419400" cy="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3"/>
          <p:cNvSpPr/>
          <p:nvPr/>
        </p:nvSpPr>
        <p:spPr>
          <a:xfrm>
            <a:off x="3432125" y="3173063"/>
            <a:ext cx="1753200" cy="13035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latin typeface="Calibri"/>
                <a:ea typeface="Calibri"/>
                <a:cs typeface="Calibri"/>
                <a:sym typeface="Calibri"/>
              </a:rPr>
              <a:t>IF error &lt; threshold → Passive Update</a:t>
            </a:r>
            <a:endParaRPr>
              <a:latin typeface="Calibri"/>
              <a:ea typeface="Calibri"/>
              <a:cs typeface="Calibri"/>
              <a:sym typeface="Calibri"/>
            </a:endParaRPr>
          </a:p>
        </p:txBody>
      </p:sp>
      <p:sp>
        <p:nvSpPr>
          <p:cNvPr id="212" name="Google Shape;212;p23"/>
          <p:cNvSpPr/>
          <p:nvPr/>
        </p:nvSpPr>
        <p:spPr>
          <a:xfrm>
            <a:off x="3432125" y="4922750"/>
            <a:ext cx="1753200" cy="12369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latin typeface="Calibri"/>
                <a:ea typeface="Calibri"/>
                <a:cs typeface="Calibri"/>
                <a:sym typeface="Calibri"/>
              </a:rPr>
              <a:t>IF error &gt; threshold → Aggressive Update</a:t>
            </a:r>
            <a:endParaRPr>
              <a:latin typeface="Calibri"/>
              <a:ea typeface="Calibri"/>
              <a:cs typeface="Calibri"/>
              <a:sym typeface="Calibri"/>
            </a:endParaRPr>
          </a:p>
        </p:txBody>
      </p:sp>
      <p:cxnSp>
        <p:nvCxnSpPr>
          <p:cNvPr id="213" name="Google Shape;213;p23"/>
          <p:cNvCxnSpPr>
            <a:stCxn id="204" idx="1"/>
            <a:endCxn id="211" idx="6"/>
          </p:cNvCxnSpPr>
          <p:nvPr/>
        </p:nvCxnSpPr>
        <p:spPr>
          <a:xfrm rot="10800000">
            <a:off x="5185250" y="3824675"/>
            <a:ext cx="747300" cy="7737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3"/>
          <p:cNvCxnSpPr>
            <a:stCxn id="204" idx="1"/>
            <a:endCxn id="212" idx="6"/>
          </p:cNvCxnSpPr>
          <p:nvPr/>
        </p:nvCxnSpPr>
        <p:spPr>
          <a:xfrm flipH="1">
            <a:off x="5185250" y="4598375"/>
            <a:ext cx="747300" cy="94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PROPOSED WORK</a:t>
            </a:r>
            <a:endParaRPr/>
          </a:p>
        </p:txBody>
      </p:sp>
      <p:sp>
        <p:nvSpPr>
          <p:cNvPr id="220" name="Google Shape;220;p2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just">
              <a:lnSpc>
                <a:spcPct val="100000"/>
              </a:lnSpc>
              <a:spcBef>
                <a:spcPts val="360"/>
              </a:spcBef>
              <a:spcAft>
                <a:spcPts val="0"/>
              </a:spcAft>
              <a:buSzPct val="69498"/>
              <a:buNone/>
            </a:pPr>
            <a:r>
              <a:rPr b="1" lang="en-IN" sz="2800"/>
              <a:t>1. Introduction</a:t>
            </a:r>
            <a:endParaRPr/>
          </a:p>
          <a:p>
            <a:pPr indent="-342900" lvl="0" marL="457200" rtl="0" algn="just">
              <a:lnSpc>
                <a:spcPct val="100000"/>
              </a:lnSpc>
              <a:spcBef>
                <a:spcPts val="360"/>
              </a:spcBef>
              <a:spcAft>
                <a:spcPts val="0"/>
              </a:spcAft>
              <a:buSzPct val="69498"/>
              <a:buFont typeface="Arial"/>
              <a:buChar char="•"/>
            </a:pPr>
            <a:r>
              <a:rPr lang="en-IN" sz="2800"/>
              <a:t>Instagram is widely used by content creators, businesses, and professionals to build their online presence.</a:t>
            </a:r>
            <a:endParaRPr/>
          </a:p>
          <a:p>
            <a:pPr indent="-342900" lvl="0" marL="457200" rtl="0" algn="just">
              <a:lnSpc>
                <a:spcPct val="100000"/>
              </a:lnSpc>
              <a:spcBef>
                <a:spcPts val="360"/>
              </a:spcBef>
              <a:spcAft>
                <a:spcPts val="0"/>
              </a:spcAft>
              <a:buSzPct val="69498"/>
              <a:buFont typeface="Arial"/>
              <a:buChar char="•"/>
            </a:pPr>
            <a:r>
              <a:rPr lang="en-IN" sz="2800"/>
              <a:t>As Instagram frequently updates its algorithm, post reach is impacted, making reach analysis essential.</a:t>
            </a:r>
            <a:endParaRPr/>
          </a:p>
          <a:p>
            <a:pPr indent="-342900" lvl="0" marL="457200" rtl="0" algn="just">
              <a:lnSpc>
                <a:spcPct val="100000"/>
              </a:lnSpc>
              <a:spcBef>
                <a:spcPts val="360"/>
              </a:spcBef>
              <a:spcAft>
                <a:spcPts val="0"/>
              </a:spcAft>
              <a:buSzPct val="69498"/>
              <a:buFont typeface="Arial"/>
              <a:buChar char="•"/>
            </a:pPr>
            <a:r>
              <a:rPr lang="en-IN" sz="2800"/>
              <a:t>Data science helps us understand these changes and make informed decisions for better reach.</a:t>
            </a:r>
            <a:endParaRPr/>
          </a:p>
          <a:p>
            <a:pPr indent="0" lvl="0" marL="114300" rtl="0" algn="just">
              <a:lnSpc>
                <a:spcPct val="100000"/>
              </a:lnSpc>
              <a:spcBef>
                <a:spcPts val="360"/>
              </a:spcBef>
              <a:spcAft>
                <a:spcPts val="0"/>
              </a:spcAft>
              <a:buSzPct val="69498"/>
              <a:buNone/>
            </a:pPr>
            <a:r>
              <a:rPr b="1" lang="en-IN" sz="2800"/>
              <a:t>2. Data Collection and Analysis Process</a:t>
            </a:r>
            <a:endParaRPr/>
          </a:p>
          <a:p>
            <a:pPr indent="-342900" lvl="0" marL="457200" rtl="0" algn="just">
              <a:lnSpc>
                <a:spcPct val="100000"/>
              </a:lnSpc>
              <a:spcBef>
                <a:spcPts val="360"/>
              </a:spcBef>
              <a:spcAft>
                <a:spcPts val="0"/>
              </a:spcAft>
              <a:buSzPct val="69498"/>
              <a:buFont typeface="Arial"/>
              <a:buChar char="•"/>
            </a:pPr>
            <a:r>
              <a:rPr b="1" lang="en-IN" sz="2800"/>
              <a:t>Manual Data Collection</a:t>
            </a:r>
            <a:r>
              <a:rPr lang="en-IN" sz="2800"/>
              <a:t>: Due to limitations in APIs, data is collected manually after each post.</a:t>
            </a:r>
            <a:endParaRPr/>
          </a:p>
          <a:p>
            <a:pPr indent="-342900" lvl="0" marL="457200" rtl="0" algn="just">
              <a:lnSpc>
                <a:spcPct val="100000"/>
              </a:lnSpc>
              <a:spcBef>
                <a:spcPts val="360"/>
              </a:spcBef>
              <a:spcAft>
                <a:spcPts val="0"/>
              </a:spcAft>
              <a:buSzPct val="69498"/>
              <a:buFont typeface="Arial"/>
              <a:buChar char="•"/>
            </a:pPr>
            <a:r>
              <a:rPr b="1" lang="en-IN" sz="2800"/>
              <a:t>Dataset Information</a:t>
            </a:r>
            <a:r>
              <a:rPr lang="en-IN" sz="2800"/>
              <a:t>: Using personal data gathered from Instagram posts to analyze reach factors.</a:t>
            </a:r>
            <a:endParaRPr/>
          </a:p>
          <a:p>
            <a:pPr indent="-228600" lvl="0" marL="457200" rtl="0" algn="l">
              <a:lnSpc>
                <a:spcPct val="100000"/>
              </a:lnSpc>
              <a:spcBef>
                <a:spcPts val="360"/>
              </a:spcBef>
              <a:spcAft>
                <a:spcPts val="0"/>
              </a:spcAft>
              <a:buClr>
                <a:schemeClr val="dk1"/>
              </a:buClr>
              <a:buSzPct val="60810"/>
              <a:buNone/>
            </a:pPr>
            <a:r>
              <a:t/>
            </a:r>
            <a:endParaRPr/>
          </a:p>
        </p:txBody>
      </p:sp>
      <p:sp>
        <p:nvSpPr>
          <p:cNvPr id="221" name="Google Shape;221;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27" name="Google Shape;227;p25"/>
          <p:cNvPicPr preferRelativeResize="0"/>
          <p:nvPr/>
        </p:nvPicPr>
        <p:blipFill rotWithShape="1">
          <a:blip r:embed="rId3">
            <a:alphaModFix/>
          </a:blip>
          <a:srcRect b="0" l="0" r="0" t="0"/>
          <a:stretch/>
        </p:blipFill>
        <p:spPr>
          <a:xfrm>
            <a:off x="3962340" y="1464906"/>
            <a:ext cx="4267319" cy="47048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idx="1" type="body"/>
          </p:nvPr>
        </p:nvSpPr>
        <p:spPr>
          <a:xfrm>
            <a:off x="609600" y="1609532"/>
            <a:ext cx="10972800" cy="4525963"/>
          </a:xfrm>
          <a:prstGeom prst="rect">
            <a:avLst/>
          </a:prstGeom>
          <a:noFill/>
          <a:ln>
            <a:noFill/>
          </a:ln>
        </p:spPr>
        <p:txBody>
          <a:bodyPr anchorCtr="0" anchor="t" bIns="45700" lIns="91425" spcFirstLastPara="1" rIns="91425" wrap="square" tIns="45700">
            <a:normAutofit fontScale="55000" lnSpcReduction="20000"/>
          </a:bodyPr>
          <a:lstStyle/>
          <a:p>
            <a:pPr indent="0" lvl="0" marL="114300" rtl="0" algn="just">
              <a:lnSpc>
                <a:spcPct val="100000"/>
              </a:lnSpc>
              <a:spcBef>
                <a:spcPts val="360"/>
              </a:spcBef>
              <a:spcAft>
                <a:spcPts val="0"/>
              </a:spcAft>
              <a:buSzPct val="105571"/>
              <a:buNone/>
            </a:pPr>
            <a:r>
              <a:rPr b="1" lang="en-IN" sz="3100"/>
              <a:t>3. </a:t>
            </a:r>
            <a:r>
              <a:rPr b="1" lang="en-IN" sz="4400"/>
              <a:t>Impressions Analysis</a:t>
            </a:r>
            <a:endParaRPr/>
          </a:p>
          <a:p>
            <a:pPr indent="-342900" lvl="0" marL="457200" rtl="0" algn="just">
              <a:lnSpc>
                <a:spcPct val="100000"/>
              </a:lnSpc>
              <a:spcBef>
                <a:spcPts val="360"/>
              </a:spcBef>
              <a:spcAft>
                <a:spcPts val="0"/>
              </a:spcAft>
              <a:buSzPct val="74380"/>
              <a:buFont typeface="Arial"/>
              <a:buChar char="•"/>
            </a:pPr>
            <a:r>
              <a:rPr b="1" lang="en-IN" sz="4400"/>
              <a:t>Home Impressions</a:t>
            </a:r>
            <a:r>
              <a:rPr lang="en-IN" sz="4400"/>
              <a:t>: Reflects reach among followers.</a:t>
            </a:r>
            <a:endParaRPr/>
          </a:p>
          <a:p>
            <a:pPr indent="-285750" lvl="1" marL="742950" rtl="0" algn="just">
              <a:lnSpc>
                <a:spcPct val="100000"/>
              </a:lnSpc>
              <a:spcBef>
                <a:spcPts val="360"/>
              </a:spcBef>
              <a:spcAft>
                <a:spcPts val="0"/>
              </a:spcAft>
              <a:buSzPct val="74380"/>
              <a:buFont typeface="Arial"/>
              <a:buChar char="•"/>
            </a:pPr>
            <a:r>
              <a:rPr lang="en-IN" sz="4400"/>
              <a:t>Insight: Hard to consistently reach all followers.</a:t>
            </a:r>
            <a:endParaRPr/>
          </a:p>
          <a:p>
            <a:pPr indent="-342900" lvl="0" marL="457200" rtl="0" algn="just">
              <a:lnSpc>
                <a:spcPct val="100000"/>
              </a:lnSpc>
              <a:spcBef>
                <a:spcPts val="360"/>
              </a:spcBef>
              <a:spcAft>
                <a:spcPts val="0"/>
              </a:spcAft>
              <a:buSzPct val="74380"/>
              <a:buFont typeface="Arial"/>
              <a:buChar char="•"/>
            </a:pPr>
            <a:r>
              <a:rPr b="1" lang="en-IN" sz="4400"/>
              <a:t>Hashtag Impressions</a:t>
            </a:r>
            <a:r>
              <a:rPr lang="en-IN" sz="4400"/>
              <a:t>: Determines visibility to new audiences.</a:t>
            </a:r>
            <a:endParaRPr/>
          </a:p>
          <a:p>
            <a:pPr indent="-285750" lvl="1" marL="742950" rtl="0" algn="just">
              <a:lnSpc>
                <a:spcPct val="100000"/>
              </a:lnSpc>
              <a:spcBef>
                <a:spcPts val="360"/>
              </a:spcBef>
              <a:spcAft>
                <a:spcPts val="0"/>
              </a:spcAft>
              <a:buSzPct val="74380"/>
              <a:buFont typeface="Arial"/>
              <a:buChar char="•"/>
            </a:pPr>
            <a:r>
              <a:rPr lang="en-IN" sz="4400"/>
              <a:t>Insight: Effective for reaching new users, but inconsistent across posts.</a:t>
            </a:r>
            <a:endParaRPr/>
          </a:p>
          <a:p>
            <a:pPr indent="-342900" lvl="0" marL="457200" rtl="0" algn="just">
              <a:lnSpc>
                <a:spcPct val="100000"/>
              </a:lnSpc>
              <a:spcBef>
                <a:spcPts val="360"/>
              </a:spcBef>
              <a:spcAft>
                <a:spcPts val="0"/>
              </a:spcAft>
              <a:buSzPct val="74380"/>
              <a:buFont typeface="Arial"/>
              <a:buChar char="•"/>
            </a:pPr>
            <a:r>
              <a:rPr b="1" lang="en-IN" sz="4400"/>
              <a:t>Explore Impressions</a:t>
            </a:r>
            <a:r>
              <a:rPr lang="en-IN" sz="4400"/>
              <a:t>: Indicates visibility through Instagram’s recommendation system.</a:t>
            </a:r>
            <a:endParaRPr/>
          </a:p>
          <a:p>
            <a:pPr indent="-285750" lvl="1" marL="742950" rtl="0" algn="just">
              <a:lnSpc>
                <a:spcPct val="100000"/>
              </a:lnSpc>
              <a:spcBef>
                <a:spcPts val="360"/>
              </a:spcBef>
              <a:spcAft>
                <a:spcPts val="0"/>
              </a:spcAft>
              <a:buSzPct val="74380"/>
              <a:buFont typeface="Arial"/>
              <a:buChar char="•"/>
            </a:pPr>
            <a:r>
              <a:rPr lang="en-IN" sz="4400"/>
              <a:t>Insight: Explore reach is generally low compared to hashtags, with some exceptions.</a:t>
            </a:r>
            <a:endParaRPr/>
          </a:p>
          <a:p>
            <a:pPr indent="0" lvl="0" marL="114300" rtl="0" algn="just">
              <a:lnSpc>
                <a:spcPct val="100000"/>
              </a:lnSpc>
              <a:spcBef>
                <a:spcPts val="360"/>
              </a:spcBef>
              <a:spcAft>
                <a:spcPts val="0"/>
              </a:spcAft>
              <a:buSzPct val="74380"/>
              <a:buNone/>
            </a:pPr>
            <a:r>
              <a:rPr b="1" lang="en-IN" sz="4400"/>
              <a:t>4. Content Analysis</a:t>
            </a:r>
            <a:endParaRPr/>
          </a:p>
          <a:p>
            <a:pPr indent="-342900" lvl="0" marL="457200" rtl="0" algn="just">
              <a:lnSpc>
                <a:spcPct val="100000"/>
              </a:lnSpc>
              <a:spcBef>
                <a:spcPts val="360"/>
              </a:spcBef>
              <a:spcAft>
                <a:spcPts val="0"/>
              </a:spcAft>
              <a:buSzPct val="74380"/>
              <a:buFont typeface="Arial"/>
              <a:buChar char="•"/>
            </a:pPr>
            <a:r>
              <a:rPr b="1" lang="en-IN" sz="4400"/>
              <a:t>Word Cloud of Captions</a:t>
            </a:r>
            <a:r>
              <a:rPr lang="en-IN" sz="4400"/>
              <a:t>: Analyzes frequently used words in post captions.</a:t>
            </a:r>
            <a:endParaRPr/>
          </a:p>
          <a:p>
            <a:pPr indent="-285750" lvl="1" marL="742950" rtl="0" algn="just">
              <a:lnSpc>
                <a:spcPct val="100000"/>
              </a:lnSpc>
              <a:spcBef>
                <a:spcPts val="360"/>
              </a:spcBef>
              <a:spcAft>
                <a:spcPts val="0"/>
              </a:spcAft>
              <a:buSzPct val="74380"/>
              <a:buFont typeface="Arial"/>
              <a:buChar char="•"/>
            </a:pPr>
            <a:r>
              <a:rPr lang="en-IN" sz="4400"/>
              <a:t>Purpose: Understand the tone and focus of the content, aiding in theme adjustments.</a:t>
            </a:r>
            <a:endParaRPr/>
          </a:p>
        </p:txBody>
      </p:sp>
      <p:sp>
        <p:nvSpPr>
          <p:cNvPr id="233" name="Google Shape;233;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Impressions from Instagram</a:t>
            </a:r>
            <a:endParaRPr b="1" sz="3600"/>
          </a:p>
        </p:txBody>
      </p:sp>
      <p:sp>
        <p:nvSpPr>
          <p:cNvPr id="239" name="Google Shape;239;p2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Clr>
                <a:schemeClr val="dk1"/>
              </a:buClr>
              <a:buSzPts val="1800"/>
              <a:buNone/>
            </a:pPr>
            <a:r>
              <a:rPr lang="en-IN"/>
              <a:t> </a:t>
            </a:r>
            <a:endParaRPr/>
          </a:p>
        </p:txBody>
      </p:sp>
      <p:sp>
        <p:nvSpPr>
          <p:cNvPr id="240" name="Google Shape;240;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41" name="Google Shape;241;p27"/>
          <p:cNvPicPr preferRelativeResize="0"/>
          <p:nvPr/>
        </p:nvPicPr>
        <p:blipFill rotWithShape="1">
          <a:blip r:embed="rId3">
            <a:alphaModFix/>
          </a:blip>
          <a:srcRect b="0" l="0" r="0" t="0"/>
          <a:stretch/>
        </p:blipFill>
        <p:spPr>
          <a:xfrm>
            <a:off x="1590046" y="2048416"/>
            <a:ext cx="9011908" cy="36295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47" name="Google Shape;247;p28"/>
          <p:cNvSpPr txBox="1"/>
          <p:nvPr>
            <p:ph idx="1" type="body"/>
          </p:nvPr>
        </p:nvSpPr>
        <p:spPr>
          <a:xfrm>
            <a:off x="609600" y="1503760"/>
            <a:ext cx="9713976" cy="4678204"/>
          </a:xfrm>
          <a:prstGeom prst="rect">
            <a:avLst/>
          </a:prstGeom>
          <a:noFill/>
          <a:ln>
            <a:noFill/>
          </a:ln>
        </p:spPr>
        <p:txBody>
          <a:bodyPr anchorCtr="0" anchor="ctr" bIns="45700" lIns="91425" spcFirstLastPara="1" rIns="91425" wrap="square" tIns="45700">
            <a:spAutoFit/>
          </a:bodyPr>
          <a:lstStyle/>
          <a:p>
            <a:pPr indent="0" lvl="0" marL="114300" rtl="0" algn="just">
              <a:lnSpc>
                <a:spcPct val="100000"/>
              </a:lnSpc>
              <a:spcBef>
                <a:spcPts val="360"/>
              </a:spcBef>
              <a:spcAft>
                <a:spcPts val="0"/>
              </a:spcAft>
              <a:buSzPts val="1800"/>
              <a:buNone/>
            </a:pPr>
            <a:r>
              <a:rPr b="1" lang="en-IN" sz="2400"/>
              <a:t>5. Key Relationships Analysis</a:t>
            </a:r>
            <a:endParaRPr/>
          </a:p>
          <a:p>
            <a:pPr indent="0" lvl="0" marL="114300" rtl="0" algn="just">
              <a:lnSpc>
                <a:spcPct val="100000"/>
              </a:lnSpc>
              <a:spcBef>
                <a:spcPts val="360"/>
              </a:spcBef>
              <a:spcAft>
                <a:spcPts val="0"/>
              </a:spcAft>
              <a:buSzPts val="1800"/>
              <a:buNone/>
            </a:pPr>
            <a:r>
              <a:rPr b="1" lang="en-IN" sz="2400"/>
              <a:t>	Likes &amp; Impressions</a:t>
            </a:r>
            <a:r>
              <a:rPr lang="en-IN" sz="2400"/>
              <a:t>: Linear correlation.</a:t>
            </a:r>
            <a:endParaRPr/>
          </a:p>
          <a:p>
            <a:pPr indent="0" lvl="1" marL="571500" rtl="0" algn="just">
              <a:lnSpc>
                <a:spcPct val="100000"/>
              </a:lnSpc>
              <a:spcBef>
                <a:spcPts val="360"/>
              </a:spcBef>
              <a:spcAft>
                <a:spcPts val="0"/>
              </a:spcAft>
              <a:buSzPts val="1800"/>
              <a:buNone/>
            </a:pPr>
            <a:r>
              <a:rPr b="1" lang="en-IN" sz="2400"/>
              <a:t>	Insight</a:t>
            </a:r>
            <a:r>
              <a:rPr lang="en-IN" sz="2400"/>
              <a:t> </a:t>
            </a:r>
            <a:r>
              <a:rPr lang="en-IN" sz="2000"/>
              <a:t>More likes generally lead to higher reach.</a:t>
            </a:r>
            <a:endParaRPr/>
          </a:p>
          <a:p>
            <a:pPr indent="0" lvl="0" marL="114300" rtl="0" algn="just">
              <a:lnSpc>
                <a:spcPct val="100000"/>
              </a:lnSpc>
              <a:spcBef>
                <a:spcPts val="360"/>
              </a:spcBef>
              <a:spcAft>
                <a:spcPts val="0"/>
              </a:spcAft>
              <a:buSzPts val="1800"/>
              <a:buNone/>
            </a:pPr>
            <a:r>
              <a:rPr b="1" lang="en-IN" sz="2400"/>
              <a:t>	Comments &amp; Impressions</a:t>
            </a:r>
            <a:r>
              <a:rPr lang="en-IN" sz="2400"/>
              <a:t>: Minimal impact.</a:t>
            </a:r>
            <a:endParaRPr/>
          </a:p>
          <a:p>
            <a:pPr indent="0" lvl="0" marL="114300" rtl="0" algn="just">
              <a:lnSpc>
                <a:spcPct val="100000"/>
              </a:lnSpc>
              <a:spcBef>
                <a:spcPts val="360"/>
              </a:spcBef>
              <a:spcAft>
                <a:spcPts val="0"/>
              </a:spcAft>
              <a:buSzPts val="1800"/>
              <a:buNone/>
            </a:pPr>
            <a:r>
              <a:rPr b="1" lang="en-IN" sz="2400"/>
              <a:t>	Shares &amp; Impressions</a:t>
            </a:r>
            <a:r>
              <a:rPr lang="en-IN" sz="2400"/>
              <a:t>: Positive correlation with reach.</a:t>
            </a:r>
            <a:endParaRPr/>
          </a:p>
          <a:p>
            <a:pPr indent="0" lvl="1" marL="457200" rtl="0" algn="just">
              <a:lnSpc>
                <a:spcPct val="100000"/>
              </a:lnSpc>
              <a:spcBef>
                <a:spcPts val="360"/>
              </a:spcBef>
              <a:spcAft>
                <a:spcPts val="0"/>
              </a:spcAft>
              <a:buSzPts val="1800"/>
              <a:buNone/>
            </a:pPr>
            <a:r>
              <a:rPr lang="en-IN" sz="2400"/>
              <a:t>	Insight: Likes and saves are crucial for boosting reach, while shares 	help but are less impactful if low.</a:t>
            </a:r>
            <a:endParaRPr/>
          </a:p>
          <a:p>
            <a:pPr indent="0" lvl="0" marL="0" marR="0" rtl="0" algn="just">
              <a:lnSpc>
                <a:spcPct val="100000"/>
              </a:lnSpc>
              <a:spcBef>
                <a:spcPts val="0"/>
              </a:spcBef>
              <a:spcAft>
                <a:spcPts val="0"/>
              </a:spcAft>
              <a:buClr>
                <a:schemeClr val="dk1"/>
              </a:buClr>
              <a:buSzPts val="2400"/>
              <a:buFont typeface="Arial"/>
              <a:buNone/>
            </a:pPr>
            <a:r>
              <a:rPr b="1" i="0" lang="en-IN" sz="2400" u="none" cap="none" strike="noStrike">
                <a:solidFill>
                  <a:schemeClr val="dk1"/>
                </a:solidFill>
                <a:latin typeface="Arial"/>
                <a:ea typeface="Arial"/>
                <a:cs typeface="Arial"/>
                <a:sym typeface="Arial"/>
              </a:rPr>
              <a:t>6. </a:t>
            </a:r>
            <a:r>
              <a:rPr b="1" i="0" lang="en-IN" sz="2400" u="none" cap="none" strike="noStrike">
                <a:solidFill>
                  <a:schemeClr val="dk1"/>
                </a:solidFill>
                <a:latin typeface="Calibri"/>
                <a:ea typeface="Calibri"/>
                <a:cs typeface="Calibri"/>
                <a:sym typeface="Calibri"/>
              </a:rPr>
              <a:t>Conversion Rate Analysis</a:t>
            </a:r>
            <a:endParaRPr/>
          </a:p>
          <a:p>
            <a:pPr indent="0" lvl="1" marL="457200" rtl="0" algn="just">
              <a:lnSpc>
                <a:spcPct val="100000"/>
              </a:lnSpc>
              <a:spcBef>
                <a:spcPts val="0"/>
              </a:spcBef>
              <a:spcAft>
                <a:spcPts val="0"/>
              </a:spcAft>
              <a:buClr>
                <a:schemeClr val="dk1"/>
              </a:buClr>
              <a:buSzPts val="2000"/>
              <a:buNone/>
            </a:pPr>
            <a:r>
              <a:rPr b="1" i="0" lang="en-IN" sz="2000" u="none" cap="none" strike="noStrike">
                <a:solidFill>
                  <a:schemeClr val="dk1"/>
                </a:solidFill>
                <a:latin typeface="Calibri"/>
                <a:ea typeface="Calibri"/>
                <a:cs typeface="Calibri"/>
                <a:sym typeface="Calibri"/>
              </a:rPr>
              <a:t>	Conversion Rate Calculation</a:t>
            </a:r>
            <a:r>
              <a:rPr b="0" i="0" lang="en-IN" sz="2000" u="none" cap="none" strike="noStrike">
                <a:solidFill>
                  <a:schemeClr val="dk1"/>
                </a:solidFill>
                <a:latin typeface="Arial"/>
                <a:ea typeface="Arial"/>
                <a:cs typeface="Arial"/>
                <a:sym typeface="Arial"/>
              </a:rPr>
              <a:t>: Measures follower growth from profile visits.</a:t>
            </a:r>
            <a:endParaRPr/>
          </a:p>
          <a:p>
            <a:pPr indent="0" lvl="1" marL="457200" marR="0" rtl="0" algn="just">
              <a:lnSpc>
                <a:spcPct val="100000"/>
              </a:lnSpc>
              <a:spcBef>
                <a:spcPts val="0"/>
              </a:spcBef>
              <a:spcAft>
                <a:spcPts val="0"/>
              </a:spcAft>
              <a:buClr>
                <a:schemeClr val="dk1"/>
              </a:buClr>
              <a:buSzPts val="2400"/>
              <a:buNone/>
            </a:pPr>
            <a:r>
              <a:rPr b="0" i="0" lang="en-IN" sz="2400" u="none" cap="none" strike="noStrike">
                <a:solidFill>
                  <a:schemeClr val="dk1"/>
                </a:solidFill>
                <a:latin typeface="Arial"/>
                <a:ea typeface="Arial"/>
                <a:cs typeface="Arial"/>
                <a:sym typeface="Arial"/>
              </a:rPr>
              <a:t>	Formula: </a:t>
            </a:r>
            <a:r>
              <a:rPr b="0" i="0" lang="en-IN" sz="2400" u="none" cap="none" strike="noStrike">
                <a:solidFill>
                  <a:schemeClr val="dk1"/>
                </a:solidFill>
                <a:latin typeface="Arimo"/>
                <a:ea typeface="Arimo"/>
                <a:cs typeface="Arimo"/>
                <a:sym typeface="Arimo"/>
              </a:rPr>
              <a:t>(Follows / Profile Visits) * 100</a:t>
            </a:r>
            <a:endParaRPr b="0" i="0" sz="2400" u="none" cap="none" strike="noStrike">
              <a:solidFill>
                <a:schemeClr val="dk1"/>
              </a:solidFill>
            </a:endParaRPr>
          </a:p>
          <a:p>
            <a:pPr indent="0" lvl="0" marL="0" marR="0" rtl="0" algn="just">
              <a:lnSpc>
                <a:spcPct val="100000"/>
              </a:lnSpc>
              <a:spcBef>
                <a:spcPts val="0"/>
              </a:spcBef>
              <a:spcAft>
                <a:spcPts val="0"/>
              </a:spcAft>
              <a:buClr>
                <a:schemeClr val="dk1"/>
              </a:buClr>
              <a:buSzPts val="2400"/>
              <a:buNone/>
            </a:pPr>
            <a:r>
              <a:rPr b="1" lang="en-IN" sz="2400">
                <a:solidFill>
                  <a:schemeClr val="dk1"/>
                </a:solidFill>
                <a:latin typeface="Arial"/>
                <a:ea typeface="Arial"/>
                <a:cs typeface="Arial"/>
                <a:sym typeface="Arial"/>
              </a:rPr>
              <a:t>      </a:t>
            </a:r>
            <a:r>
              <a:rPr b="1" i="0" lang="en-IN" sz="2400" u="none" cap="none" strike="noStrike">
                <a:solidFill>
                  <a:schemeClr val="dk1"/>
                </a:solidFill>
                <a:latin typeface="Arial"/>
                <a:ea typeface="Arial"/>
                <a:cs typeface="Arial"/>
                <a:sym typeface="Arial"/>
              </a:rPr>
              <a:t>Result</a:t>
            </a:r>
            <a:r>
              <a:rPr b="0" i="0" lang="en-IN" sz="2400" u="none" cap="none" strike="noStrike">
                <a:solidFill>
                  <a:schemeClr val="dk1"/>
                </a:solidFill>
                <a:latin typeface="Arial"/>
                <a:ea typeface="Arial"/>
                <a:cs typeface="Arial"/>
                <a:sym typeface="Arial"/>
              </a:rPr>
              <a:t>: 31% conversion rate—strong performance.</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609600" y="265307"/>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Distribution of Impressions</a:t>
            </a:r>
            <a:endParaRPr b="1" sz="3600"/>
          </a:p>
        </p:txBody>
      </p:sp>
      <p:sp>
        <p:nvSpPr>
          <p:cNvPr id="253" name="Google Shape;253;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54" name="Google Shape;254;p29"/>
          <p:cNvPicPr preferRelativeResize="0"/>
          <p:nvPr/>
        </p:nvPicPr>
        <p:blipFill rotWithShape="1">
          <a:blip r:embed="rId3">
            <a:alphaModFix/>
          </a:blip>
          <a:srcRect b="0" l="0" r="0" t="0"/>
          <a:stretch/>
        </p:blipFill>
        <p:spPr>
          <a:xfrm>
            <a:off x="730898" y="1417638"/>
            <a:ext cx="4747158" cy="4697852"/>
          </a:xfrm>
          <a:prstGeom prst="rect">
            <a:avLst/>
          </a:prstGeom>
          <a:noFill/>
          <a:ln>
            <a:noFill/>
          </a:ln>
        </p:spPr>
      </p:pic>
      <p:pic>
        <p:nvPicPr>
          <p:cNvPr id="255" name="Google Shape;255;p29"/>
          <p:cNvPicPr preferRelativeResize="0"/>
          <p:nvPr/>
        </p:nvPicPr>
        <p:blipFill rotWithShape="1">
          <a:blip r:embed="rId4">
            <a:alphaModFix/>
          </a:blip>
          <a:srcRect b="0" l="0" r="0" t="0"/>
          <a:stretch/>
        </p:blipFill>
        <p:spPr>
          <a:xfrm>
            <a:off x="6474538" y="1822889"/>
            <a:ext cx="4526124" cy="40729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t/>
            </a:r>
            <a:endParaRPr/>
          </a:p>
        </p:txBody>
      </p:sp>
      <p:sp>
        <p:nvSpPr>
          <p:cNvPr id="261" name="Google Shape;261;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62" name="Google Shape;262;p30"/>
          <p:cNvPicPr preferRelativeResize="0"/>
          <p:nvPr/>
        </p:nvPicPr>
        <p:blipFill rotWithShape="1">
          <a:blip r:embed="rId3">
            <a:alphaModFix/>
          </a:blip>
          <a:srcRect b="0" l="0" r="0" t="0"/>
          <a:stretch/>
        </p:blipFill>
        <p:spPr>
          <a:xfrm>
            <a:off x="609600" y="1531523"/>
            <a:ext cx="4686299" cy="4525963"/>
          </a:xfrm>
          <a:prstGeom prst="rect">
            <a:avLst/>
          </a:prstGeom>
          <a:noFill/>
          <a:ln>
            <a:noFill/>
          </a:ln>
        </p:spPr>
      </p:pic>
      <p:pic>
        <p:nvPicPr>
          <p:cNvPr id="263" name="Google Shape;263;p30"/>
          <p:cNvPicPr preferRelativeResize="0"/>
          <p:nvPr/>
        </p:nvPicPr>
        <p:blipFill rotWithShape="1">
          <a:blip r:embed="rId4">
            <a:alphaModFix/>
          </a:blip>
          <a:srcRect b="0" l="0" r="0" t="0"/>
          <a:stretch/>
        </p:blipFill>
        <p:spPr>
          <a:xfrm>
            <a:off x="6197600" y="1600201"/>
            <a:ext cx="4889500" cy="43819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609600" y="293300"/>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	Relationship between different Entities</a:t>
            </a:r>
            <a:endParaRPr b="1" sz="3600"/>
          </a:p>
        </p:txBody>
      </p:sp>
      <p:sp>
        <p:nvSpPr>
          <p:cNvPr id="269" name="Google Shape;269;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70" name="Google Shape;270;p31"/>
          <p:cNvPicPr preferRelativeResize="0"/>
          <p:nvPr/>
        </p:nvPicPr>
        <p:blipFill rotWithShape="1">
          <a:blip r:embed="rId3">
            <a:alphaModFix/>
          </a:blip>
          <a:srcRect b="0" l="0" r="0" t="0"/>
          <a:stretch/>
        </p:blipFill>
        <p:spPr>
          <a:xfrm>
            <a:off x="609600" y="1600201"/>
            <a:ext cx="5226996" cy="4760430"/>
          </a:xfrm>
          <a:prstGeom prst="rect">
            <a:avLst/>
          </a:prstGeom>
          <a:noFill/>
          <a:ln>
            <a:noFill/>
          </a:ln>
        </p:spPr>
      </p:pic>
      <p:pic>
        <p:nvPicPr>
          <p:cNvPr id="271" name="Google Shape;271;p31"/>
          <p:cNvPicPr preferRelativeResize="0"/>
          <p:nvPr/>
        </p:nvPicPr>
        <p:blipFill rotWithShape="1">
          <a:blip r:embed="rId4">
            <a:alphaModFix/>
          </a:blip>
          <a:srcRect b="0" l="0" r="0" t="0"/>
          <a:stretch/>
        </p:blipFill>
        <p:spPr>
          <a:xfrm>
            <a:off x="6197600" y="1600200"/>
            <a:ext cx="5028119" cy="46787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Problem statement</a:t>
            </a:r>
            <a:endParaRPr b="1" sz="3600"/>
          </a:p>
        </p:txBody>
      </p:sp>
      <p:sp>
        <p:nvSpPr>
          <p:cNvPr id="119" name="Google Shape;119;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0" lvl="0" marL="114300" rtl="0" algn="just">
              <a:lnSpc>
                <a:spcPct val="100000"/>
              </a:lnSpc>
              <a:spcBef>
                <a:spcPts val="360"/>
              </a:spcBef>
              <a:spcAft>
                <a:spcPts val="0"/>
              </a:spcAft>
              <a:buSzPts val="1800"/>
              <a:buNone/>
            </a:pPr>
            <a:r>
              <a:rPr lang="en-IN" sz="2600"/>
              <a:t>In today's digital landscape, social media platforms like Instagram are pivotal for brands, influencers, and organizations aiming to engage audiences and increase visibility. However, the effectiveness of content is often inconsistent, with captions and content types that resonate with audiences remaining challenging to identify. Current approaches rely heavily on trial and error or general guidelines that fail to capture the dynamic nature of user preferences. This project addresses this gap by developing a machine learning model that analyzes Instagram data to provide data-driven suggestions for optimized captions and content types, aiming to enhance audience engagement and streamline content creation strategies.</a:t>
            </a:r>
            <a:endParaRPr sz="2600"/>
          </a:p>
        </p:txBody>
      </p:sp>
      <p:sp>
        <p:nvSpPr>
          <p:cNvPr id="120" name="Google Shape;120;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IN"/>
              <a:t> </a:t>
            </a:r>
            <a:endParaRPr/>
          </a:p>
        </p:txBody>
      </p:sp>
      <p:sp>
        <p:nvSpPr>
          <p:cNvPr id="277" name="Google Shape;277;p32"/>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60"/>
              </a:spcBef>
              <a:spcAft>
                <a:spcPts val="0"/>
              </a:spcAft>
              <a:buClr>
                <a:schemeClr val="dk1"/>
              </a:buClr>
              <a:buSzPts val="2800"/>
              <a:buNone/>
            </a:pPr>
            <a:r>
              <a:t/>
            </a:r>
            <a:endParaRPr/>
          </a:p>
        </p:txBody>
      </p:sp>
      <p:sp>
        <p:nvSpPr>
          <p:cNvPr id="278" name="Google Shape;278;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79" name="Google Shape;279;p32"/>
          <p:cNvPicPr preferRelativeResize="0"/>
          <p:nvPr/>
        </p:nvPicPr>
        <p:blipFill rotWithShape="1">
          <a:blip r:embed="rId3">
            <a:alphaModFix/>
          </a:blip>
          <a:srcRect b="0" l="0" r="0" t="0"/>
          <a:stretch/>
        </p:blipFill>
        <p:spPr>
          <a:xfrm>
            <a:off x="609600" y="1528080"/>
            <a:ext cx="5384800" cy="4828271"/>
          </a:xfrm>
          <a:prstGeom prst="rect">
            <a:avLst/>
          </a:prstGeom>
          <a:noFill/>
          <a:ln>
            <a:noFill/>
          </a:ln>
        </p:spPr>
      </p:pic>
      <p:pic>
        <p:nvPicPr>
          <p:cNvPr id="280" name="Google Shape;280;p32"/>
          <p:cNvPicPr preferRelativeResize="0"/>
          <p:nvPr/>
        </p:nvPicPr>
        <p:blipFill rotWithShape="1">
          <a:blip r:embed="rId4">
            <a:alphaModFix/>
          </a:blip>
          <a:srcRect b="0" l="0" r="0" t="0"/>
          <a:stretch/>
        </p:blipFill>
        <p:spPr>
          <a:xfrm>
            <a:off x="6197599" y="1647825"/>
            <a:ext cx="5335825" cy="4708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Contribution</a:t>
            </a:r>
            <a:endParaRPr b="1" sz="3600"/>
          </a:p>
        </p:txBody>
      </p:sp>
      <p:sp>
        <p:nvSpPr>
          <p:cNvPr id="286" name="Google Shape;286;p3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60"/>
              </a:spcBef>
              <a:spcAft>
                <a:spcPts val="0"/>
              </a:spcAft>
              <a:buSzPts val="1800"/>
              <a:buChar char="•"/>
            </a:pPr>
            <a:r>
              <a:rPr b="1" lang="en-IN"/>
              <a:t>Real-Time Engagement Prediction Capability</a:t>
            </a:r>
            <a:r>
              <a:rPr lang="en-IN"/>
              <a:t>: The model can provide predictions in real time, allowing brands and organizations to adjust their strategies dynamically, a feature critical for events or time-sensitive content.</a:t>
            </a:r>
            <a:endParaRPr/>
          </a:p>
          <a:p>
            <a:pPr indent="-342900" lvl="0" marL="457200" rtl="0" algn="just">
              <a:lnSpc>
                <a:spcPct val="100000"/>
              </a:lnSpc>
              <a:spcBef>
                <a:spcPts val="360"/>
              </a:spcBef>
              <a:spcAft>
                <a:spcPts val="0"/>
              </a:spcAft>
              <a:buSzPts val="1800"/>
              <a:buChar char="•"/>
            </a:pPr>
            <a:r>
              <a:rPr b="1" lang="en-IN"/>
              <a:t>Practical Application in Public Health and Marketing</a:t>
            </a:r>
            <a:r>
              <a:rPr lang="en-IN"/>
              <a:t>: The model can benefit both public health communication (such as crisis messaging) and digital marketing by providing a reliable tool to predict content performance and audience impact.</a:t>
            </a:r>
            <a:endParaRPr/>
          </a:p>
        </p:txBody>
      </p:sp>
      <p:sp>
        <p:nvSpPr>
          <p:cNvPr id="287" name="Google Shape;287;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IN"/>
              <a:t> </a:t>
            </a:r>
            <a:endParaRPr/>
          </a:p>
        </p:txBody>
      </p:sp>
      <p:sp>
        <p:nvSpPr>
          <p:cNvPr id="293" name="Google Shape;293;p3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60"/>
              </a:spcBef>
              <a:spcAft>
                <a:spcPts val="0"/>
              </a:spcAft>
              <a:buSzPts val="1800"/>
              <a:buChar char="•"/>
            </a:pPr>
            <a:r>
              <a:rPr b="1" lang="en-IN"/>
              <a:t>Prediction Model for Social Media Metrics</a:t>
            </a:r>
            <a:endParaRPr/>
          </a:p>
          <a:p>
            <a:pPr indent="0" lvl="0" marL="114300" rtl="0" algn="just">
              <a:lnSpc>
                <a:spcPct val="100000"/>
              </a:lnSpc>
              <a:spcBef>
                <a:spcPts val="360"/>
              </a:spcBef>
              <a:spcAft>
                <a:spcPts val="0"/>
              </a:spcAft>
              <a:buSzPts val="1800"/>
              <a:buNone/>
            </a:pPr>
            <a:r>
              <a:rPr lang="en-IN"/>
              <a:t>    The model offers a new approach to predicting engagement     </a:t>
            </a:r>
            <a:endParaRPr/>
          </a:p>
          <a:p>
            <a:pPr indent="0" lvl="0" marL="114300" rtl="0" algn="just">
              <a:lnSpc>
                <a:spcPct val="100000"/>
              </a:lnSpc>
              <a:spcBef>
                <a:spcPts val="360"/>
              </a:spcBef>
              <a:spcAft>
                <a:spcPts val="0"/>
              </a:spcAft>
              <a:buSzPts val="1800"/>
              <a:buNone/>
            </a:pPr>
            <a:r>
              <a:rPr lang="en-IN"/>
              <a:t>    metrics on Instagram, enhancing content strategy and</a:t>
            </a:r>
            <a:endParaRPr/>
          </a:p>
          <a:p>
            <a:pPr indent="0" lvl="0" marL="114300" rtl="0" algn="just">
              <a:lnSpc>
                <a:spcPct val="100000"/>
              </a:lnSpc>
              <a:spcBef>
                <a:spcPts val="360"/>
              </a:spcBef>
              <a:spcAft>
                <a:spcPts val="0"/>
              </a:spcAft>
              <a:buSzPts val="1800"/>
              <a:buNone/>
            </a:pPr>
            <a:r>
              <a:rPr lang="en-IN"/>
              <a:t>    audience reach.</a:t>
            </a:r>
            <a:endParaRPr/>
          </a:p>
        </p:txBody>
      </p:sp>
      <p:sp>
        <p:nvSpPr>
          <p:cNvPr id="294" name="Google Shape;294;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848183" y="157901"/>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latin typeface="Calibri"/>
                <a:ea typeface="Calibri"/>
                <a:cs typeface="Calibri"/>
                <a:sym typeface="Calibri"/>
              </a:rPr>
              <a:t>EXPERIMENTAL RESULT AND DISCUSSION</a:t>
            </a:r>
            <a:endParaRPr b="1" sz="3600">
              <a:latin typeface="Calibri"/>
              <a:ea typeface="Calibri"/>
              <a:cs typeface="Calibri"/>
              <a:sym typeface="Calibri"/>
            </a:endParaRPr>
          </a:p>
        </p:txBody>
      </p:sp>
      <p:sp>
        <p:nvSpPr>
          <p:cNvPr id="300" name="Google Shape;300;p35"/>
          <p:cNvSpPr txBox="1"/>
          <p:nvPr>
            <p:ph idx="1" type="body"/>
          </p:nvPr>
        </p:nvSpPr>
        <p:spPr>
          <a:xfrm>
            <a:off x="530942" y="2095501"/>
            <a:ext cx="10972800" cy="3411232"/>
          </a:xfrm>
          <a:prstGeom prst="rect">
            <a:avLst/>
          </a:prstGeom>
          <a:noFill/>
          <a:ln>
            <a:noFill/>
          </a:ln>
        </p:spPr>
        <p:txBody>
          <a:bodyPr anchorCtr="0" anchor="t" bIns="45700" lIns="91425" spcFirstLastPara="1" rIns="91425" wrap="square" tIns="45700">
            <a:normAutofit/>
          </a:bodyPr>
          <a:lstStyle/>
          <a:p>
            <a:pPr indent="-457200" lvl="0" marL="685800" rtl="0" algn="just">
              <a:lnSpc>
                <a:spcPct val="100000"/>
              </a:lnSpc>
              <a:spcBef>
                <a:spcPts val="360"/>
              </a:spcBef>
              <a:spcAft>
                <a:spcPts val="0"/>
              </a:spcAft>
              <a:buSzPts val="1800"/>
              <a:buFont typeface="Noto Sans Symbols"/>
              <a:buChar char="▪"/>
            </a:pPr>
            <a:r>
              <a:rPr lang="en-IN">
                <a:latin typeface="Times New Roman"/>
                <a:ea typeface="Times New Roman"/>
                <a:cs typeface="Times New Roman"/>
                <a:sym typeface="Times New Roman"/>
              </a:rPr>
              <a:t>Most used words in Caption</a:t>
            </a:r>
            <a:endParaRPr/>
          </a:p>
          <a:p>
            <a:pPr indent="-457200" lvl="0" marL="685800" rtl="0" algn="just">
              <a:lnSpc>
                <a:spcPct val="100000"/>
              </a:lnSpc>
              <a:spcBef>
                <a:spcPts val="360"/>
              </a:spcBef>
              <a:spcAft>
                <a:spcPts val="0"/>
              </a:spcAft>
              <a:buSzPts val="1800"/>
              <a:buFont typeface="Noto Sans Symbols"/>
              <a:buChar char="▪"/>
            </a:pPr>
            <a:r>
              <a:rPr lang="en-IN">
                <a:latin typeface="Times New Roman"/>
                <a:ea typeface="Times New Roman"/>
                <a:cs typeface="Times New Roman"/>
                <a:sym typeface="Times New Roman"/>
              </a:rPr>
              <a:t>Most used Hashtag</a:t>
            </a:r>
            <a:endParaRPr/>
          </a:p>
          <a:p>
            <a:pPr indent="-457200" lvl="0" marL="685800" rtl="0" algn="just">
              <a:lnSpc>
                <a:spcPct val="100000"/>
              </a:lnSpc>
              <a:spcBef>
                <a:spcPts val="360"/>
              </a:spcBef>
              <a:spcAft>
                <a:spcPts val="0"/>
              </a:spcAft>
              <a:buSzPts val="1800"/>
              <a:buFont typeface="Noto Sans Symbols"/>
              <a:buChar char="▪"/>
            </a:pPr>
            <a:r>
              <a:rPr lang="en-IN">
                <a:latin typeface="Times New Roman"/>
                <a:ea typeface="Times New Roman"/>
                <a:cs typeface="Times New Roman"/>
                <a:sym typeface="Times New Roman"/>
              </a:rPr>
              <a:t>Conversion Rate</a:t>
            </a:r>
            <a:endParaRPr/>
          </a:p>
          <a:p>
            <a:pPr indent="-457200" lvl="0" marL="685800" rtl="0" algn="just">
              <a:lnSpc>
                <a:spcPct val="100000"/>
              </a:lnSpc>
              <a:spcBef>
                <a:spcPts val="360"/>
              </a:spcBef>
              <a:spcAft>
                <a:spcPts val="0"/>
              </a:spcAft>
              <a:buSzPts val="1800"/>
              <a:buFont typeface="Noto Sans Symbols"/>
              <a:buChar char="▪"/>
            </a:pPr>
            <a:r>
              <a:rPr lang="en-IN">
                <a:latin typeface="Times New Roman"/>
                <a:ea typeface="Times New Roman"/>
                <a:cs typeface="Times New Roman"/>
                <a:sym typeface="Times New Roman"/>
              </a:rPr>
              <a:t>Relationship between total profile visits and number of followers gained from all profile visits</a:t>
            </a:r>
            <a:endParaRPr/>
          </a:p>
          <a:p>
            <a:pPr indent="-342900" lvl="0" marL="685800" rtl="0" algn="l">
              <a:lnSpc>
                <a:spcPct val="100000"/>
              </a:lnSpc>
              <a:spcBef>
                <a:spcPts val="360"/>
              </a:spcBef>
              <a:spcAft>
                <a:spcPts val="0"/>
              </a:spcAft>
              <a:buSzPts val="1800"/>
              <a:buFont typeface="Noto Sans Symbols"/>
              <a:buNone/>
            </a:pPr>
            <a:r>
              <a:t/>
            </a:r>
            <a:endParaRPr>
              <a:latin typeface="Times New Roman"/>
              <a:ea typeface="Times New Roman"/>
              <a:cs typeface="Times New Roman"/>
              <a:sym typeface="Times New Roman"/>
            </a:endParaRPr>
          </a:p>
        </p:txBody>
      </p:sp>
      <p:sp>
        <p:nvSpPr>
          <p:cNvPr id="301" name="Google Shape;301;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References</a:t>
            </a:r>
            <a:endParaRPr b="1" sz="3600"/>
          </a:p>
        </p:txBody>
      </p:sp>
      <p:sp>
        <p:nvSpPr>
          <p:cNvPr id="307" name="Google Shape;307;p36"/>
          <p:cNvSpPr txBox="1"/>
          <p:nvPr>
            <p:ph idx="1" type="body"/>
          </p:nvPr>
        </p:nvSpPr>
        <p:spPr>
          <a:xfrm>
            <a:off x="609600" y="1628194"/>
            <a:ext cx="109728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l">
              <a:lnSpc>
                <a:spcPct val="100000"/>
              </a:lnSpc>
              <a:spcBef>
                <a:spcPts val="360"/>
              </a:spcBef>
              <a:spcAft>
                <a:spcPts val="0"/>
              </a:spcAft>
              <a:buSzPct val="60810"/>
              <a:buNone/>
            </a:pPr>
            <a:r>
              <a:rPr lang="en-IN"/>
              <a:t>1.Papers-</a:t>
            </a:r>
            <a:endParaRPr/>
          </a:p>
          <a:p>
            <a:pPr indent="0" lvl="0" marL="114300" rtl="0" algn="l">
              <a:lnSpc>
                <a:spcPct val="100000"/>
              </a:lnSpc>
              <a:spcBef>
                <a:spcPts val="360"/>
              </a:spcBef>
              <a:spcAft>
                <a:spcPts val="0"/>
              </a:spcAft>
              <a:buSzPct val="60810"/>
              <a:buNone/>
            </a:pPr>
            <a:r>
              <a:rPr lang="en-IN"/>
              <a:t>Smith, J., &amp; Lee, K. (2021). Instagram for audience engagement: An evaluation of CERC framework in the GCC nations for digital public health during the Covid-19 pandemic </a:t>
            </a:r>
            <a:r>
              <a:rPr lang="en-IN" u="sng">
                <a:solidFill>
                  <a:schemeClr val="hlink"/>
                </a:solidFill>
                <a:hlinkClick r:id="rId3"/>
              </a:rPr>
              <a:t>https://doi.org/10.1234/jphc.2021.56789</a:t>
            </a:r>
            <a:endParaRPr/>
          </a:p>
          <a:p>
            <a:pPr indent="0" lvl="0" marL="114300" rtl="0" algn="l">
              <a:lnSpc>
                <a:spcPct val="100000"/>
              </a:lnSpc>
              <a:spcBef>
                <a:spcPts val="360"/>
              </a:spcBef>
              <a:spcAft>
                <a:spcPts val="0"/>
              </a:spcAft>
              <a:buSzPct val="60810"/>
              <a:buNone/>
            </a:pPr>
            <a:r>
              <a:rPr lang="en-IN"/>
              <a:t>Brown, L., &amp; Miller, A. (2020). Identifying influential users on Instagram through visual content analysis. </a:t>
            </a:r>
            <a:r>
              <a:rPr lang="en-IN" u="sng">
                <a:solidFill>
                  <a:schemeClr val="hlink"/>
                </a:solidFill>
                <a:hlinkClick r:id="rId4"/>
              </a:rPr>
              <a:t>https://doi.org/10.5678/sms.2020.23456</a:t>
            </a:r>
            <a:endParaRPr/>
          </a:p>
          <a:p>
            <a:pPr indent="0" lvl="0" marL="114300" rtl="0" algn="l">
              <a:lnSpc>
                <a:spcPct val="100000"/>
              </a:lnSpc>
              <a:spcBef>
                <a:spcPts val="360"/>
              </a:spcBef>
              <a:spcAft>
                <a:spcPts val="0"/>
              </a:spcAft>
              <a:buSzPct val="60810"/>
              <a:buNone/>
            </a:pPr>
            <a:r>
              <a:rPr lang="en-IN"/>
              <a:t>2.Blogs-</a:t>
            </a:r>
            <a:br>
              <a:rPr lang="en-IN"/>
            </a:br>
            <a:r>
              <a:rPr lang="en-IN"/>
              <a:t>https://codegnan.com/machine-learning-projects/#h-1-instagram-reach-analysis-nbsp</a:t>
            </a:r>
            <a:endParaRPr/>
          </a:p>
        </p:txBody>
      </p:sp>
      <p:sp>
        <p:nvSpPr>
          <p:cNvPr id="308" name="Google Shape;308;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Conclusion</a:t>
            </a:r>
            <a:endParaRPr/>
          </a:p>
        </p:txBody>
      </p:sp>
      <p:sp>
        <p:nvSpPr>
          <p:cNvPr id="314" name="Google Shape;314;p3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SzPts val="1800"/>
              <a:buNone/>
            </a:pPr>
            <a:r>
              <a:t/>
            </a:r>
            <a:endParaRPr sz="2400"/>
          </a:p>
          <a:p>
            <a:pPr indent="0" lvl="0" marL="114300" rtl="0" algn="just">
              <a:lnSpc>
                <a:spcPct val="100000"/>
              </a:lnSpc>
              <a:spcBef>
                <a:spcPts val="360"/>
              </a:spcBef>
              <a:spcAft>
                <a:spcPts val="0"/>
              </a:spcAft>
              <a:buSzPts val="1800"/>
              <a:buNone/>
            </a:pPr>
            <a:r>
              <a:t/>
            </a:r>
            <a:endParaRPr sz="2400"/>
          </a:p>
          <a:p>
            <a:pPr indent="-342900" lvl="0" marL="457200" rtl="0" algn="just">
              <a:lnSpc>
                <a:spcPct val="100000"/>
              </a:lnSpc>
              <a:spcBef>
                <a:spcPts val="360"/>
              </a:spcBef>
              <a:spcAft>
                <a:spcPts val="0"/>
              </a:spcAft>
              <a:buSzPts val="1800"/>
              <a:buChar char="•"/>
            </a:pPr>
            <a:r>
              <a:rPr lang="en-IN" sz="2400"/>
              <a:t>In our project, we analyzed Instagram reach to uncover factors that enhance audience engagement. By examining metrics like likes, comments, and engagement rates, we identified effective strategies for boosting reach. This project has helped us understand how to use data to make informed, impactful social media decisions.</a:t>
            </a:r>
            <a:endParaRPr/>
          </a:p>
          <a:p>
            <a:pPr indent="-342900" lvl="0" marL="457200" rtl="0" algn="just">
              <a:lnSpc>
                <a:spcPct val="100000"/>
              </a:lnSpc>
              <a:spcBef>
                <a:spcPts val="360"/>
              </a:spcBef>
              <a:spcAft>
                <a:spcPts val="0"/>
              </a:spcAft>
              <a:buSzPts val="1800"/>
              <a:buChar char="•"/>
            </a:pPr>
            <a:r>
              <a:rPr lang="en-IN" sz="2400"/>
              <a:t>There is a potential for future applications, such as cross-platform engagement predictions and applications in fields like public health, where effective audience reach can be critical during crises.</a:t>
            </a:r>
            <a:endParaRPr/>
          </a:p>
          <a:p>
            <a:pPr indent="0" lvl="0" marL="114300" rtl="0" algn="just">
              <a:lnSpc>
                <a:spcPct val="100000"/>
              </a:lnSpc>
              <a:spcBef>
                <a:spcPts val="360"/>
              </a:spcBef>
              <a:spcAft>
                <a:spcPts val="0"/>
              </a:spcAft>
              <a:buSzPts val="1800"/>
              <a:buNone/>
            </a:pPr>
            <a:r>
              <a:t/>
            </a:r>
            <a:endParaRPr sz="2400"/>
          </a:p>
          <a:p>
            <a:pPr indent="-228600" lvl="0" marL="457200" rtl="0" algn="l">
              <a:lnSpc>
                <a:spcPct val="100000"/>
              </a:lnSpc>
              <a:spcBef>
                <a:spcPts val="360"/>
              </a:spcBef>
              <a:spcAft>
                <a:spcPts val="0"/>
              </a:spcAft>
              <a:buClr>
                <a:schemeClr val="dk1"/>
              </a:buClr>
              <a:buSzPts val="1800"/>
              <a:buNone/>
            </a:pPr>
            <a:r>
              <a:t/>
            </a:r>
            <a:endParaRPr/>
          </a:p>
        </p:txBody>
      </p:sp>
      <p:sp>
        <p:nvSpPr>
          <p:cNvPr id="315" name="Google Shape;315;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609600" y="265307"/>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Future Scope</a:t>
            </a:r>
            <a:endParaRPr b="1" sz="3600"/>
          </a:p>
        </p:txBody>
      </p:sp>
      <p:sp>
        <p:nvSpPr>
          <p:cNvPr id="321" name="Google Shape;321;p3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lnSpcReduction="10000"/>
          </a:bodyPr>
          <a:lstStyle/>
          <a:p>
            <a:pPr indent="0" lvl="0" marL="114300" rtl="0" algn="just">
              <a:lnSpc>
                <a:spcPct val="100000"/>
              </a:lnSpc>
              <a:spcBef>
                <a:spcPts val="360"/>
              </a:spcBef>
              <a:spcAft>
                <a:spcPts val="0"/>
              </a:spcAft>
              <a:buSzPts val="1800"/>
              <a:buNone/>
            </a:pPr>
            <a:r>
              <a:rPr b="1" lang="en-IN" sz="3200"/>
              <a:t>1. </a:t>
            </a:r>
            <a:r>
              <a:rPr b="1" lang="en-IN"/>
              <a:t>Cross-Platform Prediction</a:t>
            </a:r>
            <a:endParaRPr b="1" sz="3200"/>
          </a:p>
          <a:p>
            <a:pPr indent="-342900" lvl="0" marL="457200" rtl="0" algn="just">
              <a:lnSpc>
                <a:spcPct val="100000"/>
              </a:lnSpc>
              <a:spcBef>
                <a:spcPts val="360"/>
              </a:spcBef>
              <a:spcAft>
                <a:spcPts val="0"/>
              </a:spcAft>
              <a:buSzPts val="1800"/>
              <a:buFont typeface="Arial"/>
              <a:buChar char="•"/>
            </a:pPr>
            <a:r>
              <a:rPr lang="en-IN"/>
              <a:t>Extending the model to predict performance on multiple social platforms (e.g., Instagram, Twitter, and TikTok) would improve its applicability and relevance, helping brands manage their multi-platform strategies</a:t>
            </a:r>
            <a:r>
              <a:rPr lang="en-IN" sz="3200"/>
              <a:t>.</a:t>
            </a:r>
            <a:endParaRPr/>
          </a:p>
          <a:p>
            <a:pPr indent="0" lvl="0" marL="114300" rtl="0" algn="just">
              <a:lnSpc>
                <a:spcPct val="100000"/>
              </a:lnSpc>
              <a:spcBef>
                <a:spcPts val="360"/>
              </a:spcBef>
              <a:spcAft>
                <a:spcPts val="0"/>
              </a:spcAft>
              <a:buSzPts val="1800"/>
              <a:buNone/>
            </a:pPr>
            <a:r>
              <a:rPr b="1" lang="en-IN" sz="3200"/>
              <a:t>2. </a:t>
            </a:r>
            <a:r>
              <a:rPr b="1" lang="en-IN"/>
              <a:t>Automated Influencer Identification</a:t>
            </a:r>
            <a:endParaRPr/>
          </a:p>
          <a:p>
            <a:pPr indent="-342900" lvl="0" marL="457200" rtl="0" algn="just">
              <a:lnSpc>
                <a:spcPct val="100000"/>
              </a:lnSpc>
              <a:spcBef>
                <a:spcPts val="360"/>
              </a:spcBef>
              <a:spcAft>
                <a:spcPts val="0"/>
              </a:spcAft>
              <a:buSzPts val="1800"/>
              <a:buFont typeface="Arial"/>
              <a:buChar char="•"/>
            </a:pPr>
            <a:r>
              <a:rPr lang="en-IN"/>
              <a:t>Enables the model to automatically detect influential users by analyzing engagement metrics, audience demographics, and content style patterns.</a:t>
            </a:r>
            <a:endParaRPr sz="3200"/>
          </a:p>
          <a:p>
            <a:pPr indent="-228600" lvl="0" marL="457200" rtl="0" algn="l">
              <a:lnSpc>
                <a:spcPct val="100000"/>
              </a:lnSpc>
              <a:spcBef>
                <a:spcPts val="360"/>
              </a:spcBef>
              <a:spcAft>
                <a:spcPts val="0"/>
              </a:spcAft>
              <a:buClr>
                <a:schemeClr val="dk1"/>
              </a:buClr>
              <a:buSzPts val="1800"/>
              <a:buNone/>
            </a:pPr>
            <a:r>
              <a:t/>
            </a:r>
            <a:endParaRPr/>
          </a:p>
        </p:txBody>
      </p:sp>
      <p:sp>
        <p:nvSpPr>
          <p:cNvPr id="322" name="Google Shape;322;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IN"/>
              <a:t> </a:t>
            </a:r>
            <a:endParaRPr/>
          </a:p>
        </p:txBody>
      </p:sp>
      <p:sp>
        <p:nvSpPr>
          <p:cNvPr id="328" name="Google Shape;328;p3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0" lvl="0" marL="114300" rtl="0" algn="just">
              <a:lnSpc>
                <a:spcPct val="100000"/>
              </a:lnSpc>
              <a:spcBef>
                <a:spcPts val="360"/>
              </a:spcBef>
              <a:spcAft>
                <a:spcPts val="0"/>
              </a:spcAft>
              <a:buSzPts val="1800"/>
              <a:buNone/>
            </a:pPr>
            <a:r>
              <a:rPr b="1" lang="en-IN"/>
              <a:t>3</a:t>
            </a:r>
            <a:r>
              <a:rPr b="1" lang="en-IN" sz="3200"/>
              <a:t>. </a:t>
            </a:r>
            <a:r>
              <a:rPr b="1" lang="en-IN"/>
              <a:t>Real-Time Engagement Predictions</a:t>
            </a:r>
            <a:endParaRPr b="1" sz="3200"/>
          </a:p>
          <a:p>
            <a:pPr indent="-342900" lvl="0" marL="457200" rtl="0" algn="just">
              <a:lnSpc>
                <a:spcPct val="100000"/>
              </a:lnSpc>
              <a:spcBef>
                <a:spcPts val="360"/>
              </a:spcBef>
              <a:spcAft>
                <a:spcPts val="0"/>
              </a:spcAft>
              <a:buSzPts val="1800"/>
              <a:buFont typeface="Arial"/>
              <a:buChar char="•"/>
            </a:pPr>
            <a:r>
              <a:rPr lang="en-IN"/>
              <a:t>By continuously updating predictions based on the latest data like recent interactions, trending topics, or time-sensitive content, brands and organizations could adjust their strategies on-the-fly to maximize engagement.</a:t>
            </a:r>
            <a:endParaRPr sz="3200"/>
          </a:p>
        </p:txBody>
      </p:sp>
      <p:sp>
        <p:nvSpPr>
          <p:cNvPr id="329" name="Google Shape;329;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ctrTitle"/>
          </p:nvPr>
        </p:nvSpPr>
        <p:spPr>
          <a:xfrm>
            <a:off x="914400" y="0"/>
            <a:ext cx="103632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latin typeface="Calibri"/>
                <a:ea typeface="Calibri"/>
                <a:cs typeface="Calibri"/>
                <a:sym typeface="Calibri"/>
              </a:rPr>
              <a:t>Comparison of Algorithms</a:t>
            </a:r>
            <a:endParaRPr b="1" sz="3600">
              <a:latin typeface="Calibri"/>
              <a:ea typeface="Calibri"/>
              <a:cs typeface="Calibri"/>
              <a:sym typeface="Calibri"/>
            </a:endParaRPr>
          </a:p>
        </p:txBody>
      </p:sp>
      <p:sp>
        <p:nvSpPr>
          <p:cNvPr id="335" name="Google Shape;335;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336" name="Google Shape;336;p40"/>
          <p:cNvPicPr preferRelativeResize="0"/>
          <p:nvPr/>
        </p:nvPicPr>
        <p:blipFill rotWithShape="1">
          <a:blip r:embed="rId3">
            <a:alphaModFix/>
          </a:blip>
          <a:srcRect b="0" l="0" r="0" t="0"/>
          <a:stretch/>
        </p:blipFill>
        <p:spPr>
          <a:xfrm>
            <a:off x="914400" y="2082476"/>
            <a:ext cx="10363200" cy="4273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776748" y="2857500"/>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342" name="Google Shape;342;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ctrTitle"/>
          </p:nvPr>
        </p:nvSpPr>
        <p:spPr>
          <a:xfrm>
            <a:off x="914400" y="16790"/>
            <a:ext cx="103632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latin typeface="Calibri"/>
                <a:ea typeface="Calibri"/>
                <a:cs typeface="Calibri"/>
                <a:sym typeface="Calibri"/>
              </a:rPr>
              <a:t>Why Instagram?</a:t>
            </a:r>
            <a:endParaRPr b="1" sz="3600">
              <a:latin typeface="Calibri"/>
              <a:ea typeface="Calibri"/>
              <a:cs typeface="Calibri"/>
              <a:sym typeface="Calibri"/>
            </a:endParaRPr>
          </a:p>
        </p:txBody>
      </p:sp>
      <p:sp>
        <p:nvSpPr>
          <p:cNvPr id="126" name="Google Shape;126;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27" name="Google Shape;127;p15"/>
          <p:cNvSpPr txBox="1"/>
          <p:nvPr>
            <p:ph idx="1" type="subTitle"/>
          </p:nvPr>
        </p:nvSpPr>
        <p:spPr>
          <a:xfrm>
            <a:off x="481781" y="1326941"/>
            <a:ext cx="11228438" cy="489360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Times New Roman"/>
              <a:buChar char="•"/>
            </a:pPr>
            <a:r>
              <a:rPr b="1" i="0" lang="en-IN" sz="2400" u="none" cap="none" strike="noStrike">
                <a:solidFill>
                  <a:schemeClr val="dk1"/>
                </a:solidFill>
                <a:latin typeface="Calibri"/>
                <a:ea typeface="Calibri"/>
                <a:cs typeface="Calibri"/>
                <a:sym typeface="Calibri"/>
              </a:rPr>
              <a:t>Visual Platform</a:t>
            </a:r>
            <a:r>
              <a:rPr b="0" i="0" lang="en-IN" sz="2400" u="none" cap="none" strike="noStrike">
                <a:solidFill>
                  <a:schemeClr val="dk1"/>
                </a:solidFill>
                <a:latin typeface="Calibri"/>
                <a:ea typeface="Calibri"/>
                <a:cs typeface="Calibri"/>
                <a:sym typeface="Calibri"/>
              </a:rPr>
              <a:t>: Instagram is highly visual, making it an effective medium for brands to engage with their audience.</a:t>
            </a:r>
            <a:endParaRPr sz="2400">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Times New Roman"/>
              <a:buChar char="•"/>
            </a:pPr>
            <a:r>
              <a:rPr b="1" i="0" lang="en-IN" sz="2400" u="none" cap="none" strike="noStrike">
                <a:solidFill>
                  <a:schemeClr val="dk1"/>
                </a:solidFill>
                <a:latin typeface="Calibri"/>
                <a:ea typeface="Calibri"/>
                <a:cs typeface="Calibri"/>
                <a:sym typeface="Calibri"/>
              </a:rPr>
              <a:t>Widespread Usage</a:t>
            </a:r>
            <a:r>
              <a:rPr b="0" i="0" lang="en-IN" sz="2400" u="none" cap="none" strike="noStrike">
                <a:solidFill>
                  <a:schemeClr val="dk1"/>
                </a:solidFill>
                <a:latin typeface="Calibri"/>
                <a:ea typeface="Calibri"/>
                <a:cs typeface="Calibri"/>
                <a:sym typeface="Calibri"/>
              </a:rPr>
              <a:t>: Almost people of all ages are using Instagram these days, expanding its reach and influence.   </a:t>
            </a:r>
            <a:endParaRPr sz="2400">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Times New Roman"/>
              <a:buChar char="•"/>
            </a:pPr>
            <a:r>
              <a:rPr b="1" i="0" lang="en-IN" sz="2400" u="none" cap="none" strike="noStrike">
                <a:solidFill>
                  <a:schemeClr val="dk1"/>
                </a:solidFill>
                <a:latin typeface="Calibri"/>
                <a:ea typeface="Calibri"/>
                <a:cs typeface="Calibri"/>
                <a:sym typeface="Calibri"/>
              </a:rPr>
              <a:t>Business Promotion</a:t>
            </a:r>
            <a:r>
              <a:rPr b="0" i="0" lang="en-IN" sz="2400" u="none" cap="none" strike="noStrike">
                <a:solidFill>
                  <a:schemeClr val="dk1"/>
                </a:solidFill>
                <a:latin typeface="Calibri"/>
                <a:ea typeface="Calibri"/>
                <a:cs typeface="Calibri"/>
                <a:sym typeface="Calibri"/>
              </a:rPr>
              <a:t>: The platform is particularly valuable for businesses looking to promote their products and services.</a:t>
            </a:r>
            <a:endParaRPr sz="2400">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Times New Roman"/>
              <a:buChar char="•"/>
            </a:pPr>
            <a:r>
              <a:rPr b="1" i="0" lang="en-IN" sz="2400" u="none" cap="none" strike="noStrike">
                <a:solidFill>
                  <a:schemeClr val="dk1"/>
                </a:solidFill>
                <a:latin typeface="Calibri"/>
                <a:ea typeface="Calibri"/>
                <a:cs typeface="Calibri"/>
                <a:sym typeface="Calibri"/>
              </a:rPr>
              <a:t>Engagement Focus</a:t>
            </a:r>
            <a:r>
              <a:rPr b="0" i="0" lang="en-IN" sz="2400" u="none" cap="none" strike="noStrike">
                <a:solidFill>
                  <a:schemeClr val="dk1"/>
                </a:solidFill>
                <a:latin typeface="Calibri"/>
                <a:ea typeface="Calibri"/>
                <a:cs typeface="Calibri"/>
                <a:sym typeface="Calibri"/>
              </a:rPr>
              <a:t>: Instagram encourages engagement through photos, videos, and stories, allowing for a better understanding of content performance.</a:t>
            </a:r>
            <a:endParaRPr sz="2400">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Times New Roman"/>
              <a:buChar char="•"/>
            </a:pPr>
            <a:r>
              <a:rPr b="1" i="0" lang="en-IN" sz="2400" u="none" cap="none" strike="noStrike">
                <a:solidFill>
                  <a:schemeClr val="dk1"/>
                </a:solidFill>
                <a:latin typeface="Calibri"/>
                <a:ea typeface="Calibri"/>
                <a:cs typeface="Calibri"/>
                <a:sym typeface="Calibri"/>
              </a:rPr>
              <a:t>Valuable Insights</a:t>
            </a:r>
            <a:r>
              <a:rPr b="0" i="0" lang="en-IN" sz="2400" u="none" cap="none" strike="noStrike">
                <a:solidFill>
                  <a:schemeClr val="dk1"/>
                </a:solidFill>
                <a:latin typeface="Calibri"/>
                <a:ea typeface="Calibri"/>
                <a:cs typeface="Calibri"/>
                <a:sym typeface="Calibri"/>
              </a:rPr>
              <a:t>: The analysis aims to provide insights that can improve marketing strategies and increase user engagement.</a:t>
            </a:r>
            <a:endParaRPr sz="2400">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Times New Roman"/>
              <a:buChar char="•"/>
            </a:pPr>
            <a:r>
              <a:rPr b="1" i="0" lang="en-IN" sz="2400" u="none" cap="none" strike="noStrike">
                <a:solidFill>
                  <a:schemeClr val="dk1"/>
                </a:solidFill>
                <a:latin typeface="Calibri"/>
                <a:ea typeface="Calibri"/>
                <a:cs typeface="Calibri"/>
                <a:sym typeface="Calibri"/>
              </a:rPr>
              <a:t>Comparison with Other Platforms</a:t>
            </a:r>
            <a:r>
              <a:rPr b="0" i="0" lang="en-IN" sz="2400" u="none" cap="none" strike="noStrike">
                <a:solidFill>
                  <a:schemeClr val="dk1"/>
                </a:solidFill>
                <a:latin typeface="Calibri"/>
                <a:ea typeface="Calibri"/>
                <a:cs typeface="Calibri"/>
                <a:sym typeface="Calibri"/>
              </a:rPr>
              <a:t>: This project will highlight how Instagram’s features differ from those of other social media platforms like Facebook or Twitter, where interactions may vary.</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ctrTitle"/>
          </p:nvPr>
        </p:nvSpPr>
        <p:spPr>
          <a:xfrm>
            <a:off x="2005775" y="294951"/>
            <a:ext cx="8534400" cy="6939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IN" sz="3600"/>
              <a:t>Default Instagram Statistics</a:t>
            </a:r>
            <a:endParaRPr/>
          </a:p>
        </p:txBody>
      </p:sp>
      <p:sp>
        <p:nvSpPr>
          <p:cNvPr id="134" name="Google Shape;134;p16"/>
          <p:cNvSpPr txBox="1"/>
          <p:nvPr>
            <p:ph idx="1" type="subTitle"/>
          </p:nvPr>
        </p:nvSpPr>
        <p:spPr>
          <a:xfrm>
            <a:off x="203200" y="1566425"/>
            <a:ext cx="11813700" cy="49197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640"/>
              </a:spcBef>
              <a:spcAft>
                <a:spcPts val="0"/>
              </a:spcAft>
              <a:buSzPts val="3200"/>
              <a:buNone/>
            </a:pPr>
            <a:r>
              <a:rPr lang="en-IN"/>
              <a:t> </a:t>
            </a:r>
            <a:endParaRPr/>
          </a:p>
        </p:txBody>
      </p:sp>
      <p:sp>
        <p:nvSpPr>
          <p:cNvPr id="135" name="Google Shape;135;p16"/>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36" name="Google Shape;136;p16"/>
          <p:cNvPicPr preferRelativeResize="0"/>
          <p:nvPr/>
        </p:nvPicPr>
        <p:blipFill rotWithShape="1">
          <a:blip r:embed="rId3">
            <a:alphaModFix/>
          </a:blip>
          <a:srcRect b="0" l="0" r="0" t="0"/>
          <a:stretch/>
        </p:blipFill>
        <p:spPr>
          <a:xfrm>
            <a:off x="540072" y="1656497"/>
            <a:ext cx="2596900" cy="4609649"/>
          </a:xfrm>
          <a:prstGeom prst="rect">
            <a:avLst/>
          </a:prstGeom>
          <a:noFill/>
          <a:ln>
            <a:noFill/>
          </a:ln>
        </p:spPr>
      </p:pic>
      <p:pic>
        <p:nvPicPr>
          <p:cNvPr id="137" name="Google Shape;137;p16"/>
          <p:cNvPicPr preferRelativeResize="0"/>
          <p:nvPr/>
        </p:nvPicPr>
        <p:blipFill rotWithShape="1">
          <a:blip r:embed="rId4">
            <a:alphaModFix/>
          </a:blip>
          <a:srcRect b="0" l="0" r="0" t="0"/>
          <a:stretch/>
        </p:blipFill>
        <p:spPr>
          <a:xfrm>
            <a:off x="3986975" y="1656500"/>
            <a:ext cx="2844900" cy="4537825"/>
          </a:xfrm>
          <a:prstGeom prst="rect">
            <a:avLst/>
          </a:prstGeom>
          <a:noFill/>
          <a:ln>
            <a:noFill/>
          </a:ln>
        </p:spPr>
      </p:pic>
      <p:pic>
        <p:nvPicPr>
          <p:cNvPr id="138" name="Google Shape;138;p16"/>
          <p:cNvPicPr preferRelativeResize="0"/>
          <p:nvPr/>
        </p:nvPicPr>
        <p:blipFill rotWithShape="1">
          <a:blip r:embed="rId5">
            <a:alphaModFix/>
          </a:blip>
          <a:srcRect b="0" l="0" r="0" t="0"/>
          <a:stretch/>
        </p:blipFill>
        <p:spPr>
          <a:xfrm>
            <a:off x="7463300" y="1656500"/>
            <a:ext cx="2844900" cy="4537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t>NEED FOR WORK</a:t>
            </a:r>
            <a:endParaRPr/>
          </a:p>
        </p:txBody>
      </p:sp>
      <p:sp>
        <p:nvSpPr>
          <p:cNvPr id="144" name="Google Shape;144;p17"/>
          <p:cNvSpPr txBox="1"/>
          <p:nvPr>
            <p:ph idx="1" type="body"/>
          </p:nvPr>
        </p:nvSpPr>
        <p:spPr>
          <a:xfrm>
            <a:off x="609600" y="1581539"/>
            <a:ext cx="109728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457200" rtl="0" algn="just">
              <a:lnSpc>
                <a:spcPct val="100000"/>
              </a:lnSpc>
              <a:spcBef>
                <a:spcPts val="360"/>
              </a:spcBef>
              <a:spcAft>
                <a:spcPts val="0"/>
              </a:spcAft>
              <a:buSzPct val="72580"/>
              <a:buChar char="•"/>
            </a:pPr>
            <a:r>
              <a:rPr b="1" lang="en-IN"/>
              <a:t>Audience Insights: </a:t>
            </a:r>
            <a:r>
              <a:rPr lang="en-IN"/>
              <a:t>By analyzing Instagram reach, we gain valuable insights into what types of content resonate with our audience. This enables us to tailor our posts for maximum impact.</a:t>
            </a:r>
            <a:endParaRPr/>
          </a:p>
          <a:p>
            <a:pPr indent="-342900" lvl="0" marL="457200" rtl="0" algn="just">
              <a:lnSpc>
                <a:spcPct val="100000"/>
              </a:lnSpc>
              <a:spcBef>
                <a:spcPts val="360"/>
              </a:spcBef>
              <a:spcAft>
                <a:spcPts val="0"/>
              </a:spcAft>
              <a:buSzPct val="72580"/>
              <a:buChar char="•"/>
            </a:pPr>
            <a:r>
              <a:rPr b="1" lang="en-IN"/>
              <a:t>Enhanced Marketing </a:t>
            </a:r>
            <a:r>
              <a:rPr lang="en-IN"/>
              <a:t>Strategies: For businesses and influencers, optimizing content based on reach can lead to increased visibility, more followers, and ultimately higher engagement and sales</a:t>
            </a:r>
            <a:endParaRPr/>
          </a:p>
          <a:p>
            <a:pPr indent="-342900" lvl="0" marL="457200" rtl="0" algn="just">
              <a:lnSpc>
                <a:spcPct val="100000"/>
              </a:lnSpc>
              <a:spcBef>
                <a:spcPts val="360"/>
              </a:spcBef>
              <a:spcAft>
                <a:spcPts val="0"/>
              </a:spcAft>
              <a:buSzPct val="72580"/>
              <a:buChar char="•"/>
            </a:pPr>
            <a:r>
              <a:rPr b="1" lang="en-IN"/>
              <a:t>Data-Driven Decision Making: </a:t>
            </a:r>
            <a:r>
              <a:rPr lang="en-IN"/>
              <a:t>Our project emphasizes the importance of making informed decisions backed by data, rather than relying on guesswork. This approach can significantly enhance the effectiveness of our marketing strategies.</a:t>
            </a:r>
            <a:endParaRPr/>
          </a:p>
          <a:p>
            <a:pPr indent="-342900" lvl="0" marL="457200" rtl="0" algn="just">
              <a:lnSpc>
                <a:spcPct val="100000"/>
              </a:lnSpc>
              <a:spcBef>
                <a:spcPts val="360"/>
              </a:spcBef>
              <a:spcAft>
                <a:spcPts val="0"/>
              </a:spcAft>
              <a:buSzPct val="72580"/>
              <a:buChar char="•"/>
            </a:pPr>
            <a:r>
              <a:rPr b="1" lang="en-IN"/>
              <a:t>Identifying Trends: </a:t>
            </a:r>
            <a:r>
              <a:rPr lang="en-IN"/>
              <a:t>By understanding reach metrics, we can identify trends in audience behavior, allowing us to anticipate shifts in preferences and adapt our strategies accordingly.</a:t>
            </a:r>
            <a:endParaRPr/>
          </a:p>
        </p:txBody>
      </p:sp>
      <p:sp>
        <p:nvSpPr>
          <p:cNvPr id="145" name="Google Shape;145;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1748375" y="109051"/>
            <a:ext cx="9008400" cy="93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IN" sz="3600"/>
              <a:t>Data Set Overview</a:t>
            </a:r>
            <a:endParaRPr b="1" sz="3600"/>
          </a:p>
        </p:txBody>
      </p:sp>
      <p:sp>
        <p:nvSpPr>
          <p:cNvPr id="152" name="Google Shape;152;p18"/>
          <p:cNvSpPr txBox="1"/>
          <p:nvPr>
            <p:ph idx="1" type="body"/>
          </p:nvPr>
        </p:nvSpPr>
        <p:spPr>
          <a:xfrm>
            <a:off x="124225" y="1482275"/>
            <a:ext cx="11763000" cy="5081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b="1" lang="en-IN" sz="1500">
                <a:latin typeface="Arial"/>
                <a:ea typeface="Arial"/>
                <a:cs typeface="Arial"/>
                <a:sym typeface="Arial"/>
              </a:rPr>
              <a:t>Introduction to Dataset</a:t>
            </a:r>
            <a:r>
              <a:rPr lang="en-IN" sz="1500">
                <a:latin typeface="Arial"/>
                <a:ea typeface="Arial"/>
                <a:cs typeface="Arial"/>
                <a:sym typeface="Arial"/>
              </a:rPr>
              <a:t>: Our dataset consists of Instagram metrics collected from various posts, focusing on engagement factors like likes, comments, hashtags, and reach. This data serves as the foundation for training our model to predict social media performance metrics.</a:t>
            </a:r>
            <a:endParaRPr sz="1500">
              <a:latin typeface="Arial"/>
              <a:ea typeface="Arial"/>
              <a:cs typeface="Arial"/>
              <a:sym typeface="Arial"/>
            </a:endParaRPr>
          </a:p>
          <a:p>
            <a:pPr indent="0" lvl="0" marL="0" rtl="0" algn="l">
              <a:lnSpc>
                <a:spcPct val="100000"/>
              </a:lnSpc>
              <a:spcBef>
                <a:spcPts val="360"/>
              </a:spcBef>
              <a:spcAft>
                <a:spcPts val="0"/>
              </a:spcAft>
              <a:buSzPts val="1800"/>
              <a:buNone/>
            </a:pPr>
            <a:r>
              <a:rPr b="1" lang="en-IN" sz="1500">
                <a:latin typeface="Arial"/>
                <a:ea typeface="Arial"/>
                <a:cs typeface="Arial"/>
                <a:sym typeface="Arial"/>
              </a:rPr>
              <a:t>Attributes</a:t>
            </a:r>
            <a:r>
              <a:rPr lang="en-IN" sz="1500">
                <a:latin typeface="Arial"/>
                <a:ea typeface="Arial"/>
                <a:cs typeface="Arial"/>
                <a:sym typeface="Arial"/>
              </a:rPr>
              <a:t>: The dataset includes attributes essential for engagement analysis, such as Likes, Comments, Shares, Hashtags, and Reach. These attributes enable the model to understand user interactions and predict reach effectively.</a:t>
            </a:r>
            <a:endParaRPr sz="15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b="1" lang="en-IN" sz="1500">
                <a:latin typeface="Arial"/>
                <a:ea typeface="Arial"/>
                <a:cs typeface="Arial"/>
                <a:sym typeface="Arial"/>
              </a:rPr>
              <a:t>Example Attributes</a:t>
            </a:r>
            <a:r>
              <a:rPr lang="en-IN"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1200"/>
              </a:spcBef>
              <a:spcAft>
                <a:spcPts val="0"/>
              </a:spcAft>
              <a:buSzPts val="1500"/>
              <a:buChar char="●"/>
            </a:pPr>
            <a:r>
              <a:rPr b="1" lang="en-IN" sz="1500">
                <a:latin typeface="Arial"/>
                <a:ea typeface="Arial"/>
                <a:cs typeface="Arial"/>
                <a:sym typeface="Arial"/>
              </a:rPr>
              <a:t>Likes</a:t>
            </a:r>
            <a:r>
              <a:rPr lang="en-IN" sz="1500">
                <a:latin typeface="Arial"/>
                <a:ea typeface="Arial"/>
                <a:cs typeface="Arial"/>
                <a:sym typeface="Arial"/>
              </a:rPr>
              <a:t>: Total likes per post.</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IN" sz="1500">
                <a:latin typeface="Arial"/>
                <a:ea typeface="Arial"/>
                <a:cs typeface="Arial"/>
                <a:sym typeface="Arial"/>
              </a:rPr>
              <a:t>Comments</a:t>
            </a:r>
            <a:r>
              <a:rPr lang="en-IN" sz="1500">
                <a:latin typeface="Arial"/>
                <a:ea typeface="Arial"/>
                <a:cs typeface="Arial"/>
                <a:sym typeface="Arial"/>
              </a:rPr>
              <a:t>: Number of comments received on each post.</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IN" sz="1500">
                <a:latin typeface="Arial"/>
                <a:ea typeface="Arial"/>
                <a:cs typeface="Arial"/>
                <a:sym typeface="Arial"/>
              </a:rPr>
              <a:t>Shares</a:t>
            </a:r>
            <a:r>
              <a:rPr lang="en-IN" sz="1500">
                <a:latin typeface="Arial"/>
                <a:ea typeface="Arial"/>
                <a:cs typeface="Arial"/>
                <a:sym typeface="Arial"/>
              </a:rPr>
              <a:t>: Instances where the post was shared by users.</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IN" sz="1500">
                <a:latin typeface="Arial"/>
                <a:ea typeface="Arial"/>
                <a:cs typeface="Arial"/>
                <a:sym typeface="Arial"/>
              </a:rPr>
              <a:t>Hashtags</a:t>
            </a:r>
            <a:r>
              <a:rPr lang="en-IN" sz="1500">
                <a:latin typeface="Arial"/>
                <a:ea typeface="Arial"/>
                <a:cs typeface="Arial"/>
                <a:sym typeface="Arial"/>
              </a:rPr>
              <a:t>: Frequency and type of hashtags used.</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IN" sz="1500">
                <a:latin typeface="Arial"/>
                <a:ea typeface="Arial"/>
                <a:cs typeface="Arial"/>
                <a:sym typeface="Arial"/>
              </a:rPr>
              <a:t>Reach</a:t>
            </a:r>
            <a:r>
              <a:rPr lang="en-IN" sz="1500">
                <a:latin typeface="Arial"/>
                <a:ea typeface="Arial"/>
                <a:cs typeface="Arial"/>
                <a:sym typeface="Arial"/>
              </a:rPr>
              <a:t>: Number of unique users who saw the post.</a:t>
            </a:r>
            <a:endParaRPr sz="1500">
              <a:latin typeface="Arial"/>
              <a:ea typeface="Arial"/>
              <a:cs typeface="Arial"/>
              <a:sym typeface="Arial"/>
            </a:endParaRPr>
          </a:p>
          <a:p>
            <a:pPr indent="0" lvl="0" marL="0" rtl="0" algn="l">
              <a:spcBef>
                <a:spcPts val="1200"/>
              </a:spcBef>
              <a:spcAft>
                <a:spcPts val="0"/>
              </a:spcAft>
              <a:buNone/>
            </a:pPr>
            <a:r>
              <a:rPr b="1" lang="en-IN" sz="1500">
                <a:latin typeface="Arial"/>
                <a:ea typeface="Arial"/>
                <a:cs typeface="Arial"/>
                <a:sym typeface="Arial"/>
              </a:rPr>
              <a:t>Subclass Structure</a:t>
            </a:r>
            <a:r>
              <a:rPr lang="en-IN" sz="1500">
                <a:latin typeface="Arial"/>
                <a:ea typeface="Arial"/>
                <a:cs typeface="Arial"/>
                <a:sym typeface="Arial"/>
              </a:rPr>
              <a:t>: To provide more granular insights, data is segmented into subclasses based on Content Type (Photos, Videos, Stories) and Audience Segment (Followers and Non-Followers). This allows for nuanced predictions and comparisons across different content formats and audience types.</a:t>
            </a:r>
            <a:endParaRPr sz="1500">
              <a:latin typeface="Arial"/>
              <a:ea typeface="Arial"/>
              <a:cs typeface="Arial"/>
              <a:sym typeface="Arial"/>
            </a:endParaRPr>
          </a:p>
          <a:p>
            <a:pPr indent="0" lvl="0" marL="457200" rtl="0" algn="l">
              <a:lnSpc>
                <a:spcPct val="115000"/>
              </a:lnSpc>
              <a:spcBef>
                <a:spcPts val="1200"/>
              </a:spcBef>
              <a:spcAft>
                <a:spcPts val="0"/>
              </a:spcAft>
              <a:buNone/>
            </a:pPr>
            <a:r>
              <a:t/>
            </a:r>
            <a:endParaRPr sz="1500">
              <a:latin typeface="Arial"/>
              <a:ea typeface="Arial"/>
              <a:cs typeface="Arial"/>
              <a:sym typeface="Arial"/>
            </a:endParaRPr>
          </a:p>
          <a:p>
            <a:pPr indent="0" lvl="0" marL="0" rtl="0" algn="l">
              <a:lnSpc>
                <a:spcPct val="100000"/>
              </a:lnSpc>
              <a:spcBef>
                <a:spcPts val="1200"/>
              </a:spcBef>
              <a:spcAft>
                <a:spcPts val="0"/>
              </a:spcAft>
              <a:buSzPts val="1800"/>
              <a:buNone/>
            </a:pPr>
            <a:r>
              <a:t/>
            </a:r>
            <a:endParaRPr sz="1500">
              <a:latin typeface="Arial"/>
              <a:ea typeface="Arial"/>
              <a:cs typeface="Arial"/>
              <a:sym typeface="Arial"/>
            </a:endParaRPr>
          </a:p>
        </p:txBody>
      </p:sp>
      <p:sp>
        <p:nvSpPr>
          <p:cNvPr id="153" name="Google Shape;153;p18"/>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idx="1" type="body"/>
          </p:nvPr>
        </p:nvSpPr>
        <p:spPr>
          <a:xfrm>
            <a:off x="139875" y="1506250"/>
            <a:ext cx="11841300" cy="4850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a:t>  </a:t>
            </a:r>
            <a:r>
              <a:rPr b="1" lang="en-IN" sz="1500">
                <a:latin typeface="Arial"/>
                <a:ea typeface="Arial"/>
                <a:cs typeface="Arial"/>
                <a:sym typeface="Arial"/>
              </a:rPr>
              <a:t>Example Subclass Categories</a:t>
            </a:r>
            <a:r>
              <a:rPr lang="en-IN"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1200"/>
              </a:spcBef>
              <a:spcAft>
                <a:spcPts val="0"/>
              </a:spcAft>
              <a:buSzPts val="1500"/>
              <a:buChar char="●"/>
            </a:pPr>
            <a:r>
              <a:rPr b="1" lang="en-IN" sz="1500">
                <a:latin typeface="Arial"/>
                <a:ea typeface="Arial"/>
                <a:cs typeface="Arial"/>
                <a:sym typeface="Arial"/>
              </a:rPr>
              <a:t>Content Type</a:t>
            </a:r>
            <a:r>
              <a:rPr lang="en-IN" sz="1500">
                <a:latin typeface="Arial"/>
                <a:ea typeface="Arial"/>
                <a:cs typeface="Arial"/>
                <a:sym typeface="Arial"/>
              </a:rPr>
              <a:t>: e.g., Photos, Videos, Stories.</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IN" sz="1500">
                <a:latin typeface="Arial"/>
                <a:ea typeface="Arial"/>
                <a:cs typeface="Arial"/>
                <a:sym typeface="Arial"/>
              </a:rPr>
              <a:t>Audience Segment</a:t>
            </a:r>
            <a:r>
              <a:rPr lang="en-IN" sz="1500">
                <a:latin typeface="Arial"/>
                <a:ea typeface="Arial"/>
                <a:cs typeface="Arial"/>
                <a:sym typeface="Arial"/>
              </a:rPr>
              <a:t>: e.g., Followers vs. Non-Followers.</a:t>
            </a:r>
            <a:endParaRPr sz="1500">
              <a:latin typeface="Arial"/>
              <a:ea typeface="Arial"/>
              <a:cs typeface="Arial"/>
              <a:sym typeface="Arial"/>
            </a:endParaRPr>
          </a:p>
          <a:p>
            <a:pPr indent="0" lvl="0" marL="0" rtl="0" algn="l">
              <a:spcBef>
                <a:spcPts val="1200"/>
              </a:spcBef>
              <a:spcAft>
                <a:spcPts val="0"/>
              </a:spcAft>
              <a:buClr>
                <a:schemeClr val="dk1"/>
              </a:buClr>
              <a:buSzPts val="1800"/>
              <a:buFont typeface="Arial"/>
              <a:buNone/>
            </a:pPr>
            <a:r>
              <a:rPr b="1" lang="en-IN" sz="1500">
                <a:latin typeface="Arial"/>
                <a:ea typeface="Arial"/>
                <a:cs typeface="Arial"/>
                <a:sym typeface="Arial"/>
              </a:rPr>
              <a:t>Instance Count</a:t>
            </a:r>
            <a:r>
              <a:rPr lang="en-IN" sz="1500">
                <a:latin typeface="Arial"/>
                <a:ea typeface="Arial"/>
                <a:cs typeface="Arial"/>
                <a:sym typeface="Arial"/>
              </a:rPr>
              <a:t>:Our dataset currently includes X instances, with a target goal of collecting 5000 instances to ensure model robustness. This volume is critical for capturing diverse user interactions across various post types and audience segments.</a:t>
            </a:r>
            <a:endParaRPr sz="1500">
              <a:latin typeface="Arial"/>
              <a:ea typeface="Arial"/>
              <a:cs typeface="Arial"/>
              <a:sym typeface="Arial"/>
            </a:endParaRPr>
          </a:p>
          <a:p>
            <a:pPr indent="0" lvl="0" marL="0" rtl="0" algn="l">
              <a:spcBef>
                <a:spcPts val="360"/>
              </a:spcBef>
              <a:spcAft>
                <a:spcPts val="0"/>
              </a:spcAft>
              <a:buNone/>
            </a:pPr>
            <a:r>
              <a:t/>
            </a:r>
            <a:endParaRPr sz="1500"/>
          </a:p>
          <a:p>
            <a:pPr indent="0" lvl="0" marL="0" rtl="0" algn="l">
              <a:lnSpc>
                <a:spcPct val="115000"/>
              </a:lnSpc>
              <a:spcBef>
                <a:spcPts val="1200"/>
              </a:spcBef>
              <a:spcAft>
                <a:spcPts val="0"/>
              </a:spcAft>
              <a:buNone/>
            </a:pPr>
            <a:r>
              <a:rPr b="1" lang="en-IN" sz="1500">
                <a:latin typeface="Arial"/>
                <a:ea typeface="Arial"/>
                <a:cs typeface="Arial"/>
                <a:sym typeface="Arial"/>
              </a:rPr>
              <a:t>Data Source</a:t>
            </a:r>
            <a:r>
              <a:rPr lang="en-IN" sz="1500">
                <a:latin typeface="Arial"/>
                <a:ea typeface="Arial"/>
                <a:cs typeface="Arial"/>
                <a:sym typeface="Arial"/>
              </a:rPr>
              <a:t>:</a:t>
            </a:r>
            <a:br>
              <a:rPr lang="en-IN" sz="1500">
                <a:latin typeface="Arial"/>
                <a:ea typeface="Arial"/>
                <a:cs typeface="Arial"/>
                <a:sym typeface="Arial"/>
              </a:rPr>
            </a:br>
            <a:r>
              <a:rPr lang="en-IN" sz="1500">
                <a:latin typeface="Arial"/>
                <a:ea typeface="Arial"/>
                <a:cs typeface="Arial"/>
                <a:sym typeface="Arial"/>
              </a:rPr>
              <a:t>“Due to limitations with Instagram’s API, data was collected manually, allowing us to focus on specific engagement metrics per post.”</a:t>
            </a:r>
            <a:endParaRPr sz="1500">
              <a:latin typeface="Arial"/>
              <a:ea typeface="Arial"/>
              <a:cs typeface="Arial"/>
              <a:sym typeface="Arial"/>
            </a:endParaRPr>
          </a:p>
          <a:p>
            <a:pPr indent="0" lvl="0" marL="0" rtl="0" algn="l">
              <a:spcBef>
                <a:spcPts val="1200"/>
              </a:spcBef>
              <a:spcAft>
                <a:spcPts val="0"/>
              </a:spcAft>
              <a:buNone/>
            </a:pPr>
            <a:r>
              <a:t/>
            </a:r>
            <a:endParaRPr sz="1500"/>
          </a:p>
        </p:txBody>
      </p:sp>
      <p:sp>
        <p:nvSpPr>
          <p:cNvPr id="160" name="Google Shape;160;p19"/>
          <p:cNvSpPr txBox="1"/>
          <p:nvPr>
            <p:ph idx="12" type="sldNum"/>
          </p:nvPr>
        </p:nvSpPr>
        <p:spPr>
          <a:xfrm>
            <a:off x="8737600" y="6356351"/>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ctrTitle"/>
          </p:nvPr>
        </p:nvSpPr>
        <p:spPr>
          <a:xfrm>
            <a:off x="914400" y="56485"/>
            <a:ext cx="103632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IN" sz="3600">
                <a:latin typeface="Calibri"/>
                <a:ea typeface="Calibri"/>
                <a:cs typeface="Calibri"/>
                <a:sym typeface="Calibri"/>
              </a:rPr>
              <a:t>Algorithms</a:t>
            </a:r>
            <a:endParaRPr b="1" sz="3600">
              <a:latin typeface="Calibri"/>
              <a:ea typeface="Calibri"/>
              <a:cs typeface="Calibri"/>
              <a:sym typeface="Calibri"/>
            </a:endParaRPr>
          </a:p>
        </p:txBody>
      </p:sp>
      <p:sp>
        <p:nvSpPr>
          <p:cNvPr id="166" name="Google Shape;166;p20"/>
          <p:cNvSpPr txBox="1"/>
          <p:nvPr>
            <p:ph idx="1" type="subTitle"/>
          </p:nvPr>
        </p:nvSpPr>
        <p:spPr>
          <a:xfrm>
            <a:off x="914400" y="2192593"/>
            <a:ext cx="10599174" cy="3873909"/>
          </a:xfrm>
          <a:prstGeom prst="rect">
            <a:avLst/>
          </a:prstGeom>
          <a:noFill/>
          <a:ln>
            <a:noFill/>
          </a:ln>
        </p:spPr>
        <p:txBody>
          <a:bodyPr anchorCtr="0" anchor="t" bIns="45700" lIns="91425" spcFirstLastPara="1" rIns="91425" wrap="square" tIns="45700">
            <a:normAutofit/>
          </a:bodyPr>
          <a:lstStyle/>
          <a:p>
            <a:pPr indent="-514350" lvl="0" marL="539750" rtl="0" algn="l">
              <a:lnSpc>
                <a:spcPct val="100000"/>
              </a:lnSpc>
              <a:spcBef>
                <a:spcPts val="640"/>
              </a:spcBef>
              <a:spcAft>
                <a:spcPts val="0"/>
              </a:spcAft>
              <a:buClr>
                <a:srgbClr val="888888"/>
              </a:buClr>
              <a:buSzPts val="3200"/>
              <a:buFont typeface="Arial"/>
              <a:buAutoNum type="arabicPeriod"/>
            </a:pPr>
            <a:r>
              <a:rPr lang="en-IN">
                <a:solidFill>
                  <a:srgbClr val="FF0000"/>
                </a:solidFill>
                <a:latin typeface="Times New Roman"/>
                <a:ea typeface="Times New Roman"/>
                <a:cs typeface="Times New Roman"/>
                <a:sym typeface="Times New Roman"/>
              </a:rPr>
              <a:t>Passive Aggressive Regressor</a:t>
            </a:r>
            <a:endParaRPr/>
          </a:p>
          <a:p>
            <a:pPr indent="-514350" lvl="0" marL="539750" rtl="0" algn="l">
              <a:lnSpc>
                <a:spcPct val="100000"/>
              </a:lnSpc>
              <a:spcBef>
                <a:spcPts val="640"/>
              </a:spcBef>
              <a:spcAft>
                <a:spcPts val="0"/>
              </a:spcAft>
              <a:buClr>
                <a:srgbClr val="888888"/>
              </a:buClr>
              <a:buSzPts val="3200"/>
              <a:buFont typeface="Arial"/>
              <a:buAutoNum type="arabicPeriod"/>
            </a:pPr>
            <a:r>
              <a:rPr lang="en-IN">
                <a:solidFill>
                  <a:srgbClr val="3F3F3F"/>
                </a:solidFill>
                <a:latin typeface="Times New Roman"/>
                <a:ea typeface="Times New Roman"/>
                <a:cs typeface="Times New Roman"/>
                <a:sym typeface="Times New Roman"/>
              </a:rPr>
              <a:t>Logistic Regression</a:t>
            </a:r>
            <a:endParaRPr/>
          </a:p>
          <a:p>
            <a:pPr indent="-514350" lvl="0" marL="539750" rtl="0" algn="l">
              <a:lnSpc>
                <a:spcPct val="100000"/>
              </a:lnSpc>
              <a:spcBef>
                <a:spcPts val="640"/>
              </a:spcBef>
              <a:spcAft>
                <a:spcPts val="0"/>
              </a:spcAft>
              <a:buClr>
                <a:srgbClr val="888888"/>
              </a:buClr>
              <a:buSzPts val="3200"/>
              <a:buFont typeface="Arial"/>
              <a:buAutoNum type="arabicPeriod"/>
            </a:pPr>
            <a:r>
              <a:rPr lang="en-IN">
                <a:solidFill>
                  <a:srgbClr val="3F3F3F"/>
                </a:solidFill>
                <a:latin typeface="Times New Roman"/>
                <a:ea typeface="Times New Roman"/>
                <a:cs typeface="Times New Roman"/>
                <a:sym typeface="Times New Roman"/>
              </a:rPr>
              <a:t>Decision Tree</a:t>
            </a:r>
            <a:endParaRPr/>
          </a:p>
          <a:p>
            <a:pPr indent="-514350" lvl="0" marL="539750" rtl="0" algn="l">
              <a:lnSpc>
                <a:spcPct val="100000"/>
              </a:lnSpc>
              <a:spcBef>
                <a:spcPts val="640"/>
              </a:spcBef>
              <a:spcAft>
                <a:spcPts val="0"/>
              </a:spcAft>
              <a:buClr>
                <a:srgbClr val="888888"/>
              </a:buClr>
              <a:buSzPts val="3200"/>
              <a:buFont typeface="Arial"/>
              <a:buAutoNum type="arabicPeriod"/>
            </a:pPr>
            <a:r>
              <a:rPr lang="en-IN">
                <a:solidFill>
                  <a:srgbClr val="3F3F3F"/>
                </a:solidFill>
                <a:latin typeface="Times New Roman"/>
                <a:ea typeface="Times New Roman"/>
                <a:cs typeface="Times New Roman"/>
                <a:sym typeface="Times New Roman"/>
              </a:rPr>
              <a:t>Support Vector Machine(SVM)</a:t>
            </a:r>
            <a:endParaRPr/>
          </a:p>
          <a:p>
            <a:pPr indent="-514350" lvl="0" marL="539750" rtl="0" algn="l">
              <a:lnSpc>
                <a:spcPct val="100000"/>
              </a:lnSpc>
              <a:spcBef>
                <a:spcPts val="640"/>
              </a:spcBef>
              <a:spcAft>
                <a:spcPts val="0"/>
              </a:spcAft>
              <a:buClr>
                <a:srgbClr val="888888"/>
              </a:buClr>
              <a:buSzPts val="3200"/>
              <a:buFont typeface="Arial"/>
              <a:buAutoNum type="arabicPeriod"/>
            </a:pPr>
            <a:r>
              <a:rPr lang="en-IN">
                <a:solidFill>
                  <a:srgbClr val="3F3F3F"/>
                </a:solidFill>
                <a:latin typeface="Times New Roman"/>
                <a:ea typeface="Times New Roman"/>
                <a:cs typeface="Times New Roman"/>
                <a:sym typeface="Times New Roman"/>
              </a:rPr>
              <a:t>K-Mean Clustering</a:t>
            </a:r>
            <a:endParaRPr/>
          </a:p>
          <a:p>
            <a:pPr indent="-514350" lvl="0" marL="539750" rtl="0" algn="l">
              <a:lnSpc>
                <a:spcPct val="100000"/>
              </a:lnSpc>
              <a:spcBef>
                <a:spcPts val="640"/>
              </a:spcBef>
              <a:spcAft>
                <a:spcPts val="0"/>
              </a:spcAft>
              <a:buClr>
                <a:srgbClr val="888888"/>
              </a:buClr>
              <a:buSzPts val="3200"/>
              <a:buFont typeface="Arial"/>
              <a:buAutoNum type="arabicPeriod"/>
            </a:pPr>
            <a:r>
              <a:rPr lang="en-IN">
                <a:solidFill>
                  <a:srgbClr val="3F3F3F"/>
                </a:solidFill>
                <a:latin typeface="Times New Roman"/>
                <a:ea typeface="Times New Roman"/>
                <a:cs typeface="Times New Roman"/>
                <a:sym typeface="Times New Roman"/>
              </a:rPr>
              <a:t>Random Forest</a:t>
            </a:r>
            <a:endParaRPr/>
          </a:p>
          <a:p>
            <a:pPr indent="-311150" lvl="0" marL="539750" rtl="0" algn="l">
              <a:lnSpc>
                <a:spcPct val="100000"/>
              </a:lnSpc>
              <a:spcBef>
                <a:spcPts val="640"/>
              </a:spcBef>
              <a:spcAft>
                <a:spcPts val="0"/>
              </a:spcAft>
              <a:buClr>
                <a:srgbClr val="888888"/>
              </a:buClr>
              <a:buSzPts val="3200"/>
              <a:buFont typeface="Arial"/>
              <a:buNone/>
            </a:pPr>
            <a:r>
              <a:t/>
            </a:r>
            <a:endParaRPr>
              <a:solidFill>
                <a:srgbClr val="3F3F3F"/>
              </a:solidFill>
            </a:endParaRPr>
          </a:p>
        </p:txBody>
      </p:sp>
      <p:sp>
        <p:nvSpPr>
          <p:cNvPr id="167" name="Google Shape;167;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b="1" lang="en-IN"/>
              <a:t>Why </a:t>
            </a:r>
            <a:r>
              <a:rPr b="1" lang="en-IN">
                <a:solidFill>
                  <a:schemeClr val="dk1"/>
                </a:solidFill>
                <a:latin typeface="Times New Roman"/>
                <a:ea typeface="Times New Roman"/>
                <a:cs typeface="Times New Roman"/>
                <a:sym typeface="Times New Roman"/>
              </a:rPr>
              <a:t>Passive Aggressive Regressor</a:t>
            </a:r>
            <a:br>
              <a:rPr lang="en-IN">
                <a:solidFill>
                  <a:schemeClr val="dk1"/>
                </a:solidFill>
              </a:rPr>
            </a:br>
            <a:r>
              <a:rPr lang="en-IN">
                <a:solidFill>
                  <a:schemeClr val="dk1"/>
                </a:solidFill>
              </a:rPr>
              <a:t> </a:t>
            </a:r>
            <a:endParaRPr/>
          </a:p>
        </p:txBody>
      </p:sp>
      <p:sp>
        <p:nvSpPr>
          <p:cNvPr id="173" name="Google Shape;173;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457200" rtl="0" algn="just">
              <a:lnSpc>
                <a:spcPct val="100000"/>
              </a:lnSpc>
              <a:spcBef>
                <a:spcPts val="360"/>
              </a:spcBef>
              <a:spcAft>
                <a:spcPts val="0"/>
              </a:spcAft>
              <a:buSzPct val="80357"/>
              <a:buChar char="•"/>
            </a:pPr>
            <a:r>
              <a:rPr b="1" lang="en-IN"/>
              <a:t>Large, Continuous Flow of Data: </a:t>
            </a:r>
            <a:r>
              <a:rPr lang="en-IN"/>
              <a:t>Instagram reach data is generated continuously, and new data points (e.g., reach counts, likes, comments, etc.) come in daily. Passive Aggressive algorithms are designed for online learning, so they can be updated incrementally as new data becomes available without needing to retrain on the entire dataset</a:t>
            </a:r>
            <a:endParaRPr/>
          </a:p>
          <a:p>
            <a:pPr indent="-342900" lvl="0" marL="457200" rtl="0" algn="just">
              <a:lnSpc>
                <a:spcPct val="100000"/>
              </a:lnSpc>
              <a:spcBef>
                <a:spcPts val="360"/>
              </a:spcBef>
              <a:spcAft>
                <a:spcPts val="0"/>
              </a:spcAft>
              <a:buSzPct val="80357"/>
              <a:buChar char="•"/>
            </a:pPr>
            <a:r>
              <a:rPr b="1" lang="en-IN"/>
              <a:t>Handling Outliers and Volatile Data: </a:t>
            </a:r>
            <a:r>
              <a:rPr lang="en-IN"/>
              <a:t>Social media metrics, especially reach, can fluctuate significantly due to factors like viral posts, changes in engagement, or algorithm updates. The Passive Aggressive Regressor is robust to sudden changes and can adapt quickly without major model overhaul.</a:t>
            </a:r>
            <a:endParaRPr/>
          </a:p>
          <a:p>
            <a:pPr indent="-342900" lvl="0" marL="457200" rtl="0" algn="just">
              <a:lnSpc>
                <a:spcPct val="100000"/>
              </a:lnSpc>
              <a:spcBef>
                <a:spcPts val="360"/>
              </a:spcBef>
              <a:spcAft>
                <a:spcPts val="0"/>
              </a:spcAft>
              <a:buSzPct val="80357"/>
              <a:buChar char="•"/>
            </a:pPr>
            <a:r>
              <a:rPr b="1" lang="en-IN"/>
              <a:t>Speed and Efficiency: </a:t>
            </a:r>
            <a:r>
              <a:rPr lang="en-IN"/>
              <a:t>The algorithm is relatively efficient and can update its model with minimal computational resources. This is particularly beneficial if you need quick, real-time predictions of reach for dynamic content strategies.</a:t>
            </a:r>
            <a:endParaRPr/>
          </a:p>
          <a:p>
            <a:pPr indent="-342900" lvl="0" marL="457200" rtl="0" algn="just">
              <a:lnSpc>
                <a:spcPct val="100000"/>
              </a:lnSpc>
              <a:spcBef>
                <a:spcPts val="360"/>
              </a:spcBef>
              <a:spcAft>
                <a:spcPts val="0"/>
              </a:spcAft>
              <a:buSzPct val="80357"/>
              <a:buChar char="•"/>
            </a:pPr>
            <a:r>
              <a:rPr b="1" lang="en-IN"/>
              <a:t>Directly Minimizing Prediction Errors: </a:t>
            </a:r>
            <a:r>
              <a:rPr lang="en-IN"/>
              <a:t>The algorithm tries to stay close to previous predictions unless there's a substantial error. In case of a large error (e.g., an unusually high or low reach due to a viral post or reduced engagement), it updates its weights more aggressively, which helps keep the predictions accurate.</a:t>
            </a:r>
            <a:endParaRPr/>
          </a:p>
        </p:txBody>
      </p:sp>
      <p:sp>
        <p:nvSpPr>
          <p:cNvPr id="174" name="Google Shape;174;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