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1212" y="-96"/>
      </p:cViewPr>
      <p:guideLst>
        <p:guide orient="horz" pos="2160"/>
        <p:guide pos="38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52464" y="507207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2398" y="64291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285727"/>
            <a:ext cx="11782459" cy="601447"/>
          </a:xfrm>
          <a:prstGeom prst="rect">
            <a:avLst/>
          </a:prstGeom>
        </p:spPr>
        <p:txBody>
          <a:bodyPr vert="horz" wrap="square" lIns="0" tIns="16510" rIns="0" bIns="0" rtlCol="0">
            <a:spAutoFit/>
          </a:bodyPr>
          <a:lstStyle/>
          <a:p>
            <a:pPr marL="3213735">
              <a:spcBef>
                <a:spcPts val="130"/>
              </a:spcBef>
            </a:pPr>
            <a:r>
              <a:rPr lang="en-US" sz="3800" b="1" dirty="0" smtClean="0">
                <a:solidFill>
                  <a:srgbClr val="0F0F0F"/>
                </a:solidFill>
                <a:latin typeface="+mj-lt"/>
                <a:cs typeface="Times New Roman" panose="02020603050405020304" pitchFamily="18" charset="0"/>
              </a:rPr>
              <a:t>EMPLOYEE DATA ANALYSIS USING EXCEL</a:t>
            </a:r>
            <a:r>
              <a:rPr lang="en-US" sz="3800" b="1" i="0" dirty="0" smtClean="0">
                <a:solidFill>
                  <a:srgbClr val="0F0F0F"/>
                </a:solidFill>
                <a:effectLst/>
                <a:latin typeface="+mj-lt"/>
                <a:cs typeface="Times New Roman" panose="02020603050405020304" pitchFamily="18" charset="0"/>
              </a:rPr>
              <a:t> </a:t>
            </a:r>
            <a:endParaRPr lang="en-US" sz="3800" spc="15" dirty="0">
              <a:latin typeface="+mj-lt"/>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881158" y="3214686"/>
            <a:ext cx="9283984" cy="2492990"/>
          </a:xfrm>
          <a:prstGeom prst="rect">
            <a:avLst/>
          </a:prstGeom>
          <a:noFill/>
        </p:spPr>
        <p:txBody>
          <a:bodyPr wrap="square" rtlCol="0">
            <a:spAutoFit/>
          </a:bodyPr>
          <a:lstStyle/>
          <a:p>
            <a:r>
              <a:rPr lang="en-US" sz="2600" dirty="0"/>
              <a:t>STUDENT NAME</a:t>
            </a:r>
            <a:r>
              <a:rPr lang="en-US" sz="2600" dirty="0" smtClean="0"/>
              <a:t>: AMISHA P JAIN</a:t>
            </a:r>
            <a:endParaRPr lang="en-US" sz="2600" dirty="0"/>
          </a:p>
          <a:p>
            <a:r>
              <a:rPr lang="en-US" sz="2600" dirty="0"/>
              <a:t>REGISTER NO</a:t>
            </a:r>
            <a:r>
              <a:rPr lang="en-US" sz="2600" dirty="0" smtClean="0"/>
              <a:t>: 312215902</a:t>
            </a:r>
            <a:endParaRPr lang="en-US" sz="2600" dirty="0"/>
          </a:p>
          <a:p>
            <a:r>
              <a:rPr lang="en-US" sz="2600" dirty="0"/>
              <a:t>DEPARTMENT</a:t>
            </a:r>
            <a:r>
              <a:rPr lang="en-US" sz="2600" dirty="0" smtClean="0"/>
              <a:t>: B.COM ACCOUNTING &amp; FINANCE</a:t>
            </a:r>
            <a:endParaRPr lang="en-US" sz="2600" dirty="0"/>
          </a:p>
          <a:p>
            <a:r>
              <a:rPr lang="en-US" sz="2600" dirty="0" smtClean="0"/>
              <a:t>COLLEGE: SHRI SHANKARLAL SUNDARBAI SHASUN JAIN COLLEGE</a:t>
            </a:r>
          </a:p>
          <a:p>
            <a:endParaRPr lang="en-US" sz="2600" dirty="0"/>
          </a:p>
          <a:p>
            <a:r>
              <a:rPr lang="en-US" sz="2600" dirty="0"/>
              <a:t>           </a:t>
            </a:r>
            <a:endParaRPr lang="en-IN" sz="2600" dirty="0"/>
          </a:p>
        </p:txBody>
      </p:sp>
      <p:sp>
        <p:nvSpPr>
          <p:cNvPr id="13" name="object 6"/>
          <p:cNvSpPr/>
          <p:nvPr/>
        </p:nvSpPr>
        <p:spPr>
          <a:xfrm>
            <a:off x="380960" y="4786322"/>
            <a:ext cx="785818" cy="71438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14291"/>
            <a:ext cx="8213745" cy="752129"/>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mj-lt"/>
                <a:cs typeface="Trebuchet MS"/>
              </a:rPr>
              <a:t>M</a:t>
            </a:r>
            <a:r>
              <a:rPr sz="4800" b="1" smtClean="0">
                <a:latin typeface="+mj-lt"/>
                <a:cs typeface="Trebuchet MS"/>
              </a:rPr>
              <a:t>O</a:t>
            </a:r>
            <a:r>
              <a:rPr sz="4800" b="1" spc="-15" smtClean="0">
                <a:latin typeface="+mj-lt"/>
                <a:cs typeface="Trebuchet MS"/>
              </a:rPr>
              <a:t>D</a:t>
            </a:r>
            <a:r>
              <a:rPr sz="4800" b="1" spc="-35" smtClean="0">
                <a:latin typeface="+mj-lt"/>
                <a:cs typeface="Trebuchet MS"/>
              </a:rPr>
              <a:t>E</a:t>
            </a:r>
            <a:r>
              <a:rPr sz="4800" b="1" spc="-30" smtClean="0">
                <a:latin typeface="+mj-lt"/>
                <a:cs typeface="Trebuchet MS"/>
              </a:rPr>
              <a:t>LL</a:t>
            </a:r>
            <a:r>
              <a:rPr sz="4800" b="1" spc="-5" smtClean="0">
                <a:latin typeface="+mj-lt"/>
                <a:cs typeface="Trebuchet MS"/>
              </a:rPr>
              <a:t>I</a:t>
            </a:r>
            <a:r>
              <a:rPr sz="4800" b="1" spc="30" smtClean="0">
                <a:latin typeface="+mj-lt"/>
                <a:cs typeface="Trebuchet MS"/>
              </a:rPr>
              <a:t>N</a:t>
            </a:r>
            <a:r>
              <a:rPr sz="4800" b="1" spc="5" smtClean="0">
                <a:latin typeface="+mj-lt"/>
                <a:cs typeface="Trebuchet MS"/>
              </a:rPr>
              <a:t>G</a:t>
            </a:r>
            <a:r>
              <a:rPr lang="en-US" sz="4800" b="1" spc="5" dirty="0" smtClean="0">
                <a:latin typeface="+mj-lt"/>
                <a:cs typeface="Trebuchet MS"/>
              </a:rPr>
              <a:t> </a:t>
            </a:r>
            <a:r>
              <a:rPr lang="en-US" sz="4800" b="1" spc="5" dirty="0" smtClean="0">
                <a:latin typeface="+mj-lt"/>
                <a:cs typeface="Trebuchet MS"/>
              </a:rPr>
              <a:t>APPROACH</a:t>
            </a:r>
            <a:endParaRPr sz="4800"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380960" y="857232"/>
            <a:ext cx="10358510" cy="6144519"/>
          </a:xfrm>
          <a:prstGeom prst="rect">
            <a:avLst/>
          </a:prstGeom>
        </p:spPr>
        <p:txBody>
          <a:bodyPr wrap="square">
            <a:spAutoFit/>
          </a:bodyPr>
          <a:lstStyle/>
          <a:p>
            <a:r>
              <a:rPr lang="en-US" sz="2400" dirty="0" smtClean="0"/>
              <a:t>Modeling in the context of a project typically refers to the process of creating a representation or abstraction of a real world system, process, or phenomenon. This can be done for various purposes, such as understanding complex systems, making predictions, optimizing outcome</a:t>
            </a:r>
          </a:p>
          <a:p>
            <a:pPr marL="457200" indent="-457200">
              <a:buFont typeface="Arial" pitchFamily="34" charset="0"/>
              <a:buChar char="•"/>
            </a:pPr>
            <a:r>
              <a:rPr lang="en-US" sz="2400" b="1" dirty="0" smtClean="0"/>
              <a:t>Data Modelling</a:t>
            </a:r>
            <a:r>
              <a:rPr lang="en-US" sz="2400" dirty="0" smtClean="0"/>
              <a:t>: Design a data model to structure and organize employee performance data, including entities, attributes, and relationships.</a:t>
            </a:r>
          </a:p>
          <a:p>
            <a:pPr marL="457200" indent="-457200">
              <a:buFont typeface="Arial" pitchFamily="34" charset="0"/>
              <a:buChar char="•"/>
            </a:pPr>
            <a:r>
              <a:rPr lang="en-US" sz="2400" b="1" dirty="0" smtClean="0"/>
              <a:t>Predictive Modelling</a:t>
            </a:r>
            <a:r>
              <a:rPr lang="en-US" sz="2400" dirty="0" smtClean="0"/>
              <a:t>: Develop predictive models using machine learning algorithms (e.g., regression, clustering) to forecast employee performance trends and identify potential issues.</a:t>
            </a:r>
          </a:p>
          <a:p>
            <a:pPr marL="457200" indent="-457200">
              <a:buFont typeface="Arial" pitchFamily="34" charset="0"/>
              <a:buChar char="•"/>
            </a:pPr>
            <a:r>
              <a:rPr lang="en-US" sz="2400" b="1" dirty="0" smtClean="0"/>
              <a:t>Statistical Modelling</a:t>
            </a:r>
            <a:r>
              <a:rPr lang="en-US" sz="2400" dirty="0" smtClean="0"/>
              <a:t>: Apply statistical techniques (e.g., correlation analysis) to identify relationships between performance metrics and drivers.</a:t>
            </a:r>
          </a:p>
          <a:p>
            <a:pPr marL="457200" indent="-457200">
              <a:buFont typeface="Arial" pitchFamily="34" charset="0"/>
              <a:buChar char="•"/>
            </a:pPr>
            <a:r>
              <a:rPr lang="en-US" sz="2400" b="1" dirty="0" smtClean="0"/>
              <a:t>Simulation Modelling</a:t>
            </a:r>
            <a:r>
              <a:rPr lang="en-US" sz="2400" dirty="0" smtClean="0"/>
              <a:t>: Create simulation models to test the impact of different scenarios (e.g., training programs, process changes) on employee performance.</a:t>
            </a:r>
          </a:p>
          <a:p>
            <a:pPr marL="457200" indent="-457200">
              <a:buFont typeface="Arial" pitchFamily="34" charset="0"/>
              <a:buChar char="•"/>
            </a:pPr>
            <a:r>
              <a:rPr lang="en-US" sz="2400" b="1" dirty="0" smtClean="0"/>
              <a:t>Dashboard Modelling</a:t>
            </a:r>
            <a:r>
              <a:rPr lang="en-US" sz="2400" dirty="0" smtClean="0"/>
              <a:t>: Design interactive dashboards to visualize performance data, insights, and recommendations.</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38150" y="1285860"/>
            <a:ext cx="11453850" cy="4170372"/>
          </a:xfrm>
          <a:prstGeom prst="rect">
            <a:avLst/>
          </a:prstGeom>
        </p:spPr>
        <p:txBody>
          <a:bodyPr wrap="square">
            <a:spAutoFit/>
          </a:bodyPr>
          <a:lstStyle/>
          <a:p>
            <a:r>
              <a:rPr lang="en-US" sz="2650" dirty="0" smtClean="0"/>
              <a:t>The results of the employee data analysis using Excel provided several key insights: </a:t>
            </a:r>
          </a:p>
          <a:p>
            <a:pPr>
              <a:buFont typeface="Arial" pitchFamily="34" charset="0"/>
              <a:buChar char="•"/>
            </a:pPr>
            <a:r>
              <a:rPr lang="en-US" sz="2650" dirty="0" smtClean="0"/>
              <a:t> Demographic Overview</a:t>
            </a:r>
          </a:p>
          <a:p>
            <a:pPr>
              <a:buFont typeface="Arial" pitchFamily="34" charset="0"/>
              <a:buChar char="•"/>
            </a:pPr>
            <a:r>
              <a:rPr lang="en-US" sz="2650" dirty="0" smtClean="0"/>
              <a:t> Departmental Insights</a:t>
            </a:r>
          </a:p>
          <a:p>
            <a:pPr>
              <a:buFont typeface="Arial" pitchFamily="34" charset="0"/>
              <a:buChar char="•"/>
            </a:pPr>
            <a:r>
              <a:rPr lang="en-US" sz="2650" dirty="0" smtClean="0"/>
              <a:t> Compensation Analysis</a:t>
            </a:r>
          </a:p>
          <a:p>
            <a:pPr>
              <a:buFont typeface="Arial" pitchFamily="34" charset="0"/>
              <a:buChar char="•"/>
            </a:pPr>
            <a:r>
              <a:rPr lang="en-US" sz="2650" dirty="0" smtClean="0"/>
              <a:t> Turnover and Retention</a:t>
            </a:r>
          </a:p>
          <a:p>
            <a:pPr>
              <a:buFont typeface="Arial" pitchFamily="34" charset="0"/>
              <a:buChar char="•"/>
            </a:pPr>
            <a:r>
              <a:rPr lang="en-US" sz="2650" dirty="0" smtClean="0"/>
              <a:t> Absenteeism and Attendance</a:t>
            </a:r>
          </a:p>
          <a:p>
            <a:pPr>
              <a:buFont typeface="Arial" pitchFamily="34" charset="0"/>
              <a:buChar char="•"/>
            </a:pPr>
            <a:r>
              <a:rPr lang="en-US" sz="2650" dirty="0" smtClean="0"/>
              <a:t> Employee Satisfaction </a:t>
            </a:r>
          </a:p>
          <a:p>
            <a:pPr>
              <a:buFont typeface="Arial" pitchFamily="34" charset="0"/>
              <a:buChar char="•"/>
            </a:pPr>
            <a:r>
              <a:rPr lang="en-US" sz="2650" dirty="0" smtClean="0"/>
              <a:t> Key Driver Identification: Job Satisfaction, Training Hours, Manager Feedback</a:t>
            </a:r>
          </a:p>
          <a:p>
            <a:pPr>
              <a:buFont typeface="Arial" pitchFamily="34" charset="0"/>
              <a:buChar char="•"/>
            </a:pPr>
            <a:r>
              <a:rPr lang="en-US" sz="2650" dirty="0" smtClean="0"/>
              <a:t> Performance Gaps</a:t>
            </a:r>
          </a:p>
          <a:p>
            <a:pPr>
              <a:buFont typeface="Arial" pitchFamily="34" charset="0"/>
              <a:buChar char="•"/>
            </a:pPr>
            <a:r>
              <a:rPr lang="en-US" sz="2650" dirty="0" smtClean="0"/>
              <a:t> Employee Segmentation: High Performers, Middle Performers, Underperformers</a:t>
            </a:r>
            <a:endParaRPr lang="en-US" sz="26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Rectangle 2"/>
          <p:cNvSpPr/>
          <p:nvPr/>
        </p:nvSpPr>
        <p:spPr>
          <a:xfrm>
            <a:off x="809588" y="1428736"/>
            <a:ext cx="8715436" cy="4893647"/>
          </a:xfrm>
          <a:prstGeom prst="rect">
            <a:avLst/>
          </a:prstGeom>
        </p:spPr>
        <p:txBody>
          <a:bodyPr wrap="square">
            <a:spAutoFit/>
          </a:bodyPr>
          <a:lstStyle/>
          <a:p>
            <a:r>
              <a:rPr lang="en-US" sz="2600" dirty="0" smtClean="0"/>
              <a:t>The employee data analysis conducted using Excel provided valuable insights into various aspects of the workforce. By leveraging Excel’s data manipulation, visualization, an statistical functions, we were able to:</a:t>
            </a:r>
          </a:p>
          <a:p>
            <a:pPr>
              <a:buFont typeface="Arial" pitchFamily="34" charset="0"/>
              <a:buChar char="•"/>
            </a:pPr>
            <a:r>
              <a:rPr lang="en-US" sz="2600" dirty="0" smtClean="0"/>
              <a:t> Identify Trends and Patterns </a:t>
            </a:r>
          </a:p>
          <a:p>
            <a:pPr>
              <a:buFont typeface="Arial" pitchFamily="34" charset="0"/>
              <a:buChar char="•"/>
            </a:pPr>
            <a:r>
              <a:rPr lang="en-US" sz="2600" dirty="0" smtClean="0"/>
              <a:t> Performance and Productivity Insights </a:t>
            </a:r>
          </a:p>
          <a:p>
            <a:pPr>
              <a:buFont typeface="Arial" pitchFamily="34" charset="0"/>
              <a:buChar char="•"/>
            </a:pPr>
            <a:r>
              <a:rPr lang="en-US" sz="2600" dirty="0" smtClean="0"/>
              <a:t> Compensation and Benefits Analysis</a:t>
            </a:r>
          </a:p>
          <a:p>
            <a:pPr>
              <a:buFont typeface="Arial" pitchFamily="34" charset="0"/>
              <a:buChar char="•"/>
            </a:pPr>
            <a:r>
              <a:rPr lang="en-US" sz="2600" dirty="0" smtClean="0"/>
              <a:t> </a:t>
            </a:r>
            <a:r>
              <a:rPr lang="en-US" sz="2600" dirty="0" err="1" smtClean="0"/>
              <a:t>EmpowerHR</a:t>
            </a:r>
            <a:r>
              <a:rPr lang="en-US" sz="2600" dirty="0" smtClean="0"/>
              <a:t> simplifies employee performance analysis using Excel</a:t>
            </a:r>
          </a:p>
          <a:p>
            <a:pPr>
              <a:buFont typeface="Arial" pitchFamily="34" charset="0"/>
              <a:buChar char="•"/>
            </a:pPr>
            <a:r>
              <a:rPr lang="en-US" sz="2600" dirty="0" smtClean="0"/>
              <a:t> Provides data-driven insights for HR decision-making</a:t>
            </a:r>
          </a:p>
          <a:p>
            <a:pPr>
              <a:buFont typeface="Arial" pitchFamily="34" charset="0"/>
              <a:buChar char="•"/>
            </a:pPr>
            <a:r>
              <a:rPr lang="en-US" sz="2600" dirty="0" smtClean="0"/>
              <a:t> Enhances employee engagement, retention, and productivity</a:t>
            </a:r>
          </a:p>
          <a:p>
            <a:pPr>
              <a:buFont typeface="Arial" pitchFamily="34" charset="0"/>
              <a:buChar char="•"/>
            </a:pPr>
            <a:r>
              <a:rPr lang="en-US" sz="2600" dirty="0" smtClean="0"/>
              <a:t> Supports organizational performance and growth</a:t>
            </a:r>
            <a:endParaRPr lang="en-US" sz="2600"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571480"/>
            <a:ext cx="10681335" cy="755335"/>
          </a:xfrm>
          <a:prstGeom prst="rect">
            <a:avLst/>
          </a:prstGeom>
        </p:spPr>
        <p:txBody>
          <a:bodyPr vert="horz" wrap="square" lIns="0" tIns="16510" rIns="0" bIns="0" rtlCol="0">
            <a:spAutoFit/>
          </a:bodyPr>
          <a:lstStyle/>
          <a:p>
            <a:pPr marL="12700">
              <a:lnSpc>
                <a:spcPct val="100000"/>
              </a:lnSpc>
              <a:spcBef>
                <a:spcPts val="130"/>
              </a:spcBef>
            </a:pPr>
            <a:r>
              <a:rPr spc="5" dirty="0">
                <a:latin typeface="+mj-lt"/>
              </a:rPr>
              <a:t>PROJECT</a:t>
            </a:r>
            <a:r>
              <a:rPr spc="-85" dirty="0">
                <a:latin typeface="+mj-lt"/>
              </a:rPr>
              <a:t> </a:t>
            </a:r>
            <a:r>
              <a:rPr spc="25" dirty="0">
                <a:latin typeface="+mj-lt"/>
              </a:rPr>
              <a:t>TITLE</a:t>
            </a:r>
            <a:endParaRPr>
              <a:latin typeface="+mj-lt"/>
            </a:endParaRPr>
          </a:p>
        </p:txBody>
      </p:sp>
      <p:sp>
        <p:nvSpPr>
          <p:cNvPr id="24" name="Text Placeholder 23"/>
          <p:cNvSpPr>
            <a:spLocks noGrp="1"/>
          </p:cNvSpPr>
          <p:nvPr>
            <p:ph type="body" idx="1"/>
          </p:nvPr>
        </p:nvSpPr>
        <p:spPr>
          <a:xfrm>
            <a:off x="609600" y="2000239"/>
            <a:ext cx="10987126" cy="1785951"/>
          </a:xfrm>
        </p:spPr>
        <p:txBody>
          <a:bodyPr anchor="ctr"/>
          <a:lstStyle/>
          <a:p>
            <a:pPr algn="l"/>
            <a:r>
              <a:rPr lang="en-US" sz="4400" dirty="0" smtClean="0">
                <a:solidFill>
                  <a:srgbClr val="0F0F0F"/>
                </a:solidFill>
                <a:cs typeface="Times New Roman" panose="02020603050405020304" pitchFamily="18" charset="0"/>
              </a:rPr>
              <a:t>Employee Performance Analysis Using Excel</a:t>
            </a:r>
            <a:endParaRPr lang="en-IN" sz="4400" dirty="0">
              <a:solidFill>
                <a:srgbClr val="7030A0"/>
              </a:solidFill>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49870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6" y="1041533"/>
            <a:ext cx="5229267" cy="4401205"/>
          </a:xfrm>
          <a:prstGeom prst="rect">
            <a:avLst/>
          </a:prstGeom>
          <a:noFill/>
        </p:spPr>
        <p:txBody>
          <a:bodyPr wrap="square" rtlCol="0">
            <a:spAutoFit/>
          </a:bodyPr>
          <a:lstStyle/>
          <a:p>
            <a:pPr algn="l"/>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 Statement</a:t>
            </a:r>
          </a:p>
          <a:p>
            <a:pPr algn="l">
              <a:buFont typeface="+mj-lt"/>
              <a:buAutoNum type="arabicPeriod"/>
            </a:pPr>
            <a:r>
              <a:rPr lang="en-US" sz="2800" b="0" i="0" dirty="0">
                <a:solidFill>
                  <a:srgbClr val="0D0D0D"/>
                </a:solidFill>
                <a:effectLst/>
                <a:cs typeface="Times New Roman" panose="02020603050405020304" pitchFamily="18" charset="0"/>
              </a:rPr>
              <a:t>Project Overview</a:t>
            </a:r>
          </a:p>
          <a:p>
            <a:pPr algn="l">
              <a:buFont typeface="+mj-lt"/>
              <a:buAutoNum type="arabicPeriod"/>
            </a:pPr>
            <a:r>
              <a:rPr lang="en-US" sz="2800" b="0" i="0" dirty="0">
                <a:solidFill>
                  <a:srgbClr val="0D0D0D"/>
                </a:solidFill>
                <a:effectLst/>
                <a:cs typeface="Times New Roman" panose="02020603050405020304" pitchFamily="18" charset="0"/>
              </a:rPr>
              <a:t>End Users</a:t>
            </a:r>
          </a:p>
          <a:p>
            <a:pPr algn="l">
              <a:buFont typeface="+mj-lt"/>
              <a:buAutoNum type="arabicPeriod"/>
            </a:pPr>
            <a:r>
              <a:rPr lang="en-US" sz="2800" b="0" i="0" dirty="0">
                <a:solidFill>
                  <a:srgbClr val="0D0D0D"/>
                </a:solidFill>
                <a:effectLst/>
                <a:cs typeface="Times New Roman" panose="02020603050405020304" pitchFamily="18" charset="0"/>
              </a:rPr>
              <a:t>Our Solution and Proposition</a:t>
            </a:r>
          </a:p>
          <a:p>
            <a:pPr algn="l">
              <a:buFont typeface="+mj-lt"/>
              <a:buAutoNum type="arabicPeriod"/>
            </a:pPr>
            <a:r>
              <a:rPr lang="en-US" sz="2800" dirty="0">
                <a:solidFill>
                  <a:srgbClr val="0D0D0D"/>
                </a:solidFill>
                <a:cs typeface="Times New Roman" panose="02020603050405020304" pitchFamily="18" charset="0"/>
              </a:rPr>
              <a:t>Dataset 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 Approach</a:t>
            </a:r>
          </a:p>
          <a:p>
            <a:pPr algn="l">
              <a:buFont typeface="+mj-lt"/>
              <a:buAutoNum type="arabicPeriod"/>
            </a:pPr>
            <a:r>
              <a:rPr lang="en-US" sz="2800" b="0" i="0" dirty="0">
                <a:solidFill>
                  <a:srgbClr val="0D0D0D"/>
                </a:solidFill>
                <a:effectLst/>
                <a:cs typeface="Times New Roman" panose="02020603050405020304" pitchFamily="18" charset="0"/>
              </a:rPr>
              <a:t>Results and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96462"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2398" y="575055"/>
            <a:ext cx="6018569"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smtClean="0">
                <a:latin typeface="+mj-lt"/>
              </a:rPr>
              <a:t>P</a:t>
            </a:r>
            <a:r>
              <a:rPr sz="4400" spc="15" smtClean="0">
                <a:latin typeface="+mj-lt"/>
              </a:rPr>
              <a:t>ROB</a:t>
            </a:r>
            <a:r>
              <a:rPr sz="4400" spc="55" smtClean="0">
                <a:latin typeface="+mj-lt"/>
              </a:rPr>
              <a:t>L</a:t>
            </a:r>
            <a:r>
              <a:rPr sz="4400" spc="-20" smtClean="0">
                <a:latin typeface="+mj-lt"/>
              </a:rPr>
              <a:t>E</a:t>
            </a:r>
            <a:r>
              <a:rPr sz="4400" spc="20" smtClean="0">
                <a:latin typeface="+mj-lt"/>
              </a:rPr>
              <a:t>M</a:t>
            </a:r>
            <a:r>
              <a:rPr lang="en-US" sz="4400" spc="20" dirty="0" smtClean="0">
                <a:latin typeface="+mj-lt"/>
              </a:rPr>
              <a:t> </a:t>
            </a:r>
            <a:r>
              <a:rPr sz="4400" spc="10" smtClean="0">
                <a:latin typeface="+mj-lt"/>
              </a:rPr>
              <a:t>S</a:t>
            </a:r>
            <a:r>
              <a:rPr sz="4400" spc="-370" smtClean="0">
                <a:latin typeface="+mj-lt"/>
              </a:rPr>
              <a:t>T</a:t>
            </a:r>
            <a:r>
              <a:rPr sz="4400" spc="-375" smtClean="0">
                <a:latin typeface="+mj-lt"/>
              </a:rPr>
              <a:t>A</a:t>
            </a:r>
            <a:r>
              <a:rPr sz="4400" spc="15" smtClean="0">
                <a:latin typeface="+mj-lt"/>
              </a:rPr>
              <a:t>T</a:t>
            </a:r>
            <a:r>
              <a:rPr sz="4400" spc="-10" smtClean="0">
                <a:latin typeface="+mj-lt"/>
              </a:rPr>
              <a:t>E</a:t>
            </a:r>
            <a:r>
              <a:rPr sz="4400" spc="-20" smtClean="0">
                <a:latin typeface="+mj-lt"/>
              </a:rPr>
              <a:t>ME</a:t>
            </a:r>
            <a:r>
              <a:rPr sz="4400" spc="10" smtClean="0">
                <a:latin typeface="+mj-lt"/>
              </a:rPr>
              <a:t>NT</a:t>
            </a:r>
            <a:endParaRPr sz="440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09522" y="1357298"/>
            <a:ext cx="9144064" cy="4524315"/>
          </a:xfrm>
          <a:prstGeom prst="rect">
            <a:avLst/>
          </a:prstGeom>
        </p:spPr>
        <p:txBody>
          <a:bodyPr wrap="square" anchor="t">
            <a:spAutoFit/>
          </a:bodyPr>
          <a:lstStyle/>
          <a:p>
            <a:r>
              <a:rPr lang="en-US" sz="2400" dirty="0" smtClean="0"/>
              <a:t>A problem statement in the context of employee data analysis typically defines the specific issue or challenge an organization aims to address using data related to its employees.</a:t>
            </a:r>
          </a:p>
          <a:p>
            <a:endParaRPr lang="en-US" sz="2400" dirty="0" smtClean="0"/>
          </a:p>
          <a:p>
            <a:pPr>
              <a:buFont typeface="Arial" pitchFamily="34" charset="0"/>
              <a:buChar char="•"/>
            </a:pPr>
            <a:r>
              <a:rPr lang="en-US" sz="2400" dirty="0" smtClean="0"/>
              <a:t> Inefficient employee performance analysis processes</a:t>
            </a:r>
          </a:p>
          <a:p>
            <a:pPr>
              <a:buFont typeface="Arial" pitchFamily="34" charset="0"/>
              <a:buChar char="•"/>
            </a:pPr>
            <a:r>
              <a:rPr lang="en-US" sz="2400" dirty="0" smtClean="0"/>
              <a:t> Lack of data-driven insights for HR decision-making</a:t>
            </a:r>
          </a:p>
          <a:p>
            <a:pPr>
              <a:buFont typeface="Arial" pitchFamily="34" charset="0"/>
              <a:buChar char="•"/>
            </a:pPr>
            <a:r>
              <a:rPr lang="en-US" sz="2400" dirty="0" smtClean="0"/>
              <a:t> Limited visibility into employee performance metrics</a:t>
            </a:r>
          </a:p>
          <a:p>
            <a:pPr>
              <a:buFont typeface="Arial" pitchFamily="34" charset="0"/>
              <a:buChar char="•"/>
            </a:pPr>
            <a:r>
              <a:rPr lang="en-US" sz="2400" dirty="0" smtClean="0"/>
              <a:t> Inadequate tools for identifying key drivers of performance</a:t>
            </a:r>
          </a:p>
          <a:p>
            <a:pPr>
              <a:buFont typeface="Arial" pitchFamily="34" charset="0"/>
              <a:buChar char="•"/>
            </a:pPr>
            <a:r>
              <a:rPr lang="en-US" sz="2400" dirty="0" smtClean="0"/>
              <a:t> High employee turnover rates</a:t>
            </a:r>
          </a:p>
          <a:p>
            <a:pPr>
              <a:buFont typeface="Arial" pitchFamily="34" charset="0"/>
              <a:buChar char="•"/>
            </a:pPr>
            <a:r>
              <a:rPr lang="en-US" sz="2400" dirty="0" smtClean="0"/>
              <a:t> Insufficient training and development programs</a:t>
            </a:r>
          </a:p>
          <a:p>
            <a:pPr>
              <a:buFont typeface="Arial" pitchFamily="34" charset="0"/>
              <a:buChar char="•"/>
            </a:pPr>
            <a:r>
              <a:rPr lang="en-US" sz="2400" dirty="0" smtClean="0"/>
              <a:t> Poor alignment of employee goals with organizational objectives</a:t>
            </a:r>
          </a:p>
          <a:p>
            <a:pPr>
              <a:buFont typeface="Arial" pitchFamily="34" charset="0"/>
              <a:buChar char="•"/>
            </a:pPr>
            <a:r>
              <a:rPr lang="en-US" sz="2400" dirty="0" smtClean="0"/>
              <a:t> Ineffective performance feedback mechanisms</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66712" y="78579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666712" y="2071678"/>
            <a:ext cx="8572560" cy="3416320"/>
          </a:xfrm>
          <a:prstGeom prst="rect">
            <a:avLst/>
          </a:prstGeom>
          <a:noFill/>
        </p:spPr>
        <p:txBody>
          <a:bodyPr wrap="square" rtlCol="0">
            <a:spAutoFit/>
          </a:bodyPr>
          <a:lstStyle/>
          <a:p>
            <a:r>
              <a:rPr lang="en-US" sz="2400" dirty="0" smtClean="0">
                <a:solidFill>
                  <a:srgbClr val="0D0D0D"/>
                </a:solidFill>
                <a:cs typeface="Times New Roman" panose="02020603050405020304" pitchFamily="18" charset="0"/>
              </a:rPr>
              <a:t>A project overview is a high-level summary of a project's key aspects, providing stakeholders with a clear understanding of its purpose, scope, and goals.</a:t>
            </a:r>
          </a:p>
          <a:p>
            <a:endParaRPr lang="en-US" sz="2400" dirty="0" smtClean="0">
              <a:solidFill>
                <a:srgbClr val="0D0D0D"/>
              </a:solidFill>
              <a:cs typeface="Times New Roman" panose="02020603050405020304" pitchFamily="18" charset="0"/>
            </a:endParaRPr>
          </a:p>
          <a:p>
            <a:pPr>
              <a:buFont typeface="Arial" pitchFamily="34" charset="0"/>
              <a:buChar char="•"/>
            </a:pPr>
            <a:r>
              <a:rPr lang="en-US" sz="2400" b="1" dirty="0" smtClean="0">
                <a:solidFill>
                  <a:srgbClr val="0D0D0D"/>
                </a:solidFill>
                <a:cs typeface="Times New Roman" panose="02020603050405020304" pitchFamily="18" charset="0"/>
              </a:rPr>
              <a:t> Project Name</a:t>
            </a:r>
            <a:r>
              <a:rPr lang="en-US" sz="2400" dirty="0" smtClean="0">
                <a:solidFill>
                  <a:srgbClr val="0D0D0D"/>
                </a:solidFill>
                <a:cs typeface="Times New Roman" panose="02020603050405020304" pitchFamily="18" charset="0"/>
              </a:rPr>
              <a:t>: EmpowerHR</a:t>
            </a:r>
          </a:p>
          <a:p>
            <a:pPr>
              <a:buFont typeface="Arial" pitchFamily="34" charset="0"/>
              <a:buChar char="•"/>
            </a:pPr>
            <a:r>
              <a:rPr lang="en-US" sz="2400" dirty="0" smtClean="0">
                <a:solidFill>
                  <a:srgbClr val="0D0D0D"/>
                </a:solidFill>
                <a:cs typeface="Times New Roman" panose="02020603050405020304" pitchFamily="18" charset="0"/>
              </a:rPr>
              <a:t> </a:t>
            </a:r>
            <a:r>
              <a:rPr lang="en-US" sz="2400" b="1" dirty="0" smtClean="0">
                <a:solidFill>
                  <a:srgbClr val="0D0D0D"/>
                </a:solidFill>
                <a:cs typeface="Times New Roman" panose="02020603050405020304" pitchFamily="18" charset="0"/>
              </a:rPr>
              <a:t>Objective</a:t>
            </a:r>
            <a:r>
              <a:rPr lang="en-US" sz="2400" dirty="0" smtClean="0">
                <a:solidFill>
                  <a:srgbClr val="0D0D0D"/>
                </a:solidFill>
                <a:cs typeface="Times New Roman" panose="02020603050405020304" pitchFamily="18" charset="0"/>
              </a:rPr>
              <a:t>: Simplify employee performance analysis using Excel</a:t>
            </a:r>
          </a:p>
          <a:p>
            <a:pPr>
              <a:buFont typeface="Arial" pitchFamily="34" charset="0"/>
              <a:buChar char="•"/>
            </a:pPr>
            <a:r>
              <a:rPr lang="en-US" sz="2400" dirty="0" smtClean="0">
                <a:solidFill>
                  <a:srgbClr val="0D0D0D"/>
                </a:solidFill>
                <a:cs typeface="Times New Roman" panose="02020603050405020304" pitchFamily="18" charset="0"/>
              </a:rPr>
              <a:t> </a:t>
            </a:r>
            <a:r>
              <a:rPr lang="en-US" sz="2400" b="1" dirty="0" smtClean="0">
                <a:solidFill>
                  <a:srgbClr val="0D0D0D"/>
                </a:solidFill>
                <a:cs typeface="Times New Roman" panose="02020603050405020304" pitchFamily="18" charset="0"/>
              </a:rPr>
              <a:t>Scope</a:t>
            </a:r>
            <a:r>
              <a:rPr lang="en-US" sz="2400" dirty="0" smtClean="0">
                <a:solidFill>
                  <a:srgbClr val="0D0D0D"/>
                </a:solidFill>
                <a:cs typeface="Times New Roman" panose="02020603050405020304" pitchFamily="18" charset="0"/>
              </a:rPr>
              <a:t>: Data analysis, predictive modelling, visualization</a:t>
            </a:r>
          </a:p>
          <a:p>
            <a:endParaRPr lang="en-US" sz="2400" b="0" i="0" dirty="0" smtClean="0">
              <a:solidFill>
                <a:srgbClr val="0D0D0D"/>
              </a:solidFill>
              <a:effectLst/>
              <a:cs typeface="Times New Roman" panose="02020603050405020304" pitchFamily="18" charset="0"/>
            </a:endParaRPr>
          </a:p>
          <a:p>
            <a:endParaRPr lang="en-IN" sz="24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10994" cy="693780"/>
          </a:xfrm>
          <a:prstGeom prst="rect">
            <a:avLst/>
          </a:prstGeom>
        </p:spPr>
        <p:txBody>
          <a:bodyPr vert="horz" wrap="square" lIns="0" tIns="16510" rIns="0" bIns="0" rtlCol="0">
            <a:spAutoFit/>
          </a:bodyPr>
          <a:lstStyle/>
          <a:p>
            <a:pPr marL="12700">
              <a:lnSpc>
                <a:spcPct val="100000"/>
              </a:lnSpc>
              <a:spcBef>
                <a:spcPts val="130"/>
              </a:spcBef>
            </a:pPr>
            <a:r>
              <a:rPr sz="4400" spc="25" dirty="0">
                <a:latin typeface="+mj-lt"/>
              </a:rPr>
              <a:t>W</a:t>
            </a:r>
            <a:r>
              <a:rPr sz="4400" spc="-20" dirty="0">
                <a:latin typeface="+mj-lt"/>
              </a:rPr>
              <a:t>H</a:t>
            </a:r>
            <a:r>
              <a:rPr sz="4400" spc="20" dirty="0">
                <a:latin typeface="+mj-lt"/>
              </a:rPr>
              <a:t>O</a:t>
            </a:r>
            <a:r>
              <a:rPr sz="4400" spc="-235" dirty="0">
                <a:latin typeface="+mj-lt"/>
              </a:rPr>
              <a:t> </a:t>
            </a:r>
            <a:r>
              <a:rPr sz="4400" spc="-10" dirty="0">
                <a:latin typeface="+mj-lt"/>
              </a:rPr>
              <a:t>AR</a:t>
            </a:r>
            <a:r>
              <a:rPr sz="4400" spc="15" dirty="0">
                <a:latin typeface="+mj-lt"/>
              </a:rPr>
              <a:t>E</a:t>
            </a:r>
            <a:r>
              <a:rPr sz="4400" spc="-35" dirty="0">
                <a:latin typeface="+mj-lt"/>
              </a:rPr>
              <a:t> </a:t>
            </a:r>
            <a:r>
              <a:rPr sz="4400" spc="-10" dirty="0">
                <a:latin typeface="+mj-lt"/>
              </a:rPr>
              <a:t>T</a:t>
            </a:r>
            <a:r>
              <a:rPr sz="4400" spc="-15" dirty="0">
                <a:latin typeface="+mj-lt"/>
              </a:rPr>
              <a:t>H</a:t>
            </a:r>
            <a:r>
              <a:rPr sz="4400" spc="15" dirty="0">
                <a:latin typeface="+mj-lt"/>
              </a:rPr>
              <a:t>E</a:t>
            </a:r>
            <a:r>
              <a:rPr sz="4400" spc="-35" dirty="0">
                <a:latin typeface="+mj-lt"/>
              </a:rPr>
              <a:t> </a:t>
            </a:r>
            <a:r>
              <a:rPr sz="4400" spc="-20">
                <a:latin typeface="+mj-lt"/>
              </a:rPr>
              <a:t>E</a:t>
            </a:r>
            <a:r>
              <a:rPr sz="4400" spc="30">
                <a:latin typeface="+mj-lt"/>
              </a:rPr>
              <a:t>N</a:t>
            </a:r>
            <a:r>
              <a:rPr sz="4400" spc="15">
                <a:latin typeface="+mj-lt"/>
              </a:rPr>
              <a:t>D</a:t>
            </a:r>
            <a:r>
              <a:rPr sz="4400" spc="-45">
                <a:latin typeface="+mj-lt"/>
              </a:rPr>
              <a:t> </a:t>
            </a:r>
            <a:r>
              <a:rPr sz="4400" smtClean="0">
                <a:latin typeface="+mj-lt"/>
              </a:rPr>
              <a:t>U</a:t>
            </a:r>
            <a:r>
              <a:rPr sz="4400" spc="10" smtClean="0">
                <a:latin typeface="+mj-lt"/>
              </a:rPr>
              <a:t>S</a:t>
            </a:r>
            <a:r>
              <a:rPr sz="4400" spc="-25" smtClean="0">
                <a:latin typeface="+mj-lt"/>
              </a:rPr>
              <a:t>E</a:t>
            </a:r>
            <a:r>
              <a:rPr sz="4400" spc="-10" smtClean="0">
                <a:latin typeface="+mj-lt"/>
              </a:rPr>
              <a:t>R</a:t>
            </a:r>
            <a:r>
              <a:rPr sz="4400" spc="5" smtClean="0">
                <a:latin typeface="+mj-lt"/>
              </a:rPr>
              <a:t>S</a:t>
            </a:r>
            <a:r>
              <a:rPr sz="4400" spc="5" dirty="0">
                <a:latin typeface="+mj-lt"/>
              </a:rPr>
              <a:t>?</a:t>
            </a:r>
            <a:endParaRPr sz="440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8"/>
          <p:cNvSpPr/>
          <p:nvPr/>
        </p:nvSpPr>
        <p:spPr>
          <a:xfrm>
            <a:off x="595274" y="2071678"/>
            <a:ext cx="9215502" cy="3046988"/>
          </a:xfrm>
          <a:prstGeom prst="rect">
            <a:avLst/>
          </a:prstGeom>
        </p:spPr>
        <p:txBody>
          <a:bodyPr wrap="square">
            <a:spAutoFit/>
          </a:bodyPr>
          <a:lstStyle/>
          <a:p>
            <a:r>
              <a:rPr lang="en-US" sz="2400" dirty="0" smtClean="0"/>
              <a:t>End-users are the individuals or groups who will ultimately use or benefit from the product, service, or outcome of a project. As the final recipients of the project's deliverables, their needs, preferences, and feedback are often central to the project's design and implementation.</a:t>
            </a:r>
          </a:p>
          <a:p>
            <a:endParaRPr lang="en-US" sz="2400" dirty="0" smtClean="0"/>
          </a:p>
          <a:p>
            <a:pPr>
              <a:buFont typeface="Arial" pitchFamily="34" charset="0"/>
              <a:buChar char="•"/>
            </a:pPr>
            <a:r>
              <a:rPr lang="en-US" sz="2400" dirty="0" smtClean="0"/>
              <a:t> HR Professionals</a:t>
            </a:r>
          </a:p>
          <a:p>
            <a:pPr>
              <a:buFont typeface="Arial" pitchFamily="34" charset="0"/>
              <a:buChar char="•"/>
            </a:pPr>
            <a:r>
              <a:rPr lang="en-US" sz="2400" dirty="0" smtClean="0"/>
              <a:t> Managers</a:t>
            </a:r>
          </a:p>
          <a:p>
            <a:pPr>
              <a:buFont typeface="Arial" pitchFamily="34" charset="0"/>
              <a:buChar char="•"/>
            </a:pPr>
            <a:r>
              <a:rPr lang="en-US" sz="2400" dirty="0" smtClean="0"/>
              <a:t> Employees</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96264" y="3000372"/>
            <a:ext cx="2695574" cy="3248025"/>
          </a:xfrm>
          <a:prstGeom prst="rect">
            <a:avLst/>
          </a:prstGeom>
        </p:spPr>
      </p:pic>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mj-lt"/>
              </a:rPr>
              <a:t>O</a:t>
            </a:r>
            <a:r>
              <a:rPr sz="4000" spc="25" dirty="0">
                <a:latin typeface="+mj-lt"/>
              </a:rPr>
              <a:t>U</a:t>
            </a:r>
            <a:r>
              <a:rPr sz="4000" dirty="0">
                <a:latin typeface="+mj-lt"/>
              </a:rPr>
              <a:t>R</a:t>
            </a:r>
            <a:r>
              <a:rPr sz="4000" spc="5" dirty="0">
                <a:latin typeface="+mj-lt"/>
              </a:rPr>
              <a:t> </a:t>
            </a:r>
            <a:r>
              <a:rPr sz="4000" spc="25" dirty="0">
                <a:latin typeface="+mj-lt"/>
              </a:rPr>
              <a:t>S</a:t>
            </a:r>
            <a:r>
              <a:rPr sz="4000" spc="10" dirty="0">
                <a:latin typeface="+mj-lt"/>
              </a:rPr>
              <a:t>O</a:t>
            </a:r>
            <a:r>
              <a:rPr sz="4000" spc="25" dirty="0">
                <a:latin typeface="+mj-lt"/>
              </a:rPr>
              <a:t>LU</a:t>
            </a:r>
            <a:r>
              <a:rPr sz="4000" spc="-35" dirty="0">
                <a:latin typeface="+mj-lt"/>
              </a:rPr>
              <a:t>T</a:t>
            </a:r>
            <a:r>
              <a:rPr sz="4000" spc="-30" dirty="0">
                <a:latin typeface="+mj-lt"/>
              </a:rPr>
              <a:t>I</a:t>
            </a:r>
            <a:r>
              <a:rPr sz="4000" spc="10" dirty="0">
                <a:latin typeface="+mj-lt"/>
              </a:rPr>
              <a:t>O</a:t>
            </a:r>
            <a:r>
              <a:rPr sz="4000" dirty="0">
                <a:latin typeface="+mj-lt"/>
              </a:rPr>
              <a:t>N</a:t>
            </a:r>
            <a:r>
              <a:rPr sz="4000" spc="-345" dirty="0">
                <a:latin typeface="+mj-lt"/>
              </a:rPr>
              <a:t> </a:t>
            </a:r>
            <a:r>
              <a:rPr sz="4000" spc="-35" dirty="0">
                <a:latin typeface="+mj-lt"/>
              </a:rPr>
              <a:t>A</a:t>
            </a:r>
            <a:r>
              <a:rPr sz="4000" spc="-5" dirty="0">
                <a:latin typeface="+mj-lt"/>
              </a:rPr>
              <a:t>N</a:t>
            </a:r>
            <a:r>
              <a:rPr sz="4000" dirty="0">
                <a:latin typeface="+mj-lt"/>
              </a:rPr>
              <a:t>D</a:t>
            </a:r>
            <a:r>
              <a:rPr sz="4000" spc="35" dirty="0">
                <a:latin typeface="+mj-lt"/>
              </a:rPr>
              <a:t> </a:t>
            </a:r>
            <a:r>
              <a:rPr sz="4000" spc="-30" dirty="0">
                <a:latin typeface="+mj-lt"/>
              </a:rPr>
              <a:t>I</a:t>
            </a:r>
            <a:r>
              <a:rPr sz="4000" spc="-35" dirty="0">
                <a:latin typeface="+mj-lt"/>
              </a:rPr>
              <a:t>T</a:t>
            </a:r>
            <a:r>
              <a:rPr sz="4000" dirty="0">
                <a:latin typeface="+mj-lt"/>
              </a:rPr>
              <a:t>S</a:t>
            </a:r>
            <a:r>
              <a:rPr sz="4000" spc="60" dirty="0">
                <a:latin typeface="+mj-lt"/>
              </a:rPr>
              <a:t> </a:t>
            </a:r>
            <a:r>
              <a:rPr sz="4000" spc="-295" dirty="0">
                <a:latin typeface="+mj-lt"/>
              </a:rPr>
              <a:t>V</a:t>
            </a:r>
            <a:r>
              <a:rPr sz="4000" spc="-35" dirty="0">
                <a:latin typeface="+mj-lt"/>
              </a:rPr>
              <a:t>A</a:t>
            </a:r>
            <a:r>
              <a:rPr sz="4000" spc="25" dirty="0">
                <a:latin typeface="+mj-lt"/>
              </a:rPr>
              <a:t>LU</a:t>
            </a:r>
            <a:r>
              <a:rPr sz="4000" dirty="0">
                <a:latin typeface="+mj-lt"/>
              </a:rPr>
              <a:t>E</a:t>
            </a:r>
            <a:r>
              <a:rPr sz="4000" spc="-65" dirty="0">
                <a:latin typeface="+mj-lt"/>
              </a:rPr>
              <a:t> </a:t>
            </a:r>
            <a:r>
              <a:rPr sz="4000" spc="-15" dirty="0">
                <a:latin typeface="+mj-lt"/>
              </a:rPr>
              <a:t>P</a:t>
            </a:r>
            <a:r>
              <a:rPr sz="4000" spc="-30" dirty="0">
                <a:latin typeface="+mj-lt"/>
              </a:rPr>
              <a:t>R</a:t>
            </a:r>
            <a:r>
              <a:rPr sz="4000" spc="10" dirty="0">
                <a:latin typeface="+mj-lt"/>
              </a:rPr>
              <a:t>O</a:t>
            </a:r>
            <a:r>
              <a:rPr sz="4000" spc="-15" dirty="0">
                <a:latin typeface="+mj-lt"/>
              </a:rPr>
              <a:t>P</a:t>
            </a:r>
            <a:r>
              <a:rPr sz="4000" spc="10" dirty="0">
                <a:latin typeface="+mj-lt"/>
              </a:rPr>
              <a:t>O</a:t>
            </a:r>
            <a:r>
              <a:rPr sz="4000" spc="25" dirty="0">
                <a:latin typeface="+mj-lt"/>
              </a:rPr>
              <a:t>S</a:t>
            </a:r>
            <a:r>
              <a:rPr sz="4000" spc="-30" dirty="0">
                <a:latin typeface="+mj-lt"/>
              </a:rPr>
              <a:t>I</a:t>
            </a:r>
            <a:r>
              <a:rPr sz="4000" spc="-35" dirty="0">
                <a:latin typeface="+mj-lt"/>
              </a:rPr>
              <a:t>T</a:t>
            </a:r>
            <a:r>
              <a:rPr sz="4000" spc="-30" dirty="0">
                <a:latin typeface="+mj-lt"/>
              </a:rPr>
              <a:t>I</a:t>
            </a:r>
            <a:r>
              <a:rPr sz="4000" spc="10" dirty="0">
                <a:latin typeface="+mj-lt"/>
              </a:rPr>
              <a:t>O</a:t>
            </a:r>
            <a:r>
              <a:rPr sz="4000" dirty="0">
                <a:latin typeface="+mj-lt"/>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9"/>
          <p:cNvSpPr/>
          <p:nvPr/>
        </p:nvSpPr>
        <p:spPr>
          <a:xfrm>
            <a:off x="523836" y="1643050"/>
            <a:ext cx="10072758" cy="3364647"/>
          </a:xfrm>
          <a:prstGeom prst="rect">
            <a:avLst/>
          </a:prstGeom>
        </p:spPr>
        <p:txBody>
          <a:bodyPr wrap="square">
            <a:spAutoFit/>
          </a:bodyPr>
          <a:lstStyle/>
          <a:p>
            <a:r>
              <a:rPr lang="en-US" sz="2600" dirty="0" smtClean="0"/>
              <a:t>Your solution and its value proposition are central to communicating the unique benefits your product or service offers to the end users or customers.</a:t>
            </a:r>
          </a:p>
          <a:p>
            <a:endParaRPr lang="en-US" sz="2600" dirty="0" smtClean="0"/>
          </a:p>
          <a:p>
            <a:pPr>
              <a:buFont typeface="Arial" pitchFamily="34" charset="0"/>
              <a:buChar char="•"/>
            </a:pPr>
            <a:r>
              <a:rPr lang="en-US" sz="2600" dirty="0" smtClean="0"/>
              <a:t>Excel-based employee performance analysis solution</a:t>
            </a:r>
          </a:p>
          <a:p>
            <a:pPr>
              <a:buFont typeface="Arial" pitchFamily="34" charset="0"/>
              <a:buChar char="•"/>
            </a:pPr>
            <a:r>
              <a:rPr lang="en-US" sz="2600" dirty="0" smtClean="0"/>
              <a:t>Predictive models for forecasting performance metrics</a:t>
            </a:r>
          </a:p>
          <a:p>
            <a:pPr>
              <a:buFont typeface="Arial" pitchFamily="34" charset="0"/>
              <a:buChar char="•"/>
            </a:pPr>
            <a:r>
              <a:rPr lang="en-US" sz="2600" dirty="0" smtClean="0"/>
              <a:t>Personalized recommendations for employee growth</a:t>
            </a:r>
          </a:p>
          <a:p>
            <a:pPr>
              <a:buFont typeface="Arial" pitchFamily="34" charset="0"/>
              <a:buChar char="•"/>
            </a:pPr>
            <a:r>
              <a:rPr lang="en-US" sz="2600" dirty="0" smtClean="0"/>
              <a:t>Interactive dashboards for data visualization</a:t>
            </a:r>
            <a:endParaRPr lang="en-US" sz="2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smtClean="0">
                <a:latin typeface="+mj-lt"/>
              </a:rPr>
              <a:t>DATASET DESCRIPTION</a:t>
            </a:r>
            <a:endParaRPr lang="en-IN" dirty="0">
              <a:latin typeface="+mj-lt"/>
            </a:endParaRPr>
          </a:p>
        </p:txBody>
      </p:sp>
      <p:sp>
        <p:nvSpPr>
          <p:cNvPr id="3" name="Rectangle 2"/>
          <p:cNvSpPr/>
          <p:nvPr/>
        </p:nvSpPr>
        <p:spPr>
          <a:xfrm>
            <a:off x="881026" y="1357298"/>
            <a:ext cx="9715568" cy="4493538"/>
          </a:xfrm>
          <a:prstGeom prst="rect">
            <a:avLst/>
          </a:prstGeom>
        </p:spPr>
        <p:txBody>
          <a:bodyPr wrap="square">
            <a:spAutoFit/>
          </a:bodyPr>
          <a:lstStyle/>
          <a:p>
            <a:r>
              <a:rPr lang="en-US" sz="2600" dirty="0" smtClean="0"/>
              <a:t>A dataset description provides an overview of the data that will be used in your project. This description is essential for understanding the data’s structure, content, and relevance to the project’s objectives .</a:t>
            </a:r>
          </a:p>
          <a:p>
            <a:endParaRPr lang="en-US" sz="2600" dirty="0" smtClean="0"/>
          </a:p>
          <a:p>
            <a:pPr>
              <a:buFont typeface="Arial" pitchFamily="34" charset="0"/>
              <a:buChar char="•"/>
            </a:pPr>
            <a:r>
              <a:rPr lang="en-US" sz="2600" dirty="0" smtClean="0"/>
              <a:t> Employee ID</a:t>
            </a:r>
          </a:p>
          <a:p>
            <a:pPr>
              <a:buFont typeface="Arial" pitchFamily="34" charset="0"/>
              <a:buChar char="•"/>
            </a:pPr>
            <a:r>
              <a:rPr lang="en-US" sz="2600" dirty="0" smtClean="0"/>
              <a:t> Name</a:t>
            </a:r>
          </a:p>
          <a:p>
            <a:pPr>
              <a:buFont typeface="Arial" pitchFamily="34" charset="0"/>
              <a:buChar char="•"/>
            </a:pPr>
            <a:r>
              <a:rPr lang="en-US" sz="2600" dirty="0" smtClean="0"/>
              <a:t> Department</a:t>
            </a:r>
          </a:p>
          <a:p>
            <a:pPr>
              <a:buFont typeface="Arial" pitchFamily="34" charset="0"/>
              <a:buChar char="•"/>
            </a:pPr>
            <a:r>
              <a:rPr lang="en-US" sz="2600" dirty="0" smtClean="0"/>
              <a:t> Job Title</a:t>
            </a:r>
          </a:p>
          <a:p>
            <a:pPr>
              <a:buFont typeface="Arial" pitchFamily="34" charset="0"/>
              <a:buChar char="•"/>
            </a:pPr>
            <a:r>
              <a:rPr lang="en-US" sz="2600" dirty="0" smtClean="0"/>
              <a:t> Performance Metrics (Sales, Customer Satisfaction, Productivity)</a:t>
            </a:r>
          </a:p>
          <a:p>
            <a:pPr>
              <a:buFont typeface="Arial" pitchFamily="34" charset="0"/>
              <a:buChar char="•"/>
            </a:pPr>
            <a:r>
              <a:rPr lang="en-US" sz="2600" dirty="0" smtClean="0"/>
              <a:t> Ratings, Feedback</a:t>
            </a:r>
          </a:p>
          <a:p>
            <a:pPr>
              <a:buFont typeface="Arial" pitchFamily="34" charset="0"/>
              <a:buChar char="•"/>
            </a:pPr>
            <a:r>
              <a:rPr lang="en-US" sz="2600" dirty="0" smtClean="0"/>
              <a:t> Progress Tracking </a:t>
            </a:r>
            <a:endParaRPr lang="en-US" sz="2600"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91640" y="555546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491640" y="608886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77865" y="84783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415308" y="6666230"/>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881290" y="254759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952464" y="1643050"/>
            <a:ext cx="8858312" cy="4093428"/>
          </a:xfrm>
          <a:prstGeom prst="rect">
            <a:avLst/>
          </a:prstGeom>
        </p:spPr>
        <p:txBody>
          <a:bodyPr wrap="square">
            <a:spAutoFit/>
          </a:bodyPr>
          <a:lstStyle/>
          <a:p>
            <a:r>
              <a:rPr lang="en-US" sz="2600" dirty="0" smtClean="0"/>
              <a:t>It refers to the unique, standout feature or aspect that makes your product or service exceptionally appealing, memorable, or impressive to your target audience. It’s the element that sets your solution apart from the competition and elicits a strong positive reaction from users. </a:t>
            </a:r>
          </a:p>
          <a:p>
            <a:r>
              <a:rPr lang="en-US" sz="2600" dirty="0" smtClean="0"/>
              <a:t>"EmpowerHR" features an AI-powered analytics engine that automatically generates actionable insights and recommendations for improving employee performance, eliminating manual analysis and enabling HR managers to focus on strategic initiatives.</a:t>
            </a:r>
            <a:endParaRPr lang="en-US" sz="2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785</Words>
  <Application>Microsoft Office PowerPoint</Application>
  <PresentationFormat>Custom</PresentationFormat>
  <Paragraphs>103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HOME</cp:lastModifiedBy>
  <cp:revision>14</cp:revision>
  <dcterms:created xsi:type="dcterms:W3CDTF">2024-03-29T15:07:22Z</dcterms:created>
  <dcterms:modified xsi:type="dcterms:W3CDTF">2024-09-01T08:04:21Z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