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cd82433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cd82433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b984464f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b984464f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b984464f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b984464f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b984464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b984464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b984464f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b984464f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b984464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b984464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b984464f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b984464f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b984464f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b984464f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cd824333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cd824333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cd82433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cd82433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cd824333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cd824333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openmp.org/wp-content/uploads/OpenMPRef-5.0-0519-web.pdf" TargetMode="External"/><Relationship Id="rId4" Type="http://schemas.openxmlformats.org/officeDocument/2006/relationships/hyperlink" Target="http://web.engr.oregonstate.edu/~mjb/cs575/Handouts/tasks.1pp.pdf" TargetMode="External"/><Relationship Id="rId5" Type="http://schemas.openxmlformats.org/officeDocument/2006/relationships/hyperlink" Target="https://www.openmp.org/resources/tutorials-articles/" TargetMode="External"/><Relationship Id="rId6" Type="http://schemas.openxmlformats.org/officeDocument/2006/relationships/hyperlink" Target="https://medium.com/basecs/pivoting-to-understand-quicksort-part-1-75178dfb931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76425" y="1578400"/>
            <a:ext cx="5278200" cy="170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r>
              <a:rPr lang="en"/>
              <a:t> of parallel Quicksort using OpenMP</a:t>
            </a:r>
            <a:endParaRPr/>
          </a:p>
        </p:txBody>
      </p:sp>
      <p:sp>
        <p:nvSpPr>
          <p:cNvPr id="135" name="Google Shape;135;p13"/>
          <p:cNvSpPr txBox="1"/>
          <p:nvPr>
            <p:ph idx="1" type="subTitle"/>
          </p:nvPr>
        </p:nvSpPr>
        <p:spPr>
          <a:xfrm>
            <a:off x="5083950" y="3924925"/>
            <a:ext cx="3470700" cy="711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Amisha Gunderia - 201071042</a:t>
            </a:r>
            <a:endParaRPr/>
          </a:p>
          <a:p>
            <a:pPr indent="0" lvl="0" marL="0" rtl="0" algn="l">
              <a:spcBef>
                <a:spcPts val="0"/>
              </a:spcBef>
              <a:spcAft>
                <a:spcPts val="0"/>
              </a:spcAft>
              <a:buNone/>
            </a:pPr>
            <a:r>
              <a:rPr lang="en"/>
              <a:t>Srushti Gujjanwar - 201071073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2"/>
          <p:cNvPicPr preferRelativeResize="0"/>
          <p:nvPr/>
        </p:nvPicPr>
        <p:blipFill>
          <a:blip r:embed="rId3">
            <a:alphaModFix/>
          </a:blip>
          <a:stretch>
            <a:fillRect/>
          </a:stretch>
        </p:blipFill>
        <p:spPr>
          <a:xfrm>
            <a:off x="0" y="904875"/>
            <a:ext cx="4495800" cy="3371850"/>
          </a:xfrm>
          <a:prstGeom prst="rect">
            <a:avLst/>
          </a:prstGeom>
          <a:noFill/>
          <a:ln>
            <a:noFill/>
          </a:ln>
        </p:spPr>
      </p:pic>
      <p:pic>
        <p:nvPicPr>
          <p:cNvPr id="191" name="Google Shape;191;p22"/>
          <p:cNvPicPr preferRelativeResize="0"/>
          <p:nvPr/>
        </p:nvPicPr>
        <p:blipFill>
          <a:blip r:embed="rId4">
            <a:alphaModFix/>
          </a:blip>
          <a:stretch>
            <a:fillRect/>
          </a:stretch>
        </p:blipFill>
        <p:spPr>
          <a:xfrm>
            <a:off x="4629150" y="942975"/>
            <a:ext cx="4343400" cy="325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006200" y="688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References:</a:t>
            </a:r>
            <a:endParaRPr b="1">
              <a:latin typeface="Lato"/>
              <a:ea typeface="Lato"/>
              <a:cs typeface="Lato"/>
              <a:sym typeface="Lato"/>
            </a:endParaRPr>
          </a:p>
        </p:txBody>
      </p:sp>
      <p:sp>
        <p:nvSpPr>
          <p:cNvPr id="197" name="Google Shape;197;p23"/>
          <p:cNvSpPr txBox="1"/>
          <p:nvPr>
            <p:ph idx="1" type="body"/>
          </p:nvPr>
        </p:nvSpPr>
        <p:spPr>
          <a:xfrm>
            <a:off x="1297500" y="1441275"/>
            <a:ext cx="7038900" cy="3464100"/>
          </a:xfrm>
          <a:prstGeom prst="rect">
            <a:avLst/>
          </a:prstGeom>
        </p:spPr>
        <p:txBody>
          <a:bodyPr anchorCtr="0" anchor="t" bIns="91425" lIns="91425" spcFirstLastPara="1" rIns="91425" wrap="square" tIns="91425">
            <a:normAutofit fontScale="47500"/>
          </a:bodyPr>
          <a:lstStyle/>
          <a:p>
            <a:pPr indent="-314530" lvl="0" marL="457200" rtl="0" algn="l">
              <a:spcBef>
                <a:spcPts val="0"/>
              </a:spcBef>
              <a:spcAft>
                <a:spcPts val="0"/>
              </a:spcAft>
              <a:buSzPct val="100000"/>
              <a:buChar char="●"/>
            </a:pPr>
            <a:r>
              <a:rPr lang="en" sz="2848"/>
              <a:t>Parallel Programming in C with MPI andOpenMP Michael J, Quinn Oregon State University</a:t>
            </a:r>
            <a:endParaRPr sz="2848"/>
          </a:p>
          <a:p>
            <a:pPr indent="-311513" lvl="0" marL="457200" rtl="0" algn="l">
              <a:lnSpc>
                <a:spcPct val="218181"/>
              </a:lnSpc>
              <a:spcBef>
                <a:spcPts val="0"/>
              </a:spcBef>
              <a:spcAft>
                <a:spcPts val="0"/>
              </a:spcAft>
              <a:buSzPct val="100000"/>
              <a:buFont typeface="Georgia"/>
              <a:buChar char="●"/>
            </a:pPr>
            <a:r>
              <a:rPr lang="en" sz="2748" u="sng">
                <a:highlight>
                  <a:schemeClr val="dk1"/>
                </a:highlight>
                <a:latin typeface="Georgia"/>
                <a:ea typeface="Georgia"/>
                <a:cs typeface="Georgia"/>
                <a:sym typeface="Georgia"/>
                <a:hlinkClick r:id="rId3"/>
              </a:rPr>
              <a:t>https://www.openmp.org/wp-content/uploads/OpenMPRef-5.0-0519--web.pdf</a:t>
            </a:r>
            <a:endParaRPr sz="2748" u="sng">
              <a:highlight>
                <a:schemeClr val="dk1"/>
              </a:highlight>
              <a:latin typeface="Georgia"/>
              <a:ea typeface="Georgia"/>
              <a:cs typeface="Georgia"/>
              <a:sym typeface="Georgia"/>
            </a:endParaRPr>
          </a:p>
          <a:p>
            <a:pPr indent="-311513" lvl="0" marL="457200" rtl="0" algn="l">
              <a:lnSpc>
                <a:spcPct val="218181"/>
              </a:lnSpc>
              <a:spcBef>
                <a:spcPts val="0"/>
              </a:spcBef>
              <a:spcAft>
                <a:spcPts val="0"/>
              </a:spcAft>
              <a:buSzPct val="100000"/>
              <a:buFont typeface="Georgia"/>
              <a:buChar char="●"/>
            </a:pPr>
            <a:r>
              <a:rPr lang="en" sz="2748" u="sng">
                <a:highlight>
                  <a:schemeClr val="dk1"/>
                </a:highlight>
                <a:latin typeface="Georgia"/>
                <a:ea typeface="Georgia"/>
                <a:cs typeface="Georgia"/>
                <a:sym typeface="Georgia"/>
                <a:hlinkClick r:id="rId4"/>
              </a:rPr>
              <a:t>http://web.engr.oregonstate.edu/~mjb/cs575/Handouts/tasks.1pp.pdf</a:t>
            </a:r>
            <a:endParaRPr sz="2748" u="sng">
              <a:highlight>
                <a:schemeClr val="dk1"/>
              </a:highlight>
              <a:latin typeface="Georgia"/>
              <a:ea typeface="Georgia"/>
              <a:cs typeface="Georgia"/>
              <a:sym typeface="Georgia"/>
            </a:endParaRPr>
          </a:p>
          <a:p>
            <a:pPr indent="-311513" lvl="0" marL="457200" rtl="0" algn="l">
              <a:lnSpc>
                <a:spcPct val="218181"/>
              </a:lnSpc>
              <a:spcBef>
                <a:spcPts val="0"/>
              </a:spcBef>
              <a:spcAft>
                <a:spcPts val="0"/>
              </a:spcAft>
              <a:buSzPct val="100000"/>
              <a:buFont typeface="Georgia"/>
              <a:buChar char="●"/>
            </a:pPr>
            <a:r>
              <a:rPr lang="en" sz="2748" u="sng">
                <a:highlight>
                  <a:schemeClr val="dk1"/>
                </a:highlight>
                <a:latin typeface="Georgia"/>
                <a:ea typeface="Georgia"/>
                <a:cs typeface="Georgia"/>
                <a:sym typeface="Georgia"/>
                <a:hlinkClick r:id="rId5"/>
              </a:rPr>
              <a:t>https://www.openmp.org/resources/tutorials-articles/</a:t>
            </a:r>
            <a:endParaRPr sz="2748" u="sng">
              <a:highlight>
                <a:schemeClr val="dk1"/>
              </a:highlight>
              <a:latin typeface="Georgia"/>
              <a:ea typeface="Georgia"/>
              <a:cs typeface="Georgia"/>
              <a:sym typeface="Georgia"/>
            </a:endParaRPr>
          </a:p>
          <a:p>
            <a:pPr indent="-311513" lvl="0" marL="457200" rtl="0" algn="l">
              <a:lnSpc>
                <a:spcPct val="218181"/>
              </a:lnSpc>
              <a:spcBef>
                <a:spcPts val="0"/>
              </a:spcBef>
              <a:spcAft>
                <a:spcPts val="0"/>
              </a:spcAft>
              <a:buSzPct val="100000"/>
              <a:buFont typeface="Georgia"/>
              <a:buChar char="●"/>
            </a:pPr>
            <a:r>
              <a:rPr lang="en" sz="2748" u="sng">
                <a:highlight>
                  <a:schemeClr val="dk1"/>
                </a:highlight>
                <a:latin typeface="Georgia"/>
                <a:ea typeface="Georgia"/>
                <a:cs typeface="Georgia"/>
                <a:sym typeface="Georgia"/>
                <a:hlinkClick r:id="rId6"/>
              </a:rPr>
              <a:t>https://medium.com/basecs/pivoting-to-understand-quicksort-part-1-75178dfb9313</a:t>
            </a:r>
            <a:endParaRPr sz="2748" u="sng">
              <a:highlight>
                <a:schemeClr val="dk1"/>
              </a:highlight>
              <a:latin typeface="Georgia"/>
              <a:ea typeface="Georgia"/>
              <a:cs typeface="Georgia"/>
              <a:sym typeface="Georgia"/>
            </a:endParaRPr>
          </a:p>
          <a:p>
            <a:pPr indent="0" lvl="0" marL="457200" rtl="0" algn="l">
              <a:spcBef>
                <a:spcPts val="0"/>
              </a:spcBef>
              <a:spcAft>
                <a:spcPts val="0"/>
              </a:spcAft>
              <a:buNone/>
            </a:pPr>
            <a:r>
              <a:t/>
            </a:r>
            <a:endParaRPr sz="17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rot="450">
            <a:off x="823936" y="2053057"/>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800">
                <a:latin typeface="Lato"/>
                <a:ea typeface="Lato"/>
                <a:cs typeface="Lato"/>
                <a:sym typeface="Lato"/>
              </a:rPr>
              <a:t>Thank you</a:t>
            </a:r>
            <a:endParaRPr sz="4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Structure of QuickSort</a:t>
            </a:r>
            <a:endParaRPr b="1">
              <a:latin typeface="Lato"/>
              <a:ea typeface="Lato"/>
              <a:cs typeface="Lato"/>
              <a:sym typeface="Lato"/>
            </a:endParaRPr>
          </a:p>
        </p:txBody>
      </p:sp>
      <p:sp>
        <p:nvSpPr>
          <p:cNvPr id="141" name="Google Shape;141;p14"/>
          <p:cNvSpPr txBox="1"/>
          <p:nvPr>
            <p:ph idx="1" type="body"/>
          </p:nvPr>
        </p:nvSpPr>
        <p:spPr>
          <a:xfrm>
            <a:off x="1297500" y="1009650"/>
            <a:ext cx="7038900" cy="30957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00000"/>
              </a:lnSpc>
              <a:spcBef>
                <a:spcPts val="3000"/>
              </a:spcBef>
              <a:spcAft>
                <a:spcPts val="0"/>
              </a:spcAft>
              <a:buNone/>
            </a:pPr>
            <a:r>
              <a:t/>
            </a:r>
            <a:endParaRPr sz="6700"/>
          </a:p>
          <a:p>
            <a:pPr indent="-334962" lvl="0" marL="457200" rtl="0" algn="l">
              <a:lnSpc>
                <a:spcPct val="100000"/>
              </a:lnSpc>
              <a:spcBef>
                <a:spcPts val="3000"/>
              </a:spcBef>
              <a:spcAft>
                <a:spcPts val="0"/>
              </a:spcAft>
              <a:buSzPct val="100000"/>
              <a:buChar char="●"/>
            </a:pPr>
            <a:r>
              <a:rPr lang="en" sz="6700"/>
              <a:t>You find a single element in the array (of length l), and reorder the array such that the following conditions hold:</a:t>
            </a:r>
            <a:endParaRPr sz="6700"/>
          </a:p>
          <a:p>
            <a:pPr indent="-334962" lvl="0" marL="457200" rtl="0" algn="l">
              <a:lnSpc>
                <a:spcPct val="100000"/>
              </a:lnSpc>
              <a:spcBef>
                <a:spcPts val="0"/>
              </a:spcBef>
              <a:spcAft>
                <a:spcPts val="0"/>
              </a:spcAft>
              <a:buSzPct val="100000"/>
              <a:buChar char="●"/>
            </a:pPr>
            <a:r>
              <a:rPr lang="en" sz="6700"/>
              <a:t>a[j] ≤ a[p] ≤ a[k] for all 0≤ j &lt; p, p ≤ k &lt; l.</a:t>
            </a:r>
            <a:endParaRPr sz="6700"/>
          </a:p>
          <a:p>
            <a:pPr indent="-334962" lvl="0" marL="457200" rtl="0" algn="l">
              <a:lnSpc>
                <a:spcPct val="100000"/>
              </a:lnSpc>
              <a:spcBef>
                <a:spcPts val="0"/>
              </a:spcBef>
              <a:spcAft>
                <a:spcPts val="0"/>
              </a:spcAft>
              <a:buSzPct val="100000"/>
              <a:buChar char="●"/>
            </a:pPr>
            <a:r>
              <a:rPr lang="en" sz="6700"/>
              <a:t>This means that you partition the array such that every element to the left of your pivot is smaller or equal to the pivot element and each element to the right is larger or equal. Now, if we could somehow magically sort each of these sections, then our array would be sorted right? So we just call quicksort on our two subarrays and off we go. The recursion stops when the size of the subarray is 1, as that is trivially sorted.</a:t>
            </a:r>
            <a:endParaRPr sz="6700"/>
          </a:p>
          <a:p>
            <a:pPr indent="0" lvl="0" marL="457200" rtl="0" algn="l">
              <a:lnSpc>
                <a:spcPct val="100000"/>
              </a:lnSpc>
              <a:spcBef>
                <a:spcPts val="3000"/>
              </a:spcBef>
              <a:spcAft>
                <a:spcPts val="0"/>
              </a:spcAft>
              <a:buNone/>
            </a:pPr>
            <a:r>
              <a:t/>
            </a:r>
            <a:endParaRPr sz="6700"/>
          </a:p>
          <a:p>
            <a:pPr indent="0" lvl="0" marL="457200" rtl="0" algn="l">
              <a:spcBef>
                <a:spcPts val="0"/>
              </a:spcBef>
              <a:spcAft>
                <a:spcPts val="0"/>
              </a:spcAft>
              <a:buNone/>
            </a:pPr>
            <a:r>
              <a:t/>
            </a:r>
            <a:endParaRPr sz="618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192725" y="1253225"/>
            <a:ext cx="7038900" cy="29112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In HyperQuickSort, the array is also divided into partitions, but multiple pivot elements are used to increase parallelism. Each partition is then sorted simultaneously by different threads within a thread block, taking full advantage of the GPU's parallel processing capabilities.</a:t>
            </a:r>
            <a:endParaRPr sz="1500"/>
          </a:p>
          <a:p>
            <a:pPr indent="0" lvl="0" marL="457200" rtl="0" algn="l">
              <a:lnSpc>
                <a:spcPct val="100000"/>
              </a:lnSpc>
              <a:spcBef>
                <a:spcPts val="0"/>
              </a:spcBef>
              <a:spcAft>
                <a:spcPts val="0"/>
              </a:spcAft>
              <a:buNone/>
            </a:pPr>
            <a:r>
              <a:t/>
            </a:r>
            <a:endParaRPr sz="1500"/>
          </a:p>
          <a:p>
            <a:pPr indent="-323850" lvl="0" marL="457200" rtl="0" algn="l">
              <a:spcBef>
                <a:spcPts val="0"/>
              </a:spcBef>
              <a:spcAft>
                <a:spcPts val="0"/>
              </a:spcAft>
              <a:buSzPts val="1500"/>
              <a:buChar char="●"/>
            </a:pPr>
            <a:r>
              <a:rPr lang="en" sz="1500"/>
              <a:t>Hyperquicksort is an algorithmic improvement over traditional quicksort that uses multiple pivots for partitioning the array. It can be parallelized, but handling dependencies between pivots can be complex.</a:t>
            </a:r>
            <a:endParaRPr sz="1500"/>
          </a:p>
          <a:p>
            <a:pPr indent="0" lvl="0" marL="0" rtl="0" algn="l">
              <a:spcBef>
                <a:spcPts val="1200"/>
              </a:spcBef>
              <a:spcAft>
                <a:spcPts val="1200"/>
              </a:spcAft>
              <a:buNone/>
            </a:pPr>
            <a:r>
              <a:t/>
            </a:r>
            <a:endParaRPr/>
          </a:p>
        </p:txBody>
      </p:sp>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Introduction to hyper quick sort</a:t>
            </a:r>
            <a:endParaRPr b="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Explanation of the algorithm</a:t>
            </a:r>
            <a:endParaRPr>
              <a:latin typeface="Lato"/>
              <a:ea typeface="Lato"/>
              <a:cs typeface="Lato"/>
              <a:sym typeface="Lato"/>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p>
          <a:p>
            <a:pPr indent="-323850" lvl="0" marL="457200" rtl="0" algn="l">
              <a:lnSpc>
                <a:spcPct val="100000"/>
              </a:lnSpc>
              <a:spcBef>
                <a:spcPts val="0"/>
              </a:spcBef>
              <a:spcAft>
                <a:spcPts val="0"/>
              </a:spcAft>
              <a:buSzPts val="1500"/>
              <a:buChar char="●"/>
            </a:pPr>
            <a:r>
              <a:rPr lang="en" sz="1500"/>
              <a:t>Hyperquicksort assumes the number of processes is a power of 2. If we</a:t>
            </a:r>
            <a:endParaRPr sz="1500"/>
          </a:p>
          <a:p>
            <a:pPr indent="0" lvl="0" marL="457200" rtl="0" algn="l">
              <a:lnSpc>
                <a:spcPct val="100000"/>
              </a:lnSpc>
              <a:spcBef>
                <a:spcPts val="0"/>
              </a:spcBef>
              <a:spcAft>
                <a:spcPts val="0"/>
              </a:spcAft>
              <a:buNone/>
            </a:pPr>
            <a:r>
              <a:rPr lang="en" sz="1500"/>
              <a:t>arrange the processes as a hypercube, we can set up the communication patterns of the hyperquicksort algorithm so that all communications are between pairs of adjacent processes. For this reason hyperquicksort was a</a:t>
            </a:r>
            <a:endParaRPr sz="1500"/>
          </a:p>
          <a:p>
            <a:pPr indent="0" lvl="0" marL="457200" rtl="0" algn="l">
              <a:lnSpc>
                <a:spcPct val="100000"/>
              </a:lnSpc>
              <a:spcBef>
                <a:spcPts val="0"/>
              </a:spcBef>
              <a:spcAft>
                <a:spcPts val="0"/>
              </a:spcAft>
              <a:buNone/>
            </a:pPr>
            <a:r>
              <a:rPr lang="en" sz="1500"/>
              <a:t>particularly good fit for first-generation multicomputers, such as the Intel iPSec and the nCUBE/terl, that organized processors as a hypercube.</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Let the communication network topology be an N- dimensional hypercube (i.e. the number of processors is equal to p=2N).</a:t>
            </a:r>
            <a:endParaRPr sz="1500"/>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9" name="Google Shape;159;p17"/>
          <p:cNvPicPr preferRelativeResize="0"/>
          <p:nvPr/>
        </p:nvPicPr>
        <p:blipFill rotWithShape="1">
          <a:blip r:embed="rId3">
            <a:alphaModFix/>
          </a:blip>
          <a:srcRect b="0" l="14529" r="0" t="0"/>
          <a:stretch/>
        </p:blipFill>
        <p:spPr>
          <a:xfrm>
            <a:off x="932700" y="601400"/>
            <a:ext cx="3401100" cy="4075550"/>
          </a:xfrm>
          <a:prstGeom prst="rect">
            <a:avLst/>
          </a:prstGeom>
          <a:noFill/>
          <a:ln>
            <a:noFill/>
          </a:ln>
        </p:spPr>
      </p:pic>
      <p:sp>
        <p:nvSpPr>
          <p:cNvPr id="160" name="Google Shape;160;p17"/>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61" name="Google Shape;161;p17"/>
          <p:cNvPicPr preferRelativeResize="0"/>
          <p:nvPr/>
        </p:nvPicPr>
        <p:blipFill>
          <a:blip r:embed="rId4">
            <a:alphaModFix/>
          </a:blip>
          <a:stretch>
            <a:fillRect/>
          </a:stretch>
        </p:blipFill>
        <p:spPr>
          <a:xfrm>
            <a:off x="4504325" y="1430750"/>
            <a:ext cx="4509350" cy="234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828375" y="1009125"/>
            <a:ext cx="7508100" cy="346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Each process starts with a sequential quicksort on its local list. </a:t>
            </a:r>
            <a:endParaRPr b="1" sz="1800"/>
          </a:p>
          <a:p>
            <a:pPr indent="0" lvl="0" marL="0" rtl="0" algn="l">
              <a:spcBef>
                <a:spcPts val="1200"/>
              </a:spcBef>
              <a:spcAft>
                <a:spcPts val="0"/>
              </a:spcAft>
              <a:buNone/>
            </a:pPr>
            <a:r>
              <a:rPr lang="en"/>
              <a:t>• Now we have a better chance to choose a pivot that is close to the true median. </a:t>
            </a:r>
            <a:endParaRPr/>
          </a:p>
          <a:p>
            <a:pPr indent="0" lvl="0" marL="0" rtl="0" algn="l">
              <a:spcBef>
                <a:spcPts val="1200"/>
              </a:spcBef>
              <a:spcAft>
                <a:spcPts val="0"/>
              </a:spcAft>
              <a:buNone/>
            </a:pPr>
            <a:r>
              <a:rPr lang="en"/>
              <a:t>• </a:t>
            </a:r>
            <a:r>
              <a:rPr lang="en"/>
              <a:t>The process that is responsible for choosing the pivot can pick the median of its local list. • The three next steps of hyper quick sort are the same as in parallel algorithm</a:t>
            </a:r>
            <a:endParaRPr/>
          </a:p>
          <a:p>
            <a:pPr indent="0" lvl="0" marL="0" rtl="0" algn="l">
              <a:spcBef>
                <a:spcPts val="1200"/>
              </a:spcBef>
              <a:spcAft>
                <a:spcPts val="0"/>
              </a:spcAft>
              <a:buNone/>
            </a:pPr>
            <a:r>
              <a:rPr lang="en"/>
              <a:t>• Broadcast </a:t>
            </a:r>
            <a:endParaRPr/>
          </a:p>
          <a:p>
            <a:pPr indent="0" lvl="0" marL="0" rtl="0" algn="l">
              <a:spcBef>
                <a:spcPts val="1200"/>
              </a:spcBef>
              <a:spcAft>
                <a:spcPts val="0"/>
              </a:spcAft>
              <a:buNone/>
            </a:pPr>
            <a:r>
              <a:rPr lang="en"/>
              <a:t>• Division of “low list” and high list” </a:t>
            </a:r>
            <a:endParaRPr/>
          </a:p>
          <a:p>
            <a:pPr indent="0" lvl="0" marL="0" rtl="0" algn="l">
              <a:spcBef>
                <a:spcPts val="1200"/>
              </a:spcBef>
              <a:spcAft>
                <a:spcPts val="0"/>
              </a:spcAft>
              <a:buNone/>
            </a:pPr>
            <a:r>
              <a:rPr lang="en"/>
              <a:t>• Swap between partner processes </a:t>
            </a:r>
            <a:endParaRPr/>
          </a:p>
          <a:p>
            <a:pPr indent="0" lvl="0" marL="0" rtl="0" algn="l">
              <a:spcBef>
                <a:spcPts val="1200"/>
              </a:spcBef>
              <a:spcAft>
                <a:spcPts val="1200"/>
              </a:spcAft>
              <a:buNone/>
            </a:pPr>
            <a:r>
              <a:rPr lang="en"/>
              <a:t>• The next step is different in hyper quick sort. • On each process, the remaining half of local list and the received half-list are merged into a sorted local list. • Recursion within upper-half processes and lower-half processes.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latin typeface="Lato"/>
                <a:ea typeface="Lato"/>
                <a:cs typeface="Lato"/>
                <a:sym typeface="Lato"/>
              </a:rPr>
              <a:t>Introduction to </a:t>
            </a:r>
            <a:r>
              <a:rPr b="1" lang="en" sz="2500">
                <a:latin typeface="Lato"/>
                <a:ea typeface="Lato"/>
                <a:cs typeface="Lato"/>
                <a:sym typeface="Lato"/>
              </a:rPr>
              <a:t>parallel</a:t>
            </a:r>
            <a:r>
              <a:rPr b="1" lang="en" sz="2500">
                <a:latin typeface="Lato"/>
                <a:ea typeface="Lato"/>
                <a:cs typeface="Lato"/>
                <a:sym typeface="Lato"/>
              </a:rPr>
              <a:t> </a:t>
            </a:r>
            <a:r>
              <a:rPr b="1" lang="en" sz="2500">
                <a:latin typeface="Lato"/>
                <a:ea typeface="Lato"/>
                <a:cs typeface="Lato"/>
                <a:sym typeface="Lato"/>
              </a:rPr>
              <a:t>Quicksort</a:t>
            </a:r>
            <a:endParaRPr b="1" sz="2500">
              <a:latin typeface="Lato"/>
              <a:ea typeface="Lato"/>
              <a:cs typeface="Lato"/>
              <a:sym typeface="Lato"/>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315397" lvl="0" marL="457200" rtl="0" algn="l">
              <a:lnSpc>
                <a:spcPct val="115000"/>
              </a:lnSpc>
              <a:spcBef>
                <a:spcPts val="0"/>
              </a:spcBef>
              <a:spcAft>
                <a:spcPts val="0"/>
              </a:spcAft>
              <a:buSzPct val="100000"/>
              <a:buChar char="●"/>
            </a:pPr>
            <a:r>
              <a:rPr lang="en" sz="1608"/>
              <a:t>Parallel quicksort is a sorting algorithm that parallelises the quicksort algorithm to improve its performance on multi-core or multi-processor systems. It divides the array into smaller subarrays and sorts them independently in parallel, utilizing multiple threads or processors. </a:t>
            </a:r>
            <a:endParaRPr sz="1608"/>
          </a:p>
          <a:p>
            <a:pPr indent="-315397" lvl="0" marL="457200" rtl="0" algn="l">
              <a:lnSpc>
                <a:spcPct val="115000"/>
              </a:lnSpc>
              <a:spcBef>
                <a:spcPts val="0"/>
              </a:spcBef>
              <a:spcAft>
                <a:spcPts val="0"/>
              </a:spcAft>
              <a:buSzPct val="100000"/>
              <a:buChar char="●"/>
            </a:pPr>
            <a:r>
              <a:rPr lang="en" sz="1608"/>
              <a:t>This parallelization allows for faster sorting of large arrays by distributing the workload among multiple processing units. The algorithm typically employs </a:t>
            </a:r>
            <a:r>
              <a:rPr b="1" lang="en" sz="1608"/>
              <a:t>task-based parallelism</a:t>
            </a:r>
            <a:r>
              <a:rPr lang="en" sz="1608"/>
              <a:t>, where tasks are created for sorting subarrays, and the runtime system schedules these tasks across the available parallel resources. </a:t>
            </a:r>
            <a:endParaRPr sz="1608"/>
          </a:p>
          <a:p>
            <a:pPr indent="-315397" lvl="0" marL="457200" rtl="0" algn="l">
              <a:lnSpc>
                <a:spcPct val="115000"/>
              </a:lnSpc>
              <a:spcBef>
                <a:spcPts val="0"/>
              </a:spcBef>
              <a:spcAft>
                <a:spcPts val="0"/>
              </a:spcAft>
              <a:buSzPct val="100000"/>
              <a:buChar char="●"/>
            </a:pPr>
            <a:r>
              <a:rPr lang="en" sz="1608"/>
              <a:t>By utilizing parallelism, parallel quicksort can achieve </a:t>
            </a:r>
            <a:r>
              <a:rPr b="1" lang="en" sz="1608"/>
              <a:t>faster sorting times compared to sequential quicksort implementations</a:t>
            </a:r>
            <a:r>
              <a:rPr lang="en" sz="1608"/>
              <a:t>, especially for large datasets.</a:t>
            </a:r>
            <a:endParaRPr sz="1608"/>
          </a:p>
          <a:p>
            <a:pPr indent="0" lvl="0" marL="0" rtl="0" algn="l">
              <a:spcBef>
                <a:spcPts val="1200"/>
              </a:spcBef>
              <a:spcAft>
                <a:spcPts val="0"/>
              </a:spcAft>
              <a:buNone/>
            </a:pPr>
            <a:r>
              <a:t/>
            </a:r>
            <a:endParaRPr sz="1716"/>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Differences between hyper and parallel </a:t>
            </a:r>
            <a:r>
              <a:rPr b="1" lang="en">
                <a:latin typeface="Lato"/>
                <a:ea typeface="Lato"/>
                <a:cs typeface="Lato"/>
                <a:sym typeface="Lato"/>
              </a:rPr>
              <a:t>quicksort</a:t>
            </a:r>
            <a:endParaRPr b="1">
              <a:latin typeface="Lato"/>
              <a:ea typeface="Lato"/>
              <a:cs typeface="Lato"/>
              <a:sym typeface="Lato"/>
            </a:endParaRPr>
          </a:p>
        </p:txBody>
      </p:sp>
      <p:sp>
        <p:nvSpPr>
          <p:cNvPr id="178" name="Google Shape;178;p20"/>
          <p:cNvSpPr txBox="1"/>
          <p:nvPr>
            <p:ph idx="1" type="body"/>
          </p:nvPr>
        </p:nvSpPr>
        <p:spPr>
          <a:xfrm>
            <a:off x="1297500" y="1500950"/>
            <a:ext cx="3403200" cy="3576000"/>
          </a:xfrm>
          <a:prstGeom prst="rect">
            <a:avLst/>
          </a:prstGeom>
        </p:spPr>
        <p:txBody>
          <a:bodyPr anchorCtr="0" anchor="t" bIns="91425" lIns="91425" spcFirstLastPara="1" rIns="91425" wrap="square" tIns="91425">
            <a:normAutofit fontScale="25000" lnSpcReduction="20000"/>
          </a:bodyPr>
          <a:lstStyle/>
          <a:p>
            <a:pPr indent="-309572" lvl="0" marL="457200" rtl="0" algn="l">
              <a:spcBef>
                <a:spcPts val="0"/>
              </a:spcBef>
              <a:spcAft>
                <a:spcPts val="0"/>
              </a:spcAft>
              <a:buSzPct val="100000"/>
              <a:buChar char="●"/>
            </a:pPr>
            <a:r>
              <a:rPr lang="en" sz="5100">
                <a:highlight>
                  <a:schemeClr val="dk1"/>
                </a:highlight>
              </a:rPr>
              <a:t>Hyperquicksort is an algorithmic improvement over traditional quicksort that uses multiple pivots for partitioning the array. It can be parallelized, but handling dependencies between pivots can be complex.</a:t>
            </a:r>
            <a:endParaRPr sz="5100">
              <a:highlight>
                <a:schemeClr val="dk1"/>
              </a:highlight>
            </a:endParaRPr>
          </a:p>
          <a:p>
            <a:pPr indent="0" lvl="0" marL="457200" rtl="0" algn="l">
              <a:spcBef>
                <a:spcPts val="1200"/>
              </a:spcBef>
              <a:spcAft>
                <a:spcPts val="0"/>
              </a:spcAft>
              <a:buNone/>
            </a:pPr>
            <a:r>
              <a:t/>
            </a:r>
            <a:endParaRPr sz="4700">
              <a:highlight>
                <a:schemeClr val="dk1"/>
              </a:highlight>
            </a:endParaRPr>
          </a:p>
          <a:p>
            <a:pPr indent="-309572" lvl="0" marL="457200" rtl="0" algn="l">
              <a:spcBef>
                <a:spcPts val="1200"/>
              </a:spcBef>
              <a:spcAft>
                <a:spcPts val="0"/>
              </a:spcAft>
              <a:buSzPct val="100000"/>
              <a:buChar char="●"/>
            </a:pPr>
            <a:r>
              <a:rPr lang="en" sz="5100">
                <a:highlight>
                  <a:schemeClr val="dk1"/>
                </a:highlight>
              </a:rPr>
              <a:t>It can be implemented in a parallel fashion by distributing the partitioning and sorting tasks among multiple threads. Each thread can work on a different pivot and sort its corresponding partition concurrently.</a:t>
            </a:r>
            <a:endParaRPr sz="5100">
              <a:highlight>
                <a:schemeClr val="dk1"/>
              </a:highlight>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9" name="Google Shape;179;p20"/>
          <p:cNvSpPr txBox="1"/>
          <p:nvPr>
            <p:ph idx="2" type="body"/>
          </p:nvPr>
        </p:nvSpPr>
        <p:spPr>
          <a:xfrm>
            <a:off x="4933225" y="1381125"/>
            <a:ext cx="3403200" cy="3695700"/>
          </a:xfrm>
          <a:prstGeom prst="rect">
            <a:avLst/>
          </a:prstGeom>
        </p:spPr>
        <p:txBody>
          <a:bodyPr anchorCtr="0" anchor="t" bIns="91425" lIns="91425" spcFirstLastPara="1" rIns="91425" wrap="square" tIns="91425">
            <a:normAutofit fontScale="62500" lnSpcReduction="20000"/>
          </a:bodyPr>
          <a:lstStyle/>
          <a:p>
            <a:pPr indent="-308353" lvl="0" marL="457200" rtl="0" algn="l">
              <a:spcBef>
                <a:spcPts val="0"/>
              </a:spcBef>
              <a:spcAft>
                <a:spcPts val="0"/>
              </a:spcAft>
              <a:buSzPct val="100000"/>
              <a:buChar char="●"/>
            </a:pPr>
            <a:r>
              <a:rPr lang="en" sz="2009">
                <a:highlight>
                  <a:schemeClr val="dk1"/>
                </a:highlight>
              </a:rPr>
              <a:t>Parallel quicksort with OpenMP is a parallel version of the traditional quicksort algorithm. It distributes the sorting tasks among multiple threads using task-based parallelism. It is relatively easier to implement.</a:t>
            </a:r>
            <a:endParaRPr sz="2009">
              <a:highlight>
                <a:schemeClr val="dk1"/>
              </a:highlight>
            </a:endParaRPr>
          </a:p>
          <a:p>
            <a:pPr indent="0" lvl="0" marL="457200" rtl="0" algn="l">
              <a:spcBef>
                <a:spcPts val="1200"/>
              </a:spcBef>
              <a:spcAft>
                <a:spcPts val="0"/>
              </a:spcAft>
              <a:buNone/>
            </a:pPr>
            <a:r>
              <a:t/>
            </a:r>
            <a:endParaRPr sz="2009">
              <a:highlight>
                <a:schemeClr val="dk1"/>
              </a:highlight>
            </a:endParaRPr>
          </a:p>
          <a:p>
            <a:pPr indent="-308353" lvl="0" marL="457200" rtl="0" algn="l">
              <a:spcBef>
                <a:spcPts val="1200"/>
              </a:spcBef>
              <a:spcAft>
                <a:spcPts val="0"/>
              </a:spcAft>
              <a:buSzPct val="100000"/>
              <a:buFont typeface="Arial"/>
              <a:buChar char="●"/>
            </a:pPr>
            <a:r>
              <a:rPr lang="en" sz="2009">
                <a:highlight>
                  <a:schemeClr val="dk1"/>
                </a:highlight>
                <a:latin typeface="Arial"/>
                <a:ea typeface="Arial"/>
                <a:cs typeface="Arial"/>
                <a:sym typeface="Arial"/>
              </a:rPr>
              <a:t>Parallel quicksort using OpenMP explicitly utilizes OpenMP directives and task-based parallelism to distribute the sorting tasks among multiple threads. The algorithm creates tasks for sorting subarrays, and the OpenMP runtime system schedules these tasks across the available threads.</a:t>
            </a:r>
            <a:endParaRPr sz="2009">
              <a:highlight>
                <a:schemeClr val="dk1"/>
              </a:highlight>
              <a:latin typeface="Arial"/>
              <a:ea typeface="Arial"/>
              <a:cs typeface="Arial"/>
              <a:sym typeface="Arial"/>
            </a:endParaRPr>
          </a:p>
          <a:p>
            <a:pPr indent="0" lvl="0" marL="0" rtl="0" algn="l">
              <a:spcBef>
                <a:spcPts val="0"/>
              </a:spcBef>
              <a:spcAft>
                <a:spcPts val="12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RESULT</a:t>
            </a:r>
            <a:endParaRPr b="1"/>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highlight>
                  <a:schemeClr val="dk1"/>
                </a:highlight>
              </a:rPr>
              <a:t>Adding in those few lines of code definitely helps improve the runtime performance of quicksort. A few things: we could have used the </a:t>
            </a:r>
            <a:r>
              <a:rPr i="1" lang="en" sz="1500">
                <a:highlight>
                  <a:schemeClr val="dk1"/>
                </a:highlight>
              </a:rPr>
              <a:t>sections </a:t>
            </a:r>
            <a:r>
              <a:rPr lang="en" sz="1500">
                <a:highlight>
                  <a:schemeClr val="dk1"/>
                </a:highlight>
              </a:rPr>
              <a:t>construct with similar code. This was generally the way to do things long ago, and the more modern and preferred alternative is to use tasks. In my experience, tasks also perform better, because with sections, each thread only does the work for one section (which is equivalent to the tasks above), whereas each thread can perform the work of many tasks.</a:t>
            </a:r>
            <a:endParaRPr>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