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300" r:id="rId5"/>
    <p:sldId id="308" r:id="rId6"/>
    <p:sldId id="309" r:id="rId7"/>
    <p:sldId id="310" r:id="rId8"/>
    <p:sldId id="328" r:id="rId9"/>
    <p:sldId id="311" r:id="rId10"/>
    <p:sldId id="323" r:id="rId11"/>
    <p:sldId id="321" r:id="rId12"/>
    <p:sldId id="322" r:id="rId13"/>
    <p:sldId id="314" r:id="rId14"/>
    <p:sldId id="320" r:id="rId15"/>
    <p:sldId id="329" r:id="rId16"/>
    <p:sldId id="330" r:id="rId17"/>
    <p:sldId id="333" r:id="rId18"/>
    <p:sldId id="334" r:id="rId19"/>
    <p:sldId id="324" r:id="rId20"/>
    <p:sldId id="331" r:id="rId21"/>
    <p:sldId id="332" r:id="rId22"/>
    <p:sldId id="325" r:id="rId23"/>
    <p:sldId id="326" r:id="rId24"/>
    <p:sldId id="327" r:id="rId25"/>
    <p:sldId id="31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5EC027-AF51-4558-8DAD-52F5035A3EFD}">
          <p14:sldIdLst>
            <p14:sldId id="300"/>
            <p14:sldId id="308"/>
            <p14:sldId id="309"/>
            <p14:sldId id="310"/>
            <p14:sldId id="328"/>
            <p14:sldId id="311"/>
            <p14:sldId id="323"/>
            <p14:sldId id="321"/>
            <p14:sldId id="322"/>
            <p14:sldId id="314"/>
            <p14:sldId id="320"/>
            <p14:sldId id="329"/>
            <p14:sldId id="330"/>
            <p14:sldId id="333"/>
            <p14:sldId id="334"/>
            <p14:sldId id="324"/>
            <p14:sldId id="331"/>
            <p14:sldId id="332"/>
            <p14:sldId id="325"/>
            <p14:sldId id="326"/>
            <p14:sldId id="327"/>
            <p14:sldId id="3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2"/>
  </p:normalViewPr>
  <p:slideViewPr>
    <p:cSldViewPr snapToGrid="0">
      <p:cViewPr varScale="1">
        <p:scale>
          <a:sx n="78" d="100"/>
          <a:sy n="78" d="100"/>
        </p:scale>
        <p:origin x="878" y="43"/>
      </p:cViewPr>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669D0-F8F9-909F-F36A-221EAC7424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361AC27-49A0-3B4C-5F49-D6641499EF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2F45D-55D9-47BA-9640-E7EB1024F606}" type="datetimeFigureOut">
              <a:rPr lang="en-US" smtClean="0"/>
              <a:t>3/20/2024</a:t>
            </a:fld>
            <a:endParaRPr lang="en-US" dirty="0"/>
          </a:p>
        </p:txBody>
      </p:sp>
      <p:sp>
        <p:nvSpPr>
          <p:cNvPr id="4" name="Footer Placeholder 3">
            <a:extLst>
              <a:ext uri="{FF2B5EF4-FFF2-40B4-BE49-F238E27FC236}">
                <a16:creationId xmlns:a16="http://schemas.microsoft.com/office/drawing/2014/main" id="{A77AD1BD-C6AD-D1DF-596E-659165024C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BA659A-33FC-973A-2DD5-89A959CA8C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A2DCA-E9F6-4345-9316-BF42F09A2C30}" type="slidenum">
              <a:rPr lang="en-US" smtClean="0"/>
              <a:t>‹#›</a:t>
            </a:fld>
            <a:endParaRPr lang="en-US" dirty="0"/>
          </a:p>
        </p:txBody>
      </p:sp>
    </p:spTree>
    <p:extLst>
      <p:ext uri="{BB962C8B-B14F-4D97-AF65-F5344CB8AC3E}">
        <p14:creationId xmlns:p14="http://schemas.microsoft.com/office/powerpoint/2010/main" val="354566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C6F8-5F98-E04A-B725-72D1A5FE8444}" type="datetimeFigureOut">
              <a:rPr lang="en-US" smtClean="0"/>
              <a:t>3/20/2024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A9608-B288-5444-9C81-49B56A597B1B}" type="slidenum">
              <a:rPr lang="en-US" smtClean="0"/>
              <a:t>‹#›</a:t>
            </a:fld>
            <a:endParaRPr lang="en-US" dirty="0"/>
          </a:p>
        </p:txBody>
      </p:sp>
    </p:spTree>
    <p:extLst>
      <p:ext uri="{BB962C8B-B14F-4D97-AF65-F5344CB8AC3E}">
        <p14:creationId xmlns:p14="http://schemas.microsoft.com/office/powerpoint/2010/main" val="266177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0727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icon to add table</a:t>
            </a:r>
            <a:endParaRPr lang="en-US" dirty="0"/>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1086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028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279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r>
              <a:rPr lang="en-US"/>
              <a:t>Click to edit Master title style</a:t>
            </a:r>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30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659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071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4499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176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r>
              <a:rPr lang="en-US"/>
              <a:t>Click to edit Master title style</a:t>
            </a:r>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808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85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68" r:id="rId6"/>
    <p:sldLayoutId id="2147483669" r:id="rId7"/>
    <p:sldLayoutId id="2147483650" r:id="rId8"/>
    <p:sldLayoutId id="2147483670" r:id="rId9"/>
    <p:sldLayoutId id="2147483671" r:id="rId10"/>
    <p:sldLayoutId id="2147483672" r:id="rId11"/>
    <p:sldLayoutId id="2147483673" r:id="rId12"/>
    <p:sldLayoutId id="2147483674" r:id="rId13"/>
    <p:sldLayoutId id="2147483654"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806329" y="2389497"/>
            <a:ext cx="4217424" cy="2079005"/>
          </a:xfrm>
        </p:spPr>
        <p:txBody>
          <a:bodyPr anchor="b">
            <a:normAutofit/>
          </a:bodyPr>
          <a:lstStyle/>
          <a:p>
            <a:r>
              <a:rPr lang="en-US" dirty="0"/>
              <a:t>Amazon Sales Data Analysis Project Report</a:t>
            </a:r>
          </a:p>
        </p:txBody>
      </p:sp>
      <p:sp>
        <p:nvSpPr>
          <p:cNvPr id="4" name="Picture Placeholder 3">
            <a:extLst>
              <a:ext uri="{FF2B5EF4-FFF2-40B4-BE49-F238E27FC236}">
                <a16:creationId xmlns:a16="http://schemas.microsoft.com/office/drawing/2014/main" id="{014A9960-CD8A-F7B8-72B4-EBEDA0A51779}"/>
              </a:ext>
            </a:extLst>
          </p:cNvPr>
          <p:cNvSpPr>
            <a:spLocks noGrp="1"/>
          </p:cNvSpPr>
          <p:nvPr>
            <p:ph type="pic" sz="quarter" idx="10"/>
          </p:nvPr>
        </p:nvSpPr>
        <p:spPr>
          <a:xfrm>
            <a:off x="920158" y="1741489"/>
            <a:ext cx="5394960" cy="3997325"/>
          </a:xfrm>
        </p:spPr>
      </p:sp>
      <p:pic>
        <p:nvPicPr>
          <p:cNvPr id="1026" name="Picture 2" descr="Online Shopping site in India: Shop Online for Mobiles, Books, Watches,  Shoes and More - Amazon.in">
            <a:extLst>
              <a:ext uri="{FF2B5EF4-FFF2-40B4-BE49-F238E27FC236}">
                <a16:creationId xmlns:a16="http://schemas.microsoft.com/office/drawing/2014/main" id="{A48EB7D8-7FE5-6370-5565-EAE39AAC411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920157" y="1741489"/>
            <a:ext cx="5394959" cy="3997324"/>
          </a:xfrm>
          <a:prstGeom prst="rect">
            <a:avLst/>
          </a:prstGeom>
          <a:noFill/>
          <a:effectLst>
            <a:outerShdw blurRad="927100" dist="50800" dir="5400000" sx="109000" sy="109000" algn="ctr" rotWithShape="0">
              <a:srgbClr val="000000"/>
            </a:outerShdw>
            <a:reflection stA="66000" endPos="61000" dist="50800" dir="5400000" sy="-100000" algn="bl" rotWithShape="0"/>
            <a:softEdge rad="190500"/>
          </a:effectLst>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65F8618F-D769-F666-B1AD-B03C82DA1B23}"/>
              </a:ext>
            </a:extLst>
          </p:cNvPr>
          <p:cNvSpPr txBox="1">
            <a:spLocks/>
          </p:cNvSpPr>
          <p:nvPr/>
        </p:nvSpPr>
        <p:spPr>
          <a:xfrm>
            <a:off x="7823550" y="4468502"/>
            <a:ext cx="4368450" cy="415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Amisha Nagiya</a:t>
            </a:r>
          </a:p>
        </p:txBody>
      </p:sp>
    </p:spTree>
    <p:extLst>
      <p:ext uri="{BB962C8B-B14F-4D97-AF65-F5344CB8AC3E}">
        <p14:creationId xmlns:p14="http://schemas.microsoft.com/office/powerpoint/2010/main" val="4186662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381001"/>
            <a:ext cx="11430000" cy="739876"/>
          </a:xfrm>
        </p:spPr>
        <p:txBody>
          <a:bodyPr>
            <a:normAutofit/>
          </a:bodyPr>
          <a:lstStyle/>
          <a:p>
            <a:r>
              <a:rPr lang="en-US" sz="3600" dirty="0"/>
              <a:t> </a:t>
            </a:r>
            <a:r>
              <a:rPr lang="en-US" sz="3600" b="1" dirty="0"/>
              <a:t>YEAR-WISE PROFIT BY ITEMS</a:t>
            </a:r>
          </a:p>
        </p:txBody>
      </p:sp>
      <p:pic>
        <p:nvPicPr>
          <p:cNvPr id="4" name="Picture 3">
            <a:extLst>
              <a:ext uri="{FF2B5EF4-FFF2-40B4-BE49-F238E27FC236}">
                <a16:creationId xmlns:a16="http://schemas.microsoft.com/office/drawing/2014/main" id="{0BBA3063-BEEB-7D32-C593-DBA2F264D31E}"/>
              </a:ext>
            </a:extLst>
          </p:cNvPr>
          <p:cNvPicPr>
            <a:picLocks noChangeAspect="1"/>
          </p:cNvPicPr>
          <p:nvPr/>
        </p:nvPicPr>
        <p:blipFill>
          <a:blip r:embed="rId2"/>
          <a:stretch>
            <a:fillRect/>
          </a:stretch>
        </p:blipFill>
        <p:spPr>
          <a:xfrm>
            <a:off x="1808205" y="1767835"/>
            <a:ext cx="8575589" cy="4564139"/>
          </a:xfrm>
          <a:prstGeom prst="rect">
            <a:avLst/>
          </a:prstGeom>
          <a:effectLst>
            <a:glow rad="406400">
              <a:schemeClr val="accent1">
                <a:alpha val="40000"/>
              </a:schemeClr>
            </a:glow>
          </a:effectLst>
        </p:spPr>
      </p:pic>
      <p:pic>
        <p:nvPicPr>
          <p:cNvPr id="11" name="Picture 10">
            <a:extLst>
              <a:ext uri="{FF2B5EF4-FFF2-40B4-BE49-F238E27FC236}">
                <a16:creationId xmlns:a16="http://schemas.microsoft.com/office/drawing/2014/main" id="{D39DCB27-0EB1-32C0-4FF4-10936B0BBA61}"/>
              </a:ext>
            </a:extLst>
          </p:cNvPr>
          <p:cNvPicPr>
            <a:picLocks noChangeAspect="1"/>
          </p:cNvPicPr>
          <p:nvPr/>
        </p:nvPicPr>
        <p:blipFill>
          <a:blip r:embed="rId3"/>
          <a:stretch>
            <a:fillRect/>
          </a:stretch>
        </p:blipFill>
        <p:spPr>
          <a:xfrm>
            <a:off x="1386432" y="1120877"/>
            <a:ext cx="9419136" cy="434378"/>
          </a:xfrm>
          <a:prstGeom prst="rect">
            <a:avLst/>
          </a:prstGeom>
        </p:spPr>
      </p:pic>
    </p:spTree>
    <p:extLst>
      <p:ext uri="{BB962C8B-B14F-4D97-AF65-F5344CB8AC3E}">
        <p14:creationId xmlns:p14="http://schemas.microsoft.com/office/powerpoint/2010/main" val="3769614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471435" y="201786"/>
            <a:ext cx="11430000" cy="1325563"/>
          </a:xfrm>
        </p:spPr>
        <p:txBody>
          <a:bodyPr>
            <a:normAutofit/>
          </a:bodyPr>
          <a:lstStyle/>
          <a:p>
            <a:r>
              <a:rPr lang="en-US" sz="3600" dirty="0"/>
              <a:t> </a:t>
            </a:r>
            <a:r>
              <a:rPr lang="en-US" sz="3600" b="1" dirty="0"/>
              <a:t>YEAR-WISE PROFIT BY ITEMS</a:t>
            </a:r>
          </a:p>
        </p:txBody>
      </p:sp>
      <p:sp>
        <p:nvSpPr>
          <p:cNvPr id="3" name="Content Placeholder 2">
            <a:extLst>
              <a:ext uri="{FF2B5EF4-FFF2-40B4-BE49-F238E27FC236}">
                <a16:creationId xmlns:a16="http://schemas.microsoft.com/office/drawing/2014/main" id="{79E1E8FB-5F0F-CBB0-CDF3-C384F9AED9EC}"/>
              </a:ext>
            </a:extLst>
          </p:cNvPr>
          <p:cNvSpPr>
            <a:spLocks noGrp="1"/>
          </p:cNvSpPr>
          <p:nvPr>
            <p:ph idx="1"/>
          </p:nvPr>
        </p:nvSpPr>
        <p:spPr>
          <a:xfrm>
            <a:off x="6357257" y="1657210"/>
            <a:ext cx="4980633" cy="5200790"/>
          </a:xfrm>
        </p:spPr>
        <p:txBody>
          <a:bodyPr>
            <a:normAutofit/>
          </a:bodyPr>
          <a:lstStyle/>
          <a:p>
            <a:pPr marL="0" indent="0">
              <a:buNone/>
            </a:pPr>
            <a:r>
              <a:rPr lang="en-US" sz="1600" dirty="0"/>
              <a:t>7. </a:t>
            </a:r>
            <a:r>
              <a:rPr lang="en-US" sz="1600" b="1" dirty="0"/>
              <a:t>Vegetables</a:t>
            </a:r>
          </a:p>
          <a:p>
            <a:pPr marL="0" indent="0">
              <a:buNone/>
            </a:pPr>
            <a:r>
              <a:rPr lang="en-US" sz="1600" dirty="0"/>
              <a:t>Total years: 3, Highest: 2012, Lowest: 2016</a:t>
            </a:r>
          </a:p>
          <a:p>
            <a:pPr marL="0" indent="0">
              <a:buNone/>
            </a:pPr>
            <a:r>
              <a:rPr lang="en-US" sz="1600" dirty="0"/>
              <a:t>8. </a:t>
            </a:r>
            <a:r>
              <a:rPr lang="en-US" sz="1600" b="1" dirty="0"/>
              <a:t>Personal Care</a:t>
            </a:r>
          </a:p>
          <a:p>
            <a:pPr marL="0" indent="0">
              <a:buNone/>
            </a:pPr>
            <a:r>
              <a:rPr lang="en-US" sz="1600" dirty="0"/>
              <a:t>Total years: 7, Highest: 2012, Lowest: 2010</a:t>
            </a:r>
          </a:p>
          <a:p>
            <a:pPr marL="0" indent="0">
              <a:buNone/>
            </a:pPr>
            <a:r>
              <a:rPr lang="en-US" sz="1600" dirty="0"/>
              <a:t>9. </a:t>
            </a:r>
            <a:r>
              <a:rPr lang="en-US" sz="1600" b="1" dirty="0"/>
              <a:t>Beverages </a:t>
            </a:r>
          </a:p>
          <a:p>
            <a:pPr marL="0" indent="0">
              <a:buNone/>
            </a:pPr>
            <a:r>
              <a:rPr lang="en-US" sz="1600" dirty="0"/>
              <a:t>Total years: 4, Highest: 2014, Lowest: 2016</a:t>
            </a:r>
          </a:p>
          <a:p>
            <a:pPr marL="0" indent="0">
              <a:buNone/>
            </a:pPr>
            <a:r>
              <a:rPr lang="en-US" sz="1600" dirty="0"/>
              <a:t>10. </a:t>
            </a:r>
            <a:r>
              <a:rPr lang="en-US" sz="1600" b="1" dirty="0"/>
              <a:t>Snacks</a:t>
            </a:r>
          </a:p>
          <a:p>
            <a:pPr marL="0" indent="0">
              <a:buNone/>
            </a:pPr>
            <a:r>
              <a:rPr lang="en-US" sz="1600" dirty="0"/>
              <a:t>Total years: 3, Highest: 2017, Lowest: 2016</a:t>
            </a:r>
          </a:p>
          <a:p>
            <a:pPr marL="0" indent="0">
              <a:buNone/>
            </a:pPr>
            <a:r>
              <a:rPr lang="en-US" sz="1600" dirty="0"/>
              <a:t>11. </a:t>
            </a:r>
            <a:r>
              <a:rPr lang="en-US" sz="1600" b="1" dirty="0"/>
              <a:t>Meat</a:t>
            </a:r>
          </a:p>
          <a:p>
            <a:pPr marL="0" indent="0">
              <a:buNone/>
            </a:pPr>
            <a:r>
              <a:rPr lang="en-US" sz="1600" dirty="0"/>
              <a:t>Total years: 2, Highest: 2012, Lowest: 2017</a:t>
            </a:r>
          </a:p>
          <a:p>
            <a:pPr marL="0" indent="0">
              <a:buNone/>
            </a:pPr>
            <a:r>
              <a:rPr lang="en-US" sz="1600" dirty="0"/>
              <a:t>12. </a:t>
            </a:r>
            <a:r>
              <a:rPr lang="en-US" sz="1600" b="1" dirty="0"/>
              <a:t>Fruits</a:t>
            </a:r>
          </a:p>
          <a:p>
            <a:pPr marL="0" indent="0">
              <a:buNone/>
            </a:pPr>
            <a:r>
              <a:rPr lang="en-US" sz="1600" dirty="0"/>
              <a:t>Total years: 6, Highest: 2013, Lowest: 2012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a:p>
            <a:endParaRPr lang="en-US" dirty="0"/>
          </a:p>
          <a:p>
            <a:endParaRPr lang="en-IN" dirty="0"/>
          </a:p>
          <a:p>
            <a:endParaRPr lang="en-IN" dirty="0"/>
          </a:p>
          <a:p>
            <a:endParaRPr lang="en-IN" dirty="0"/>
          </a:p>
          <a:p>
            <a:endParaRPr lang="en-IN" dirty="0"/>
          </a:p>
        </p:txBody>
      </p:sp>
      <p:sp>
        <p:nvSpPr>
          <p:cNvPr id="7" name="Content Placeholder 6">
            <a:extLst>
              <a:ext uri="{FF2B5EF4-FFF2-40B4-BE49-F238E27FC236}">
                <a16:creationId xmlns:a16="http://schemas.microsoft.com/office/drawing/2014/main" id="{45F0C6D4-02DE-0349-3B53-5B0E8FD1DB05}"/>
              </a:ext>
            </a:extLst>
          </p:cNvPr>
          <p:cNvSpPr>
            <a:spLocks noGrp="1"/>
          </p:cNvSpPr>
          <p:nvPr>
            <p:ph idx="10"/>
          </p:nvPr>
        </p:nvSpPr>
        <p:spPr>
          <a:xfrm>
            <a:off x="1306286" y="1527349"/>
            <a:ext cx="4980633" cy="4761755"/>
          </a:xfrm>
        </p:spPr>
        <p:txBody>
          <a:bodyPr>
            <a:normAutofit fontScale="70000" lnSpcReduction="20000"/>
          </a:bodyPr>
          <a:lstStyle/>
          <a:p>
            <a:r>
              <a:rPr lang="en-US" sz="2300" b="0" dirty="0"/>
              <a:t>The number of years each items occurred and the order of items based on Total Profit generated by each item in the specific years are:</a:t>
            </a:r>
          </a:p>
          <a:p>
            <a:r>
              <a:rPr lang="en-US" sz="2300" b="0" dirty="0"/>
              <a:t>1. </a:t>
            </a:r>
            <a:r>
              <a:rPr lang="en-US" sz="2300" dirty="0"/>
              <a:t>Cosmetics</a:t>
            </a:r>
          </a:p>
          <a:p>
            <a:r>
              <a:rPr lang="en-US" sz="2300" b="0" dirty="0"/>
              <a:t>Total years: 7, Highest: 2013, Lowest: 2017</a:t>
            </a:r>
          </a:p>
          <a:p>
            <a:r>
              <a:rPr lang="en-US" sz="2300" b="0" dirty="0"/>
              <a:t>2. </a:t>
            </a:r>
            <a:r>
              <a:rPr lang="en-US" sz="2300" dirty="0"/>
              <a:t>Household</a:t>
            </a:r>
          </a:p>
          <a:p>
            <a:r>
              <a:rPr lang="en-US" sz="2300" b="0" dirty="0"/>
              <a:t>Total years: 6, Highest: 2012, Lowest: 2010</a:t>
            </a:r>
          </a:p>
          <a:p>
            <a:r>
              <a:rPr lang="en-US" sz="2300" b="0" dirty="0"/>
              <a:t>3. </a:t>
            </a:r>
            <a:r>
              <a:rPr lang="en-US" sz="2300" dirty="0"/>
              <a:t>Office Supplies</a:t>
            </a:r>
          </a:p>
          <a:p>
            <a:r>
              <a:rPr lang="en-US" sz="2300" b="0" dirty="0"/>
              <a:t>Total years: 7, Highest: 2012, Lowest: 2016</a:t>
            </a:r>
          </a:p>
          <a:p>
            <a:r>
              <a:rPr lang="en-US" sz="2300" b="0" dirty="0"/>
              <a:t>4. </a:t>
            </a:r>
            <a:r>
              <a:rPr lang="en-US" sz="2300" dirty="0"/>
              <a:t>Clothes </a:t>
            </a:r>
          </a:p>
          <a:p>
            <a:r>
              <a:rPr lang="en-US" sz="2300" b="0" dirty="0"/>
              <a:t>Total years: 7, Highest: 2010, Lowest: 2011</a:t>
            </a:r>
          </a:p>
          <a:p>
            <a:r>
              <a:rPr lang="en-US" sz="2300" b="0" dirty="0"/>
              <a:t>5. </a:t>
            </a:r>
            <a:r>
              <a:rPr lang="en-US" sz="2300" dirty="0"/>
              <a:t>Baby Food</a:t>
            </a:r>
          </a:p>
          <a:p>
            <a:r>
              <a:rPr lang="en-US" sz="2300" b="0" dirty="0"/>
              <a:t>Total years: 5, Highest: 2014, Lowest: 2015</a:t>
            </a:r>
          </a:p>
          <a:p>
            <a:r>
              <a:rPr lang="en-US" sz="2300" b="0" dirty="0"/>
              <a:t>6. </a:t>
            </a:r>
            <a:r>
              <a:rPr lang="en-US" sz="2300" dirty="0"/>
              <a:t>Cereal</a:t>
            </a:r>
          </a:p>
          <a:p>
            <a:r>
              <a:rPr lang="en-US" sz="2300" b="0" dirty="0"/>
              <a:t>Total years: 5, Highest: 2017, Lowest: 2016</a:t>
            </a:r>
          </a:p>
          <a:p>
            <a:pPr lvl="4" indent="0">
              <a:buNone/>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011168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513063"/>
            <a:ext cx="11430000" cy="739876"/>
          </a:xfrm>
          <a:effectLst>
            <a:glow>
              <a:schemeClr val="accent1">
                <a:alpha val="40000"/>
              </a:schemeClr>
            </a:glow>
          </a:effectLst>
        </p:spPr>
        <p:txBody>
          <a:bodyPr>
            <a:normAutofit/>
          </a:bodyPr>
          <a:lstStyle/>
          <a:p>
            <a:r>
              <a:rPr lang="en-US" sz="3600" b="1" dirty="0"/>
              <a:t> COUNTRY-WISE REVENUE</a:t>
            </a:r>
          </a:p>
        </p:txBody>
      </p:sp>
      <p:pic>
        <p:nvPicPr>
          <p:cNvPr id="6" name="Picture 5">
            <a:extLst>
              <a:ext uri="{FF2B5EF4-FFF2-40B4-BE49-F238E27FC236}">
                <a16:creationId xmlns:a16="http://schemas.microsoft.com/office/drawing/2014/main" id="{4E37359F-76A6-442E-9EDD-807504BE18CB}"/>
              </a:ext>
            </a:extLst>
          </p:cNvPr>
          <p:cNvPicPr>
            <a:picLocks noChangeAspect="1"/>
          </p:cNvPicPr>
          <p:nvPr/>
        </p:nvPicPr>
        <p:blipFill>
          <a:blip r:embed="rId2"/>
          <a:stretch>
            <a:fillRect/>
          </a:stretch>
        </p:blipFill>
        <p:spPr>
          <a:xfrm>
            <a:off x="1205838" y="1252939"/>
            <a:ext cx="9780324" cy="5158255"/>
          </a:xfrm>
          <a:prstGeom prst="rect">
            <a:avLst/>
          </a:prstGeom>
        </p:spPr>
      </p:pic>
    </p:spTree>
    <p:extLst>
      <p:ext uri="{BB962C8B-B14F-4D97-AF65-F5344CB8AC3E}">
        <p14:creationId xmlns:p14="http://schemas.microsoft.com/office/powerpoint/2010/main" val="9672262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513063"/>
            <a:ext cx="11430000" cy="739876"/>
          </a:xfrm>
          <a:effectLst>
            <a:glow>
              <a:schemeClr val="accent1">
                <a:alpha val="40000"/>
              </a:schemeClr>
            </a:glow>
          </a:effectLst>
        </p:spPr>
        <p:txBody>
          <a:bodyPr>
            <a:normAutofit/>
          </a:bodyPr>
          <a:lstStyle/>
          <a:p>
            <a:r>
              <a:rPr lang="en-US" sz="3600" dirty="0"/>
              <a:t> </a:t>
            </a:r>
            <a:r>
              <a:rPr lang="en-US" sz="3600" b="1" dirty="0"/>
              <a:t>COUNTRY-WISE PROFIT</a:t>
            </a:r>
            <a:endParaRPr lang="en-US" sz="3600" dirty="0"/>
          </a:p>
        </p:txBody>
      </p:sp>
      <p:pic>
        <p:nvPicPr>
          <p:cNvPr id="6" name="Picture 5">
            <a:extLst>
              <a:ext uri="{FF2B5EF4-FFF2-40B4-BE49-F238E27FC236}">
                <a16:creationId xmlns:a16="http://schemas.microsoft.com/office/drawing/2014/main" id="{99CF2EBE-A6A1-4516-F203-641614869E5D}"/>
              </a:ext>
            </a:extLst>
          </p:cNvPr>
          <p:cNvPicPr>
            <a:picLocks noChangeAspect="1"/>
          </p:cNvPicPr>
          <p:nvPr/>
        </p:nvPicPr>
        <p:blipFill>
          <a:blip r:embed="rId2"/>
          <a:stretch>
            <a:fillRect/>
          </a:stretch>
        </p:blipFill>
        <p:spPr>
          <a:xfrm>
            <a:off x="1242794" y="1252939"/>
            <a:ext cx="9706411" cy="5091998"/>
          </a:xfrm>
          <a:prstGeom prst="rect">
            <a:avLst/>
          </a:prstGeom>
        </p:spPr>
      </p:pic>
    </p:spTree>
    <p:extLst>
      <p:ext uri="{BB962C8B-B14F-4D97-AF65-F5344CB8AC3E}">
        <p14:creationId xmlns:p14="http://schemas.microsoft.com/office/powerpoint/2010/main" val="1917008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513063"/>
            <a:ext cx="11430000" cy="739876"/>
          </a:xfrm>
          <a:effectLst>
            <a:glow>
              <a:schemeClr val="accent1">
                <a:alpha val="40000"/>
              </a:schemeClr>
            </a:glow>
          </a:effectLst>
        </p:spPr>
        <p:txBody>
          <a:bodyPr>
            <a:normAutofit/>
          </a:bodyPr>
          <a:lstStyle/>
          <a:p>
            <a:r>
              <a:rPr lang="en-US" sz="3600" b="1" dirty="0"/>
              <a:t> REGION-WISE REVENUE</a:t>
            </a:r>
          </a:p>
        </p:txBody>
      </p:sp>
      <p:pic>
        <p:nvPicPr>
          <p:cNvPr id="10" name="Picture 9">
            <a:extLst>
              <a:ext uri="{FF2B5EF4-FFF2-40B4-BE49-F238E27FC236}">
                <a16:creationId xmlns:a16="http://schemas.microsoft.com/office/drawing/2014/main" id="{9338160E-0FF2-6DA5-DBA3-9E854F36401F}"/>
              </a:ext>
            </a:extLst>
          </p:cNvPr>
          <p:cNvPicPr>
            <a:picLocks noChangeAspect="1"/>
          </p:cNvPicPr>
          <p:nvPr/>
        </p:nvPicPr>
        <p:blipFill>
          <a:blip r:embed="rId2"/>
          <a:stretch>
            <a:fillRect/>
          </a:stretch>
        </p:blipFill>
        <p:spPr>
          <a:xfrm>
            <a:off x="1919848" y="1239023"/>
            <a:ext cx="8352301" cy="5105914"/>
          </a:xfrm>
          <a:prstGeom prst="rect">
            <a:avLst/>
          </a:prstGeom>
        </p:spPr>
      </p:pic>
    </p:spTree>
    <p:extLst>
      <p:ext uri="{BB962C8B-B14F-4D97-AF65-F5344CB8AC3E}">
        <p14:creationId xmlns:p14="http://schemas.microsoft.com/office/powerpoint/2010/main" val="2019747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513063"/>
            <a:ext cx="11430000" cy="739876"/>
          </a:xfrm>
          <a:effectLst>
            <a:glow>
              <a:schemeClr val="accent1">
                <a:alpha val="40000"/>
              </a:schemeClr>
            </a:glow>
          </a:effectLst>
        </p:spPr>
        <p:txBody>
          <a:bodyPr>
            <a:normAutofit/>
          </a:bodyPr>
          <a:lstStyle/>
          <a:p>
            <a:r>
              <a:rPr lang="en-US" sz="3600" b="1" dirty="0"/>
              <a:t> REGION-WISE PROFIT</a:t>
            </a:r>
          </a:p>
        </p:txBody>
      </p:sp>
      <p:pic>
        <p:nvPicPr>
          <p:cNvPr id="8" name="Picture 7">
            <a:extLst>
              <a:ext uri="{FF2B5EF4-FFF2-40B4-BE49-F238E27FC236}">
                <a16:creationId xmlns:a16="http://schemas.microsoft.com/office/drawing/2014/main" id="{2306FBE3-E7B1-0753-3619-605A8B9B43E7}"/>
              </a:ext>
            </a:extLst>
          </p:cNvPr>
          <p:cNvPicPr>
            <a:picLocks noChangeAspect="1"/>
          </p:cNvPicPr>
          <p:nvPr/>
        </p:nvPicPr>
        <p:blipFill>
          <a:blip r:embed="rId2"/>
          <a:stretch>
            <a:fillRect/>
          </a:stretch>
        </p:blipFill>
        <p:spPr>
          <a:xfrm>
            <a:off x="1919850" y="1273179"/>
            <a:ext cx="8352300" cy="5071758"/>
          </a:xfrm>
          <a:prstGeom prst="rect">
            <a:avLst/>
          </a:prstGeom>
        </p:spPr>
      </p:pic>
    </p:spTree>
    <p:extLst>
      <p:ext uri="{BB962C8B-B14F-4D97-AF65-F5344CB8AC3E}">
        <p14:creationId xmlns:p14="http://schemas.microsoft.com/office/powerpoint/2010/main" val="41306040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513063"/>
            <a:ext cx="11430000" cy="739876"/>
          </a:xfrm>
          <a:effectLst>
            <a:glow>
              <a:schemeClr val="accent1">
                <a:alpha val="40000"/>
              </a:schemeClr>
            </a:glow>
          </a:effectLst>
        </p:spPr>
        <p:txBody>
          <a:bodyPr>
            <a:normAutofit fontScale="90000"/>
          </a:bodyPr>
          <a:lstStyle/>
          <a:p>
            <a:r>
              <a:rPr lang="en-US" sz="3600" dirty="0"/>
              <a:t> </a:t>
            </a:r>
            <a:r>
              <a:rPr lang="en-US" sz="3600" b="1" dirty="0"/>
              <a:t>POPULARITY OF ITEMS IN EACH SALES CHANNEL</a:t>
            </a:r>
          </a:p>
        </p:txBody>
      </p:sp>
      <p:pic>
        <p:nvPicPr>
          <p:cNvPr id="10" name="Picture 9">
            <a:extLst>
              <a:ext uri="{FF2B5EF4-FFF2-40B4-BE49-F238E27FC236}">
                <a16:creationId xmlns:a16="http://schemas.microsoft.com/office/drawing/2014/main" id="{3AF3C194-A41A-FED6-417D-FD9109CF6165}"/>
              </a:ext>
            </a:extLst>
          </p:cNvPr>
          <p:cNvPicPr>
            <a:picLocks noChangeAspect="1"/>
          </p:cNvPicPr>
          <p:nvPr/>
        </p:nvPicPr>
        <p:blipFill>
          <a:blip r:embed="rId2"/>
          <a:stretch>
            <a:fillRect/>
          </a:stretch>
        </p:blipFill>
        <p:spPr>
          <a:xfrm>
            <a:off x="520438" y="1356852"/>
            <a:ext cx="5335585" cy="5068471"/>
          </a:xfrm>
          <a:prstGeom prst="rect">
            <a:avLst/>
          </a:prstGeom>
          <a:effectLst>
            <a:glow rad="508000">
              <a:schemeClr val="accent1">
                <a:alpha val="40000"/>
              </a:schemeClr>
            </a:glow>
          </a:effectLst>
        </p:spPr>
      </p:pic>
      <p:sp>
        <p:nvSpPr>
          <p:cNvPr id="11" name="Content Placeholder 2">
            <a:extLst>
              <a:ext uri="{FF2B5EF4-FFF2-40B4-BE49-F238E27FC236}">
                <a16:creationId xmlns:a16="http://schemas.microsoft.com/office/drawing/2014/main" id="{81B59632-C6BB-1C58-8DC7-C4A053B43445}"/>
              </a:ext>
            </a:extLst>
          </p:cNvPr>
          <p:cNvSpPr>
            <a:spLocks noGrp="1"/>
          </p:cNvSpPr>
          <p:nvPr>
            <p:ph idx="1"/>
          </p:nvPr>
        </p:nvSpPr>
        <p:spPr>
          <a:xfrm>
            <a:off x="5963967" y="1657210"/>
            <a:ext cx="5707595" cy="5200790"/>
          </a:xfrm>
        </p:spPr>
        <p:txBody>
          <a:bodyPr>
            <a:normAutofit/>
          </a:bodyPr>
          <a:lstStyle/>
          <a:p>
            <a:r>
              <a:rPr lang="en-US" dirty="0"/>
              <a:t>The highest profit was generated by Cosmetics where in online mode it performed little better.</a:t>
            </a:r>
          </a:p>
          <a:p>
            <a:r>
              <a:rPr lang="en-US" dirty="0"/>
              <a:t>The least profit was generated by Fruits that too more in online mode.</a:t>
            </a:r>
          </a:p>
          <a:p>
            <a:r>
              <a:rPr lang="en-US" dirty="0"/>
              <a:t>Out of all, the drastic change can be seen in Household items where the offline mode was the popular choice and in online, it was negligible.</a:t>
            </a:r>
          </a:p>
          <a:p>
            <a:r>
              <a:rPr lang="en-US" dirty="0"/>
              <a:t>In maximum items, it can be seen that online mode was chosen more than the offline mode.</a:t>
            </a:r>
          </a:p>
          <a:p>
            <a:r>
              <a:rPr lang="en-US" dirty="0"/>
              <a:t>Snacks and Meat generated zero profit value from offline mode.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a:p>
            <a:endParaRPr lang="en-US" dirty="0"/>
          </a:p>
          <a:p>
            <a:endParaRPr lang="en-IN" dirty="0"/>
          </a:p>
          <a:p>
            <a:endParaRPr lang="en-IN" dirty="0"/>
          </a:p>
          <a:p>
            <a:endParaRPr lang="en-IN" dirty="0"/>
          </a:p>
          <a:p>
            <a:endParaRPr lang="en-IN" dirty="0"/>
          </a:p>
        </p:txBody>
      </p:sp>
      <p:pic>
        <p:nvPicPr>
          <p:cNvPr id="13" name="Picture 12">
            <a:extLst>
              <a:ext uri="{FF2B5EF4-FFF2-40B4-BE49-F238E27FC236}">
                <a16:creationId xmlns:a16="http://schemas.microsoft.com/office/drawing/2014/main" id="{9A8FCFCF-EC1D-1506-6AEF-DA6801F4D95E}"/>
              </a:ext>
            </a:extLst>
          </p:cNvPr>
          <p:cNvPicPr>
            <a:picLocks noChangeAspect="1"/>
          </p:cNvPicPr>
          <p:nvPr/>
        </p:nvPicPr>
        <p:blipFill>
          <a:blip r:embed="rId3"/>
          <a:stretch>
            <a:fillRect/>
          </a:stretch>
        </p:blipFill>
        <p:spPr>
          <a:xfrm>
            <a:off x="4539013" y="1759088"/>
            <a:ext cx="1127858" cy="586791"/>
          </a:xfrm>
          <a:prstGeom prst="rect">
            <a:avLst/>
          </a:prstGeom>
        </p:spPr>
      </p:pic>
    </p:spTree>
    <p:extLst>
      <p:ext uri="{BB962C8B-B14F-4D97-AF65-F5344CB8AC3E}">
        <p14:creationId xmlns:p14="http://schemas.microsoft.com/office/powerpoint/2010/main" val="1828159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381000" y="444243"/>
            <a:ext cx="11430000" cy="1325563"/>
          </a:xfrm>
        </p:spPr>
        <p:txBody>
          <a:bodyPr/>
          <a:lstStyle/>
          <a:p>
            <a:r>
              <a:rPr lang="en-US" b="1" dirty="0"/>
              <a:t>HIGHLIGHTS</a:t>
            </a:r>
          </a:p>
        </p:txBody>
      </p:sp>
      <p:sp>
        <p:nvSpPr>
          <p:cNvPr id="9" name="Content Placeholder 8">
            <a:extLst>
              <a:ext uri="{FF2B5EF4-FFF2-40B4-BE49-F238E27FC236}">
                <a16:creationId xmlns:a16="http://schemas.microsoft.com/office/drawing/2014/main" id="{A4D9BE2F-FB26-25F9-59E0-387C79CEFA1A}"/>
              </a:ext>
            </a:extLst>
          </p:cNvPr>
          <p:cNvSpPr>
            <a:spLocks noGrp="1"/>
          </p:cNvSpPr>
          <p:nvPr>
            <p:ph idx="1"/>
          </p:nvPr>
        </p:nvSpPr>
        <p:spPr>
          <a:xfrm>
            <a:off x="1635309" y="2156388"/>
            <a:ext cx="5338220" cy="4611330"/>
          </a:xfrm>
        </p:spPr>
        <p:txBody>
          <a:bodyPr/>
          <a:lstStyle/>
          <a:p>
            <a:r>
              <a:rPr lang="en-IN" dirty="0"/>
              <a:t>NO. OF COUNTRIES: 76</a:t>
            </a:r>
          </a:p>
          <a:p>
            <a:r>
              <a:rPr lang="en-IN" dirty="0"/>
              <a:t>NO. OF REGIONS: 7</a:t>
            </a:r>
          </a:p>
          <a:p>
            <a:r>
              <a:rPr lang="en-IN" dirty="0"/>
              <a:t>NO. OF ITEMS: 12</a:t>
            </a:r>
          </a:p>
          <a:p>
            <a:r>
              <a:rPr lang="en-IN" dirty="0"/>
              <a:t>NO. OF SALES CHANNEL: 2</a:t>
            </a:r>
          </a:p>
          <a:p>
            <a:r>
              <a:rPr lang="en-IN" dirty="0"/>
              <a:t>NO. OF ORDER PRIORITIES: 4</a:t>
            </a:r>
          </a:p>
          <a:p>
            <a:r>
              <a:rPr lang="en-IN" dirty="0"/>
              <a:t>YEARS INVOLVED: 2010-2017</a:t>
            </a:r>
          </a:p>
          <a:p>
            <a:endParaRPr lang="en-IN" dirty="0"/>
          </a:p>
        </p:txBody>
      </p:sp>
      <p:sp>
        <p:nvSpPr>
          <p:cNvPr id="3" name="Content Placeholder 8">
            <a:extLst>
              <a:ext uri="{FF2B5EF4-FFF2-40B4-BE49-F238E27FC236}">
                <a16:creationId xmlns:a16="http://schemas.microsoft.com/office/drawing/2014/main" id="{1A2B7112-5A03-2790-4534-D77A349567D4}"/>
              </a:ext>
            </a:extLst>
          </p:cNvPr>
          <p:cNvSpPr txBox="1">
            <a:spLocks/>
          </p:cNvSpPr>
          <p:nvPr/>
        </p:nvSpPr>
        <p:spPr>
          <a:xfrm>
            <a:off x="6096000" y="1769806"/>
            <a:ext cx="5338220" cy="461133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TOTAL REVENUE : $137,348,768</a:t>
            </a:r>
          </a:p>
          <a:p>
            <a:r>
              <a:rPr lang="en-IN"/>
              <a:t>TOTAL PROFIT : $44,168,198</a:t>
            </a:r>
          </a:p>
          <a:p>
            <a:r>
              <a:rPr lang="en-IN"/>
              <a:t>TOTAL COST : $93,180,570</a:t>
            </a:r>
          </a:p>
          <a:p>
            <a:r>
              <a:rPr lang="en-IN"/>
              <a:t>AVERAGE DELIVERY DAYS: 23</a:t>
            </a:r>
          </a:p>
          <a:p>
            <a:r>
              <a:rPr lang="en-IN"/>
              <a:t>AVERAGE TOTAL COST: $931,806</a:t>
            </a:r>
          </a:p>
          <a:p>
            <a:r>
              <a:rPr lang="en-IN"/>
              <a:t>AVERAGE TOTAL REVENUE: $1,373,488</a:t>
            </a:r>
          </a:p>
          <a:p>
            <a:r>
              <a:rPr lang="en-IN"/>
              <a:t>AVERAGE TOTAL PROFIT: $441,682</a:t>
            </a:r>
          </a:p>
          <a:p>
            <a:r>
              <a:rPr lang="en-IN"/>
              <a:t>AVERAGE UNITS SOLD: 5,129</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35963467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381000" y="168940"/>
            <a:ext cx="11430000" cy="1325563"/>
          </a:xfrm>
        </p:spPr>
        <p:txBody>
          <a:bodyPr/>
          <a:lstStyle/>
          <a:p>
            <a:r>
              <a:rPr lang="en-US" b="1" dirty="0"/>
              <a:t>HIGHLIGHTS</a:t>
            </a:r>
          </a:p>
        </p:txBody>
      </p:sp>
      <p:sp>
        <p:nvSpPr>
          <p:cNvPr id="9" name="Content Placeholder 8">
            <a:extLst>
              <a:ext uri="{FF2B5EF4-FFF2-40B4-BE49-F238E27FC236}">
                <a16:creationId xmlns:a16="http://schemas.microsoft.com/office/drawing/2014/main" id="{A4D9BE2F-FB26-25F9-59E0-387C79CEFA1A}"/>
              </a:ext>
            </a:extLst>
          </p:cNvPr>
          <p:cNvSpPr>
            <a:spLocks noGrp="1"/>
          </p:cNvSpPr>
          <p:nvPr>
            <p:ph idx="1"/>
          </p:nvPr>
        </p:nvSpPr>
        <p:spPr>
          <a:xfrm>
            <a:off x="956883" y="1494503"/>
            <a:ext cx="2327091" cy="4611330"/>
          </a:xfrm>
        </p:spPr>
        <p:txBody>
          <a:bodyPr>
            <a:normAutofit fontScale="92500" lnSpcReduction="10000"/>
          </a:bodyPr>
          <a:lstStyle/>
          <a:p>
            <a:pPr marL="0" indent="0">
              <a:buNone/>
            </a:pPr>
            <a:r>
              <a:rPr lang="en-IN" b="1" u="sng" dirty="0"/>
              <a:t>Total Revenue</a:t>
            </a:r>
          </a:p>
          <a:p>
            <a:pPr marL="0" indent="0">
              <a:buNone/>
            </a:pPr>
            <a:r>
              <a:rPr lang="en-IN" b="1" dirty="0"/>
              <a:t>Top 3 countries:</a:t>
            </a:r>
          </a:p>
          <a:p>
            <a:pPr marL="457200" indent="-457200">
              <a:buAutoNum type="arabicPeriod"/>
            </a:pPr>
            <a:r>
              <a:rPr lang="en-IN" dirty="0"/>
              <a:t>Djibouti</a:t>
            </a:r>
          </a:p>
          <a:p>
            <a:pPr marL="457200" indent="-457200">
              <a:buAutoNum type="arabicPeriod"/>
            </a:pPr>
            <a:r>
              <a:rPr lang="en-IN" dirty="0"/>
              <a:t>Myanmar</a:t>
            </a:r>
          </a:p>
          <a:p>
            <a:pPr marL="457200" indent="-457200">
              <a:buAutoNum type="arabicPeriod"/>
            </a:pPr>
            <a:r>
              <a:rPr lang="en-IN" dirty="0"/>
              <a:t>Pakistan</a:t>
            </a:r>
          </a:p>
          <a:p>
            <a:pPr marL="0" indent="0">
              <a:buNone/>
            </a:pPr>
            <a:r>
              <a:rPr lang="en-IN" b="1" dirty="0"/>
              <a:t>Bottom 3 countries:</a:t>
            </a:r>
          </a:p>
          <a:p>
            <a:pPr marL="457200" indent="-457200">
              <a:buAutoNum type="arabicPeriod"/>
            </a:pPr>
            <a:r>
              <a:rPr lang="en-IN" dirty="0"/>
              <a:t>Kuwait</a:t>
            </a:r>
          </a:p>
          <a:p>
            <a:pPr marL="457200" indent="-457200">
              <a:buAutoNum type="arabicPeriod"/>
            </a:pPr>
            <a:r>
              <a:rPr lang="en-IN" dirty="0"/>
              <a:t>New Zealand</a:t>
            </a:r>
          </a:p>
          <a:p>
            <a:pPr marL="457200" indent="-457200">
              <a:buAutoNum type="arabicPeriod"/>
            </a:pPr>
            <a:r>
              <a:rPr lang="en-IN" dirty="0"/>
              <a:t>Kyrgyzstan</a:t>
            </a:r>
          </a:p>
        </p:txBody>
      </p:sp>
      <p:sp>
        <p:nvSpPr>
          <p:cNvPr id="4" name="Content Placeholder 8">
            <a:extLst>
              <a:ext uri="{FF2B5EF4-FFF2-40B4-BE49-F238E27FC236}">
                <a16:creationId xmlns:a16="http://schemas.microsoft.com/office/drawing/2014/main" id="{E6962858-0F17-AD6B-99E1-815D25233285}"/>
              </a:ext>
            </a:extLst>
          </p:cNvPr>
          <p:cNvSpPr txBox="1">
            <a:spLocks/>
          </p:cNvSpPr>
          <p:nvPr/>
        </p:nvSpPr>
        <p:spPr>
          <a:xfrm>
            <a:off x="3392129" y="1494503"/>
            <a:ext cx="2327091" cy="46113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u="sng" dirty="0"/>
              <a:t>Total Profit</a:t>
            </a:r>
          </a:p>
          <a:p>
            <a:pPr marL="0" indent="0">
              <a:buFont typeface="Arial" panose="020B0604020202020204" pitchFamily="34" charset="0"/>
              <a:buNone/>
            </a:pPr>
            <a:r>
              <a:rPr lang="en-IN" b="1" dirty="0"/>
              <a:t>Top 3 countries:</a:t>
            </a:r>
          </a:p>
          <a:p>
            <a:pPr marL="457200" indent="-457200">
              <a:buFont typeface="Arial" panose="020B0604020202020204" pitchFamily="34" charset="0"/>
              <a:buAutoNum type="arabicPeriod"/>
            </a:pPr>
            <a:r>
              <a:rPr lang="en-IN" dirty="0"/>
              <a:t>Djibouti</a:t>
            </a:r>
          </a:p>
          <a:p>
            <a:pPr marL="457200" indent="-457200">
              <a:buFont typeface="Arial" panose="020B0604020202020204" pitchFamily="34" charset="0"/>
              <a:buAutoNum type="arabicPeriod"/>
            </a:pPr>
            <a:r>
              <a:rPr lang="en-IN" dirty="0"/>
              <a:t>Myanmar</a:t>
            </a:r>
          </a:p>
          <a:p>
            <a:pPr marL="457200" indent="-457200">
              <a:buFont typeface="Arial" panose="020B0604020202020204" pitchFamily="34" charset="0"/>
              <a:buAutoNum type="arabicPeriod"/>
            </a:pPr>
            <a:r>
              <a:rPr lang="en-IN" dirty="0"/>
              <a:t>Pakistan</a:t>
            </a:r>
          </a:p>
          <a:p>
            <a:pPr marL="0" indent="0">
              <a:buFont typeface="Arial" panose="020B0604020202020204" pitchFamily="34" charset="0"/>
              <a:buNone/>
            </a:pPr>
            <a:r>
              <a:rPr lang="en-IN" b="1" dirty="0"/>
              <a:t>Bottom 3 countries:</a:t>
            </a:r>
          </a:p>
          <a:p>
            <a:pPr marL="457200" indent="-457200">
              <a:buFont typeface="Arial" panose="020B0604020202020204" pitchFamily="34" charset="0"/>
              <a:buAutoNum type="arabicPeriod"/>
            </a:pPr>
            <a:r>
              <a:rPr lang="en-IN" dirty="0"/>
              <a:t>Kuwait</a:t>
            </a:r>
          </a:p>
          <a:p>
            <a:pPr marL="457200" indent="-457200">
              <a:buFont typeface="Arial" panose="020B0604020202020204" pitchFamily="34" charset="0"/>
              <a:buAutoNum type="arabicPeriod"/>
            </a:pPr>
            <a:r>
              <a:rPr lang="en-IN" dirty="0"/>
              <a:t>New Zealand</a:t>
            </a:r>
          </a:p>
          <a:p>
            <a:pPr marL="457200" indent="-457200">
              <a:buFont typeface="Arial" panose="020B0604020202020204" pitchFamily="34" charset="0"/>
              <a:buAutoNum type="arabicPeriod"/>
            </a:pPr>
            <a:r>
              <a:rPr lang="en-IN" dirty="0"/>
              <a:t>Kyrgyzstan</a:t>
            </a:r>
          </a:p>
        </p:txBody>
      </p:sp>
      <p:sp>
        <p:nvSpPr>
          <p:cNvPr id="6" name="Content Placeholder 8">
            <a:extLst>
              <a:ext uri="{FF2B5EF4-FFF2-40B4-BE49-F238E27FC236}">
                <a16:creationId xmlns:a16="http://schemas.microsoft.com/office/drawing/2014/main" id="{480AB750-EB43-EF3F-7BCB-8A5E94415833}"/>
              </a:ext>
            </a:extLst>
          </p:cNvPr>
          <p:cNvSpPr txBox="1">
            <a:spLocks/>
          </p:cNvSpPr>
          <p:nvPr/>
        </p:nvSpPr>
        <p:spPr>
          <a:xfrm>
            <a:off x="5827375" y="1494503"/>
            <a:ext cx="3080653" cy="461133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900" b="1" u="sng" dirty="0"/>
              <a:t>Total Revenue</a:t>
            </a:r>
          </a:p>
          <a:p>
            <a:pPr marL="0" indent="0">
              <a:buFont typeface="Arial" panose="020B0604020202020204" pitchFamily="34" charset="0"/>
              <a:buNone/>
            </a:pPr>
            <a:r>
              <a:rPr lang="en-IN" sz="1900" b="1" dirty="0"/>
              <a:t>Top 3 regions:</a:t>
            </a:r>
          </a:p>
          <a:p>
            <a:pPr marL="457200" indent="-457200">
              <a:buFont typeface="Arial" panose="020B0604020202020204" pitchFamily="34" charset="0"/>
              <a:buAutoNum type="arabicPeriod"/>
            </a:pPr>
            <a:r>
              <a:rPr lang="en-IN" sz="1900" dirty="0"/>
              <a:t>Sub-Saharan Africa</a:t>
            </a:r>
          </a:p>
          <a:p>
            <a:pPr marL="457200" indent="-457200">
              <a:buFont typeface="Arial" panose="020B0604020202020204" pitchFamily="34" charset="0"/>
              <a:buAutoNum type="arabicPeriod"/>
            </a:pPr>
            <a:r>
              <a:rPr lang="en-IN" sz="1900" dirty="0"/>
              <a:t>Europe</a:t>
            </a:r>
          </a:p>
          <a:p>
            <a:pPr marL="457200" indent="-457200">
              <a:buFont typeface="Arial" panose="020B0604020202020204" pitchFamily="34" charset="0"/>
              <a:buAutoNum type="arabicPeriod"/>
            </a:pPr>
            <a:r>
              <a:rPr lang="en-IN" sz="1900" dirty="0"/>
              <a:t>Asia</a:t>
            </a:r>
          </a:p>
          <a:p>
            <a:pPr marL="0" indent="0">
              <a:buFont typeface="Arial" panose="020B0604020202020204" pitchFamily="34" charset="0"/>
              <a:buNone/>
            </a:pPr>
            <a:r>
              <a:rPr lang="en-IN" sz="1900" b="1" dirty="0"/>
              <a:t>Bottom 3 countries:</a:t>
            </a:r>
          </a:p>
          <a:p>
            <a:pPr marL="457200" indent="-457200">
              <a:buFont typeface="Arial" panose="020B0604020202020204" pitchFamily="34" charset="0"/>
              <a:buAutoNum type="arabicPeriod"/>
            </a:pPr>
            <a:r>
              <a:rPr lang="en-IN" sz="1900" dirty="0"/>
              <a:t>North America</a:t>
            </a:r>
          </a:p>
          <a:p>
            <a:pPr marL="457200" indent="-457200">
              <a:buFont typeface="Arial" panose="020B0604020202020204" pitchFamily="34" charset="0"/>
              <a:buAutoNum type="arabicPeriod"/>
            </a:pPr>
            <a:r>
              <a:rPr lang="en-IN" sz="1900" dirty="0"/>
              <a:t>Central America and the Caribbean</a:t>
            </a:r>
          </a:p>
          <a:p>
            <a:pPr marL="457200" indent="-457200">
              <a:buFont typeface="Arial" panose="020B0604020202020204" pitchFamily="34" charset="0"/>
              <a:buAutoNum type="arabicPeriod"/>
            </a:pPr>
            <a:r>
              <a:rPr lang="en-IN" sz="1900" dirty="0"/>
              <a:t>Middle East and North Africa</a:t>
            </a:r>
          </a:p>
        </p:txBody>
      </p:sp>
      <p:sp>
        <p:nvSpPr>
          <p:cNvPr id="7" name="Content Placeholder 8">
            <a:extLst>
              <a:ext uri="{FF2B5EF4-FFF2-40B4-BE49-F238E27FC236}">
                <a16:creationId xmlns:a16="http://schemas.microsoft.com/office/drawing/2014/main" id="{E1B1397F-1D1F-54CA-0035-5DBF2F809C84}"/>
              </a:ext>
            </a:extLst>
          </p:cNvPr>
          <p:cNvSpPr txBox="1">
            <a:spLocks/>
          </p:cNvSpPr>
          <p:nvPr/>
        </p:nvSpPr>
        <p:spPr>
          <a:xfrm>
            <a:off x="9016182" y="1494503"/>
            <a:ext cx="2794817" cy="461133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900" b="1" u="sng" dirty="0"/>
              <a:t>Total Profit</a:t>
            </a:r>
          </a:p>
          <a:p>
            <a:pPr marL="0" indent="0">
              <a:buFont typeface="Arial" panose="020B0604020202020204" pitchFamily="34" charset="0"/>
              <a:buNone/>
            </a:pPr>
            <a:r>
              <a:rPr lang="en-IN" sz="1900" b="1" dirty="0"/>
              <a:t>Top 3 regions:</a:t>
            </a:r>
          </a:p>
          <a:p>
            <a:pPr marL="457200" indent="-457200">
              <a:buFont typeface="Arial" panose="020B0604020202020204" pitchFamily="34" charset="0"/>
              <a:buAutoNum type="arabicPeriod"/>
            </a:pPr>
            <a:r>
              <a:rPr lang="en-IN" sz="1900" dirty="0"/>
              <a:t>Sub-Saharan Africa</a:t>
            </a:r>
          </a:p>
          <a:p>
            <a:pPr marL="457200" indent="-457200">
              <a:buFont typeface="Arial" panose="020B0604020202020204" pitchFamily="34" charset="0"/>
              <a:buAutoNum type="arabicPeriod"/>
            </a:pPr>
            <a:r>
              <a:rPr lang="en-IN" sz="1900" dirty="0"/>
              <a:t>Europe</a:t>
            </a:r>
          </a:p>
          <a:p>
            <a:pPr marL="457200" indent="-457200">
              <a:buFont typeface="Arial" panose="020B0604020202020204" pitchFamily="34" charset="0"/>
              <a:buAutoNum type="arabicPeriod"/>
            </a:pPr>
            <a:r>
              <a:rPr lang="en-IN" sz="1900" dirty="0"/>
              <a:t>Asia</a:t>
            </a:r>
          </a:p>
          <a:p>
            <a:pPr marL="0" indent="0">
              <a:buFont typeface="Arial" panose="020B0604020202020204" pitchFamily="34" charset="0"/>
              <a:buNone/>
            </a:pPr>
            <a:r>
              <a:rPr lang="en-IN" sz="1900" b="1" dirty="0"/>
              <a:t>Bottom 3 countries:</a:t>
            </a:r>
          </a:p>
          <a:p>
            <a:pPr marL="457200" indent="-457200">
              <a:buFont typeface="Arial" panose="020B0604020202020204" pitchFamily="34" charset="0"/>
              <a:buAutoNum type="arabicPeriod"/>
            </a:pPr>
            <a:r>
              <a:rPr lang="en-IN" sz="1900" dirty="0"/>
              <a:t>North America</a:t>
            </a:r>
          </a:p>
          <a:p>
            <a:pPr marL="457200" indent="-457200">
              <a:buFont typeface="Arial" panose="020B0604020202020204" pitchFamily="34" charset="0"/>
              <a:buAutoNum type="arabicPeriod"/>
            </a:pPr>
            <a:r>
              <a:rPr lang="en-IN" sz="1900" dirty="0"/>
              <a:t>Central America and the Caribbean</a:t>
            </a:r>
          </a:p>
          <a:p>
            <a:pPr marL="457200" indent="-457200">
              <a:buFont typeface="Arial" panose="020B0604020202020204" pitchFamily="34" charset="0"/>
              <a:buAutoNum type="arabicPeriod"/>
            </a:pPr>
            <a:r>
              <a:rPr lang="en-IN" sz="1900" dirty="0"/>
              <a:t>Australia and Oceania</a:t>
            </a:r>
          </a:p>
        </p:txBody>
      </p:sp>
    </p:spTree>
    <p:extLst>
      <p:ext uri="{BB962C8B-B14F-4D97-AF65-F5344CB8AC3E}">
        <p14:creationId xmlns:p14="http://schemas.microsoft.com/office/powerpoint/2010/main" val="4170322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381000" y="381000"/>
            <a:ext cx="11430000" cy="1325563"/>
          </a:xfrm>
        </p:spPr>
        <p:txBody>
          <a:bodyPr/>
          <a:lstStyle/>
          <a:p>
            <a:r>
              <a:rPr lang="en-US" b="1" dirty="0"/>
              <a:t>HIGHLIGHTS</a:t>
            </a:r>
          </a:p>
        </p:txBody>
      </p:sp>
      <p:sp>
        <p:nvSpPr>
          <p:cNvPr id="3" name="Content Placeholder 2">
            <a:extLst>
              <a:ext uri="{FF2B5EF4-FFF2-40B4-BE49-F238E27FC236}">
                <a16:creationId xmlns:a16="http://schemas.microsoft.com/office/drawing/2014/main" id="{AE3DA292-2DDD-FBBA-7845-3B181E43362F}"/>
              </a:ext>
            </a:extLst>
          </p:cNvPr>
          <p:cNvSpPr>
            <a:spLocks noGrp="1"/>
          </p:cNvSpPr>
          <p:nvPr>
            <p:ph idx="1"/>
          </p:nvPr>
        </p:nvSpPr>
        <p:spPr>
          <a:xfrm>
            <a:off x="4537406" y="1706563"/>
            <a:ext cx="3274503" cy="4517302"/>
          </a:xfrm>
        </p:spPr>
        <p:txBody>
          <a:bodyPr>
            <a:normAutofit lnSpcReduction="10000"/>
          </a:bodyPr>
          <a:lstStyle/>
          <a:p>
            <a:pPr marL="0" indent="0">
              <a:buNone/>
            </a:pPr>
            <a:r>
              <a:rPr lang="en-US" b="1" u="sng" dirty="0"/>
              <a:t>REVENUE GENERATION</a:t>
            </a:r>
          </a:p>
          <a:p>
            <a:pPr marL="0" indent="0">
              <a:buNone/>
            </a:pPr>
            <a:r>
              <a:rPr lang="en-US" b="1" dirty="0"/>
              <a:t>Top 3 products:</a:t>
            </a:r>
          </a:p>
          <a:p>
            <a:pPr marL="457200" indent="-457200">
              <a:buFont typeface="+mj-lt"/>
              <a:buAutoNum type="arabicPeriod"/>
            </a:pPr>
            <a:r>
              <a:rPr lang="en-US" dirty="0"/>
              <a:t>Cosmetics</a:t>
            </a:r>
          </a:p>
          <a:p>
            <a:pPr marL="457200" indent="-457200">
              <a:buFont typeface="+mj-lt"/>
              <a:buAutoNum type="arabicPeriod"/>
            </a:pPr>
            <a:r>
              <a:rPr lang="en-US" dirty="0"/>
              <a:t>Office Supplies</a:t>
            </a:r>
          </a:p>
          <a:p>
            <a:pPr marL="457200" indent="-457200">
              <a:buFont typeface="+mj-lt"/>
              <a:buAutoNum type="arabicPeriod"/>
            </a:pPr>
            <a:r>
              <a:rPr lang="en-US" dirty="0"/>
              <a:t>Household</a:t>
            </a:r>
          </a:p>
          <a:p>
            <a:pPr marL="0" indent="0">
              <a:buNone/>
            </a:pPr>
            <a:r>
              <a:rPr lang="en-US" b="1" dirty="0"/>
              <a:t>Bottom 3 products:</a:t>
            </a:r>
          </a:p>
          <a:p>
            <a:pPr marL="457200" indent="-457200">
              <a:buAutoNum type="arabicPeriod"/>
            </a:pPr>
            <a:r>
              <a:rPr lang="en-US" dirty="0"/>
              <a:t>Fruits</a:t>
            </a:r>
          </a:p>
          <a:p>
            <a:pPr marL="457200" indent="-457200">
              <a:buAutoNum type="arabicPeriod"/>
            </a:pPr>
            <a:r>
              <a:rPr lang="en-US" dirty="0"/>
              <a:t>Snacks</a:t>
            </a:r>
          </a:p>
          <a:p>
            <a:pPr marL="457200" indent="-457200">
              <a:buFont typeface="Arial" panose="020B0604020202020204" pitchFamily="34" charset="0"/>
              <a:buAutoNum type="arabicPeriod"/>
            </a:pPr>
            <a:r>
              <a:rPr lang="en-US" dirty="0"/>
              <a:t>Beverages</a:t>
            </a:r>
          </a:p>
          <a:p>
            <a:pPr marL="457200" indent="-457200">
              <a:buAutoNum type="arabicPeriod"/>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623B1359-DE2C-2BC6-174D-B7C0DB1F6073}"/>
              </a:ext>
            </a:extLst>
          </p:cNvPr>
          <p:cNvSpPr>
            <a:spLocks noGrp="1"/>
          </p:cNvSpPr>
          <p:nvPr>
            <p:ph idx="11"/>
          </p:nvPr>
        </p:nvSpPr>
        <p:spPr>
          <a:xfrm>
            <a:off x="1430184" y="1700748"/>
            <a:ext cx="2623672" cy="4517302"/>
          </a:xfrm>
        </p:spPr>
        <p:txBody>
          <a:bodyPr>
            <a:normAutofit lnSpcReduction="10000"/>
          </a:bodyPr>
          <a:lstStyle/>
          <a:p>
            <a:pPr marL="0" indent="0">
              <a:buNone/>
            </a:pPr>
            <a:r>
              <a:rPr lang="en-US" b="1" u="sng" dirty="0"/>
              <a:t>TOTAL COST</a:t>
            </a:r>
          </a:p>
          <a:p>
            <a:pPr marL="0" indent="0">
              <a:buNone/>
            </a:pPr>
            <a:r>
              <a:rPr lang="en-US" b="1" dirty="0"/>
              <a:t>Top 3 products:</a:t>
            </a:r>
          </a:p>
          <a:p>
            <a:pPr marL="457200" indent="-457200">
              <a:buFont typeface="+mj-lt"/>
              <a:buAutoNum type="arabicPeriod"/>
            </a:pPr>
            <a:r>
              <a:rPr lang="en-US" dirty="0"/>
              <a:t>Office Supplies</a:t>
            </a:r>
          </a:p>
          <a:p>
            <a:pPr marL="457200" indent="-457200">
              <a:buFont typeface="+mj-lt"/>
              <a:buAutoNum type="arabicPeriod"/>
            </a:pPr>
            <a:r>
              <a:rPr lang="en-US" dirty="0"/>
              <a:t>Household</a:t>
            </a:r>
          </a:p>
          <a:p>
            <a:pPr marL="457200" indent="-457200">
              <a:buFont typeface="+mj-lt"/>
              <a:buAutoNum type="arabicPeriod"/>
            </a:pPr>
            <a:r>
              <a:rPr lang="en-US" dirty="0"/>
              <a:t>Cosmetics</a:t>
            </a:r>
          </a:p>
          <a:p>
            <a:pPr marL="0" indent="0">
              <a:buNone/>
            </a:pPr>
            <a:r>
              <a:rPr lang="en-US" b="1" dirty="0"/>
              <a:t>Bottom 3 products:</a:t>
            </a:r>
          </a:p>
          <a:p>
            <a:pPr marL="457200" indent="-457200">
              <a:buFont typeface="Arial" panose="020B0604020202020204" pitchFamily="34" charset="0"/>
              <a:buAutoNum type="arabicPeriod"/>
            </a:pPr>
            <a:r>
              <a:rPr lang="en-US" dirty="0"/>
              <a:t>Fruits</a:t>
            </a:r>
          </a:p>
          <a:p>
            <a:pPr marL="457200" indent="-457200">
              <a:buAutoNum type="arabicPeriod"/>
            </a:pPr>
            <a:r>
              <a:rPr lang="en-US" dirty="0"/>
              <a:t>Snacks</a:t>
            </a:r>
          </a:p>
          <a:p>
            <a:pPr marL="457200" indent="-457200">
              <a:buFont typeface="Arial" panose="020B0604020202020204" pitchFamily="34" charset="0"/>
              <a:buAutoNum type="arabicPeriod"/>
            </a:pPr>
            <a:r>
              <a:rPr lang="en-US" dirty="0"/>
              <a:t>Beverages</a:t>
            </a:r>
          </a:p>
          <a:p>
            <a:pPr marL="0" indent="0">
              <a:buNone/>
            </a:pPr>
            <a:endParaRPr lang="en-US" dirty="0"/>
          </a:p>
        </p:txBody>
      </p:sp>
      <p:sp>
        <p:nvSpPr>
          <p:cNvPr id="5" name="Slide Number Placeholder 4">
            <a:extLst>
              <a:ext uri="{FF2B5EF4-FFF2-40B4-BE49-F238E27FC236}">
                <a16:creationId xmlns:a16="http://schemas.microsoft.com/office/drawing/2014/main" id="{9337D425-ACCD-D8C2-7544-51EDA05C8F14}"/>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19</a:t>
            </a:fld>
            <a:endParaRPr lang="en-US" dirty="0"/>
          </a:p>
        </p:txBody>
      </p:sp>
      <p:sp>
        <p:nvSpPr>
          <p:cNvPr id="6" name="Content Placeholder 3">
            <a:extLst>
              <a:ext uri="{FF2B5EF4-FFF2-40B4-BE49-F238E27FC236}">
                <a16:creationId xmlns:a16="http://schemas.microsoft.com/office/drawing/2014/main" id="{7F31A096-A031-5456-0B5D-D5655907B19C}"/>
              </a:ext>
            </a:extLst>
          </p:cNvPr>
          <p:cNvSpPr txBox="1">
            <a:spLocks/>
          </p:cNvSpPr>
          <p:nvPr/>
        </p:nvSpPr>
        <p:spPr>
          <a:xfrm>
            <a:off x="8138144" y="1700748"/>
            <a:ext cx="2623672" cy="45990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PROFIT EARNED</a:t>
            </a:r>
          </a:p>
          <a:p>
            <a:pPr marL="0" indent="0">
              <a:buFont typeface="Arial" panose="020B0604020202020204" pitchFamily="34" charset="0"/>
              <a:buNone/>
            </a:pPr>
            <a:r>
              <a:rPr lang="en-US" b="1" dirty="0"/>
              <a:t>Top 3 products:</a:t>
            </a:r>
          </a:p>
          <a:p>
            <a:pPr marL="457200" indent="-457200">
              <a:buFont typeface="+mj-lt"/>
              <a:buAutoNum type="arabicPeriod"/>
            </a:pPr>
            <a:r>
              <a:rPr lang="en-US" dirty="0"/>
              <a:t>Cosmetics</a:t>
            </a:r>
          </a:p>
          <a:p>
            <a:pPr marL="457200" indent="-457200">
              <a:buFont typeface="+mj-lt"/>
              <a:buAutoNum type="arabicPeriod"/>
            </a:pPr>
            <a:r>
              <a:rPr lang="en-US" dirty="0"/>
              <a:t>Household</a:t>
            </a:r>
          </a:p>
          <a:p>
            <a:pPr marL="457200" indent="-457200">
              <a:buFont typeface="+mj-lt"/>
              <a:buAutoNum type="arabicPeriod"/>
            </a:pPr>
            <a:r>
              <a:rPr lang="en-US" dirty="0"/>
              <a:t>Office Supplies</a:t>
            </a:r>
          </a:p>
          <a:p>
            <a:pPr marL="0" indent="0">
              <a:buFont typeface="Arial" panose="020B0604020202020204" pitchFamily="34" charset="0"/>
              <a:buNone/>
            </a:pPr>
            <a:r>
              <a:rPr lang="en-US" b="1" dirty="0"/>
              <a:t>Bottom 3 products:</a:t>
            </a:r>
          </a:p>
          <a:p>
            <a:pPr marL="457200" indent="-457200">
              <a:buFont typeface="Arial" panose="020B0604020202020204" pitchFamily="34" charset="0"/>
              <a:buAutoNum type="arabicPeriod"/>
            </a:pPr>
            <a:r>
              <a:rPr lang="en-US" dirty="0"/>
              <a:t>Fruits</a:t>
            </a:r>
          </a:p>
          <a:p>
            <a:pPr marL="457200" indent="-457200">
              <a:buFont typeface="Arial" panose="020B0604020202020204" pitchFamily="34" charset="0"/>
              <a:buAutoNum type="arabicPeriod"/>
            </a:pPr>
            <a:r>
              <a:rPr lang="en-US" dirty="0"/>
              <a:t>Meat</a:t>
            </a:r>
          </a:p>
          <a:p>
            <a:pPr marL="457200" indent="-457200">
              <a:buFont typeface="Arial" panose="020B0604020202020204" pitchFamily="34" charset="0"/>
              <a:buAutoNum type="arabicPeriod"/>
            </a:pPr>
            <a:r>
              <a:rPr lang="en-US" dirty="0"/>
              <a:t>Snacks</a:t>
            </a:r>
          </a:p>
          <a:p>
            <a:pPr marL="0" indent="0">
              <a:buNone/>
            </a:pPr>
            <a:endParaRPr lang="en-US" dirty="0"/>
          </a:p>
        </p:txBody>
      </p:sp>
    </p:spTree>
    <p:extLst>
      <p:ext uri="{BB962C8B-B14F-4D97-AF65-F5344CB8AC3E}">
        <p14:creationId xmlns:p14="http://schemas.microsoft.com/office/powerpoint/2010/main" val="42459372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467140" y="576470"/>
            <a:ext cx="4831209" cy="2266121"/>
          </a:xfrm>
        </p:spPr>
        <p:txBody>
          <a:bodyPr/>
          <a:lstStyle/>
          <a:p>
            <a:r>
              <a:rPr lang="en-US" b="1" dirty="0"/>
              <a:t>AGENDA</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467140" y="2490661"/>
            <a:ext cx="4831209" cy="3478944"/>
          </a:xfrm>
        </p:spPr>
        <p:txBody>
          <a:bodyPr/>
          <a:lstStyle/>
          <a:p>
            <a:r>
              <a:rPr lang="en-US" dirty="0"/>
              <a:t>Problem Statement</a:t>
            </a:r>
          </a:p>
          <a:p>
            <a:r>
              <a:rPr lang="en-US" dirty="0"/>
              <a:t>Approaches used</a:t>
            </a:r>
          </a:p>
          <a:p>
            <a:r>
              <a:rPr lang="en-US" dirty="0"/>
              <a:t>Tableau Dashboard</a:t>
            </a:r>
          </a:p>
          <a:p>
            <a:r>
              <a:rPr lang="en-US" dirty="0"/>
              <a:t>Visualizations and Conclusions</a:t>
            </a:r>
          </a:p>
          <a:p>
            <a:r>
              <a:rPr lang="en-US" dirty="0"/>
              <a:t>Highlights</a:t>
            </a:r>
          </a:p>
          <a:p>
            <a:r>
              <a:rPr lang="en-US" dirty="0"/>
              <a:t>Conclusion</a:t>
            </a:r>
          </a:p>
          <a:p>
            <a:endParaRPr lang="en-US" dirty="0"/>
          </a:p>
        </p:txBody>
      </p:sp>
      <p:sp>
        <p:nvSpPr>
          <p:cNvPr id="3" name="Picture Placeholder 2">
            <a:extLst>
              <a:ext uri="{FF2B5EF4-FFF2-40B4-BE49-F238E27FC236}">
                <a16:creationId xmlns:a16="http://schemas.microsoft.com/office/drawing/2014/main" id="{1831DD61-D3A8-7507-58CF-A29FDEF86772}"/>
              </a:ext>
            </a:extLst>
          </p:cNvPr>
          <p:cNvSpPr>
            <a:spLocks noGrp="1"/>
          </p:cNvSpPr>
          <p:nvPr>
            <p:ph type="pic" sz="quarter" idx="10"/>
          </p:nvPr>
        </p:nvSpPr>
        <p:spPr/>
      </p:sp>
      <p:pic>
        <p:nvPicPr>
          <p:cNvPr id="5" name="Picture 4">
            <a:extLst>
              <a:ext uri="{FF2B5EF4-FFF2-40B4-BE49-F238E27FC236}">
                <a16:creationId xmlns:a16="http://schemas.microsoft.com/office/drawing/2014/main" id="{EF78AC6A-E88E-0EF2-5714-D46E65E4237C}"/>
              </a:ext>
            </a:extLst>
          </p:cNvPr>
          <p:cNvPicPr>
            <a:picLocks noChangeAspect="1"/>
          </p:cNvPicPr>
          <p:nvPr/>
        </p:nvPicPr>
        <p:blipFill>
          <a:blip r:embed="rId2"/>
          <a:stretch>
            <a:fillRect/>
          </a:stretch>
        </p:blipFill>
        <p:spPr>
          <a:xfrm>
            <a:off x="5890038" y="1858945"/>
            <a:ext cx="5394961" cy="3476729"/>
          </a:xfrm>
          <a:prstGeom prst="rect">
            <a:avLst/>
          </a:prstGeom>
          <a:effectLst>
            <a:reflection stA="45000" endPos="59000" dist="50800" dir="5400000" sy="-100000" algn="bl" rotWithShape="0"/>
            <a:softEdge rad="88900"/>
          </a:effectLst>
        </p:spPr>
      </p:pic>
    </p:spTree>
    <p:extLst>
      <p:ext uri="{BB962C8B-B14F-4D97-AF65-F5344CB8AC3E}">
        <p14:creationId xmlns:p14="http://schemas.microsoft.com/office/powerpoint/2010/main" val="24034039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381000" y="381000"/>
            <a:ext cx="11430000" cy="1325563"/>
          </a:xfrm>
        </p:spPr>
        <p:txBody>
          <a:bodyPr/>
          <a:lstStyle/>
          <a:p>
            <a:r>
              <a:rPr lang="en-US" b="1" dirty="0"/>
              <a:t>HIGHLIGHTS</a:t>
            </a:r>
          </a:p>
        </p:txBody>
      </p:sp>
      <p:sp>
        <p:nvSpPr>
          <p:cNvPr id="3" name="Content Placeholder 2">
            <a:extLst>
              <a:ext uri="{FF2B5EF4-FFF2-40B4-BE49-F238E27FC236}">
                <a16:creationId xmlns:a16="http://schemas.microsoft.com/office/drawing/2014/main" id="{AE3DA292-2DDD-FBBA-7845-3B181E43362F}"/>
              </a:ext>
            </a:extLst>
          </p:cNvPr>
          <p:cNvSpPr>
            <a:spLocks noGrp="1"/>
          </p:cNvSpPr>
          <p:nvPr>
            <p:ph idx="1"/>
          </p:nvPr>
        </p:nvSpPr>
        <p:spPr>
          <a:xfrm>
            <a:off x="4537406" y="1706563"/>
            <a:ext cx="3274503" cy="4517302"/>
          </a:xfrm>
        </p:spPr>
        <p:txBody>
          <a:bodyPr>
            <a:normAutofit lnSpcReduction="10000"/>
          </a:bodyPr>
          <a:lstStyle/>
          <a:p>
            <a:pPr marL="0" indent="0">
              <a:buNone/>
            </a:pPr>
            <a:r>
              <a:rPr lang="en-US" b="1" u="sng" dirty="0"/>
              <a:t>REVENUE GENERATION</a:t>
            </a:r>
          </a:p>
          <a:p>
            <a:pPr marL="0" indent="0">
              <a:buNone/>
            </a:pPr>
            <a:r>
              <a:rPr lang="en-US" b="1" dirty="0"/>
              <a:t>Top 3 years:</a:t>
            </a:r>
          </a:p>
          <a:p>
            <a:pPr marL="457200" indent="-457200">
              <a:buAutoNum type="arabicPeriod"/>
            </a:pPr>
            <a:r>
              <a:rPr lang="en-US" dirty="0"/>
              <a:t>2012</a:t>
            </a:r>
          </a:p>
          <a:p>
            <a:pPr marL="457200" indent="-457200">
              <a:buAutoNum type="arabicPeriod"/>
            </a:pPr>
            <a:r>
              <a:rPr lang="en-US" dirty="0"/>
              <a:t>2013</a:t>
            </a:r>
          </a:p>
          <a:p>
            <a:pPr marL="457200" indent="-457200">
              <a:buAutoNum type="arabicPeriod"/>
            </a:pPr>
            <a:r>
              <a:rPr lang="en-US" dirty="0"/>
              <a:t>2010</a:t>
            </a:r>
          </a:p>
          <a:p>
            <a:pPr marL="0" indent="0">
              <a:buNone/>
            </a:pPr>
            <a:r>
              <a:rPr lang="en-US" b="1" dirty="0"/>
              <a:t>Bottom 3 years:</a:t>
            </a:r>
          </a:p>
          <a:p>
            <a:pPr marL="457200" indent="-457200">
              <a:buFont typeface="Arial" panose="020B0604020202020204" pitchFamily="34" charset="0"/>
              <a:buAutoNum type="arabicPeriod"/>
            </a:pPr>
            <a:r>
              <a:rPr lang="en-US" dirty="0"/>
              <a:t>2011</a:t>
            </a:r>
          </a:p>
          <a:p>
            <a:pPr marL="457200" indent="-457200">
              <a:buAutoNum type="arabicPeriod"/>
            </a:pPr>
            <a:r>
              <a:rPr lang="en-US" dirty="0"/>
              <a:t>2016</a:t>
            </a:r>
          </a:p>
          <a:p>
            <a:pPr marL="457200" indent="-457200">
              <a:buAutoNum type="arabicPeriod"/>
            </a:pPr>
            <a:r>
              <a:rPr lang="en-US" dirty="0"/>
              <a:t>2015</a:t>
            </a:r>
          </a:p>
        </p:txBody>
      </p:sp>
      <p:sp>
        <p:nvSpPr>
          <p:cNvPr id="4" name="Content Placeholder 3">
            <a:extLst>
              <a:ext uri="{FF2B5EF4-FFF2-40B4-BE49-F238E27FC236}">
                <a16:creationId xmlns:a16="http://schemas.microsoft.com/office/drawing/2014/main" id="{623B1359-DE2C-2BC6-174D-B7C0DB1F6073}"/>
              </a:ext>
            </a:extLst>
          </p:cNvPr>
          <p:cNvSpPr>
            <a:spLocks noGrp="1"/>
          </p:cNvSpPr>
          <p:nvPr>
            <p:ph idx="11"/>
          </p:nvPr>
        </p:nvSpPr>
        <p:spPr>
          <a:xfrm>
            <a:off x="1430184" y="1700748"/>
            <a:ext cx="2623672" cy="4517302"/>
          </a:xfrm>
        </p:spPr>
        <p:txBody>
          <a:bodyPr>
            <a:normAutofit lnSpcReduction="10000"/>
          </a:bodyPr>
          <a:lstStyle/>
          <a:p>
            <a:pPr marL="0" indent="0">
              <a:buNone/>
            </a:pPr>
            <a:r>
              <a:rPr lang="en-US" b="1" u="sng" dirty="0"/>
              <a:t>TOTAL COST</a:t>
            </a:r>
          </a:p>
          <a:p>
            <a:pPr marL="0" indent="0">
              <a:buNone/>
            </a:pPr>
            <a:r>
              <a:rPr lang="en-US" b="1" dirty="0"/>
              <a:t>Top 3 years:</a:t>
            </a:r>
          </a:p>
          <a:p>
            <a:pPr marL="457200" indent="-457200">
              <a:buAutoNum type="arabicPeriod"/>
            </a:pPr>
            <a:r>
              <a:rPr lang="en-US" dirty="0"/>
              <a:t>2012</a:t>
            </a:r>
          </a:p>
          <a:p>
            <a:pPr marL="457200" indent="-457200">
              <a:buAutoNum type="arabicPeriod"/>
            </a:pPr>
            <a:r>
              <a:rPr lang="en-US" dirty="0"/>
              <a:t>2013</a:t>
            </a:r>
          </a:p>
          <a:p>
            <a:pPr marL="457200" indent="-457200">
              <a:buAutoNum type="arabicPeriod"/>
            </a:pPr>
            <a:r>
              <a:rPr lang="en-US" dirty="0"/>
              <a:t>2010</a:t>
            </a:r>
          </a:p>
          <a:p>
            <a:pPr marL="0" indent="0">
              <a:buNone/>
            </a:pPr>
            <a:r>
              <a:rPr lang="en-US" b="1" dirty="0"/>
              <a:t>Bottom 3 years:</a:t>
            </a:r>
          </a:p>
          <a:p>
            <a:pPr marL="457200" indent="-457200">
              <a:buFont typeface="Arial" panose="020B0604020202020204" pitchFamily="34" charset="0"/>
              <a:buAutoNum type="arabicPeriod"/>
            </a:pPr>
            <a:r>
              <a:rPr lang="en-US" dirty="0"/>
              <a:t>2016</a:t>
            </a:r>
          </a:p>
          <a:p>
            <a:pPr marL="457200" indent="-457200">
              <a:buAutoNum type="arabicPeriod"/>
            </a:pPr>
            <a:r>
              <a:rPr lang="en-US" dirty="0"/>
              <a:t>2011</a:t>
            </a:r>
          </a:p>
          <a:p>
            <a:pPr marL="457200" indent="-457200">
              <a:buAutoNum type="arabicPeriod"/>
            </a:pPr>
            <a:r>
              <a:rPr lang="en-US" dirty="0"/>
              <a:t>2015</a:t>
            </a:r>
          </a:p>
        </p:txBody>
      </p:sp>
      <p:sp>
        <p:nvSpPr>
          <p:cNvPr id="6" name="Content Placeholder 3">
            <a:extLst>
              <a:ext uri="{FF2B5EF4-FFF2-40B4-BE49-F238E27FC236}">
                <a16:creationId xmlns:a16="http://schemas.microsoft.com/office/drawing/2014/main" id="{7F31A096-A031-5456-0B5D-D5655907B19C}"/>
              </a:ext>
            </a:extLst>
          </p:cNvPr>
          <p:cNvSpPr txBox="1">
            <a:spLocks/>
          </p:cNvSpPr>
          <p:nvPr/>
        </p:nvSpPr>
        <p:spPr>
          <a:xfrm>
            <a:off x="8138144" y="1700748"/>
            <a:ext cx="2623672" cy="45990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PROFIT EARNED</a:t>
            </a:r>
          </a:p>
          <a:p>
            <a:pPr marL="0" indent="0">
              <a:buNone/>
            </a:pPr>
            <a:r>
              <a:rPr lang="en-US" b="1" dirty="0"/>
              <a:t>Top 3 years:</a:t>
            </a:r>
          </a:p>
          <a:p>
            <a:pPr marL="457200" indent="-457200">
              <a:buAutoNum type="arabicPeriod"/>
            </a:pPr>
            <a:r>
              <a:rPr lang="en-US" dirty="0"/>
              <a:t>2012</a:t>
            </a:r>
          </a:p>
          <a:p>
            <a:pPr marL="457200" indent="-457200">
              <a:buAutoNum type="arabicPeriod"/>
            </a:pPr>
            <a:r>
              <a:rPr lang="en-US" dirty="0"/>
              <a:t>2013</a:t>
            </a:r>
          </a:p>
          <a:p>
            <a:pPr marL="457200" indent="-457200">
              <a:buAutoNum type="arabicPeriod"/>
            </a:pPr>
            <a:r>
              <a:rPr lang="en-US" dirty="0"/>
              <a:t>2010</a:t>
            </a:r>
          </a:p>
          <a:p>
            <a:pPr marL="0" indent="0">
              <a:buNone/>
            </a:pPr>
            <a:r>
              <a:rPr lang="en-US" b="1" dirty="0"/>
              <a:t>Bottom 3 years:</a:t>
            </a:r>
          </a:p>
          <a:p>
            <a:pPr marL="457200" indent="-457200">
              <a:buFont typeface="Arial" panose="020B0604020202020204" pitchFamily="34" charset="0"/>
              <a:buAutoNum type="arabicPeriod"/>
            </a:pPr>
            <a:r>
              <a:rPr lang="en-US" dirty="0"/>
              <a:t>2011</a:t>
            </a:r>
          </a:p>
          <a:p>
            <a:pPr marL="457200" indent="-457200">
              <a:buAutoNum type="arabicPeriod"/>
            </a:pPr>
            <a:r>
              <a:rPr lang="en-US" dirty="0"/>
              <a:t>2015</a:t>
            </a:r>
          </a:p>
          <a:p>
            <a:pPr marL="457200" indent="-457200">
              <a:buAutoNum type="arabicPeriod"/>
            </a:pPr>
            <a:r>
              <a:rPr lang="en-US" dirty="0"/>
              <a:t>2017</a:t>
            </a:r>
          </a:p>
        </p:txBody>
      </p:sp>
    </p:spTree>
    <p:extLst>
      <p:ext uri="{BB962C8B-B14F-4D97-AF65-F5344CB8AC3E}">
        <p14:creationId xmlns:p14="http://schemas.microsoft.com/office/powerpoint/2010/main" val="35691506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2911644" y="500865"/>
            <a:ext cx="6368712" cy="1325563"/>
          </a:xfrm>
        </p:spPr>
        <p:txBody>
          <a:bodyPr/>
          <a:lstStyle/>
          <a:p>
            <a:r>
              <a:rPr lang="en-US" b="1" dirty="0"/>
              <a:t>CONCLUSION</a:t>
            </a:r>
          </a:p>
        </p:txBody>
      </p:sp>
      <p:sp>
        <p:nvSpPr>
          <p:cNvPr id="14" name="Content Placeholder 3">
            <a:extLst>
              <a:ext uri="{FF2B5EF4-FFF2-40B4-BE49-F238E27FC236}">
                <a16:creationId xmlns:a16="http://schemas.microsoft.com/office/drawing/2014/main" id="{1A8330AF-927E-D7F3-C799-A52E413677AA}"/>
              </a:ext>
            </a:extLst>
          </p:cNvPr>
          <p:cNvSpPr txBox="1">
            <a:spLocks/>
          </p:cNvSpPr>
          <p:nvPr/>
        </p:nvSpPr>
        <p:spPr>
          <a:xfrm>
            <a:off x="1331860" y="1700748"/>
            <a:ext cx="5088603" cy="45173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Some of the strategies that can be used further are:</a:t>
            </a:r>
          </a:p>
          <a:p>
            <a:r>
              <a:rPr lang="en-US" dirty="0"/>
              <a:t>Optimizing Pricing Strategy</a:t>
            </a:r>
          </a:p>
          <a:p>
            <a:r>
              <a:rPr lang="en-US" dirty="0"/>
              <a:t>Expanding product offerings</a:t>
            </a:r>
          </a:p>
          <a:p>
            <a:r>
              <a:rPr lang="en-US" dirty="0"/>
              <a:t>Investing in customer support and retention</a:t>
            </a:r>
          </a:p>
          <a:p>
            <a:r>
              <a:rPr lang="en-US" dirty="0"/>
              <a:t>Embracing new technologies </a:t>
            </a:r>
          </a:p>
          <a:p>
            <a:r>
              <a:rPr lang="en-US" dirty="0"/>
              <a:t>Introducing discounts, deals and offers </a:t>
            </a:r>
          </a:p>
          <a:p>
            <a:r>
              <a:rPr lang="en-US" dirty="0"/>
              <a:t>Focusing more on the bottom categories</a:t>
            </a:r>
          </a:p>
          <a:p>
            <a:endParaRPr lang="en-US" dirty="0"/>
          </a:p>
        </p:txBody>
      </p:sp>
      <p:sp>
        <p:nvSpPr>
          <p:cNvPr id="15" name="Content Placeholder 3">
            <a:extLst>
              <a:ext uri="{FF2B5EF4-FFF2-40B4-BE49-F238E27FC236}">
                <a16:creationId xmlns:a16="http://schemas.microsoft.com/office/drawing/2014/main" id="{DE577C74-B8FA-B9F3-7F0B-2217DDC1A980}"/>
              </a:ext>
            </a:extLst>
          </p:cNvPr>
          <p:cNvSpPr txBox="1">
            <a:spLocks/>
          </p:cNvSpPr>
          <p:nvPr/>
        </p:nvSpPr>
        <p:spPr>
          <a:xfrm>
            <a:off x="6507658" y="1826428"/>
            <a:ext cx="5348750" cy="45173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Continuously monitoring and adapting</a:t>
            </a:r>
          </a:p>
          <a:p>
            <a:r>
              <a:rPr lang="en-US" dirty="0"/>
              <a:t>Data security and storage</a:t>
            </a:r>
          </a:p>
          <a:p>
            <a:r>
              <a:rPr lang="en-US" dirty="0"/>
              <a:t>Improving website performance</a:t>
            </a:r>
          </a:p>
          <a:p>
            <a:r>
              <a:rPr lang="en-US" dirty="0"/>
              <a:t>Partnerships and alliances</a:t>
            </a:r>
          </a:p>
          <a:p>
            <a:r>
              <a:rPr lang="en-US" dirty="0"/>
              <a:t>Automated marketing and sales automation</a:t>
            </a:r>
          </a:p>
          <a:p>
            <a:r>
              <a:rPr lang="en-US" dirty="0"/>
              <a:t>Market analysis and localized marketing</a:t>
            </a:r>
          </a:p>
          <a:p>
            <a:r>
              <a:rPr lang="en-US" dirty="0"/>
              <a:t>Investing in brand building</a:t>
            </a:r>
          </a:p>
          <a:p>
            <a:r>
              <a:rPr lang="en-US" dirty="0"/>
              <a:t>Scaling gradually</a:t>
            </a:r>
          </a:p>
        </p:txBody>
      </p:sp>
    </p:spTree>
    <p:extLst>
      <p:ext uri="{BB962C8B-B14F-4D97-AF65-F5344CB8AC3E}">
        <p14:creationId xmlns:p14="http://schemas.microsoft.com/office/powerpoint/2010/main" val="42833892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337D425-ACCD-D8C2-7544-51EDA05C8F14}"/>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22</a:t>
            </a:fld>
            <a:endParaRPr lang="en-US" dirty="0"/>
          </a:p>
        </p:txBody>
      </p:sp>
      <p:sp>
        <p:nvSpPr>
          <p:cNvPr id="12" name="Title 3">
            <a:extLst>
              <a:ext uri="{FF2B5EF4-FFF2-40B4-BE49-F238E27FC236}">
                <a16:creationId xmlns:a16="http://schemas.microsoft.com/office/drawing/2014/main" id="{C9AAB1C8-4A29-D350-B7C4-3089C13BFB51}"/>
              </a:ext>
            </a:extLst>
          </p:cNvPr>
          <p:cNvSpPr txBox="1">
            <a:spLocks/>
          </p:cNvSpPr>
          <p:nvPr/>
        </p:nvSpPr>
        <p:spPr>
          <a:xfrm>
            <a:off x="3907116" y="2883706"/>
            <a:ext cx="4377767" cy="78126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t>Thank you </a:t>
            </a:r>
            <a:r>
              <a:rPr lang="en-US">
                <a:sym typeface="Wingdings" panose="05000000000000000000" pitchFamily="2" charset="2"/>
              </a:rPr>
              <a:t></a:t>
            </a:r>
            <a:endParaRPr lang="en-US" dirty="0"/>
          </a:p>
        </p:txBody>
      </p:sp>
    </p:spTree>
    <p:extLst>
      <p:ext uri="{BB962C8B-B14F-4D97-AF65-F5344CB8AC3E}">
        <p14:creationId xmlns:p14="http://schemas.microsoft.com/office/powerpoint/2010/main" val="537472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a:xfrm>
            <a:off x="3633783" y="410101"/>
            <a:ext cx="5429830" cy="986432"/>
          </a:xfrm>
        </p:spPr>
        <p:txBody>
          <a:bodyPr>
            <a:noAutofit/>
          </a:bodyPr>
          <a:lstStyle/>
          <a:p>
            <a:r>
              <a:rPr lang="en-US" sz="3600" b="1" dirty="0"/>
              <a:t>PROBLEM STATEMENT</a:t>
            </a:r>
          </a:p>
        </p:txBody>
      </p:sp>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6762541" y="1470277"/>
            <a:ext cx="4602145" cy="5040103"/>
          </a:xfrm>
        </p:spPr>
        <p:txBody>
          <a:bodyPr>
            <a:normAutofit fontScale="85000" lnSpcReduction="10000"/>
          </a:bodyPr>
          <a:lstStyle/>
          <a:p>
            <a:r>
              <a:rPr lang="en-US" dirty="0"/>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US" dirty="0"/>
              <a:t> Do ETL: Extract-Transform-Load some Amazon dataset and find for me Sales-trend -&gt; month-wise, year-wise, yearly_month-wise.</a:t>
            </a:r>
          </a:p>
          <a:p>
            <a:r>
              <a:rPr lang="en-US" dirty="0"/>
              <a:t>Find key metrics and factors and show the meaningful relationships between attributes. Do your own research and come up with your findings.</a:t>
            </a:r>
          </a:p>
        </p:txBody>
      </p:sp>
      <p:pic>
        <p:nvPicPr>
          <p:cNvPr id="6" name="Picture 5">
            <a:extLst>
              <a:ext uri="{FF2B5EF4-FFF2-40B4-BE49-F238E27FC236}">
                <a16:creationId xmlns:a16="http://schemas.microsoft.com/office/drawing/2014/main" id="{72246662-4095-F5DC-F926-938F04B42E55}"/>
              </a:ext>
            </a:extLst>
          </p:cNvPr>
          <p:cNvPicPr>
            <a:picLocks noChangeAspect="1"/>
          </p:cNvPicPr>
          <p:nvPr/>
        </p:nvPicPr>
        <p:blipFill>
          <a:blip r:embed="rId2"/>
          <a:stretch>
            <a:fillRect/>
          </a:stretch>
        </p:blipFill>
        <p:spPr>
          <a:xfrm>
            <a:off x="1774032" y="1876688"/>
            <a:ext cx="3729208" cy="1081785"/>
          </a:xfrm>
          <a:prstGeom prst="rect">
            <a:avLst/>
          </a:prstGeom>
          <a:effectLst>
            <a:glow rad="368300">
              <a:schemeClr val="accent1">
                <a:alpha val="40000"/>
              </a:schemeClr>
            </a:glow>
          </a:effectLst>
        </p:spPr>
      </p:pic>
      <p:pic>
        <p:nvPicPr>
          <p:cNvPr id="10" name="Picture 9">
            <a:extLst>
              <a:ext uri="{FF2B5EF4-FFF2-40B4-BE49-F238E27FC236}">
                <a16:creationId xmlns:a16="http://schemas.microsoft.com/office/drawing/2014/main" id="{7A592871-6422-CF56-F198-8B56296F09D4}"/>
              </a:ext>
            </a:extLst>
          </p:cNvPr>
          <p:cNvPicPr>
            <a:picLocks noChangeAspect="1"/>
          </p:cNvPicPr>
          <p:nvPr/>
        </p:nvPicPr>
        <p:blipFill>
          <a:blip r:embed="rId3"/>
          <a:stretch>
            <a:fillRect/>
          </a:stretch>
        </p:blipFill>
        <p:spPr>
          <a:xfrm>
            <a:off x="1181274" y="3105962"/>
            <a:ext cx="4914725" cy="2518236"/>
          </a:xfrm>
          <a:prstGeom prst="rect">
            <a:avLst/>
          </a:prstGeom>
          <a:effectLst>
            <a:glow rad="584200">
              <a:schemeClr val="accent1">
                <a:alpha val="40000"/>
              </a:schemeClr>
            </a:glow>
          </a:effectLst>
        </p:spPr>
      </p:pic>
    </p:spTree>
    <p:extLst>
      <p:ext uri="{BB962C8B-B14F-4D97-AF65-F5344CB8AC3E}">
        <p14:creationId xmlns:p14="http://schemas.microsoft.com/office/powerpoint/2010/main" val="3306624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306D83C-8366-EEC5-F77A-0165D584950A}"/>
              </a:ext>
            </a:extLst>
          </p:cNvPr>
          <p:cNvSpPr>
            <a:spLocks noGrp="1"/>
          </p:cNvSpPr>
          <p:nvPr>
            <p:ph type="title"/>
          </p:nvPr>
        </p:nvSpPr>
        <p:spPr>
          <a:xfrm>
            <a:off x="381000" y="1010265"/>
            <a:ext cx="11430000" cy="926689"/>
          </a:xfrm>
        </p:spPr>
        <p:txBody>
          <a:bodyPr/>
          <a:lstStyle/>
          <a:p>
            <a:r>
              <a:rPr lang="en-IN" b="1" dirty="0"/>
              <a:t>APPROACHES</a:t>
            </a:r>
          </a:p>
        </p:txBody>
      </p:sp>
      <p:sp>
        <p:nvSpPr>
          <p:cNvPr id="9" name="Content Placeholder 8">
            <a:extLst>
              <a:ext uri="{FF2B5EF4-FFF2-40B4-BE49-F238E27FC236}">
                <a16:creationId xmlns:a16="http://schemas.microsoft.com/office/drawing/2014/main" id="{DD64F5FA-3E92-8078-B2AF-CBFFDF506071}"/>
              </a:ext>
            </a:extLst>
          </p:cNvPr>
          <p:cNvSpPr>
            <a:spLocks noGrp="1"/>
          </p:cNvSpPr>
          <p:nvPr>
            <p:ph idx="1"/>
          </p:nvPr>
        </p:nvSpPr>
        <p:spPr>
          <a:xfrm>
            <a:off x="1390327" y="2370638"/>
            <a:ext cx="4247067" cy="4351338"/>
          </a:xfrm>
        </p:spPr>
        <p:txBody>
          <a:bodyPr/>
          <a:lstStyle/>
          <a:p>
            <a:pPr marL="0" indent="0">
              <a:buNone/>
            </a:pPr>
            <a:r>
              <a:rPr lang="en-IN" b="1" dirty="0"/>
              <a:t>PYTHON</a:t>
            </a:r>
          </a:p>
          <a:p>
            <a:pPr marL="0" indent="0">
              <a:buNone/>
            </a:pPr>
            <a:r>
              <a:rPr lang="en-IN" dirty="0"/>
              <a:t>Libraries used: </a:t>
            </a:r>
          </a:p>
          <a:p>
            <a:r>
              <a:rPr lang="en-IN" dirty="0"/>
              <a:t>NumPy </a:t>
            </a:r>
          </a:p>
          <a:p>
            <a:r>
              <a:rPr lang="en-IN" dirty="0"/>
              <a:t>Pandas</a:t>
            </a:r>
          </a:p>
          <a:p>
            <a:r>
              <a:rPr lang="en-IN" dirty="0"/>
              <a:t>Matplotlib</a:t>
            </a:r>
          </a:p>
          <a:p>
            <a:r>
              <a:rPr lang="en-IN" dirty="0"/>
              <a:t>Seaborn </a:t>
            </a:r>
          </a:p>
          <a:p>
            <a:pPr marL="0" indent="0">
              <a:buNone/>
            </a:pPr>
            <a:endParaRPr lang="en-IN" dirty="0"/>
          </a:p>
        </p:txBody>
      </p:sp>
      <p:sp>
        <p:nvSpPr>
          <p:cNvPr id="10" name="Content Placeholder 9">
            <a:extLst>
              <a:ext uri="{FF2B5EF4-FFF2-40B4-BE49-F238E27FC236}">
                <a16:creationId xmlns:a16="http://schemas.microsoft.com/office/drawing/2014/main" id="{2D73F2B9-E8DE-E053-A7B3-C8D771BAFA1A}"/>
              </a:ext>
            </a:extLst>
          </p:cNvPr>
          <p:cNvSpPr>
            <a:spLocks noGrp="1"/>
          </p:cNvSpPr>
          <p:nvPr>
            <p:ph idx="10"/>
          </p:nvPr>
        </p:nvSpPr>
        <p:spPr>
          <a:xfrm>
            <a:off x="3513860" y="2791532"/>
            <a:ext cx="4247067" cy="3851254"/>
          </a:xfrm>
        </p:spPr>
        <p:txBody>
          <a:bodyPr/>
          <a:lstStyle/>
          <a:p>
            <a:pPr marL="0" indent="0">
              <a:buNone/>
            </a:pPr>
            <a:r>
              <a:rPr lang="en-IN" b="0" dirty="0"/>
              <a:t>Approaches: </a:t>
            </a:r>
          </a:p>
          <a:p>
            <a:r>
              <a:rPr lang="en-IN" b="0" dirty="0"/>
              <a:t>ETL</a:t>
            </a:r>
          </a:p>
          <a:p>
            <a:r>
              <a:rPr lang="en-IN" b="0" dirty="0"/>
              <a:t>Data Cleaning	</a:t>
            </a:r>
          </a:p>
          <a:p>
            <a:r>
              <a:rPr lang="en-IN" b="0" dirty="0"/>
              <a:t>Data Visualizations and Analysis</a:t>
            </a:r>
          </a:p>
        </p:txBody>
      </p:sp>
      <p:sp>
        <p:nvSpPr>
          <p:cNvPr id="11" name="Content Placeholder 9">
            <a:extLst>
              <a:ext uri="{FF2B5EF4-FFF2-40B4-BE49-F238E27FC236}">
                <a16:creationId xmlns:a16="http://schemas.microsoft.com/office/drawing/2014/main" id="{C026BEA0-50BC-76EA-A32A-43500DAD8757}"/>
              </a:ext>
            </a:extLst>
          </p:cNvPr>
          <p:cNvSpPr txBox="1">
            <a:spLocks/>
          </p:cNvSpPr>
          <p:nvPr/>
        </p:nvSpPr>
        <p:spPr>
          <a:xfrm>
            <a:off x="7520047" y="2370638"/>
            <a:ext cx="4247067" cy="4351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2pPr>
            <a:lvl3pPr marL="6858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4pPr>
            <a:lvl5pPr marL="16002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TABLEAU</a:t>
            </a:r>
          </a:p>
          <a:p>
            <a:r>
              <a:rPr lang="en-IN" b="0" dirty="0"/>
              <a:t>Approaches:</a:t>
            </a:r>
          </a:p>
          <a:p>
            <a:pPr marL="342900" indent="-342900">
              <a:buFont typeface="Arial" panose="020B0604020202020204" pitchFamily="34" charset="0"/>
              <a:buChar char="•"/>
            </a:pPr>
            <a:r>
              <a:rPr lang="en-IN" b="0" dirty="0"/>
              <a:t>Data Visualizations using the dataset </a:t>
            </a:r>
          </a:p>
          <a:p>
            <a:pPr marL="342900" indent="-342900">
              <a:buFont typeface="Arial" panose="020B0604020202020204" pitchFamily="34" charset="0"/>
              <a:buChar char="•"/>
            </a:pPr>
            <a:r>
              <a:rPr lang="en-IN" b="0" dirty="0"/>
              <a:t>Creation of sheets and dashboard	</a:t>
            </a:r>
          </a:p>
        </p:txBody>
      </p:sp>
    </p:spTree>
    <p:extLst>
      <p:ext uri="{BB962C8B-B14F-4D97-AF65-F5344CB8AC3E}">
        <p14:creationId xmlns:p14="http://schemas.microsoft.com/office/powerpoint/2010/main" val="39794463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9A0-AB25-231D-F1BE-533B41CCCDE0}"/>
              </a:ext>
            </a:extLst>
          </p:cNvPr>
          <p:cNvSpPr>
            <a:spLocks noGrp="1"/>
          </p:cNvSpPr>
          <p:nvPr>
            <p:ph type="ctrTitle"/>
          </p:nvPr>
        </p:nvSpPr>
        <p:spPr>
          <a:xfrm>
            <a:off x="2810404" y="908419"/>
            <a:ext cx="5848095" cy="2066052"/>
          </a:xfrm>
          <a:effectLst>
            <a:glow rad="749300">
              <a:schemeClr val="accent1">
                <a:alpha val="40000"/>
              </a:schemeClr>
            </a:glow>
            <a:outerShdw blurRad="50800" dist="50800" dir="5400000" algn="ctr" rotWithShape="0">
              <a:srgbClr val="000000">
                <a:alpha val="0"/>
              </a:srgbClr>
            </a:outerShdw>
            <a:reflection stA="19000" endPos="65000" dist="50800" dir="5400000" sy="-100000" algn="bl" rotWithShape="0"/>
          </a:effectLst>
        </p:spPr>
        <p:txBody>
          <a:bodyPr/>
          <a:lstStyle/>
          <a:p>
            <a:pPr algn="ctr"/>
            <a:r>
              <a:rPr lang="en-US" b="1" dirty="0"/>
              <a:t>VALUABLE INSIGHTS</a:t>
            </a:r>
          </a:p>
        </p:txBody>
      </p:sp>
      <p:pic>
        <p:nvPicPr>
          <p:cNvPr id="6" name="Picture 5">
            <a:extLst>
              <a:ext uri="{FF2B5EF4-FFF2-40B4-BE49-F238E27FC236}">
                <a16:creationId xmlns:a16="http://schemas.microsoft.com/office/drawing/2014/main" id="{617C9EAA-3D2F-3F22-341F-4B1864739B8D}"/>
              </a:ext>
            </a:extLst>
          </p:cNvPr>
          <p:cNvPicPr>
            <a:picLocks noChangeAspect="1"/>
          </p:cNvPicPr>
          <p:nvPr/>
        </p:nvPicPr>
        <p:blipFill>
          <a:blip r:embed="rId2"/>
          <a:stretch>
            <a:fillRect/>
          </a:stretch>
        </p:blipFill>
        <p:spPr>
          <a:xfrm>
            <a:off x="3322243" y="2884036"/>
            <a:ext cx="4824418" cy="2539704"/>
          </a:xfrm>
          <a:prstGeom prst="rect">
            <a:avLst/>
          </a:prstGeom>
          <a:effectLst>
            <a:glow rad="635000">
              <a:schemeClr val="accent1">
                <a:alpha val="40000"/>
              </a:schemeClr>
            </a:glow>
            <a:reflection stA="17000" endPos="65000" dist="50800" dir="5400000" sy="-100000" algn="bl" rotWithShape="0"/>
          </a:effectLst>
        </p:spPr>
      </p:pic>
    </p:spTree>
    <p:extLst>
      <p:ext uri="{BB962C8B-B14F-4D97-AF65-F5344CB8AC3E}">
        <p14:creationId xmlns:p14="http://schemas.microsoft.com/office/powerpoint/2010/main" val="3748501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A62A93-B05D-F902-E82F-647AA5B8957A}"/>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id="{CAE2B301-56D5-8C1B-8527-1D8EA258EAB3}"/>
              </a:ext>
            </a:extLst>
          </p:cNvPr>
          <p:cNvPicPr>
            <a:picLocks noChangeAspect="1"/>
          </p:cNvPicPr>
          <p:nvPr/>
        </p:nvPicPr>
        <p:blipFill>
          <a:blip r:embed="rId2"/>
          <a:stretch>
            <a:fillRect/>
          </a:stretch>
        </p:blipFill>
        <p:spPr>
          <a:xfrm>
            <a:off x="324464" y="287721"/>
            <a:ext cx="11543071" cy="6282557"/>
          </a:xfrm>
          <a:prstGeom prst="rect">
            <a:avLst/>
          </a:prstGeom>
        </p:spPr>
      </p:pic>
    </p:spTree>
    <p:extLst>
      <p:ext uri="{BB962C8B-B14F-4D97-AF65-F5344CB8AC3E}">
        <p14:creationId xmlns:p14="http://schemas.microsoft.com/office/powerpoint/2010/main" val="4055295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ctrTitle"/>
          </p:nvPr>
        </p:nvSpPr>
        <p:spPr>
          <a:xfrm>
            <a:off x="2231923" y="306634"/>
            <a:ext cx="9765856" cy="866392"/>
          </a:xfrm>
        </p:spPr>
        <p:txBody>
          <a:bodyPr>
            <a:normAutofit/>
          </a:bodyPr>
          <a:lstStyle/>
          <a:p>
            <a:r>
              <a:rPr lang="en-US" sz="3600" dirty="0"/>
              <a:t>          </a:t>
            </a:r>
            <a:r>
              <a:rPr lang="en-US" sz="3600" b="1" dirty="0"/>
              <a:t>UNIT PRICE OF ITEMS</a:t>
            </a:r>
          </a:p>
        </p:txBody>
      </p:sp>
      <p:sp>
        <p:nvSpPr>
          <p:cNvPr id="6" name="Picture Placeholder 5">
            <a:extLst>
              <a:ext uri="{FF2B5EF4-FFF2-40B4-BE49-F238E27FC236}">
                <a16:creationId xmlns:a16="http://schemas.microsoft.com/office/drawing/2014/main" id="{AC4B280E-8C1E-8AF0-03DB-B18904F9D959}"/>
              </a:ext>
            </a:extLst>
          </p:cNvPr>
          <p:cNvSpPr>
            <a:spLocks noGrp="1"/>
          </p:cNvSpPr>
          <p:nvPr>
            <p:ph type="pic" sz="quarter" idx="10"/>
          </p:nvPr>
        </p:nvSpPr>
        <p:spPr/>
      </p:sp>
      <p:sp>
        <p:nvSpPr>
          <p:cNvPr id="7" name="Content Placeholder 6">
            <a:extLst>
              <a:ext uri="{FF2B5EF4-FFF2-40B4-BE49-F238E27FC236}">
                <a16:creationId xmlns:a16="http://schemas.microsoft.com/office/drawing/2014/main" id="{858CC4FD-9CA7-14E3-E274-C79C961BDE1F}"/>
              </a:ext>
            </a:extLst>
          </p:cNvPr>
          <p:cNvSpPr>
            <a:spLocks noGrp="1"/>
          </p:cNvSpPr>
          <p:nvPr>
            <p:ph sz="quarter" idx="11"/>
          </p:nvPr>
        </p:nvSpPr>
        <p:spPr>
          <a:xfrm>
            <a:off x="7495649" y="1437029"/>
            <a:ext cx="4649577" cy="4890788"/>
          </a:xfrm>
        </p:spPr>
        <p:txBody>
          <a:bodyPr>
            <a:normAutofit fontScale="77500" lnSpcReduction="20000"/>
          </a:bodyPr>
          <a:lstStyle/>
          <a:p>
            <a:r>
              <a:rPr lang="en-IN" dirty="0"/>
              <a:t>The order of items having average unit price from highest to lowest is:</a:t>
            </a:r>
          </a:p>
          <a:p>
            <a:pPr marL="457200" indent="-457200">
              <a:buAutoNum type="arabicPeriod"/>
            </a:pPr>
            <a:r>
              <a:rPr lang="en-IN" dirty="0"/>
              <a:t>Household</a:t>
            </a:r>
          </a:p>
          <a:p>
            <a:pPr marL="457200" indent="-457200">
              <a:buAutoNum type="arabicPeriod"/>
            </a:pPr>
            <a:r>
              <a:rPr lang="en-IN" dirty="0"/>
              <a:t>Office Supplies</a:t>
            </a:r>
          </a:p>
          <a:p>
            <a:pPr marL="457200" indent="-457200">
              <a:buAutoNum type="arabicPeriod"/>
            </a:pPr>
            <a:r>
              <a:rPr lang="en-IN" dirty="0"/>
              <a:t>Cosmetics</a:t>
            </a:r>
          </a:p>
          <a:p>
            <a:pPr marL="457200" indent="-457200">
              <a:buAutoNum type="arabicPeriod"/>
            </a:pPr>
            <a:r>
              <a:rPr lang="en-IN" dirty="0"/>
              <a:t>Meat</a:t>
            </a:r>
          </a:p>
          <a:p>
            <a:pPr marL="457200" indent="-457200">
              <a:buAutoNum type="arabicPeriod"/>
            </a:pPr>
            <a:r>
              <a:rPr lang="en-IN" dirty="0"/>
              <a:t>Baby Food</a:t>
            </a:r>
          </a:p>
          <a:p>
            <a:pPr marL="457200" indent="-457200">
              <a:buAutoNum type="arabicPeriod"/>
            </a:pPr>
            <a:r>
              <a:rPr lang="en-IN" dirty="0"/>
              <a:t>Cereal</a:t>
            </a:r>
          </a:p>
          <a:p>
            <a:pPr marL="457200" indent="-457200">
              <a:buAutoNum type="arabicPeriod"/>
            </a:pPr>
            <a:r>
              <a:rPr lang="en-IN" dirty="0"/>
              <a:t>Vegetables</a:t>
            </a:r>
          </a:p>
          <a:p>
            <a:pPr marL="457200" indent="-457200">
              <a:buAutoNum type="arabicPeriod"/>
            </a:pPr>
            <a:r>
              <a:rPr lang="en-IN" dirty="0"/>
              <a:t>Snacks</a:t>
            </a:r>
          </a:p>
          <a:p>
            <a:pPr marL="457200" indent="-457200">
              <a:buAutoNum type="arabicPeriod"/>
            </a:pPr>
            <a:r>
              <a:rPr lang="en-IN" dirty="0"/>
              <a:t>Clothes</a:t>
            </a:r>
          </a:p>
          <a:p>
            <a:pPr marL="457200" indent="-457200">
              <a:buAutoNum type="arabicPeriod"/>
            </a:pPr>
            <a:r>
              <a:rPr lang="en-IN" dirty="0"/>
              <a:t>Personal Care</a:t>
            </a:r>
          </a:p>
          <a:p>
            <a:pPr marL="457200" indent="-457200">
              <a:buAutoNum type="arabicPeriod"/>
            </a:pPr>
            <a:r>
              <a:rPr lang="en-IN" dirty="0"/>
              <a:t>Beverages</a:t>
            </a:r>
          </a:p>
          <a:p>
            <a:pPr marL="457200" indent="-457200">
              <a:buAutoNum type="arabicPeriod"/>
            </a:pPr>
            <a:r>
              <a:rPr lang="en-IN" dirty="0"/>
              <a:t>Fruits</a:t>
            </a:r>
          </a:p>
        </p:txBody>
      </p:sp>
      <p:pic>
        <p:nvPicPr>
          <p:cNvPr id="4" name="Picture 3">
            <a:extLst>
              <a:ext uri="{FF2B5EF4-FFF2-40B4-BE49-F238E27FC236}">
                <a16:creationId xmlns:a16="http://schemas.microsoft.com/office/drawing/2014/main" id="{32D3F86B-C5D4-DD2A-67A7-D344FB1757DD}"/>
              </a:ext>
            </a:extLst>
          </p:cNvPr>
          <p:cNvPicPr>
            <a:picLocks noChangeAspect="1"/>
          </p:cNvPicPr>
          <p:nvPr/>
        </p:nvPicPr>
        <p:blipFill>
          <a:blip r:embed="rId2"/>
          <a:stretch>
            <a:fillRect/>
          </a:stretch>
        </p:blipFill>
        <p:spPr>
          <a:xfrm>
            <a:off x="613270" y="1423139"/>
            <a:ext cx="6580239" cy="4807973"/>
          </a:xfrm>
          <a:prstGeom prst="rect">
            <a:avLst/>
          </a:prstGeom>
          <a:effectLst>
            <a:glow rad="342900">
              <a:schemeClr val="accent1">
                <a:alpha val="40000"/>
              </a:schemeClr>
            </a:glow>
            <a:outerShdw blurRad="50800" dist="50800" dir="5400000" sx="1000" sy="1000" algn="ctr" rotWithShape="0">
              <a:srgbClr val="000000"/>
            </a:outerShdw>
            <a:reflection endPos="0" dist="50800" dir="5400000" sy="-100000" algn="bl" rotWithShape="0"/>
            <a:softEdge rad="0"/>
          </a:effectLst>
        </p:spPr>
      </p:pic>
    </p:spTree>
    <p:extLst>
      <p:ext uri="{BB962C8B-B14F-4D97-AF65-F5344CB8AC3E}">
        <p14:creationId xmlns:p14="http://schemas.microsoft.com/office/powerpoint/2010/main" val="35287595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381001"/>
            <a:ext cx="11430000" cy="739876"/>
          </a:xfrm>
        </p:spPr>
        <p:txBody>
          <a:bodyPr>
            <a:normAutofit/>
          </a:bodyPr>
          <a:lstStyle/>
          <a:p>
            <a:r>
              <a:rPr lang="en-US" sz="3600" dirty="0"/>
              <a:t> </a:t>
            </a:r>
            <a:r>
              <a:rPr lang="en-US" sz="3600" b="1" dirty="0"/>
              <a:t>YEAR-WISE REVENUE BY ITEMS</a:t>
            </a:r>
          </a:p>
        </p:txBody>
      </p:sp>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8</a:t>
            </a:fld>
            <a:endParaRPr lang="en-US" dirty="0"/>
          </a:p>
        </p:txBody>
      </p:sp>
      <p:pic>
        <p:nvPicPr>
          <p:cNvPr id="9" name="Picture 8">
            <a:extLst>
              <a:ext uri="{FF2B5EF4-FFF2-40B4-BE49-F238E27FC236}">
                <a16:creationId xmlns:a16="http://schemas.microsoft.com/office/drawing/2014/main" id="{C58519FB-38E9-70EC-FBE3-903FA124FDEE}"/>
              </a:ext>
            </a:extLst>
          </p:cNvPr>
          <p:cNvPicPr>
            <a:picLocks noChangeAspect="1"/>
          </p:cNvPicPr>
          <p:nvPr/>
        </p:nvPicPr>
        <p:blipFill>
          <a:blip r:embed="rId2"/>
          <a:stretch>
            <a:fillRect/>
          </a:stretch>
        </p:blipFill>
        <p:spPr>
          <a:xfrm>
            <a:off x="1884298" y="1762430"/>
            <a:ext cx="8423404" cy="4512219"/>
          </a:xfrm>
          <a:prstGeom prst="rect">
            <a:avLst/>
          </a:prstGeom>
          <a:effectLst>
            <a:glow rad="482600">
              <a:schemeClr val="accent1">
                <a:alpha val="40000"/>
              </a:schemeClr>
            </a:glow>
          </a:effectLst>
        </p:spPr>
      </p:pic>
      <p:pic>
        <p:nvPicPr>
          <p:cNvPr id="8" name="Picture 7">
            <a:extLst>
              <a:ext uri="{FF2B5EF4-FFF2-40B4-BE49-F238E27FC236}">
                <a16:creationId xmlns:a16="http://schemas.microsoft.com/office/drawing/2014/main" id="{A66156D9-CD9D-0D34-D507-1CF6A16B945C}"/>
              </a:ext>
            </a:extLst>
          </p:cNvPr>
          <p:cNvPicPr>
            <a:picLocks noChangeAspect="1"/>
          </p:cNvPicPr>
          <p:nvPr/>
        </p:nvPicPr>
        <p:blipFill>
          <a:blip r:embed="rId3"/>
          <a:stretch>
            <a:fillRect/>
          </a:stretch>
        </p:blipFill>
        <p:spPr>
          <a:xfrm>
            <a:off x="1352139" y="1120877"/>
            <a:ext cx="9487722" cy="434378"/>
          </a:xfrm>
          <a:prstGeom prst="rect">
            <a:avLst/>
          </a:prstGeom>
        </p:spPr>
      </p:pic>
    </p:spTree>
    <p:extLst>
      <p:ext uri="{BB962C8B-B14F-4D97-AF65-F5344CB8AC3E}">
        <p14:creationId xmlns:p14="http://schemas.microsoft.com/office/powerpoint/2010/main" val="1063133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471435" y="201786"/>
            <a:ext cx="11430000" cy="1325563"/>
          </a:xfrm>
        </p:spPr>
        <p:txBody>
          <a:bodyPr>
            <a:normAutofit/>
          </a:bodyPr>
          <a:lstStyle/>
          <a:p>
            <a:r>
              <a:rPr lang="en-US" sz="3600" dirty="0"/>
              <a:t> </a:t>
            </a:r>
            <a:r>
              <a:rPr lang="en-US" sz="3600" b="1" dirty="0"/>
              <a:t>YEAR-WISE REVENUE BY ITEMS</a:t>
            </a:r>
          </a:p>
        </p:txBody>
      </p:sp>
      <p:sp>
        <p:nvSpPr>
          <p:cNvPr id="3" name="Content Placeholder 2">
            <a:extLst>
              <a:ext uri="{FF2B5EF4-FFF2-40B4-BE49-F238E27FC236}">
                <a16:creationId xmlns:a16="http://schemas.microsoft.com/office/drawing/2014/main" id="{79E1E8FB-5F0F-CBB0-CDF3-C384F9AED9EC}"/>
              </a:ext>
            </a:extLst>
          </p:cNvPr>
          <p:cNvSpPr>
            <a:spLocks noGrp="1"/>
          </p:cNvSpPr>
          <p:nvPr>
            <p:ph idx="1"/>
          </p:nvPr>
        </p:nvSpPr>
        <p:spPr>
          <a:xfrm>
            <a:off x="6357257" y="1657210"/>
            <a:ext cx="4980633" cy="5200790"/>
          </a:xfrm>
        </p:spPr>
        <p:txBody>
          <a:bodyPr>
            <a:normAutofit/>
          </a:bodyPr>
          <a:lstStyle/>
          <a:p>
            <a:pPr marL="0" indent="0">
              <a:buNone/>
            </a:pPr>
            <a:r>
              <a:rPr lang="en-US" sz="1600" dirty="0"/>
              <a:t>7. </a:t>
            </a:r>
            <a:r>
              <a:rPr lang="en-US" sz="1600" b="1" dirty="0"/>
              <a:t>Meat</a:t>
            </a:r>
          </a:p>
          <a:p>
            <a:pPr marL="0" indent="0">
              <a:buNone/>
            </a:pPr>
            <a:r>
              <a:rPr lang="en-US" sz="1600" dirty="0"/>
              <a:t>Total years: 2, Highest: 2012, Lowest: 2017</a:t>
            </a:r>
          </a:p>
          <a:p>
            <a:pPr marL="0" indent="0">
              <a:buNone/>
            </a:pPr>
            <a:r>
              <a:rPr lang="en-US" sz="1600" dirty="0"/>
              <a:t>8. </a:t>
            </a:r>
            <a:r>
              <a:rPr lang="en-US" sz="1600" b="1" dirty="0"/>
              <a:t>Personal Care</a:t>
            </a:r>
          </a:p>
          <a:p>
            <a:pPr marL="0" indent="0">
              <a:buNone/>
            </a:pPr>
            <a:r>
              <a:rPr lang="en-US" sz="1600" dirty="0"/>
              <a:t>Total years: 7, Highest: 2012, Lowest: 2010</a:t>
            </a:r>
          </a:p>
          <a:p>
            <a:pPr marL="0" indent="0">
              <a:buNone/>
            </a:pPr>
            <a:r>
              <a:rPr lang="en-US" sz="1600" dirty="0"/>
              <a:t>9. </a:t>
            </a:r>
            <a:r>
              <a:rPr lang="en-US" sz="1600" b="1" dirty="0"/>
              <a:t>Vegetables</a:t>
            </a:r>
          </a:p>
          <a:p>
            <a:pPr marL="0" indent="0">
              <a:buNone/>
            </a:pPr>
            <a:r>
              <a:rPr lang="en-US" sz="1600" dirty="0"/>
              <a:t>Total years: 3, Highest: 2012, Lowest: 2016</a:t>
            </a:r>
          </a:p>
          <a:p>
            <a:pPr marL="0" indent="0">
              <a:buNone/>
            </a:pPr>
            <a:r>
              <a:rPr lang="en-US" sz="1600" dirty="0"/>
              <a:t>10. </a:t>
            </a:r>
            <a:r>
              <a:rPr lang="en-US" sz="1600" b="1" dirty="0"/>
              <a:t>Beverages </a:t>
            </a:r>
          </a:p>
          <a:p>
            <a:pPr marL="0" indent="0">
              <a:buNone/>
            </a:pPr>
            <a:r>
              <a:rPr lang="en-US" sz="1600" dirty="0"/>
              <a:t>Total years: 4, Highest: 2014, Lowest: 2016</a:t>
            </a:r>
          </a:p>
          <a:p>
            <a:pPr marL="0" indent="0">
              <a:buNone/>
            </a:pPr>
            <a:r>
              <a:rPr lang="en-US" sz="1600" dirty="0"/>
              <a:t>11. </a:t>
            </a:r>
            <a:r>
              <a:rPr lang="en-US" sz="1600" b="1" dirty="0"/>
              <a:t>Snacks</a:t>
            </a:r>
          </a:p>
          <a:p>
            <a:pPr marL="0" indent="0">
              <a:buNone/>
            </a:pPr>
            <a:r>
              <a:rPr lang="en-US" sz="1600" dirty="0"/>
              <a:t>Total years: 3, Highest: 2017, Lowest: 2016</a:t>
            </a:r>
          </a:p>
          <a:p>
            <a:pPr marL="0" indent="0">
              <a:buNone/>
            </a:pPr>
            <a:r>
              <a:rPr lang="en-US" sz="1600" dirty="0"/>
              <a:t>12. </a:t>
            </a:r>
            <a:r>
              <a:rPr lang="en-US" sz="1600" b="1" dirty="0"/>
              <a:t>Fruits</a:t>
            </a:r>
          </a:p>
          <a:p>
            <a:pPr marL="0" indent="0">
              <a:buNone/>
            </a:pPr>
            <a:r>
              <a:rPr lang="en-US" sz="1600" dirty="0"/>
              <a:t>Total years: 6, Highest: 2013, Lowest: 2012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a:p>
            <a:endParaRPr lang="en-US" dirty="0"/>
          </a:p>
          <a:p>
            <a:endParaRPr lang="en-IN" dirty="0"/>
          </a:p>
          <a:p>
            <a:endParaRPr lang="en-IN" dirty="0"/>
          </a:p>
          <a:p>
            <a:endParaRPr lang="en-IN" dirty="0"/>
          </a:p>
          <a:p>
            <a:endParaRPr lang="en-IN" dirty="0"/>
          </a:p>
        </p:txBody>
      </p:sp>
      <p:sp>
        <p:nvSpPr>
          <p:cNvPr id="7" name="Content Placeholder 6">
            <a:extLst>
              <a:ext uri="{FF2B5EF4-FFF2-40B4-BE49-F238E27FC236}">
                <a16:creationId xmlns:a16="http://schemas.microsoft.com/office/drawing/2014/main" id="{45F0C6D4-02DE-0349-3B53-5B0E8FD1DB05}"/>
              </a:ext>
            </a:extLst>
          </p:cNvPr>
          <p:cNvSpPr>
            <a:spLocks noGrp="1"/>
          </p:cNvSpPr>
          <p:nvPr>
            <p:ph idx="10"/>
          </p:nvPr>
        </p:nvSpPr>
        <p:spPr>
          <a:xfrm>
            <a:off x="1306286" y="1527349"/>
            <a:ext cx="4980633" cy="4761755"/>
          </a:xfrm>
        </p:spPr>
        <p:txBody>
          <a:bodyPr>
            <a:normAutofit fontScale="70000" lnSpcReduction="20000"/>
          </a:bodyPr>
          <a:lstStyle/>
          <a:p>
            <a:r>
              <a:rPr lang="en-US" sz="2300" b="0" dirty="0"/>
              <a:t>The number of years each items occurred and the order of items based on Total Revenue generated by each item in the specific years are:</a:t>
            </a:r>
          </a:p>
          <a:p>
            <a:r>
              <a:rPr lang="en-US" sz="2300" b="0" dirty="0"/>
              <a:t>1. </a:t>
            </a:r>
            <a:r>
              <a:rPr lang="en-US" sz="2300" dirty="0"/>
              <a:t>Cosmetics</a:t>
            </a:r>
          </a:p>
          <a:p>
            <a:r>
              <a:rPr lang="en-US" sz="2300" b="0" dirty="0"/>
              <a:t>Total years: 7, Highest: 2013, Lowest: 2017</a:t>
            </a:r>
          </a:p>
          <a:p>
            <a:r>
              <a:rPr lang="en-US" sz="2300" b="0" dirty="0"/>
              <a:t>2. </a:t>
            </a:r>
            <a:r>
              <a:rPr lang="en-US" sz="2300" dirty="0"/>
              <a:t>Office Supplies</a:t>
            </a:r>
          </a:p>
          <a:p>
            <a:r>
              <a:rPr lang="en-US" sz="2300" b="0" dirty="0"/>
              <a:t>Total years: 7, Highest: 2012, Lowest: 2016</a:t>
            </a:r>
          </a:p>
          <a:p>
            <a:r>
              <a:rPr lang="en-US" sz="2300" b="0" dirty="0"/>
              <a:t>3. </a:t>
            </a:r>
            <a:r>
              <a:rPr lang="en-US" sz="2300" dirty="0"/>
              <a:t>Household</a:t>
            </a:r>
          </a:p>
          <a:p>
            <a:r>
              <a:rPr lang="en-US" sz="2300" b="0" dirty="0"/>
              <a:t>Total years: 6, Highest: 2012, Lowest: 2010</a:t>
            </a:r>
          </a:p>
          <a:p>
            <a:r>
              <a:rPr lang="en-US" sz="2300" b="0" dirty="0"/>
              <a:t>4. </a:t>
            </a:r>
            <a:r>
              <a:rPr lang="en-US" sz="2300" dirty="0"/>
              <a:t>Baby Food</a:t>
            </a:r>
          </a:p>
          <a:p>
            <a:r>
              <a:rPr lang="en-US" sz="2300" b="0" dirty="0"/>
              <a:t>Total years: 5, Highest: 2014, Lowest: 2015</a:t>
            </a:r>
          </a:p>
          <a:p>
            <a:r>
              <a:rPr lang="en-US" sz="2300" b="0" dirty="0"/>
              <a:t>5. </a:t>
            </a:r>
            <a:r>
              <a:rPr lang="en-US" sz="2300" dirty="0"/>
              <a:t>Clothes</a:t>
            </a:r>
          </a:p>
          <a:p>
            <a:r>
              <a:rPr lang="en-US" sz="2300" b="0" dirty="0"/>
              <a:t>Total years: 7, Highest: 2010, Lowest: 2011</a:t>
            </a:r>
          </a:p>
          <a:p>
            <a:r>
              <a:rPr lang="en-US" sz="2300" b="0" dirty="0"/>
              <a:t>6. </a:t>
            </a:r>
            <a:r>
              <a:rPr lang="en-US" sz="2300" dirty="0"/>
              <a:t>Cereal</a:t>
            </a:r>
          </a:p>
          <a:p>
            <a:r>
              <a:rPr lang="en-US" sz="2300" b="0" dirty="0"/>
              <a:t>Total years: 5, Highest: 2017, Lowest: 2016</a:t>
            </a:r>
          </a:p>
          <a:p>
            <a:pPr lvl="4" indent="0">
              <a:buNone/>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9139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A6AD6DB-9470-4861-90FA-528B22606C3A}">
  <ds:schemaRefs>
    <ds:schemaRef ds:uri="http://schemas.microsoft.com/sharepoint/v3/contenttype/forms"/>
  </ds:schemaRefs>
</ds:datastoreItem>
</file>

<file path=customXml/itemProps2.xml><?xml version="1.0" encoding="utf-8"?>
<ds:datastoreItem xmlns:ds="http://schemas.openxmlformats.org/officeDocument/2006/customXml" ds:itemID="{D5A97A83-19EA-4F1C-BA10-74DE00109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4A2E04-D8A3-4CD6-A49A-4E88613CFB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Vivid circles presentation</Template>
  <TotalTime>1362</TotalTime>
  <Words>1067</Words>
  <Application>Microsoft Office PowerPoint</Application>
  <PresentationFormat>Widescreen</PresentationFormat>
  <Paragraphs>262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Calibri</vt:lpstr>
      <vt:lpstr>Wingdings</vt:lpstr>
      <vt:lpstr>Madison</vt:lpstr>
      <vt:lpstr>Amazon Sales Data Analysis Project Report</vt:lpstr>
      <vt:lpstr>AGENDA</vt:lpstr>
      <vt:lpstr>PROBLEM STATEMENT</vt:lpstr>
      <vt:lpstr>APPROACHES</vt:lpstr>
      <vt:lpstr>VALUABLE INSIGHTS</vt:lpstr>
      <vt:lpstr>PowerPoint Presentation</vt:lpstr>
      <vt:lpstr>          UNIT PRICE OF ITEMS</vt:lpstr>
      <vt:lpstr> YEAR-WISE REVENUE BY ITEMS</vt:lpstr>
      <vt:lpstr> YEAR-WISE REVENUE BY ITEMS</vt:lpstr>
      <vt:lpstr> YEAR-WISE PROFIT BY ITEMS</vt:lpstr>
      <vt:lpstr> YEAR-WISE PROFIT BY ITEMS</vt:lpstr>
      <vt:lpstr> COUNTRY-WISE REVENUE</vt:lpstr>
      <vt:lpstr> COUNTRY-WISE PROFIT</vt:lpstr>
      <vt:lpstr> REGION-WISE REVENUE</vt:lpstr>
      <vt:lpstr> REGION-WISE PROFIT</vt:lpstr>
      <vt:lpstr> POPULARITY OF ITEMS IN EACH SALES CHANNEL</vt:lpstr>
      <vt:lpstr>HIGHLIGHTS</vt:lpstr>
      <vt:lpstr>HIGHLIGHTS</vt:lpstr>
      <vt:lpstr>HIGHLIGHTS</vt:lpstr>
      <vt:lpstr>HIGHLIGHTS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 Project Report</dc:title>
  <dc:creator>Amisha Nagiya</dc:creator>
  <cp:lastModifiedBy>Amisha Nagiya</cp:lastModifiedBy>
  <cp:revision>3</cp:revision>
  <dcterms:created xsi:type="dcterms:W3CDTF">2024-03-17T15:48:46Z</dcterms:created>
  <dcterms:modified xsi:type="dcterms:W3CDTF">2024-03-20T12:11:57Z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