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Temp\Rar$DIa15420.44592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[data.csv]Presentation!PivotTable2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Segmentation</a:t>
            </a:r>
          </a:p>
        </c:rich>
      </c:tx>
      <c:layout>
        <c:manualLayout>
          <c:xMode val="edge"/>
          <c:yMode val="edge"/>
          <c:x val="0.27347511658130114"/>
          <c:y val="1.0734670250810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Presentation!$B$1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BA-4E0E-BD45-4514282B6B4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BA-4E0E-BD45-4514282B6B4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BA-4E0E-BD45-4514282B6B46}"/>
              </c:ext>
            </c:extLst>
          </c:dPt>
          <c:dPt>
            <c:idx val="3"/>
            <c:bubble3D val="0"/>
            <c:explosion val="28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BA-4E0E-BD45-4514282B6B46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Presentation!$A$2:$A$6</c:f>
              <c:strCache>
                <c:ptCount val="4"/>
                <c:pt idx="0">
                  <c:v>Immediate Attention</c:v>
                </c:pt>
                <c:pt idx="1">
                  <c:v>Loyal Customers</c:v>
                </c:pt>
                <c:pt idx="2">
                  <c:v>Need Attention/At Risk</c:v>
                </c:pt>
                <c:pt idx="3">
                  <c:v>Top Customers</c:v>
                </c:pt>
              </c:strCache>
            </c:strRef>
          </c:cat>
          <c:val>
            <c:numRef>
              <c:f>Presentation!$B$2:$B$6</c:f>
              <c:numCache>
                <c:formatCode>General</c:formatCode>
                <c:ptCount val="4"/>
                <c:pt idx="0">
                  <c:v>914</c:v>
                </c:pt>
                <c:pt idx="1">
                  <c:v>1379</c:v>
                </c:pt>
                <c:pt idx="2">
                  <c:v>1313</c:v>
                </c:pt>
                <c:pt idx="3">
                  <c:v>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BA-4E0E-BD45-4514282B6B4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9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4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0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3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2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41F7-8B02-4731-A364-DC989B9E0000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05E9-01E4-4014-8F12-D79212723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1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414AA-96DA-7ED9-DA14-D02B69F4D236}"/>
              </a:ext>
            </a:extLst>
          </p:cNvPr>
          <p:cNvSpPr txBox="1"/>
          <p:nvPr/>
        </p:nvSpPr>
        <p:spPr>
          <a:xfrm>
            <a:off x="0" y="228124"/>
            <a:ext cx="6400800" cy="32008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CUSTOMER SEGMENTATION</a:t>
            </a:r>
          </a:p>
          <a:p>
            <a:endParaRPr lang="en-IN" dirty="0"/>
          </a:p>
          <a:p>
            <a:r>
              <a:rPr lang="en-IN" sz="2000" b="1" dirty="0">
                <a:solidFill>
                  <a:schemeClr val="accent4"/>
                </a:solidFill>
              </a:rPr>
              <a:t>Techniques:</a:t>
            </a:r>
          </a:p>
          <a:p>
            <a:r>
              <a:rPr lang="en-IN" dirty="0"/>
              <a:t>By scoring our customer by recency, frequency and revenue we able to identify 5 major customer segments for targeting.</a:t>
            </a:r>
          </a:p>
          <a:p>
            <a:endParaRPr lang="en-IN" dirty="0"/>
          </a:p>
          <a:p>
            <a:r>
              <a:rPr lang="en-IN" sz="2000" b="1" dirty="0">
                <a:solidFill>
                  <a:schemeClr val="accent4"/>
                </a:solidFill>
              </a:rPr>
              <a:t>                                Top Customer Segment : </a:t>
            </a:r>
          </a:p>
          <a:p>
            <a:pPr lvl="4"/>
            <a:r>
              <a:rPr lang="en-IN" dirty="0"/>
              <a:t>Based on the analysing data our Top customers purchased average 8 times in a evaluation period, spending on average of $ 7,200 and have purchased within 10 days on average.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06A3A-F224-8114-6C47-2F8405404764}"/>
              </a:ext>
            </a:extLst>
          </p:cNvPr>
          <p:cNvSpPr txBox="1"/>
          <p:nvPr/>
        </p:nvSpPr>
        <p:spPr>
          <a:xfrm>
            <a:off x="379827" y="2082018"/>
            <a:ext cx="142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18%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CCB7D-E012-0D0B-884A-FFB8F2EBA3F5}"/>
              </a:ext>
            </a:extLst>
          </p:cNvPr>
          <p:cNvSpPr txBox="1"/>
          <p:nvPr/>
        </p:nvSpPr>
        <p:spPr>
          <a:xfrm>
            <a:off x="1800664" y="4164037"/>
            <a:ext cx="5716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/>
                </a:solidFill>
              </a:rPr>
              <a:t>At Risk &amp; Immediate Attention Segment:</a:t>
            </a:r>
          </a:p>
          <a:p>
            <a:r>
              <a:rPr lang="en-IN" dirty="0"/>
              <a:t>At risk customers are only spending $353 and have only purchased 3 times in a 150 days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C5E7D-9F32-F003-A597-88608AE56930}"/>
              </a:ext>
            </a:extLst>
          </p:cNvPr>
          <p:cNvSpPr txBox="1"/>
          <p:nvPr/>
        </p:nvSpPr>
        <p:spPr>
          <a:xfrm>
            <a:off x="379827" y="4164037"/>
            <a:ext cx="125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51%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40A437B-F9D6-D3AC-40DA-BDC2FCEB2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957590"/>
              </p:ext>
            </p:extLst>
          </p:nvPr>
        </p:nvGraphicFramePr>
        <p:xfrm>
          <a:off x="6780627" y="1076389"/>
          <a:ext cx="5500468" cy="3857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03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93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AMISHA ARDE</dc:creator>
  <cp:lastModifiedBy>AMISHA ARDE</cp:lastModifiedBy>
  <cp:revision>1</cp:revision>
  <dcterms:created xsi:type="dcterms:W3CDTF">2024-04-07T18:17:59Z</dcterms:created>
  <dcterms:modified xsi:type="dcterms:W3CDTF">2024-04-07T18:36:16Z</dcterms:modified>
</cp:coreProperties>
</file>