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f6924045d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f6924045d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f6924045d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f6924045d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t>      </a:t>
            </a:r>
            <a:r>
              <a:rPr b="1" lang="en" sz="2820" u="sng"/>
              <a:t>Sketch2Photo: Internet Image Montage</a:t>
            </a:r>
            <a:endParaRPr b="1" sz="2820" u="sng"/>
          </a:p>
        </p:txBody>
      </p:sp>
      <p:sp>
        <p:nvSpPr>
          <p:cNvPr id="55" name="Google Shape;55;p13"/>
          <p:cNvSpPr txBox="1"/>
          <p:nvPr>
            <p:ph idx="1" type="body"/>
          </p:nvPr>
        </p:nvSpPr>
        <p:spPr>
          <a:xfrm>
            <a:off x="214850" y="1004775"/>
            <a:ext cx="3999900" cy="355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the problem?</a:t>
            </a:r>
            <a:endParaRPr/>
          </a:p>
          <a:p>
            <a:pPr indent="0" lvl="0" marL="0" rtl="0" algn="l">
              <a:spcBef>
                <a:spcPts val="1200"/>
              </a:spcBef>
              <a:spcAft>
                <a:spcPts val="1200"/>
              </a:spcAft>
              <a:buNone/>
            </a:pPr>
            <a:r>
              <a:rPr b="1" lang="en">
                <a:latin typeface="Times"/>
                <a:ea typeface="Times"/>
                <a:cs typeface="Times"/>
                <a:sym typeface="Times"/>
              </a:rPr>
              <a:t>The problem addressed in this paper is the challenge of generating photo-realistic images from casually drawn sketches with added text labels. Traditional methods either required extensive manual editing or produced unsatisfactory results, often due to poor image composition, unnatural blending, or incorrect scaling of scene elements. The goal is to create a method that can automatically and efficiently generate high-quality images from simple sketches by selecting appropriate images from the web and seamlessly blending them together.</a:t>
            </a:r>
            <a:endParaRPr b="1">
              <a:latin typeface="Times"/>
              <a:ea typeface="Times"/>
              <a:cs typeface="Times"/>
              <a:sym typeface="Times"/>
            </a:endParaRPr>
          </a:p>
        </p:txBody>
      </p:sp>
      <p:sp>
        <p:nvSpPr>
          <p:cNvPr id="56" name="Google Shape;56;p13"/>
          <p:cNvSpPr txBox="1"/>
          <p:nvPr>
            <p:ph idx="2" type="body"/>
          </p:nvPr>
        </p:nvSpPr>
        <p:spPr>
          <a:xfrm>
            <a:off x="4092575" y="1074500"/>
            <a:ext cx="4869000" cy="3553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What has been done earlier? </a:t>
            </a:r>
            <a:endParaRPr u="sng"/>
          </a:p>
          <a:p>
            <a:pPr indent="0" lvl="0" marL="0" rtl="0" algn="l">
              <a:spcBef>
                <a:spcPts val="1200"/>
              </a:spcBef>
              <a:spcAft>
                <a:spcPts val="0"/>
              </a:spcAft>
              <a:buClr>
                <a:schemeClr val="dk1"/>
              </a:buClr>
              <a:buSzPct val="100874"/>
              <a:buFont typeface="Arial"/>
              <a:buNone/>
            </a:pPr>
            <a:r>
              <a:rPr b="1" lang="en" sz="1090">
                <a:solidFill>
                  <a:schemeClr val="dk1"/>
                </a:solidFill>
                <a:latin typeface="Times"/>
                <a:ea typeface="Times"/>
                <a:cs typeface="Times"/>
                <a:sym typeface="Times"/>
              </a:rPr>
              <a:t>Earlier approaches to this problem involved various image synthesis and compositing techniques. Some key methods include:</a:t>
            </a:r>
            <a:endParaRPr b="1" sz="1090">
              <a:solidFill>
                <a:schemeClr val="dk1"/>
              </a:solidFill>
              <a:latin typeface="Times"/>
              <a:ea typeface="Times"/>
              <a:cs typeface="Times"/>
              <a:sym typeface="Times"/>
            </a:endParaRPr>
          </a:p>
          <a:p>
            <a:pPr indent="-292650" lvl="0" marL="457200" rtl="0" algn="l">
              <a:spcBef>
                <a:spcPts val="1200"/>
              </a:spcBef>
              <a:spcAft>
                <a:spcPts val="0"/>
              </a:spcAft>
              <a:buClr>
                <a:schemeClr val="dk1"/>
              </a:buClr>
              <a:buSzPct val="100000"/>
              <a:buChar char="●"/>
            </a:pPr>
            <a:r>
              <a:rPr b="1" lang="en" sz="1090">
                <a:solidFill>
                  <a:schemeClr val="dk1"/>
                </a:solidFill>
                <a:latin typeface="Times"/>
                <a:ea typeface="Times"/>
                <a:cs typeface="Times"/>
                <a:sym typeface="Times"/>
              </a:rPr>
              <a:t>Shape Matching and Object Recognition: Techniques like Shape Contexts were used to match and recognize objects based on their shapes in images.</a:t>
            </a:r>
            <a:endParaRPr b="1" sz="1090">
              <a:solidFill>
                <a:schemeClr val="dk1"/>
              </a:solidFill>
              <a:latin typeface="Times"/>
              <a:ea typeface="Times"/>
              <a:cs typeface="Times"/>
              <a:sym typeface="Times"/>
            </a:endParaRPr>
          </a:p>
          <a:p>
            <a:pPr indent="-292650" lvl="0" marL="457200" rtl="0" algn="l">
              <a:spcBef>
                <a:spcPts val="0"/>
              </a:spcBef>
              <a:spcAft>
                <a:spcPts val="0"/>
              </a:spcAft>
              <a:buClr>
                <a:schemeClr val="dk1"/>
              </a:buClr>
              <a:buSzPct val="100000"/>
              <a:buChar char="●"/>
            </a:pPr>
            <a:r>
              <a:rPr b="1" lang="en" sz="1090">
                <a:solidFill>
                  <a:schemeClr val="dk1"/>
                </a:solidFill>
                <a:latin typeface="Times"/>
                <a:ea typeface="Times"/>
                <a:cs typeface="Times"/>
                <a:sym typeface="Times"/>
              </a:rPr>
              <a:t>Content-Based Image Retrieval: Systems retrieved images based on their content using texture, color, and shape features.</a:t>
            </a:r>
            <a:endParaRPr b="1" sz="1090">
              <a:solidFill>
                <a:schemeClr val="dk1"/>
              </a:solidFill>
              <a:latin typeface="Times"/>
              <a:ea typeface="Times"/>
              <a:cs typeface="Times"/>
              <a:sym typeface="Times"/>
            </a:endParaRPr>
          </a:p>
          <a:p>
            <a:pPr indent="-292650" lvl="0" marL="457200" rtl="0" algn="l">
              <a:spcBef>
                <a:spcPts val="0"/>
              </a:spcBef>
              <a:spcAft>
                <a:spcPts val="0"/>
              </a:spcAft>
              <a:buClr>
                <a:schemeClr val="dk1"/>
              </a:buClr>
              <a:buSzPct val="100000"/>
              <a:buChar char="●"/>
            </a:pPr>
            <a:r>
              <a:rPr b="1" lang="en" sz="1090">
                <a:solidFill>
                  <a:schemeClr val="dk1"/>
                </a:solidFill>
                <a:latin typeface="Times"/>
                <a:ea typeface="Times"/>
                <a:cs typeface="Times"/>
                <a:sym typeface="Times"/>
              </a:rPr>
              <a:t>Image Cloning and Blending: Methods like Poisson Image Editing and Lazy Snapping were used for pasting and blending images, but they often resulted in visible seams or required significant manual intervention.</a:t>
            </a:r>
            <a:endParaRPr b="1" sz="1090">
              <a:solidFill>
                <a:schemeClr val="dk1"/>
              </a:solidFill>
              <a:latin typeface="Times"/>
              <a:ea typeface="Times"/>
              <a:cs typeface="Times"/>
              <a:sym typeface="Times"/>
            </a:endParaRPr>
          </a:p>
          <a:p>
            <a:pPr indent="-292650" lvl="0" marL="457200" rtl="0" algn="l">
              <a:spcBef>
                <a:spcPts val="0"/>
              </a:spcBef>
              <a:spcAft>
                <a:spcPts val="0"/>
              </a:spcAft>
              <a:buClr>
                <a:schemeClr val="dk1"/>
              </a:buClr>
              <a:buSzPct val="100000"/>
              <a:buChar char="●"/>
            </a:pPr>
            <a:r>
              <a:rPr b="1" lang="en" sz="1090">
                <a:solidFill>
                  <a:schemeClr val="dk1"/>
                </a:solidFill>
                <a:latin typeface="Times"/>
                <a:ea typeface="Times"/>
                <a:cs typeface="Times"/>
                <a:sym typeface="Times"/>
              </a:rPr>
              <a:t>Photo Clip Art and Scene Completion: These approaches attempted to complete or augment scenes using large image datasets but struggled with scale consistency and natural blending.</a:t>
            </a:r>
            <a:endParaRPr b="1" sz="1090">
              <a:solidFill>
                <a:schemeClr val="dk1"/>
              </a:solidFill>
              <a:latin typeface="Times"/>
              <a:ea typeface="Times"/>
              <a:cs typeface="Times"/>
              <a:sym typeface="Times"/>
            </a:endParaRPr>
          </a:p>
          <a:p>
            <a:pPr indent="0" lvl="0" marL="0" rtl="0" algn="l">
              <a:spcBef>
                <a:spcPts val="1200"/>
              </a:spcBef>
              <a:spcAft>
                <a:spcPts val="0"/>
              </a:spcAft>
              <a:buNone/>
            </a:pPr>
            <a:r>
              <a:t/>
            </a:r>
            <a:endParaRPr u="sng"/>
          </a:p>
          <a:p>
            <a:pPr indent="0" lvl="0" marL="0" rtl="0" algn="l">
              <a:spcBef>
                <a:spcPts val="1200"/>
              </a:spcBef>
              <a:spcAft>
                <a:spcPts val="1200"/>
              </a:spcAft>
              <a:buNone/>
            </a:pPr>
            <a:r>
              <a:t/>
            </a:r>
            <a:endParaRPr/>
          </a:p>
        </p:txBody>
      </p:sp>
      <p:sp>
        <p:nvSpPr>
          <p:cNvPr id="57" name="Google Shape;57;p13"/>
          <p:cNvSpPr txBox="1"/>
          <p:nvPr/>
        </p:nvSpPr>
        <p:spPr>
          <a:xfrm>
            <a:off x="2103300" y="4681800"/>
            <a:ext cx="4937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rPr>
              <a:t>Amisha Nayak,B421004</a:t>
            </a:r>
            <a:endParaRPr sz="1800">
              <a:solidFill>
                <a:schemeClr val="dk2"/>
              </a:solidFill>
            </a:endParaRPr>
          </a:p>
        </p:txBody>
      </p:sp>
      <p:pic>
        <p:nvPicPr>
          <p:cNvPr id="58" name="Google Shape;58;p13"/>
          <p:cNvPicPr preferRelativeResize="0"/>
          <p:nvPr/>
        </p:nvPicPr>
        <p:blipFill rotWithShape="1">
          <a:blip r:embed="rId3">
            <a:alphaModFix/>
          </a:blip>
          <a:srcRect b="26814" l="23739" r="52558" t="57735"/>
          <a:stretch/>
        </p:blipFill>
        <p:spPr>
          <a:xfrm>
            <a:off x="4663288" y="3619875"/>
            <a:ext cx="3727574" cy="10619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 type="body"/>
          </p:nvPr>
        </p:nvSpPr>
        <p:spPr>
          <a:xfrm>
            <a:off x="206600" y="210125"/>
            <a:ext cx="8625600" cy="43587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en" sz="2527"/>
              <a:t>What are the remaining challenges? What novel solution proposed by the authors to solve the problem?</a:t>
            </a:r>
            <a:endParaRPr sz="2527"/>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57249"/>
              <a:buFont typeface="Arial"/>
              <a:buNone/>
            </a:pPr>
            <a:r>
              <a:rPr b="1" lang="en" sz="1921">
                <a:solidFill>
                  <a:schemeClr val="dk1"/>
                </a:solidFill>
                <a:latin typeface="Times"/>
                <a:ea typeface="Times"/>
                <a:cs typeface="Times"/>
                <a:sym typeface="Times"/>
              </a:rPr>
              <a:t>Remaining Challenges:</a:t>
            </a:r>
            <a:endParaRPr b="1" sz="1921">
              <a:solidFill>
                <a:schemeClr val="dk1"/>
              </a:solidFill>
              <a:latin typeface="Times"/>
              <a:ea typeface="Times"/>
              <a:cs typeface="Times"/>
              <a:sym typeface="Times"/>
            </a:endParaRPr>
          </a:p>
          <a:p>
            <a:pPr indent="-295705" lvl="0" marL="457200" rtl="0" algn="l">
              <a:spcBef>
                <a:spcPts val="1200"/>
              </a:spcBef>
              <a:spcAft>
                <a:spcPts val="0"/>
              </a:spcAft>
              <a:buClr>
                <a:schemeClr val="dk1"/>
              </a:buClr>
              <a:buSzPct val="100000"/>
              <a:buChar char="●"/>
            </a:pPr>
            <a:r>
              <a:rPr b="1" lang="en" sz="1921">
                <a:solidFill>
                  <a:schemeClr val="dk1"/>
                </a:solidFill>
                <a:latin typeface="Times"/>
                <a:ea typeface="Times"/>
                <a:cs typeface="Times"/>
                <a:sym typeface="Times"/>
              </a:rPr>
              <a:t>Image Selection:</a:t>
            </a:r>
            <a:r>
              <a:rPr lang="en" sz="1921">
                <a:solidFill>
                  <a:schemeClr val="dk1"/>
                </a:solidFill>
                <a:latin typeface="Times"/>
                <a:ea typeface="Times"/>
                <a:cs typeface="Times"/>
                <a:sym typeface="Times"/>
              </a:rPr>
              <a:t> Automatically selecting suitable images from a large pool that match the user's sketch in both content and style while excluding those with complex or distracting backgrounds.</a:t>
            </a:r>
            <a:endParaRPr sz="1921">
              <a:solidFill>
                <a:schemeClr val="dk1"/>
              </a:solidFill>
              <a:latin typeface="Times"/>
              <a:ea typeface="Times"/>
              <a:cs typeface="Times"/>
              <a:sym typeface="Times"/>
            </a:endParaRPr>
          </a:p>
          <a:p>
            <a:pPr indent="-295705" lvl="0" marL="457200" rtl="0" algn="l">
              <a:spcBef>
                <a:spcPts val="0"/>
              </a:spcBef>
              <a:spcAft>
                <a:spcPts val="0"/>
              </a:spcAft>
              <a:buClr>
                <a:schemeClr val="dk1"/>
              </a:buClr>
              <a:buSzPct val="100000"/>
              <a:buChar char="●"/>
            </a:pPr>
            <a:r>
              <a:rPr b="1" lang="en" sz="1921">
                <a:solidFill>
                  <a:schemeClr val="dk1"/>
                </a:solidFill>
                <a:latin typeface="Times"/>
                <a:ea typeface="Times"/>
                <a:cs typeface="Times"/>
                <a:sym typeface="Times"/>
              </a:rPr>
              <a:t>Seamless Blending:</a:t>
            </a:r>
            <a:r>
              <a:rPr lang="en" sz="1921">
                <a:solidFill>
                  <a:schemeClr val="dk1"/>
                </a:solidFill>
                <a:latin typeface="Times"/>
                <a:ea typeface="Times"/>
                <a:cs typeface="Times"/>
                <a:sym typeface="Times"/>
              </a:rPr>
              <a:t> Achieving natural transitions between the composed images, avoiding artifacts like visible seams or scale mismatches.</a:t>
            </a:r>
            <a:endParaRPr sz="1921">
              <a:solidFill>
                <a:schemeClr val="dk1"/>
              </a:solidFill>
              <a:latin typeface="Times"/>
              <a:ea typeface="Times"/>
              <a:cs typeface="Times"/>
              <a:sym typeface="Times"/>
            </a:endParaRPr>
          </a:p>
          <a:p>
            <a:pPr indent="-295705" lvl="0" marL="457200" rtl="0" algn="l">
              <a:spcBef>
                <a:spcPts val="0"/>
              </a:spcBef>
              <a:spcAft>
                <a:spcPts val="0"/>
              </a:spcAft>
              <a:buClr>
                <a:schemeClr val="dk1"/>
              </a:buClr>
              <a:buSzPct val="100000"/>
              <a:buChar char="●"/>
            </a:pPr>
            <a:r>
              <a:rPr b="1" lang="en" sz="1921">
                <a:solidFill>
                  <a:schemeClr val="dk1"/>
                </a:solidFill>
                <a:latin typeface="Times"/>
                <a:ea typeface="Times"/>
                <a:cs typeface="Times"/>
                <a:sym typeface="Times"/>
              </a:rPr>
              <a:t>Occlusion and Scale:</a:t>
            </a:r>
            <a:r>
              <a:rPr lang="en" sz="1921">
                <a:solidFill>
                  <a:schemeClr val="dk1"/>
                </a:solidFill>
                <a:latin typeface="Times"/>
                <a:ea typeface="Times"/>
                <a:cs typeface="Times"/>
                <a:sym typeface="Times"/>
              </a:rPr>
              <a:t> Managing occlusions correctly when one object partially covers another and ensuring that the relative scales of objects are physically plausible.</a:t>
            </a:r>
            <a:endParaRPr sz="1921">
              <a:solidFill>
                <a:schemeClr val="dk1"/>
              </a:solidFill>
              <a:latin typeface="Times"/>
              <a:ea typeface="Times"/>
              <a:cs typeface="Times"/>
              <a:sym typeface="Times"/>
            </a:endParaRPr>
          </a:p>
          <a:p>
            <a:pPr indent="0" lvl="0" marL="0" rtl="0" algn="l">
              <a:spcBef>
                <a:spcPts val="1200"/>
              </a:spcBef>
              <a:spcAft>
                <a:spcPts val="0"/>
              </a:spcAft>
              <a:buNone/>
            </a:pPr>
            <a:r>
              <a:rPr b="1" lang="en" sz="1921">
                <a:solidFill>
                  <a:schemeClr val="dk1"/>
                </a:solidFill>
                <a:latin typeface="Times"/>
                <a:ea typeface="Times"/>
                <a:cs typeface="Times"/>
                <a:sym typeface="Times"/>
              </a:rPr>
              <a:t>Novel Solution Proposed by the Authors:</a:t>
            </a:r>
            <a:r>
              <a:rPr lang="en" sz="1921">
                <a:solidFill>
                  <a:schemeClr val="dk1"/>
                </a:solidFill>
                <a:latin typeface="Times"/>
                <a:ea typeface="Times"/>
                <a:cs typeface="Times"/>
                <a:sym typeface="Times"/>
              </a:rPr>
              <a:t> The authors propose a method that includes two key innovations:</a:t>
            </a:r>
            <a:endParaRPr sz="1921">
              <a:solidFill>
                <a:schemeClr val="dk1"/>
              </a:solidFill>
              <a:latin typeface="Times"/>
              <a:ea typeface="Times"/>
              <a:cs typeface="Times"/>
              <a:sym typeface="Times"/>
            </a:endParaRPr>
          </a:p>
          <a:p>
            <a:pPr indent="-295705" lvl="0" marL="457200" rtl="0" algn="l">
              <a:spcBef>
                <a:spcPts val="1200"/>
              </a:spcBef>
              <a:spcAft>
                <a:spcPts val="0"/>
              </a:spcAft>
              <a:buClr>
                <a:schemeClr val="dk1"/>
              </a:buClr>
              <a:buSzPct val="100000"/>
              <a:buAutoNum type="arabicPeriod"/>
            </a:pPr>
            <a:r>
              <a:rPr b="1" lang="en" sz="1921">
                <a:solidFill>
                  <a:schemeClr val="dk1"/>
                </a:solidFill>
                <a:latin typeface="Times"/>
                <a:ea typeface="Times"/>
                <a:cs typeface="Times"/>
                <a:sym typeface="Times"/>
              </a:rPr>
              <a:t>Novel Image Filtering Scheme:</a:t>
            </a:r>
            <a:r>
              <a:rPr lang="en" sz="1921">
                <a:solidFill>
                  <a:schemeClr val="dk1"/>
                </a:solidFill>
                <a:latin typeface="Times"/>
                <a:ea typeface="Times"/>
                <a:cs typeface="Times"/>
                <a:sym typeface="Times"/>
              </a:rPr>
              <a:t> This approach filters out images with complex backgrounds, focusing on those with simple, clean backdrops that are easier to blend and match the sketch’s intent.</a:t>
            </a:r>
            <a:endParaRPr sz="1921">
              <a:solidFill>
                <a:schemeClr val="dk1"/>
              </a:solidFill>
              <a:latin typeface="Times"/>
              <a:ea typeface="Times"/>
              <a:cs typeface="Times"/>
              <a:sym typeface="Times"/>
            </a:endParaRPr>
          </a:p>
          <a:p>
            <a:pPr indent="-295705" lvl="0" marL="457200" rtl="0" algn="l">
              <a:spcBef>
                <a:spcPts val="0"/>
              </a:spcBef>
              <a:spcAft>
                <a:spcPts val="0"/>
              </a:spcAft>
              <a:buClr>
                <a:schemeClr val="dk1"/>
              </a:buClr>
              <a:buSzPct val="100000"/>
              <a:buAutoNum type="arabicPeriod"/>
            </a:pPr>
            <a:r>
              <a:rPr b="1" lang="en" sz="1921">
                <a:solidFill>
                  <a:schemeClr val="dk1"/>
                </a:solidFill>
                <a:latin typeface="Times"/>
                <a:ea typeface="Times"/>
                <a:cs typeface="Times"/>
                <a:sym typeface="Times"/>
              </a:rPr>
              <a:t>Hybrid Blending Approach:</a:t>
            </a:r>
            <a:r>
              <a:rPr lang="en" sz="1921">
                <a:solidFill>
                  <a:schemeClr val="dk1"/>
                </a:solidFill>
                <a:latin typeface="Times"/>
                <a:ea typeface="Times"/>
                <a:cs typeface="Times"/>
                <a:sym typeface="Times"/>
              </a:rPr>
              <a:t> This method combines different blending techniques to improve the quality of image composition. It includes a numerical measure of blending quality, which helps in automatically selecting the optimal combination of images for the final output.</a:t>
            </a:r>
            <a:endParaRPr sz="1921">
              <a:solidFill>
                <a:schemeClr val="dk1"/>
              </a:solidFill>
              <a:latin typeface="Times"/>
              <a:ea typeface="Times"/>
              <a:cs typeface="Times"/>
              <a:sym typeface="Times"/>
            </a:endParaRPr>
          </a:p>
          <a:p>
            <a:pPr indent="0" lvl="0" marL="0" rtl="0" algn="l">
              <a:spcBef>
                <a:spcPts val="1200"/>
              </a:spcBef>
              <a:spcAft>
                <a:spcPts val="0"/>
              </a:spcAft>
              <a:buNone/>
            </a:pPr>
            <a:br>
              <a:rPr lang="en"/>
            </a:br>
            <a:endParaRPr sz="1884">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64" name="Google Shape;64;p14"/>
          <p:cNvSpPr txBox="1"/>
          <p:nvPr/>
        </p:nvSpPr>
        <p:spPr>
          <a:xfrm>
            <a:off x="2103300" y="4681800"/>
            <a:ext cx="493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                        Amisha Nayak, B421004</a:t>
            </a:r>
            <a:endParaRPr sz="1800">
              <a:solidFill>
                <a:schemeClr val="dk2"/>
              </a:solidFill>
            </a:endParaRPr>
          </a:p>
        </p:txBody>
      </p:sp>
      <p:pic>
        <p:nvPicPr>
          <p:cNvPr id="65" name="Google Shape;65;p14"/>
          <p:cNvPicPr preferRelativeResize="0"/>
          <p:nvPr/>
        </p:nvPicPr>
        <p:blipFill rotWithShape="1">
          <a:blip r:embed="rId3">
            <a:alphaModFix/>
          </a:blip>
          <a:srcRect b="48905" l="26556" r="28606" t="26163"/>
          <a:stretch/>
        </p:blipFill>
        <p:spPr>
          <a:xfrm>
            <a:off x="3269025" y="3533175"/>
            <a:ext cx="3048523" cy="953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