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0"/>
  </p:notesMasterIdLst>
  <p:sldIdLst>
    <p:sldId id="320" r:id="rId2"/>
    <p:sldId id="311" r:id="rId3"/>
    <p:sldId id="274" r:id="rId4"/>
    <p:sldId id="312" r:id="rId5"/>
    <p:sldId id="313" r:id="rId6"/>
    <p:sldId id="315" r:id="rId7"/>
    <p:sldId id="316" r:id="rId8"/>
    <p:sldId id="31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D17B4D-A2A0-4EB0-8F0E-1A4BA2264915}">
          <p14:sldIdLst>
            <p14:sldId id="320"/>
            <p14:sldId id="311"/>
          </p14:sldIdLst>
        </p14:section>
        <p14:section name="Untitled Section" id="{9BC95859-6FBA-4A7D-9F5A-2338CA78FB3E}">
          <p14:sldIdLst>
            <p14:sldId id="274"/>
            <p14:sldId id="312"/>
            <p14:sldId id="313"/>
            <p14:sldId id="315"/>
            <p14:sldId id="316"/>
            <p14:sldId id="3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BAFF"/>
    <a:srgbClr val="A259FF"/>
    <a:srgbClr val="10A957"/>
    <a:srgbClr val="F14E1C"/>
    <a:srgbClr val="FFD505"/>
    <a:srgbClr val="26EA7F"/>
    <a:srgbClr val="E49FAE"/>
    <a:srgbClr val="E9BFFF"/>
    <a:srgbClr val="BBADEF"/>
    <a:srgbClr val="FFE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67" autoAdjust="0"/>
  </p:normalViewPr>
  <p:slideViewPr>
    <p:cSldViewPr snapToGrid="0" showGuides="1">
      <p:cViewPr varScale="1">
        <p:scale>
          <a:sx n="74" d="100"/>
          <a:sy n="74" d="100"/>
        </p:scale>
        <p:origin x="96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0729F-817A-4ABF-A907-83E03501D813}" type="datetimeFigureOut">
              <a:rPr lang="en-ID" smtClean="0"/>
              <a:t>21/08/2024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01D78-6EF9-4ACA-92CE-4C4F46E5A529}" type="slidenum">
              <a:rPr lang="en-ID" smtClean="0"/>
              <a:t>‹#›</a:t>
            </a:fld>
            <a:endParaRPr lang="en-ID"/>
          </a:p>
        </p:txBody>
      </p:sp>
    </p:spTree>
    <p:extLst>
      <p:ext uri="{BB962C8B-B14F-4D97-AF65-F5344CB8AC3E}">
        <p14:creationId xmlns:p14="http://schemas.microsoft.com/office/powerpoint/2010/main" val="403030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99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DE4-149C-A36C-EE90-94412CA83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E8CA2C-B6ED-16B8-CE7B-1DDD013C1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D378E7-627F-2F1B-CEF4-8A2E25CE9EE9}"/>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F962DC1-8AFD-03E4-2136-E474AD8951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24D7E21-1038-CE86-514B-97FFF4A4BD27}"/>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691198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82F5-4FEE-9B29-3C0A-9DBAE8EC47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0180AF-9842-1601-D17E-1D9776205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BD0C2-E030-2342-45CD-606F6078CD64}"/>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F7A14FE8-C190-DF7A-7F1C-D68CC14C8A8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C444D2F-0320-743D-339E-A542134A3AF1}"/>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05857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3ADB4-7139-307D-C65C-96A54CF96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FA66E6-8C36-A957-F1A7-ECF5B5051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6F858-2421-9C30-EB34-E85EF91C084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03AB5BC1-3D65-90FD-B60E-41C6203D47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D11F6ED-F26D-1A44-0A8E-7D7E275E0C0B}"/>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2201743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AEC6-B888-6C52-3BC7-38F9EDB80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582B6-778F-1D3B-FA4B-AD20ED1358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628E3-BA75-8F12-1703-2CE2CE16FB59}"/>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200353B-FCC9-52DE-4B35-F5AD7DB8D0E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A8303FD-17EB-4988-0CF5-0C7B16146E41}"/>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571456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358D-2CC5-06E3-A924-07C6E6A9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2E2EF-0E11-AA53-E262-8218799EFB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AC33B1-4A35-C359-0311-D7A6537A942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0D348338-534B-DABC-29E1-098CC1959B9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85CC43-3DA0-1DAB-847C-88614C3F1712}"/>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201838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D80F-9F98-8411-6C7E-3EEAB835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46253-A53E-C647-34EE-1FB5DA8E5A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B0D64-5482-108B-4D11-B7B8CA36C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41D34-EE88-BEC8-1A17-E14D2B103053}"/>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09153C4D-8B4A-FE25-7C88-8C4B43AC3BE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E29223E-EF7C-BC44-52DB-C7EF9E132350}"/>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725987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48AB-31BE-CF5D-88FB-7432D2CD2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68E17-99C4-C9E2-2FEB-2C9D4E913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A3C77-ED2F-3AF0-51B0-F24720A11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1DC5D-29EB-95AF-1FF8-C7354CDC30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DEA96E-6ED5-8E05-EC64-C597E64172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31EE3-E392-B3ED-CC6F-346D3ACFB234}"/>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9EB5A57A-35CA-9ED6-D5CB-E1034F11A2E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ACB87CAA-B089-ADEC-0F0A-93D4B0B894D4}"/>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701027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E39A-65A8-1358-90E7-CC22D77F8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CD2AAA-922E-D558-6109-DCF8B2B38609}"/>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098E5799-E247-6FFD-6F25-2D97C400678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4F61C07-5092-9F6A-3045-8D7E968C04F3}"/>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939829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4D715-907E-6D7C-55A4-0A269E4E777A}"/>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43D062D9-2D1B-9100-4914-FF7110421A2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73B79C7-2AFF-D9E1-BF48-53F59E6607DA}"/>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4157490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6DE5-3767-2459-5F33-AA8D6CF6D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34CA2-05E2-3231-44D5-68EC3C577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5C27B-A1A6-E426-5BBD-C8819754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BA8BC-6106-7DB1-0013-F8CE21753076}"/>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FDC90731-BBAA-1386-920A-5FC8BB456BD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A4CEC8A-EA3B-248D-424F-7E9C315F691D}"/>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435320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C462-6AA7-1D87-7A3A-85FEFF055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5FCD66-3D65-C162-7954-0FCF98548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7AE07-9106-B964-1E66-9C3AE7A03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35F6A-3EAA-CDB0-6AE5-EFD25469FDF2}"/>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05926F1F-981E-F258-96BD-9660B6465AE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BC85A77-D9D0-3051-369B-1C22DBC13A2B}"/>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513116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36E062-067D-0DFA-B98D-FC73363D0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CF8DBE-AA35-4B79-C8A4-65E5F7B81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6710D-35EA-B328-CB20-466F70AFA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9B07D53F-ED5C-1883-BB61-4A5415D83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B294431F-F224-D4A7-996B-A616F95B67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6579-C300-48E2-BD77-DE4054BCAD8D}" type="slidenum">
              <a:rPr lang="en-ID" smtClean="0"/>
              <a:t>‹#›</a:t>
            </a:fld>
            <a:endParaRPr lang="en-ID"/>
          </a:p>
        </p:txBody>
      </p:sp>
    </p:spTree>
    <p:extLst>
      <p:ext uri="{BB962C8B-B14F-4D97-AF65-F5344CB8AC3E}">
        <p14:creationId xmlns:p14="http://schemas.microsoft.com/office/powerpoint/2010/main" val="60440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rera.realtyai.net/home" TargetMode="External"/><Relationship Id="rId3" Type="http://schemas.openxmlformats.org/officeDocument/2006/relationships/image" Target="../media/image16.png"/><Relationship Id="rId7" Type="http://schemas.openxmlformats.org/officeDocument/2006/relationships/hyperlink" Target="https://vastu.realtyai.net/home"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www.realtyai.net/" TargetMode="Externa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4ADD57-58B5-1ADD-EF7C-02467D4F0D0E}"/>
              </a:ext>
            </a:extLst>
          </p:cNvPr>
          <p:cNvPicPr>
            <a:picLocks noChangeAspect="1"/>
          </p:cNvPicPr>
          <p:nvPr/>
        </p:nvPicPr>
        <p:blipFill>
          <a:blip r:embed="rId2">
            <a:grayscl/>
            <a:alphaModFix amt="61000"/>
            <a:extLst>
              <a:ext uri="{BEBA8EAE-BF5A-486C-A8C5-ECC9F3942E4B}">
                <a14:imgProps xmlns:a14="http://schemas.microsoft.com/office/drawing/2010/main">
                  <a14:imgLayer r:embed="rId3">
                    <a14:imgEffect>
                      <a14:colorTemperature colorTemp="5300"/>
                    </a14:imgEffect>
                    <a14:imgEffect>
                      <a14:saturation sat="122000"/>
                    </a14:imgEffect>
                  </a14:imgLayer>
                </a14:imgProps>
              </a:ext>
              <a:ext uri="{28A0092B-C50C-407E-A947-70E740481C1C}">
                <a14:useLocalDpi xmlns:a14="http://schemas.microsoft.com/office/drawing/2010/main" val="0"/>
              </a:ext>
            </a:extLst>
          </a:blip>
          <a:stretch>
            <a:fillRect/>
          </a:stretch>
        </p:blipFill>
        <p:spPr>
          <a:xfrm>
            <a:off x="0" y="-1"/>
            <a:ext cx="12192000" cy="7275871"/>
          </a:xfrm>
          <a:prstGeom prst="rect">
            <a:avLst/>
          </a:prstGeom>
          <a:solidFill>
            <a:schemeClr val="accent1"/>
          </a:solidFill>
          <a:effectLst>
            <a:glow rad="127000">
              <a:schemeClr val="accent1"/>
            </a:glow>
            <a:outerShdw blurRad="50800" dist="50800" dir="5400000" algn="ctr" rotWithShape="0">
              <a:srgbClr val="000000"/>
            </a:outerShdw>
          </a:effectLst>
        </p:spPr>
      </p:pic>
      <p:sp>
        <p:nvSpPr>
          <p:cNvPr id="2" name="Slide Number Placeholder 1">
            <a:extLst>
              <a:ext uri="{FF2B5EF4-FFF2-40B4-BE49-F238E27FC236}">
                <a16:creationId xmlns:a16="http://schemas.microsoft.com/office/drawing/2014/main" id="{E0E971D4-4B7E-05B9-36AB-6BB6A073F04A}"/>
              </a:ext>
            </a:extLst>
          </p:cNvPr>
          <p:cNvSpPr>
            <a:spLocks noGrp="1"/>
          </p:cNvSpPr>
          <p:nvPr>
            <p:ph type="sldNum" sz="quarter" idx="12"/>
          </p:nvPr>
        </p:nvSpPr>
        <p:spPr/>
        <p:txBody>
          <a:bodyPr/>
          <a:lstStyle/>
          <a:p>
            <a:fld id="{75416579-C300-48E2-BD77-DE4054BCAD8D}" type="slidenum">
              <a:rPr lang="en-ID" smtClean="0"/>
              <a:t>1</a:t>
            </a:fld>
            <a:endParaRPr lang="en-ID"/>
          </a:p>
        </p:txBody>
      </p:sp>
      <p:sp>
        <p:nvSpPr>
          <p:cNvPr id="8" name="TextBox 7">
            <a:extLst>
              <a:ext uri="{FF2B5EF4-FFF2-40B4-BE49-F238E27FC236}">
                <a16:creationId xmlns:a16="http://schemas.microsoft.com/office/drawing/2014/main" id="{93AC469C-8879-2C23-7591-12F5D20281E1}"/>
              </a:ext>
            </a:extLst>
          </p:cNvPr>
          <p:cNvSpPr txBox="1"/>
          <p:nvPr/>
        </p:nvSpPr>
        <p:spPr>
          <a:xfrm>
            <a:off x="924232" y="1347019"/>
            <a:ext cx="5831675" cy="3416320"/>
          </a:xfrm>
          <a:prstGeom prst="rect">
            <a:avLst/>
          </a:prstGeom>
          <a:noFill/>
        </p:spPr>
        <p:txBody>
          <a:bodyPr wrap="square" rtlCol="0">
            <a:spAutoFit/>
          </a:bodyPr>
          <a:lstStyle/>
          <a:p>
            <a:r>
              <a:rPr lang="en-US" sz="3200" b="1" u="sng" dirty="0">
                <a:latin typeface="Bahnschrift Condensed" panose="020B0502040204020203" pitchFamily="34" charset="0"/>
              </a:rPr>
              <a:t>Revolutionizing Residentials  through  REALTY AI :</a:t>
            </a:r>
          </a:p>
          <a:p>
            <a:r>
              <a:rPr lang="en-US" sz="3200" b="1" u="sng" dirty="0">
                <a:latin typeface="Bahnschrift Condensed" panose="020B0502040204020203" pitchFamily="34" charset="0"/>
              </a:rPr>
              <a:t>Harmonizing with VASTU and  RERA </a:t>
            </a:r>
          </a:p>
          <a:p>
            <a:endParaRPr lang="en-US" sz="3200" b="1" dirty="0">
              <a:latin typeface="Bahnschrift Condensed" panose="020B0502040204020203" pitchFamily="34" charset="0"/>
            </a:endParaRPr>
          </a:p>
          <a:p>
            <a:endParaRPr lang="en-US" sz="3200" b="1" dirty="0">
              <a:latin typeface="Bahnschrift Condensed" panose="020B0502040204020203" pitchFamily="34" charset="0"/>
            </a:endParaRPr>
          </a:p>
          <a:p>
            <a:r>
              <a:rPr lang="en-US" sz="2000" b="1" dirty="0">
                <a:latin typeface="Bahnschrift Condensed" panose="020B0502040204020203" pitchFamily="34" charset="0"/>
              </a:rPr>
              <a:t>Presented by : Amisha Dhiman</a:t>
            </a:r>
          </a:p>
          <a:p>
            <a:endParaRPr lang="en-US" dirty="0"/>
          </a:p>
          <a:p>
            <a:endParaRPr lang="en-US" dirty="0"/>
          </a:p>
        </p:txBody>
      </p:sp>
      <p:pic>
        <p:nvPicPr>
          <p:cNvPr id="9" name="Picture 8">
            <a:extLst>
              <a:ext uri="{FF2B5EF4-FFF2-40B4-BE49-F238E27FC236}">
                <a16:creationId xmlns:a16="http://schemas.microsoft.com/office/drawing/2014/main" id="{2BE1E149-1B8F-637A-1A1E-138A9409888F}"/>
              </a:ext>
            </a:extLst>
          </p:cNvPr>
          <p:cNvPicPr>
            <a:picLocks noChangeAspect="1"/>
          </p:cNvPicPr>
          <p:nvPr/>
        </p:nvPicPr>
        <p:blipFill>
          <a:blip r:embed="rId4"/>
          <a:stretch>
            <a:fillRect/>
          </a:stretch>
        </p:blipFill>
        <p:spPr>
          <a:xfrm>
            <a:off x="0" y="6007100"/>
            <a:ext cx="2669490" cy="850900"/>
          </a:xfrm>
          <a:prstGeom prst="rect">
            <a:avLst/>
          </a:prstGeom>
        </p:spPr>
      </p:pic>
    </p:spTree>
    <p:extLst>
      <p:ext uri="{BB962C8B-B14F-4D97-AF65-F5344CB8AC3E}">
        <p14:creationId xmlns:p14="http://schemas.microsoft.com/office/powerpoint/2010/main" val="327642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36DCD-C350-F801-2B9D-497AEF717839}"/>
              </a:ext>
            </a:extLst>
          </p:cNvPr>
          <p:cNvSpPr>
            <a:spLocks noGrp="1"/>
          </p:cNvSpPr>
          <p:nvPr>
            <p:ph type="sldNum" sz="quarter" idx="12"/>
          </p:nvPr>
        </p:nvSpPr>
        <p:spPr/>
        <p:txBody>
          <a:bodyPr/>
          <a:lstStyle/>
          <a:p>
            <a:fld id="{75416579-C300-48E2-BD77-DE4054BCAD8D}" type="slidenum">
              <a:rPr lang="en-ID" smtClean="0"/>
              <a:t>2</a:t>
            </a:fld>
            <a:endParaRPr lang="en-ID"/>
          </a:p>
        </p:txBody>
      </p:sp>
      <p:pic>
        <p:nvPicPr>
          <p:cNvPr id="3" name="Picture 2">
            <a:extLst>
              <a:ext uri="{FF2B5EF4-FFF2-40B4-BE49-F238E27FC236}">
                <a16:creationId xmlns:a16="http://schemas.microsoft.com/office/drawing/2014/main" id="{E543DF06-8F16-2A81-0966-D6937CBF8C9E}"/>
              </a:ext>
            </a:extLst>
          </p:cNvPr>
          <p:cNvPicPr>
            <a:picLocks noChangeAspect="1"/>
          </p:cNvPicPr>
          <p:nvPr/>
        </p:nvPicPr>
        <p:blipFill>
          <a:blip r:embed="rId2"/>
          <a:stretch>
            <a:fillRect/>
          </a:stretch>
        </p:blipFill>
        <p:spPr>
          <a:xfrm>
            <a:off x="19050" y="4762"/>
            <a:ext cx="12153900" cy="6848475"/>
          </a:xfrm>
          <a:prstGeom prst="rect">
            <a:avLst/>
          </a:prstGeom>
        </p:spPr>
      </p:pic>
    </p:spTree>
    <p:extLst>
      <p:ext uri="{BB962C8B-B14F-4D97-AF65-F5344CB8AC3E}">
        <p14:creationId xmlns:p14="http://schemas.microsoft.com/office/powerpoint/2010/main" val="1935402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Rounded Rectangle 109">
            <a:extLst>
              <a:ext uri="{FF2B5EF4-FFF2-40B4-BE49-F238E27FC236}">
                <a16:creationId xmlns:a16="http://schemas.microsoft.com/office/drawing/2014/main"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a16="http://schemas.microsoft.com/office/drawing/2014/main"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extBox 2">
            <a:extLst>
              <a:ext uri="{FF2B5EF4-FFF2-40B4-BE49-F238E27FC236}">
                <a16:creationId xmlns:a16="http://schemas.microsoft.com/office/drawing/2014/main" id="{1BA1D17C-8E1F-D83C-A3DB-A7C95A41BDA7}"/>
              </a:ext>
            </a:extLst>
          </p:cNvPr>
          <p:cNvSpPr txBox="1"/>
          <p:nvPr/>
        </p:nvSpPr>
        <p:spPr>
          <a:xfrm>
            <a:off x="-148315" y="264102"/>
            <a:ext cx="10979426" cy="584775"/>
          </a:xfrm>
          <a:prstGeom prst="rect">
            <a:avLst/>
          </a:prstGeom>
          <a:noFill/>
        </p:spPr>
        <p:txBody>
          <a:bodyPr wrap="square" rtlCol="0">
            <a:spAutoFit/>
          </a:bodyPr>
          <a:lstStyle/>
          <a:p>
            <a:pPr algn="ctr"/>
            <a:r>
              <a:rPr lang="en-US" sz="2800" b="1" u="sng" dirty="0">
                <a:solidFill>
                  <a:schemeClr val="accent1">
                    <a:lumMod val="60000"/>
                    <a:lumOff val="40000"/>
                  </a:schemeClr>
                </a:solidFill>
                <a:latin typeface="Broadway" panose="04040905080B02020502" pitchFamily="82" charset="0"/>
              </a:rPr>
              <a:t> </a:t>
            </a:r>
            <a:r>
              <a:rPr lang="en-US" sz="3200" b="1" u="sng" dirty="0">
                <a:solidFill>
                  <a:schemeClr val="accent5">
                    <a:lumMod val="75000"/>
                  </a:schemeClr>
                </a:solidFill>
                <a:latin typeface="Baskerville Old Face" panose="02020602080505020303" pitchFamily="18" charset="0"/>
              </a:rPr>
              <a:t>What’s wrong with the current condition ?</a:t>
            </a:r>
          </a:p>
        </p:txBody>
      </p:sp>
      <p:sp>
        <p:nvSpPr>
          <p:cNvPr id="6" name="TextBox 5">
            <a:extLst>
              <a:ext uri="{FF2B5EF4-FFF2-40B4-BE49-F238E27FC236}">
                <a16:creationId xmlns:a16="http://schemas.microsoft.com/office/drawing/2014/main" id="{EDAC56FC-3B3C-0ED9-9D1F-DC4A2607E1DE}"/>
              </a:ext>
            </a:extLst>
          </p:cNvPr>
          <p:cNvSpPr txBox="1"/>
          <p:nvPr/>
        </p:nvSpPr>
        <p:spPr>
          <a:xfrm>
            <a:off x="377687" y="1207973"/>
            <a:ext cx="4333461" cy="1754326"/>
          </a:xfrm>
          <a:prstGeom prst="rect">
            <a:avLst/>
          </a:prstGeom>
          <a:noFill/>
        </p:spPr>
        <p:txBody>
          <a:bodyPr wrap="square" rtlCol="0">
            <a:spAutoFit/>
          </a:bodyPr>
          <a:lstStyle/>
          <a:p>
            <a:pPr algn="ctr"/>
            <a:r>
              <a:rPr lang="en-US" dirty="0"/>
              <a:t> </a:t>
            </a:r>
            <a:r>
              <a:rPr lang="en-US" b="1" dirty="0"/>
              <a:t>Lack of Transparency and cost inefficiencies</a:t>
            </a:r>
            <a:r>
              <a:rPr lang="en-US" dirty="0"/>
              <a:t>: </a:t>
            </a:r>
          </a:p>
          <a:p>
            <a:pPr algn="ctr"/>
            <a:r>
              <a:rPr lang="en-US" b="0" i="0" dirty="0">
                <a:solidFill>
                  <a:srgbClr val="0D0D0D"/>
                </a:solidFill>
                <a:effectLst/>
                <a:highlight>
                  <a:srgbClr val="FFFFFF"/>
                </a:highlight>
                <a:latin typeface="Söhne"/>
              </a:rPr>
              <a:t>Buyers often struggle to access crucial information about properties, such as authenticity  of project. Manual processes may lead to money hindering brokerage .</a:t>
            </a:r>
            <a:endParaRPr lang="en-US" dirty="0"/>
          </a:p>
        </p:txBody>
      </p:sp>
      <p:sp>
        <p:nvSpPr>
          <p:cNvPr id="7" name="TextBox 6">
            <a:extLst>
              <a:ext uri="{FF2B5EF4-FFF2-40B4-BE49-F238E27FC236}">
                <a16:creationId xmlns:a16="http://schemas.microsoft.com/office/drawing/2014/main" id="{D577DD91-7CF2-751F-A0A5-FEC84B1406AB}"/>
              </a:ext>
            </a:extLst>
          </p:cNvPr>
          <p:cNvSpPr txBox="1"/>
          <p:nvPr/>
        </p:nvSpPr>
        <p:spPr>
          <a:xfrm>
            <a:off x="4661452" y="1113183"/>
            <a:ext cx="3806687" cy="1477328"/>
          </a:xfrm>
          <a:prstGeom prst="rect">
            <a:avLst/>
          </a:prstGeom>
          <a:noFill/>
        </p:spPr>
        <p:txBody>
          <a:bodyPr wrap="square" rtlCol="0">
            <a:spAutoFit/>
          </a:bodyPr>
          <a:lstStyle/>
          <a:p>
            <a:pPr algn="ctr"/>
            <a:r>
              <a:rPr lang="en-US" b="1" dirty="0">
                <a:solidFill>
                  <a:srgbClr val="0D0D0D"/>
                </a:solidFill>
                <a:highlight>
                  <a:srgbClr val="FFFFFF"/>
                </a:highlight>
                <a:latin typeface="Söhne"/>
              </a:rPr>
              <a:t>Client satisfaction:</a:t>
            </a:r>
            <a:endParaRPr lang="en-US" b="1" i="0" dirty="0">
              <a:solidFill>
                <a:srgbClr val="0D0D0D"/>
              </a:solidFill>
              <a:effectLst/>
              <a:highlight>
                <a:srgbClr val="FFFFFF"/>
              </a:highlight>
              <a:latin typeface="Söhne"/>
            </a:endParaRPr>
          </a:p>
          <a:p>
            <a:pPr algn="ctr"/>
            <a:r>
              <a:rPr lang="en-US" b="0" i="0" dirty="0">
                <a:solidFill>
                  <a:srgbClr val="0D0D0D"/>
                </a:solidFill>
                <a:effectLst/>
                <a:highlight>
                  <a:srgbClr val="FFFFFF"/>
                </a:highlight>
                <a:latin typeface="Söhne"/>
              </a:rPr>
              <a:t>In a competitive market, superior client satisfaction sets businesses apart, leading to long-term success and sustainability.</a:t>
            </a:r>
            <a:endParaRPr lang="en-US" dirty="0"/>
          </a:p>
        </p:txBody>
      </p:sp>
      <p:sp>
        <p:nvSpPr>
          <p:cNvPr id="8" name="TextBox 7">
            <a:extLst>
              <a:ext uri="{FF2B5EF4-FFF2-40B4-BE49-F238E27FC236}">
                <a16:creationId xmlns:a16="http://schemas.microsoft.com/office/drawing/2014/main" id="{37A0A54A-65A4-3A39-EB86-F9AF0D717625}"/>
              </a:ext>
            </a:extLst>
          </p:cNvPr>
          <p:cNvSpPr txBox="1"/>
          <p:nvPr/>
        </p:nvSpPr>
        <p:spPr>
          <a:xfrm>
            <a:off x="8656983" y="1172817"/>
            <a:ext cx="3299791" cy="1200329"/>
          </a:xfrm>
          <a:prstGeom prst="rect">
            <a:avLst/>
          </a:prstGeom>
          <a:noFill/>
        </p:spPr>
        <p:txBody>
          <a:bodyPr wrap="square" rtlCol="0">
            <a:spAutoFit/>
          </a:bodyPr>
          <a:lstStyle/>
          <a:p>
            <a:pPr algn="ctr"/>
            <a:r>
              <a:rPr lang="en-US" b="1" dirty="0"/>
              <a:t>Operational Complexity :</a:t>
            </a:r>
          </a:p>
          <a:p>
            <a:pPr algn="ctr"/>
            <a:r>
              <a:rPr lang="en-US" dirty="0"/>
              <a:t>Complex property comparisons increase workload and reduce broker efficiency.</a:t>
            </a:r>
          </a:p>
        </p:txBody>
      </p:sp>
      <p:pic>
        <p:nvPicPr>
          <p:cNvPr id="9" name="Picture 8">
            <a:extLst>
              <a:ext uri="{FF2B5EF4-FFF2-40B4-BE49-F238E27FC236}">
                <a16:creationId xmlns:a16="http://schemas.microsoft.com/office/drawing/2014/main" id="{533841FD-6A25-865F-2727-11AF1A3F77EF}"/>
              </a:ext>
            </a:extLst>
          </p:cNvPr>
          <p:cNvPicPr>
            <a:picLocks noChangeAspect="1"/>
          </p:cNvPicPr>
          <p:nvPr/>
        </p:nvPicPr>
        <p:blipFill>
          <a:blip r:embed="rId3"/>
          <a:stretch>
            <a:fillRect/>
          </a:stretch>
        </p:blipFill>
        <p:spPr>
          <a:xfrm>
            <a:off x="937183" y="3311827"/>
            <a:ext cx="3490437" cy="1996818"/>
          </a:xfrm>
          <a:prstGeom prst="rect">
            <a:avLst/>
          </a:prstGeom>
        </p:spPr>
      </p:pic>
      <p:pic>
        <p:nvPicPr>
          <p:cNvPr id="10" name="Picture 9">
            <a:extLst>
              <a:ext uri="{FF2B5EF4-FFF2-40B4-BE49-F238E27FC236}">
                <a16:creationId xmlns:a16="http://schemas.microsoft.com/office/drawing/2014/main" id="{E8E49655-A97C-E52A-19BF-37CC9E65335E}"/>
              </a:ext>
            </a:extLst>
          </p:cNvPr>
          <p:cNvPicPr>
            <a:picLocks noChangeAspect="1"/>
          </p:cNvPicPr>
          <p:nvPr/>
        </p:nvPicPr>
        <p:blipFill>
          <a:blip r:embed="rId4"/>
          <a:stretch>
            <a:fillRect/>
          </a:stretch>
        </p:blipFill>
        <p:spPr>
          <a:xfrm>
            <a:off x="4894095" y="3334087"/>
            <a:ext cx="3340992" cy="1909138"/>
          </a:xfrm>
          <a:prstGeom prst="rect">
            <a:avLst/>
          </a:prstGeom>
        </p:spPr>
      </p:pic>
      <p:pic>
        <p:nvPicPr>
          <p:cNvPr id="11" name="Picture 10">
            <a:extLst>
              <a:ext uri="{FF2B5EF4-FFF2-40B4-BE49-F238E27FC236}">
                <a16:creationId xmlns:a16="http://schemas.microsoft.com/office/drawing/2014/main" id="{9EE5C569-105F-1BE9-89C0-9DC26760AB92}"/>
              </a:ext>
            </a:extLst>
          </p:cNvPr>
          <p:cNvPicPr>
            <a:picLocks noChangeAspect="1"/>
          </p:cNvPicPr>
          <p:nvPr/>
        </p:nvPicPr>
        <p:blipFill>
          <a:blip r:embed="rId5"/>
          <a:stretch>
            <a:fillRect/>
          </a:stretch>
        </p:blipFill>
        <p:spPr>
          <a:xfrm>
            <a:off x="8720442" y="3334087"/>
            <a:ext cx="3300832" cy="1871220"/>
          </a:xfrm>
          <a:prstGeom prst="rect">
            <a:avLst/>
          </a:prstGeom>
        </p:spPr>
      </p:pic>
      <p:sp>
        <p:nvSpPr>
          <p:cNvPr id="12" name="Slide Number Placeholder 11">
            <a:extLst>
              <a:ext uri="{FF2B5EF4-FFF2-40B4-BE49-F238E27FC236}">
                <a16:creationId xmlns:a16="http://schemas.microsoft.com/office/drawing/2014/main" id="{E1C5A011-BEF3-E91D-084C-0D13F5A95F16}"/>
              </a:ext>
            </a:extLst>
          </p:cNvPr>
          <p:cNvSpPr>
            <a:spLocks noGrp="1"/>
          </p:cNvSpPr>
          <p:nvPr>
            <p:ph type="sldNum" sz="quarter" idx="12"/>
          </p:nvPr>
        </p:nvSpPr>
        <p:spPr/>
        <p:txBody>
          <a:bodyPr/>
          <a:lstStyle/>
          <a:p>
            <a:fld id="{75416579-C300-48E2-BD77-DE4054BCAD8D}" type="slidenum">
              <a:rPr lang="en-ID" smtClean="0"/>
              <a:t>3</a:t>
            </a:fld>
            <a:endParaRPr lang="en-ID"/>
          </a:p>
        </p:txBody>
      </p:sp>
    </p:spTree>
    <p:extLst>
      <p:ext uri="{BB962C8B-B14F-4D97-AF65-F5344CB8AC3E}">
        <p14:creationId xmlns:p14="http://schemas.microsoft.com/office/powerpoint/2010/main" val="3778151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380192-B020-DE4C-4A03-2CE4E43DEEA7}"/>
              </a:ext>
            </a:extLst>
          </p:cNvPr>
          <p:cNvSpPr>
            <a:spLocks noGrp="1"/>
          </p:cNvSpPr>
          <p:nvPr>
            <p:ph type="sldNum" sz="quarter" idx="12"/>
          </p:nvPr>
        </p:nvSpPr>
        <p:spPr/>
        <p:txBody>
          <a:bodyPr/>
          <a:lstStyle/>
          <a:p>
            <a:r>
              <a:rPr lang="en-ID" dirty="0"/>
              <a:t>4</a:t>
            </a:r>
          </a:p>
        </p:txBody>
      </p:sp>
      <p:sp>
        <p:nvSpPr>
          <p:cNvPr id="3" name="TextBox 2">
            <a:extLst>
              <a:ext uri="{FF2B5EF4-FFF2-40B4-BE49-F238E27FC236}">
                <a16:creationId xmlns:a16="http://schemas.microsoft.com/office/drawing/2014/main" id="{21A5360F-9F11-FD85-A957-EE764A0758A3}"/>
              </a:ext>
            </a:extLst>
          </p:cNvPr>
          <p:cNvSpPr txBox="1"/>
          <p:nvPr/>
        </p:nvSpPr>
        <p:spPr>
          <a:xfrm>
            <a:off x="654326" y="136525"/>
            <a:ext cx="10883348" cy="584775"/>
          </a:xfrm>
          <a:prstGeom prst="rect">
            <a:avLst/>
          </a:prstGeom>
          <a:noFill/>
        </p:spPr>
        <p:txBody>
          <a:bodyPr wrap="square" rtlCol="0">
            <a:spAutoFit/>
          </a:bodyPr>
          <a:lstStyle/>
          <a:p>
            <a:pPr algn="ctr"/>
            <a:r>
              <a:rPr lang="en-US" sz="3200" b="1" u="sng" dirty="0">
                <a:solidFill>
                  <a:schemeClr val="accent5">
                    <a:lumMod val="75000"/>
                  </a:schemeClr>
                </a:solidFill>
                <a:latin typeface="Baskerville Old Face" panose="02020602080505020303" pitchFamily="18" charset="0"/>
              </a:rPr>
              <a:t>VASTU Principles in Real Estate</a:t>
            </a:r>
          </a:p>
        </p:txBody>
      </p:sp>
      <p:sp>
        <p:nvSpPr>
          <p:cNvPr id="7" name="TextBox 6">
            <a:extLst>
              <a:ext uri="{FF2B5EF4-FFF2-40B4-BE49-F238E27FC236}">
                <a16:creationId xmlns:a16="http://schemas.microsoft.com/office/drawing/2014/main" id="{9B356007-B583-B9A4-A5CD-B4C140F0E5C2}"/>
              </a:ext>
            </a:extLst>
          </p:cNvPr>
          <p:cNvSpPr txBox="1"/>
          <p:nvPr/>
        </p:nvSpPr>
        <p:spPr>
          <a:xfrm>
            <a:off x="691153" y="1120402"/>
            <a:ext cx="2544417" cy="55707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chemeClr val="bg1"/>
            </a:outerShdw>
          </a:effectLst>
        </p:spPr>
        <p:txBody>
          <a:bodyPr wrap="square" rtlCol="0">
            <a:spAutoFit/>
          </a:bodyPr>
          <a:lstStyle/>
          <a:p>
            <a:r>
              <a:rPr lang="en-US" sz="2800" dirty="0">
                <a:latin typeface="Bahnschrift SemiLight Condensed" panose="020B0502040204020203" pitchFamily="34" charset="0"/>
              </a:rPr>
              <a:t>01</a:t>
            </a:r>
          </a:p>
          <a:p>
            <a:endParaRPr lang="en-US" dirty="0"/>
          </a:p>
          <a:p>
            <a:pPr algn="ctr"/>
            <a:r>
              <a:rPr lang="en-US" sz="2000" b="1" dirty="0">
                <a:latin typeface="Bookman Old Style" panose="02050604050505020204" pitchFamily="18" charset="0"/>
              </a:rPr>
              <a:t>Universal Energy Alignment </a:t>
            </a:r>
          </a:p>
          <a:p>
            <a:endParaRPr lang="en-US" dirty="0"/>
          </a:p>
          <a:p>
            <a:r>
              <a:rPr lang="en-US" dirty="0"/>
              <a:t>Integrating VASTU principles in real estate design and development ensures the harmonization of properties with universal energies, creating spaces that promote prosperity , well – being, and positive vibrations , thereby enhancing the overall appeal and value of the properties.</a:t>
            </a:r>
          </a:p>
          <a:p>
            <a:endParaRPr lang="en-US" dirty="0"/>
          </a:p>
        </p:txBody>
      </p:sp>
      <p:pic>
        <p:nvPicPr>
          <p:cNvPr id="9" name="Picture 8">
            <a:extLst>
              <a:ext uri="{FF2B5EF4-FFF2-40B4-BE49-F238E27FC236}">
                <a16:creationId xmlns:a16="http://schemas.microsoft.com/office/drawing/2014/main" id="{0A9749C7-C695-096E-CDAC-D8B679E4F8C3}"/>
              </a:ext>
            </a:extLst>
          </p:cNvPr>
          <p:cNvPicPr>
            <a:picLocks noChangeAspect="1"/>
          </p:cNvPicPr>
          <p:nvPr/>
        </p:nvPicPr>
        <p:blipFill>
          <a:blip r:embed="rId2"/>
          <a:stretch>
            <a:fillRect/>
          </a:stretch>
        </p:blipFill>
        <p:spPr>
          <a:xfrm>
            <a:off x="3498743" y="1120402"/>
            <a:ext cx="2761727" cy="5407621"/>
          </a:xfrm>
          <a:prstGeom prst="rect">
            <a:avLst/>
          </a:prstGeom>
        </p:spPr>
      </p:pic>
      <p:pic>
        <p:nvPicPr>
          <p:cNvPr id="10" name="Picture 9">
            <a:extLst>
              <a:ext uri="{FF2B5EF4-FFF2-40B4-BE49-F238E27FC236}">
                <a16:creationId xmlns:a16="http://schemas.microsoft.com/office/drawing/2014/main" id="{0AE56B01-B5AD-A159-9D4C-6EDED0D109F9}"/>
              </a:ext>
            </a:extLst>
          </p:cNvPr>
          <p:cNvPicPr>
            <a:picLocks noChangeAspect="1"/>
          </p:cNvPicPr>
          <p:nvPr/>
        </p:nvPicPr>
        <p:blipFill>
          <a:blip r:embed="rId3"/>
          <a:stretch>
            <a:fillRect/>
          </a:stretch>
        </p:blipFill>
        <p:spPr>
          <a:xfrm>
            <a:off x="8448261" y="818887"/>
            <a:ext cx="2590800" cy="1940599"/>
          </a:xfrm>
          <a:prstGeom prst="rect">
            <a:avLst/>
          </a:prstGeom>
        </p:spPr>
      </p:pic>
      <p:pic>
        <p:nvPicPr>
          <p:cNvPr id="12" name="Picture 11">
            <a:extLst>
              <a:ext uri="{FF2B5EF4-FFF2-40B4-BE49-F238E27FC236}">
                <a16:creationId xmlns:a16="http://schemas.microsoft.com/office/drawing/2014/main" id="{D9AA0A42-EC69-6CB9-5FF4-BDD8E18BED3B}"/>
              </a:ext>
            </a:extLst>
          </p:cNvPr>
          <p:cNvPicPr>
            <a:picLocks noChangeAspect="1"/>
          </p:cNvPicPr>
          <p:nvPr/>
        </p:nvPicPr>
        <p:blipFill>
          <a:blip r:embed="rId4"/>
          <a:stretch>
            <a:fillRect/>
          </a:stretch>
        </p:blipFill>
        <p:spPr>
          <a:xfrm>
            <a:off x="6523644" y="3242501"/>
            <a:ext cx="5474764" cy="2701099"/>
          </a:xfrm>
          <a:prstGeom prst="rect">
            <a:avLst/>
          </a:prstGeom>
        </p:spPr>
      </p:pic>
    </p:spTree>
    <p:extLst>
      <p:ext uri="{BB962C8B-B14F-4D97-AF65-F5344CB8AC3E}">
        <p14:creationId xmlns:p14="http://schemas.microsoft.com/office/powerpoint/2010/main" val="421173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30">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50A4-3B7F-FA86-4868-298945E78F16}"/>
              </a:ext>
            </a:extLst>
          </p:cNvPr>
          <p:cNvSpPr>
            <a:spLocks noGrp="1"/>
          </p:cNvSpPr>
          <p:nvPr>
            <p:ph type="title"/>
          </p:nvPr>
        </p:nvSpPr>
        <p:spPr>
          <a:xfrm>
            <a:off x="838200" y="365126"/>
            <a:ext cx="10338786" cy="576108"/>
          </a:xfrm>
        </p:spPr>
        <p:txBody>
          <a:bodyPr>
            <a:normAutofit/>
          </a:bodyPr>
          <a:lstStyle/>
          <a:p>
            <a:pPr algn="ctr"/>
            <a:r>
              <a:rPr lang="en-US" sz="2800" u="sng" dirty="0">
                <a:solidFill>
                  <a:schemeClr val="accent5">
                    <a:lumMod val="75000"/>
                  </a:schemeClr>
                </a:solidFill>
                <a:latin typeface="Baskerville Old Face" panose="02020602080505020303" pitchFamily="18" charset="0"/>
              </a:rPr>
              <a:t>How Realty AI makes VASTU Principles easy to compare ?</a:t>
            </a:r>
          </a:p>
        </p:txBody>
      </p:sp>
      <p:sp>
        <p:nvSpPr>
          <p:cNvPr id="21" name="Slide Number Placeholder 20">
            <a:extLst>
              <a:ext uri="{FF2B5EF4-FFF2-40B4-BE49-F238E27FC236}">
                <a16:creationId xmlns:a16="http://schemas.microsoft.com/office/drawing/2014/main" id="{77623699-EF79-8BBF-74E0-2B51325B95E5}"/>
              </a:ext>
            </a:extLst>
          </p:cNvPr>
          <p:cNvSpPr>
            <a:spLocks noGrp="1"/>
          </p:cNvSpPr>
          <p:nvPr>
            <p:ph type="sldNum" sz="quarter" idx="12"/>
          </p:nvPr>
        </p:nvSpPr>
        <p:spPr/>
        <p:txBody>
          <a:bodyPr/>
          <a:lstStyle/>
          <a:p>
            <a:fld id="{75416579-C300-48E2-BD77-DE4054BCAD8D}" type="slidenum">
              <a:rPr lang="en-ID" smtClean="0"/>
              <a:pPr/>
              <a:t>5</a:t>
            </a:fld>
            <a:endParaRPr lang="en-ID" dirty="0"/>
          </a:p>
        </p:txBody>
      </p:sp>
      <p:sp>
        <p:nvSpPr>
          <p:cNvPr id="4" name="TextBox 3">
            <a:extLst>
              <a:ext uri="{FF2B5EF4-FFF2-40B4-BE49-F238E27FC236}">
                <a16:creationId xmlns:a16="http://schemas.microsoft.com/office/drawing/2014/main" id="{E065D959-0265-8D14-C5EE-73A1B22D17B6}"/>
              </a:ext>
            </a:extLst>
          </p:cNvPr>
          <p:cNvSpPr txBox="1"/>
          <p:nvPr/>
        </p:nvSpPr>
        <p:spPr>
          <a:xfrm>
            <a:off x="646915" y="1197204"/>
            <a:ext cx="1105144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Realty AI integrates VASTU principles into its algorithm to assess the alignment of real estate projects with VASTU principles , providing valuable insights for buyers and brokers .</a:t>
            </a:r>
          </a:p>
        </p:txBody>
      </p:sp>
      <p:sp>
        <p:nvSpPr>
          <p:cNvPr id="5" name="TextBox 4">
            <a:extLst>
              <a:ext uri="{FF2B5EF4-FFF2-40B4-BE49-F238E27FC236}">
                <a16:creationId xmlns:a16="http://schemas.microsoft.com/office/drawing/2014/main" id="{A90F4A28-4322-3593-D2A3-54718D12A85A}"/>
              </a:ext>
            </a:extLst>
          </p:cNvPr>
          <p:cNvSpPr txBox="1"/>
          <p:nvPr/>
        </p:nvSpPr>
        <p:spPr>
          <a:xfrm>
            <a:off x="407504" y="1967948"/>
            <a:ext cx="5883966" cy="1754326"/>
          </a:xfrm>
          <a:prstGeom prst="rect">
            <a:avLst/>
          </a:prstGeom>
          <a:noFill/>
        </p:spPr>
        <p:txBody>
          <a:bodyPr wrap="square" rtlCol="0">
            <a:spAutoFit/>
          </a:bodyPr>
          <a:lstStyle/>
          <a:p>
            <a:pPr algn="ctr"/>
            <a:r>
              <a:rPr lang="en-US" b="0" i="0" dirty="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VASTU Score </a:t>
            </a: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Realty AI's proprietary algorithm evaluates each real estate project based on VASTU  principles, assigning a VASTU score to each tower.</a:t>
            </a:r>
          </a:p>
          <a:p>
            <a:pPr algn="l"/>
            <a:endParaRPr lang="en-US" b="0" i="0" dirty="0">
              <a:solidFill>
                <a:srgbClr val="0D0D0D"/>
              </a:solidFill>
              <a:effectLst/>
              <a:highlight>
                <a:srgbClr val="FFFFFF"/>
              </a:highlight>
              <a:latin typeface="Söhne"/>
            </a:endParaRPr>
          </a:p>
          <a:p>
            <a:endParaRPr lang="en-US" dirty="0"/>
          </a:p>
        </p:txBody>
      </p:sp>
      <p:pic>
        <p:nvPicPr>
          <p:cNvPr id="7" name="Picture 6">
            <a:extLst>
              <a:ext uri="{FF2B5EF4-FFF2-40B4-BE49-F238E27FC236}">
                <a16:creationId xmlns:a16="http://schemas.microsoft.com/office/drawing/2014/main" id="{E3D05C75-B1CB-A128-AA14-FD4225F06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14" y="4532243"/>
            <a:ext cx="5849806" cy="1709444"/>
          </a:xfrm>
          <a:prstGeom prst="rect">
            <a:avLst/>
          </a:prstGeom>
        </p:spPr>
      </p:pic>
      <p:pic>
        <p:nvPicPr>
          <p:cNvPr id="14" name="Picture 13">
            <a:extLst>
              <a:ext uri="{FF2B5EF4-FFF2-40B4-BE49-F238E27FC236}">
                <a16:creationId xmlns:a16="http://schemas.microsoft.com/office/drawing/2014/main" id="{28BD9A10-C5F0-10C8-ED9A-67BB7C27B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44" y="3429000"/>
            <a:ext cx="4096322" cy="905001"/>
          </a:xfrm>
          <a:prstGeom prst="rect">
            <a:avLst/>
          </a:prstGeom>
        </p:spPr>
      </p:pic>
      <p:sp>
        <p:nvSpPr>
          <p:cNvPr id="19" name="TextBox 18">
            <a:extLst>
              <a:ext uri="{FF2B5EF4-FFF2-40B4-BE49-F238E27FC236}">
                <a16:creationId xmlns:a16="http://schemas.microsoft.com/office/drawing/2014/main" id="{408D4B47-52FB-1800-6859-E806B5673620}"/>
              </a:ext>
            </a:extLst>
          </p:cNvPr>
          <p:cNvSpPr txBox="1"/>
          <p:nvPr/>
        </p:nvSpPr>
        <p:spPr>
          <a:xfrm>
            <a:off x="6619461" y="1967948"/>
            <a:ext cx="5165035" cy="1477328"/>
          </a:xfrm>
          <a:prstGeom prst="rect">
            <a:avLst/>
          </a:prstGeom>
          <a:noFill/>
        </p:spPr>
        <p:txBody>
          <a:bodyPr wrap="square" rtlCol="0">
            <a:spAutoFit/>
          </a:bodyPr>
          <a:lstStyle/>
          <a:p>
            <a:pPr algn="ctr"/>
            <a:r>
              <a:rPr lang="en-US" b="1" i="0" dirty="0">
                <a:solidFill>
                  <a:srgbClr val="0D0D0D"/>
                </a:solidFill>
                <a:effectLst/>
                <a:highlight>
                  <a:srgbClr val="FFFFFF"/>
                </a:highlight>
                <a:latin typeface="Söhne"/>
              </a:rPr>
              <a:t>Room Orientation and Comparison</a:t>
            </a:r>
          </a:p>
          <a:p>
            <a:pPr algn="l">
              <a:buFont typeface="Arial" panose="020B0604020202020204" pitchFamily="34" charset="0"/>
              <a:buChar char="•"/>
            </a:pPr>
            <a:r>
              <a:rPr lang="en-US" b="0" i="0" dirty="0">
                <a:solidFill>
                  <a:srgbClr val="0D0D0D"/>
                </a:solidFill>
                <a:effectLst/>
                <a:highlight>
                  <a:srgbClr val="FFFFFF"/>
                </a:highlight>
                <a:latin typeface="Söhne"/>
              </a:rPr>
              <a:t>Our algorithm determines the best direction for each room based on VASTU principles and compares them across properties</a:t>
            </a:r>
          </a:p>
          <a:p>
            <a:endParaRPr lang="en-US" dirty="0"/>
          </a:p>
        </p:txBody>
      </p:sp>
      <p:pic>
        <p:nvPicPr>
          <p:cNvPr id="20" name="Picture 19">
            <a:extLst>
              <a:ext uri="{FF2B5EF4-FFF2-40B4-BE49-F238E27FC236}">
                <a16:creationId xmlns:a16="http://schemas.microsoft.com/office/drawing/2014/main" id="{FB6696F6-A362-E2B1-0A84-E8FE967D2A35}"/>
              </a:ext>
            </a:extLst>
          </p:cNvPr>
          <p:cNvPicPr>
            <a:picLocks noChangeAspect="1"/>
          </p:cNvPicPr>
          <p:nvPr/>
        </p:nvPicPr>
        <p:blipFill>
          <a:blip r:embed="rId4"/>
          <a:stretch>
            <a:fillRect/>
          </a:stretch>
        </p:blipFill>
        <p:spPr>
          <a:xfrm>
            <a:off x="6520070" y="3569689"/>
            <a:ext cx="5363816" cy="2222554"/>
          </a:xfrm>
          <a:prstGeom prst="rect">
            <a:avLst/>
          </a:prstGeom>
        </p:spPr>
      </p:pic>
      <p:sp>
        <p:nvSpPr>
          <p:cNvPr id="22" name="TextBox 21">
            <a:extLst>
              <a:ext uri="{FF2B5EF4-FFF2-40B4-BE49-F238E27FC236}">
                <a16:creationId xmlns:a16="http://schemas.microsoft.com/office/drawing/2014/main" id="{289D031D-A2EB-AD49-94BF-A5AAF2796458}"/>
              </a:ext>
            </a:extLst>
          </p:cNvPr>
          <p:cNvSpPr txBox="1"/>
          <p:nvPr/>
        </p:nvSpPr>
        <p:spPr>
          <a:xfrm>
            <a:off x="7501631" y="6027938"/>
            <a:ext cx="3533313" cy="369332"/>
          </a:xfrm>
          <a:prstGeom prst="rect">
            <a:avLst/>
          </a:prstGeom>
          <a:noFill/>
        </p:spPr>
        <p:txBody>
          <a:bodyPr wrap="square" rtlCol="0">
            <a:spAutoFit/>
          </a:bodyPr>
          <a:lstStyle/>
          <a:p>
            <a:pPr algn="ctr"/>
            <a:r>
              <a:rPr lang="en-US" dirty="0"/>
              <a:t>Room comparison</a:t>
            </a:r>
          </a:p>
        </p:txBody>
      </p:sp>
    </p:spTree>
    <p:extLst>
      <p:ext uri="{BB962C8B-B14F-4D97-AF65-F5344CB8AC3E}">
        <p14:creationId xmlns:p14="http://schemas.microsoft.com/office/powerpoint/2010/main" val="4097702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3374-C926-D0A2-FDF3-711AF799D231}"/>
              </a:ext>
            </a:extLst>
          </p:cNvPr>
          <p:cNvSpPr>
            <a:spLocks noGrp="1"/>
          </p:cNvSpPr>
          <p:nvPr>
            <p:ph type="title"/>
          </p:nvPr>
        </p:nvSpPr>
        <p:spPr/>
        <p:txBody>
          <a:bodyPr>
            <a:normAutofit/>
          </a:bodyPr>
          <a:lstStyle/>
          <a:p>
            <a:pPr algn="ctr"/>
            <a:r>
              <a:rPr lang="en-US" sz="3200" u="sng" dirty="0">
                <a:solidFill>
                  <a:schemeClr val="accent5">
                    <a:lumMod val="75000"/>
                  </a:schemeClr>
                </a:solidFill>
                <a:latin typeface="Baskerville Old Face" panose="02020602080505020303" pitchFamily="18" charset="0"/>
              </a:rPr>
              <a:t>RERA in Real Estate</a:t>
            </a:r>
          </a:p>
        </p:txBody>
      </p:sp>
      <p:sp>
        <p:nvSpPr>
          <p:cNvPr id="3" name="Slide Number Placeholder 2">
            <a:extLst>
              <a:ext uri="{FF2B5EF4-FFF2-40B4-BE49-F238E27FC236}">
                <a16:creationId xmlns:a16="http://schemas.microsoft.com/office/drawing/2014/main" id="{70B22F90-3647-3233-B172-01889F19FB17}"/>
              </a:ext>
            </a:extLst>
          </p:cNvPr>
          <p:cNvSpPr>
            <a:spLocks noGrp="1"/>
          </p:cNvSpPr>
          <p:nvPr>
            <p:ph type="sldNum" sz="quarter" idx="12"/>
          </p:nvPr>
        </p:nvSpPr>
        <p:spPr/>
        <p:txBody>
          <a:bodyPr/>
          <a:lstStyle/>
          <a:p>
            <a:fld id="{75416579-C300-48E2-BD77-DE4054BCAD8D}" type="slidenum">
              <a:rPr lang="en-ID" smtClean="0"/>
              <a:pPr/>
              <a:t>6</a:t>
            </a:fld>
            <a:endParaRPr lang="en-ID" dirty="0"/>
          </a:p>
        </p:txBody>
      </p:sp>
      <p:sp>
        <p:nvSpPr>
          <p:cNvPr id="4" name="TextBox 3">
            <a:extLst>
              <a:ext uri="{FF2B5EF4-FFF2-40B4-BE49-F238E27FC236}">
                <a16:creationId xmlns:a16="http://schemas.microsoft.com/office/drawing/2014/main" id="{CD42DFAB-8BAC-2DCB-A20C-478F03ABD2EF}"/>
              </a:ext>
            </a:extLst>
          </p:cNvPr>
          <p:cNvSpPr txBox="1"/>
          <p:nvPr/>
        </p:nvSpPr>
        <p:spPr>
          <a:xfrm>
            <a:off x="318052" y="1197204"/>
            <a:ext cx="11469757" cy="1200329"/>
          </a:xfrm>
          <a:prstGeom prst="rect">
            <a:avLst/>
          </a:prstGeom>
          <a:noFill/>
        </p:spPr>
        <p:txBody>
          <a:bodyPr wrap="square" rtlCol="0">
            <a:spAutoFit/>
          </a:bodyPr>
          <a:lstStyle/>
          <a:p>
            <a:br>
              <a:rPr lang="en-US" dirty="0"/>
            </a:br>
            <a:r>
              <a:rPr lang="en-US" dirty="0"/>
              <a:t>RERA stands for Real Estate (Regulation and Development) Act. It's a significant legislation in India aimed at regulating and promoting transparency in the real estate sector. RERA was enacted to protect the interests of homebuyers and to bring accountability and efficiency into the real estate industry.</a:t>
            </a:r>
          </a:p>
        </p:txBody>
      </p:sp>
      <p:sp>
        <p:nvSpPr>
          <p:cNvPr id="5" name="TextBox 4">
            <a:extLst>
              <a:ext uri="{FF2B5EF4-FFF2-40B4-BE49-F238E27FC236}">
                <a16:creationId xmlns:a16="http://schemas.microsoft.com/office/drawing/2014/main" id="{95C4D460-2724-F0F4-11E9-F8E6A3675FFB}"/>
              </a:ext>
            </a:extLst>
          </p:cNvPr>
          <p:cNvSpPr txBox="1"/>
          <p:nvPr/>
        </p:nvSpPr>
        <p:spPr>
          <a:xfrm>
            <a:off x="318052" y="2663687"/>
            <a:ext cx="5555974" cy="2862322"/>
          </a:xfrm>
          <a:prstGeom prst="rect">
            <a:avLst/>
          </a:prstGeom>
          <a:noFill/>
        </p:spPr>
        <p:txBody>
          <a:bodyPr wrap="square" rtlCol="0">
            <a:spAutoFit/>
          </a:bodyPr>
          <a:lstStyle/>
          <a:p>
            <a:pPr algn="ctr"/>
            <a:r>
              <a:rPr lang="en-US" b="1" dirty="0"/>
              <a:t>RERA advantageous for  brokers</a:t>
            </a:r>
          </a:p>
          <a:p>
            <a:pPr algn="ctr"/>
            <a:endParaRPr lang="en-US" b="1" dirty="0"/>
          </a:p>
          <a:p>
            <a:pPr marL="285750" indent="-285750" algn="ctr">
              <a:buFont typeface="Arial" panose="020B0604020202020204" pitchFamily="34" charset="0"/>
              <a:buChar char="•"/>
            </a:pPr>
            <a:r>
              <a:rPr lang="en-US" sz="1600" b="1" dirty="0"/>
              <a:t>Professionalism : </a:t>
            </a:r>
            <a:r>
              <a:rPr lang="en-US" sz="1600" dirty="0"/>
              <a:t>Establishment of this state authority has brought professionalism into the brokers .</a:t>
            </a:r>
          </a:p>
          <a:p>
            <a:pPr marL="285750" indent="-285750" algn="ctr">
              <a:buFont typeface="Arial" panose="020B0604020202020204" pitchFamily="34" charset="0"/>
              <a:buChar char="•"/>
            </a:pPr>
            <a:endParaRPr lang="en-US" sz="1600" dirty="0"/>
          </a:p>
          <a:p>
            <a:pPr marL="285750" indent="-285750" algn="ctr">
              <a:buFont typeface="Arial" panose="020B0604020202020204" pitchFamily="34" charset="0"/>
              <a:buChar char="•"/>
            </a:pPr>
            <a:r>
              <a:rPr lang="en-US" sz="1600" b="1" dirty="0"/>
              <a:t>Authenticity:  </a:t>
            </a:r>
            <a:r>
              <a:rPr lang="en-US" sz="1600" dirty="0"/>
              <a:t>It authenticates brokers and promoters through certification.</a:t>
            </a:r>
          </a:p>
          <a:p>
            <a:pPr marL="285750" indent="-285750" algn="ctr">
              <a:buFont typeface="Arial" panose="020B0604020202020204" pitchFamily="34" charset="0"/>
              <a:buChar char="•"/>
            </a:pPr>
            <a:endParaRPr lang="en-US" sz="1600" dirty="0"/>
          </a:p>
          <a:p>
            <a:pPr marL="285750" indent="-285750" algn="ctr">
              <a:buFont typeface="Arial" panose="020B0604020202020204" pitchFamily="34" charset="0"/>
              <a:buChar char="•"/>
            </a:pPr>
            <a:r>
              <a:rPr lang="en-US" sz="1600" b="1" dirty="0"/>
              <a:t>Empowerment to Complaint : </a:t>
            </a:r>
            <a:r>
              <a:rPr lang="en-US" sz="1600" dirty="0"/>
              <a:t>Brokers and promoters can now complain to the authority regarding any discrepancy in the industry or related transactions. </a:t>
            </a:r>
          </a:p>
        </p:txBody>
      </p:sp>
      <p:sp>
        <p:nvSpPr>
          <p:cNvPr id="7" name="TextBox 6">
            <a:extLst>
              <a:ext uri="{FF2B5EF4-FFF2-40B4-BE49-F238E27FC236}">
                <a16:creationId xmlns:a16="http://schemas.microsoft.com/office/drawing/2014/main" id="{D293E335-015D-A702-1201-6B292A0DC61B}"/>
              </a:ext>
            </a:extLst>
          </p:cNvPr>
          <p:cNvSpPr txBox="1"/>
          <p:nvPr/>
        </p:nvSpPr>
        <p:spPr>
          <a:xfrm>
            <a:off x="6096000" y="2663687"/>
            <a:ext cx="5324061" cy="4154984"/>
          </a:xfrm>
          <a:prstGeom prst="rect">
            <a:avLst/>
          </a:prstGeom>
          <a:noFill/>
        </p:spPr>
        <p:txBody>
          <a:bodyPr wrap="square" rtlCol="0">
            <a:spAutoFit/>
          </a:bodyPr>
          <a:lstStyle/>
          <a:p>
            <a:pPr algn="ctr"/>
            <a:r>
              <a:rPr lang="en-US" b="1" dirty="0"/>
              <a:t>RERA advantageous for Buyers</a:t>
            </a:r>
          </a:p>
          <a:p>
            <a:pPr algn="ctr"/>
            <a:endParaRPr lang="en-US" dirty="0"/>
          </a:p>
          <a:p>
            <a:pPr marL="285750" indent="-285750">
              <a:buFont typeface="Arial" panose="020B0604020202020204" pitchFamily="34" charset="0"/>
              <a:buChar char="•"/>
            </a:pPr>
            <a:r>
              <a:rPr lang="en-US" sz="1600" b="1" dirty="0"/>
              <a:t>Transparency</a:t>
            </a:r>
            <a:r>
              <a:rPr lang="en-US" sz="1600" dirty="0"/>
              <a:t> : Verifying the basic project details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Legal issues </a:t>
            </a:r>
            <a:r>
              <a:rPr lang="en-US" sz="1600" dirty="0"/>
              <a:t>: Any litigations regarding the project</a:t>
            </a:r>
          </a:p>
          <a:p>
            <a:r>
              <a:rPr lang="en-US" sz="1600" dirty="0"/>
              <a:t>      can be checked </a:t>
            </a:r>
          </a:p>
          <a:p>
            <a:endParaRPr lang="en-US" sz="1600" dirty="0"/>
          </a:p>
          <a:p>
            <a:pPr marL="285750" indent="-285750">
              <a:buFont typeface="Arial" panose="020B0604020202020204" pitchFamily="34" charset="0"/>
              <a:buChar char="•"/>
            </a:pPr>
            <a:r>
              <a:rPr lang="en-US" sz="1600" dirty="0"/>
              <a:t>Access to important documents</a:t>
            </a:r>
          </a:p>
          <a:p>
            <a:r>
              <a:rPr lang="en-US" sz="1600" dirty="0"/>
              <a:t> </a:t>
            </a:r>
          </a:p>
          <a:p>
            <a:pPr marL="285750" indent="-285750">
              <a:buFont typeface="Arial" panose="020B0604020202020204" pitchFamily="34" charset="0"/>
              <a:buChar char="•"/>
            </a:pPr>
            <a:r>
              <a:rPr lang="en-US" sz="1600" dirty="0"/>
              <a:t>Past track record</a:t>
            </a:r>
          </a:p>
          <a:p>
            <a:r>
              <a:rPr lang="en-US" sz="1600" dirty="0"/>
              <a:t> </a:t>
            </a:r>
          </a:p>
          <a:p>
            <a:pPr marL="285750" indent="-285750">
              <a:buFont typeface="Arial" panose="020B0604020202020204" pitchFamily="34" charset="0"/>
              <a:buChar char="•"/>
            </a:pPr>
            <a:r>
              <a:rPr lang="en-US" sz="1600" dirty="0"/>
              <a:t>Real estate’s agent information</a:t>
            </a:r>
          </a:p>
          <a:p>
            <a:r>
              <a:rPr lang="en-US" sz="1600" dirty="0"/>
              <a:t> </a:t>
            </a:r>
          </a:p>
          <a:p>
            <a:pPr marL="285750" indent="-285750">
              <a:buFont typeface="Arial" panose="020B0604020202020204" pitchFamily="34" charset="0"/>
              <a:buChar char="•"/>
            </a:pPr>
            <a:r>
              <a:rPr lang="en-US" sz="1600" dirty="0"/>
              <a:t>Sense of trust  </a:t>
            </a:r>
          </a:p>
          <a:p>
            <a:pPr algn="ctr"/>
            <a:endParaRPr lang="en-US" dirty="0"/>
          </a:p>
          <a:p>
            <a:pPr algn="ctr"/>
            <a:endParaRPr lang="en-US" dirty="0"/>
          </a:p>
        </p:txBody>
      </p:sp>
      <p:pic>
        <p:nvPicPr>
          <p:cNvPr id="11" name="Picture 10">
            <a:extLst>
              <a:ext uri="{FF2B5EF4-FFF2-40B4-BE49-F238E27FC236}">
                <a16:creationId xmlns:a16="http://schemas.microsoft.com/office/drawing/2014/main" id="{AB1587C6-8642-F7A8-0685-3FB942EBD03F}"/>
              </a:ext>
            </a:extLst>
          </p:cNvPr>
          <p:cNvPicPr>
            <a:picLocks noChangeAspect="1"/>
          </p:cNvPicPr>
          <p:nvPr/>
        </p:nvPicPr>
        <p:blipFill>
          <a:blip r:embed="rId2"/>
          <a:stretch>
            <a:fillRect/>
          </a:stretch>
        </p:blipFill>
        <p:spPr>
          <a:xfrm>
            <a:off x="9566406" y="9938"/>
            <a:ext cx="2609024" cy="1490871"/>
          </a:xfrm>
          <a:prstGeom prst="rect">
            <a:avLst/>
          </a:prstGeom>
        </p:spPr>
      </p:pic>
    </p:spTree>
    <p:extLst>
      <p:ext uri="{BB962C8B-B14F-4D97-AF65-F5344CB8AC3E}">
        <p14:creationId xmlns:p14="http://schemas.microsoft.com/office/powerpoint/2010/main" val="4248683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64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4E24-E773-DF90-F11F-480C97271DB9}"/>
              </a:ext>
            </a:extLst>
          </p:cNvPr>
          <p:cNvSpPr>
            <a:spLocks noGrp="1"/>
          </p:cNvSpPr>
          <p:nvPr>
            <p:ph type="title"/>
          </p:nvPr>
        </p:nvSpPr>
        <p:spPr>
          <a:xfrm>
            <a:off x="1187668" y="365125"/>
            <a:ext cx="10166131" cy="738237"/>
          </a:xfrm>
        </p:spPr>
        <p:txBody>
          <a:bodyPr>
            <a:normAutofit/>
          </a:bodyPr>
          <a:lstStyle/>
          <a:p>
            <a:pPr algn="ctr"/>
            <a:r>
              <a:rPr lang="en-US" sz="3200" u="sng" dirty="0">
                <a:latin typeface="Baskerville Old Face" panose="02020602080505020303" pitchFamily="18" charset="0"/>
              </a:rPr>
              <a:t>RERA integration with Realty AI </a:t>
            </a:r>
          </a:p>
        </p:txBody>
      </p:sp>
      <p:sp>
        <p:nvSpPr>
          <p:cNvPr id="3" name="Slide Number Placeholder 2">
            <a:extLst>
              <a:ext uri="{FF2B5EF4-FFF2-40B4-BE49-F238E27FC236}">
                <a16:creationId xmlns:a16="http://schemas.microsoft.com/office/drawing/2014/main" id="{348BA60F-1DCC-3C2D-877B-C21DD0E2DE51}"/>
              </a:ext>
            </a:extLst>
          </p:cNvPr>
          <p:cNvSpPr>
            <a:spLocks noGrp="1"/>
          </p:cNvSpPr>
          <p:nvPr>
            <p:ph type="sldNum" sz="quarter" idx="12"/>
          </p:nvPr>
        </p:nvSpPr>
        <p:spPr/>
        <p:txBody>
          <a:bodyPr/>
          <a:lstStyle/>
          <a:p>
            <a:fld id="{75416579-C300-48E2-BD77-DE4054BCAD8D}" type="slidenum">
              <a:rPr lang="en-ID" smtClean="0"/>
              <a:pPr/>
              <a:t>7</a:t>
            </a:fld>
            <a:endParaRPr lang="en-ID" dirty="0"/>
          </a:p>
        </p:txBody>
      </p:sp>
      <p:sp>
        <p:nvSpPr>
          <p:cNvPr id="4" name="TextBox 3">
            <a:extLst>
              <a:ext uri="{FF2B5EF4-FFF2-40B4-BE49-F238E27FC236}">
                <a16:creationId xmlns:a16="http://schemas.microsoft.com/office/drawing/2014/main" id="{858E9A55-750A-9322-C1AA-20DBC5C1AC91}"/>
              </a:ext>
            </a:extLst>
          </p:cNvPr>
          <p:cNvSpPr txBox="1"/>
          <p:nvPr/>
        </p:nvSpPr>
        <p:spPr>
          <a:xfrm>
            <a:off x="8460827" y="1113188"/>
            <a:ext cx="3626069" cy="5355312"/>
          </a:xfrm>
          <a:prstGeom prst="rect">
            <a:avLst/>
          </a:prstGeom>
          <a:gradFill>
            <a:gsLst>
              <a:gs pos="0">
                <a:schemeClr val="accent1">
                  <a:alpha val="64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p:spPr>
        <p:txBody>
          <a:bodyPr wrap="square" rtlCol="0">
            <a:spAutoFit/>
          </a:bodyPr>
          <a:lstStyle/>
          <a:p>
            <a:endParaRPr lang="en-US" dirty="0">
              <a:solidFill>
                <a:srgbClr val="0D0D0D"/>
              </a:solidFill>
              <a:highlight>
                <a:srgbClr val="FFFFFF"/>
              </a:highlight>
              <a:latin typeface="Söhne"/>
            </a:endParaRPr>
          </a:p>
          <a:p>
            <a:endParaRPr lang="en-US" dirty="0"/>
          </a:p>
          <a:p>
            <a:endParaRPr lang="en-US" dirty="0"/>
          </a:p>
          <a:p>
            <a:r>
              <a:rPr lang="en-US" dirty="0"/>
              <a:t>Verify RERA Regulation Status of Project:</a:t>
            </a:r>
          </a:p>
          <a:p>
            <a:endParaRPr lang="en-US" dirty="0"/>
          </a:p>
          <a:p>
            <a:r>
              <a:rPr lang="en-US" dirty="0"/>
              <a:t>RERA and AI technologies aim to address many of the below mentioned  issues by promoting transparency, accountability, and efficiency in the real estate sector.</a:t>
            </a:r>
          </a:p>
          <a:p>
            <a:endParaRPr lang="en-US" dirty="0"/>
          </a:p>
          <a:p>
            <a:pPr marL="285750" indent="-285750">
              <a:buFont typeface="Arial" panose="020B0604020202020204" pitchFamily="34" charset="0"/>
              <a:buChar char="•"/>
            </a:pPr>
            <a:r>
              <a:rPr lang="en-US" dirty="0"/>
              <a:t>Delays                                            </a:t>
            </a:r>
          </a:p>
          <a:p>
            <a:pPr marL="285750" indent="-285750">
              <a:buFont typeface="Arial" panose="020B0604020202020204" pitchFamily="34" charset="0"/>
              <a:buChar char="•"/>
            </a:pPr>
            <a:r>
              <a:rPr lang="en-US" dirty="0"/>
              <a:t>Quality Concerns </a:t>
            </a:r>
          </a:p>
          <a:p>
            <a:pPr marL="285750" indent="-285750">
              <a:buFont typeface="Arial" panose="020B0604020202020204" pitchFamily="34" charset="0"/>
              <a:buChar char="•"/>
            </a:pPr>
            <a:r>
              <a:rPr lang="en-US" dirty="0"/>
              <a:t>Finance details </a:t>
            </a:r>
          </a:p>
          <a:p>
            <a:pPr marL="285750" indent="-285750">
              <a:buFont typeface="Arial" panose="020B0604020202020204" pitchFamily="34" charset="0"/>
              <a:buChar char="•"/>
            </a:pPr>
            <a:r>
              <a:rPr lang="en-US" dirty="0"/>
              <a:t>Project layout </a:t>
            </a:r>
          </a:p>
          <a:p>
            <a:pPr marL="285750" indent="-285750">
              <a:buFont typeface="Arial" panose="020B0604020202020204" pitchFamily="34" charset="0"/>
              <a:buChar char="•"/>
            </a:pPr>
            <a:r>
              <a:rPr lang="en-US" dirty="0"/>
              <a:t>Project specifications </a:t>
            </a:r>
          </a:p>
          <a:p>
            <a:pPr marL="285750" indent="-285750">
              <a:buFont typeface="Arial" panose="020B0604020202020204" pitchFamily="34" charset="0"/>
              <a:buChar char="•"/>
            </a:pPr>
            <a:r>
              <a:rPr lang="en-US" dirty="0"/>
              <a:t>Legal issues </a:t>
            </a:r>
          </a:p>
          <a:p>
            <a:pPr marL="285750" indent="-285750">
              <a:buFont typeface="Arial" panose="020B0604020202020204" pitchFamily="34" charset="0"/>
              <a:buChar char="•"/>
            </a:pPr>
            <a:r>
              <a:rPr lang="en-US" dirty="0"/>
              <a:t>Environmental Compliance   </a:t>
            </a:r>
          </a:p>
        </p:txBody>
      </p:sp>
      <p:sp>
        <p:nvSpPr>
          <p:cNvPr id="5" name="TextBox 4">
            <a:extLst>
              <a:ext uri="{FF2B5EF4-FFF2-40B4-BE49-F238E27FC236}">
                <a16:creationId xmlns:a16="http://schemas.microsoft.com/office/drawing/2014/main" id="{1F0EB2AD-35BD-7080-E019-DE782B29BE48}"/>
              </a:ext>
            </a:extLst>
          </p:cNvPr>
          <p:cNvSpPr txBox="1"/>
          <p:nvPr/>
        </p:nvSpPr>
        <p:spPr>
          <a:xfrm>
            <a:off x="8565931" y="1345102"/>
            <a:ext cx="3626069" cy="1191622"/>
          </a:xfrm>
          <a:prstGeom prst="rect">
            <a:avLst/>
          </a:prstGeom>
          <a:noFill/>
        </p:spPr>
        <p:txBody>
          <a:bodyPr wrap="square" rtlCol="0">
            <a:spAutoFit/>
          </a:bodyPr>
          <a:lstStyle/>
          <a:p>
            <a:endParaRPr lang="en-US" b="1" dirty="0"/>
          </a:p>
          <a:p>
            <a:endParaRPr lang="en-US" b="1" dirty="0"/>
          </a:p>
          <a:p>
            <a:endParaRPr lang="en-US" dirty="0"/>
          </a:p>
          <a:p>
            <a:endParaRPr lang="en-US" dirty="0"/>
          </a:p>
        </p:txBody>
      </p:sp>
      <p:pic>
        <p:nvPicPr>
          <p:cNvPr id="8" name="Picture 7">
            <a:extLst>
              <a:ext uri="{FF2B5EF4-FFF2-40B4-BE49-F238E27FC236}">
                <a16:creationId xmlns:a16="http://schemas.microsoft.com/office/drawing/2014/main" id="{E23A6F43-CDC1-010C-D53D-B9FBA889F14F}"/>
              </a:ext>
            </a:extLst>
          </p:cNvPr>
          <p:cNvPicPr>
            <a:picLocks noChangeAspect="1"/>
          </p:cNvPicPr>
          <p:nvPr/>
        </p:nvPicPr>
        <p:blipFill>
          <a:blip r:embed="rId2"/>
          <a:stretch>
            <a:fillRect/>
          </a:stretch>
        </p:blipFill>
        <p:spPr>
          <a:xfrm>
            <a:off x="388884" y="1345100"/>
            <a:ext cx="7863431" cy="3615783"/>
          </a:xfrm>
          <a:prstGeom prst="rect">
            <a:avLst/>
          </a:prstGeom>
        </p:spPr>
      </p:pic>
      <p:sp>
        <p:nvSpPr>
          <p:cNvPr id="9" name="TextBox 8">
            <a:extLst>
              <a:ext uri="{FF2B5EF4-FFF2-40B4-BE49-F238E27FC236}">
                <a16:creationId xmlns:a16="http://schemas.microsoft.com/office/drawing/2014/main" id="{F406B2A8-FD6B-B789-ABC6-D6AB0F0D1E08}"/>
              </a:ext>
            </a:extLst>
          </p:cNvPr>
          <p:cNvSpPr txBox="1"/>
          <p:nvPr/>
        </p:nvSpPr>
        <p:spPr>
          <a:xfrm>
            <a:off x="1187669" y="5202621"/>
            <a:ext cx="6180083" cy="369332"/>
          </a:xfrm>
          <a:prstGeom prst="rect">
            <a:avLst/>
          </a:prstGeom>
          <a:noFill/>
        </p:spPr>
        <p:txBody>
          <a:bodyPr wrap="square" rtlCol="0">
            <a:spAutoFit/>
          </a:bodyPr>
          <a:lstStyle/>
          <a:p>
            <a:pPr algn="ctr"/>
            <a:r>
              <a:rPr lang="en-US" dirty="0"/>
              <a:t>Comparing projects with Realty AI </a:t>
            </a:r>
          </a:p>
        </p:txBody>
      </p:sp>
    </p:spTree>
    <p:extLst>
      <p:ext uri="{BB962C8B-B14F-4D97-AF65-F5344CB8AC3E}">
        <p14:creationId xmlns:p14="http://schemas.microsoft.com/office/powerpoint/2010/main" val="4013712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A67ED1-382B-D8EA-E9B0-260457FAAA14}"/>
              </a:ext>
            </a:extLst>
          </p:cNvPr>
          <p:cNvSpPr>
            <a:spLocks noGrp="1"/>
          </p:cNvSpPr>
          <p:nvPr>
            <p:ph type="sldNum" sz="quarter" idx="12"/>
          </p:nvPr>
        </p:nvSpPr>
        <p:spPr/>
        <p:txBody>
          <a:bodyPr/>
          <a:lstStyle/>
          <a:p>
            <a:r>
              <a:rPr lang="en-ID" dirty="0"/>
              <a:t>8</a:t>
            </a:r>
          </a:p>
        </p:txBody>
      </p:sp>
      <p:pic>
        <p:nvPicPr>
          <p:cNvPr id="5" name="Picture 4">
            <a:extLst>
              <a:ext uri="{FF2B5EF4-FFF2-40B4-BE49-F238E27FC236}">
                <a16:creationId xmlns:a16="http://schemas.microsoft.com/office/drawing/2014/main" id="{0952C913-78BE-2BA5-E0D0-EBB8B95A3B58}"/>
              </a:ext>
            </a:extLst>
          </p:cNvPr>
          <p:cNvPicPr>
            <a:picLocks noChangeAspect="1"/>
          </p:cNvPicPr>
          <p:nvPr/>
        </p:nvPicPr>
        <p:blipFill>
          <a:blip r:embed="rId2"/>
          <a:stretch>
            <a:fillRect/>
          </a:stretch>
        </p:blipFill>
        <p:spPr>
          <a:xfrm>
            <a:off x="286008" y="4224432"/>
            <a:ext cx="11619983" cy="2066723"/>
          </a:xfrm>
          <a:prstGeom prst="rect">
            <a:avLst/>
          </a:prstGeom>
        </p:spPr>
      </p:pic>
      <p:pic>
        <p:nvPicPr>
          <p:cNvPr id="9" name="Picture 8">
            <a:extLst>
              <a:ext uri="{FF2B5EF4-FFF2-40B4-BE49-F238E27FC236}">
                <a16:creationId xmlns:a16="http://schemas.microsoft.com/office/drawing/2014/main" id="{77188FE0-01F3-0A1E-462F-6545DB5F6648}"/>
              </a:ext>
            </a:extLst>
          </p:cNvPr>
          <p:cNvPicPr>
            <a:picLocks noChangeAspect="1"/>
          </p:cNvPicPr>
          <p:nvPr/>
        </p:nvPicPr>
        <p:blipFill>
          <a:blip r:embed="rId3"/>
          <a:stretch>
            <a:fillRect/>
          </a:stretch>
        </p:blipFill>
        <p:spPr>
          <a:xfrm>
            <a:off x="3668781" y="136525"/>
            <a:ext cx="5256557" cy="1531819"/>
          </a:xfrm>
          <a:prstGeom prst="rect">
            <a:avLst/>
          </a:prstGeom>
        </p:spPr>
      </p:pic>
      <p:pic>
        <p:nvPicPr>
          <p:cNvPr id="10" name="Picture 9">
            <a:extLst>
              <a:ext uri="{FF2B5EF4-FFF2-40B4-BE49-F238E27FC236}">
                <a16:creationId xmlns:a16="http://schemas.microsoft.com/office/drawing/2014/main" id="{CD2D5D4A-A90B-DF57-FD8D-2993B0FECF4C}"/>
              </a:ext>
            </a:extLst>
          </p:cNvPr>
          <p:cNvPicPr>
            <a:picLocks noChangeAspect="1"/>
          </p:cNvPicPr>
          <p:nvPr/>
        </p:nvPicPr>
        <p:blipFill>
          <a:blip r:embed="rId4"/>
          <a:stretch>
            <a:fillRect/>
          </a:stretch>
        </p:blipFill>
        <p:spPr>
          <a:xfrm>
            <a:off x="5898045" y="1668344"/>
            <a:ext cx="1409700" cy="371475"/>
          </a:xfrm>
          <a:prstGeom prst="rect">
            <a:avLst/>
          </a:prstGeom>
        </p:spPr>
      </p:pic>
      <p:pic>
        <p:nvPicPr>
          <p:cNvPr id="11" name="Picture 10">
            <a:extLst>
              <a:ext uri="{FF2B5EF4-FFF2-40B4-BE49-F238E27FC236}">
                <a16:creationId xmlns:a16="http://schemas.microsoft.com/office/drawing/2014/main" id="{6BBDD70D-1FEF-EBEA-FE08-BB273053F972}"/>
              </a:ext>
            </a:extLst>
          </p:cNvPr>
          <p:cNvPicPr>
            <a:picLocks noChangeAspect="1"/>
          </p:cNvPicPr>
          <p:nvPr/>
        </p:nvPicPr>
        <p:blipFill rotWithShape="1">
          <a:blip r:embed="rId5"/>
          <a:srcRect l="9635" t="25363" r="10735" b="39352"/>
          <a:stretch/>
        </p:blipFill>
        <p:spPr>
          <a:xfrm>
            <a:off x="9197932" y="1"/>
            <a:ext cx="2416145" cy="2379216"/>
          </a:xfrm>
          <a:prstGeom prst="rect">
            <a:avLst/>
          </a:prstGeom>
        </p:spPr>
      </p:pic>
      <p:sp>
        <p:nvSpPr>
          <p:cNvPr id="12" name="TextBox 11">
            <a:extLst>
              <a:ext uri="{FF2B5EF4-FFF2-40B4-BE49-F238E27FC236}">
                <a16:creationId xmlns:a16="http://schemas.microsoft.com/office/drawing/2014/main" id="{9A84D6AB-1FB5-DAB7-7C20-14982914043F}"/>
              </a:ext>
            </a:extLst>
          </p:cNvPr>
          <p:cNvSpPr txBox="1"/>
          <p:nvPr/>
        </p:nvSpPr>
        <p:spPr>
          <a:xfrm>
            <a:off x="0" y="1733539"/>
            <a:ext cx="9596285" cy="3693319"/>
          </a:xfrm>
          <a:prstGeom prst="rect">
            <a:avLst/>
          </a:prstGeom>
          <a:noFill/>
        </p:spPr>
        <p:txBody>
          <a:bodyPr wrap="square" rtlCol="0">
            <a:spAutoFit/>
          </a:bodyPr>
          <a:lstStyle/>
          <a:p>
            <a:r>
              <a:rPr lang="en-US" dirty="0"/>
              <a:t>Visit our website : </a:t>
            </a:r>
            <a:r>
              <a:rPr lang="en-US" dirty="0">
                <a:hlinkClick r:id="rId6"/>
              </a:rPr>
              <a:t>https://www.realtyai.net/</a:t>
            </a:r>
            <a:endParaRPr lang="en-US" dirty="0"/>
          </a:p>
          <a:p>
            <a:endParaRPr lang="en-US" dirty="0"/>
          </a:p>
          <a:p>
            <a:endParaRPr lang="en-US" dirty="0"/>
          </a:p>
          <a:p>
            <a:r>
              <a:rPr lang="en-US" dirty="0"/>
              <a:t>Visit VASTU and RERA product of Realty AI : </a:t>
            </a:r>
          </a:p>
          <a:p>
            <a:r>
              <a:rPr lang="en-US" dirty="0">
                <a:hlinkClick r:id="rId7"/>
              </a:rPr>
              <a:t>https://vastu.realtyai.net/home</a:t>
            </a:r>
            <a:endParaRPr lang="en-US" dirty="0"/>
          </a:p>
          <a:p>
            <a:endParaRPr lang="en-US" dirty="0"/>
          </a:p>
          <a:p>
            <a:r>
              <a:rPr lang="en-US" dirty="0">
                <a:hlinkClick r:id="rId8"/>
              </a:rPr>
              <a:t>https://rera.realtyai.net/home</a:t>
            </a:r>
            <a:endParaRPr lang="en-US" dirty="0"/>
          </a:p>
          <a:p>
            <a:endParaRPr lang="en-US" dirty="0"/>
          </a:p>
          <a:p>
            <a:r>
              <a:rPr lang="en-US" b="1" dirty="0"/>
              <a:t>Contact </a:t>
            </a:r>
            <a:r>
              <a:rPr lang="en-US" b="1"/>
              <a:t>no :892339140</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39025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TotalTime>
  <Words>488</Words>
  <Application>Microsoft Office PowerPoint</Application>
  <PresentationFormat>Widescreen</PresentationFormat>
  <Paragraphs>86</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Bahnschrift Condensed</vt:lpstr>
      <vt:lpstr>Bahnschrift SemiLight Condensed</vt:lpstr>
      <vt:lpstr>Baskerville Old Face</vt:lpstr>
      <vt:lpstr>Bookman Old Style</vt:lpstr>
      <vt:lpstr>Broadway</vt:lpstr>
      <vt:lpstr>Calibri</vt:lpstr>
      <vt:lpstr>Calibri Light</vt:lpstr>
      <vt:lpstr>Söhne</vt:lpstr>
      <vt:lpstr>Office Theme</vt:lpstr>
      <vt:lpstr>PowerPoint Presentation</vt:lpstr>
      <vt:lpstr>PowerPoint Presentation</vt:lpstr>
      <vt:lpstr>PowerPoint Presentation</vt:lpstr>
      <vt:lpstr>PowerPoint Presentation</vt:lpstr>
      <vt:lpstr>How Realty AI makes VASTU Principles easy to compare ?</vt:lpstr>
      <vt:lpstr>RERA in Real Estate</vt:lpstr>
      <vt:lpstr>RERA integration with Realty AI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murdianrenny@gmail.com</dc:creator>
  <cp:lastModifiedBy>Amisha Dhiman</cp:lastModifiedBy>
  <cp:revision>34</cp:revision>
  <dcterms:created xsi:type="dcterms:W3CDTF">2022-10-07T06:11:57Z</dcterms:created>
  <dcterms:modified xsi:type="dcterms:W3CDTF">2024-08-21T10:15:43Z</dcterms:modified>
</cp:coreProperties>
</file>