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1" r:id="rId6"/>
    <p:sldId id="273" r:id="rId7"/>
    <p:sldId id="257" r:id="rId8"/>
    <p:sldId id="272" r:id="rId9"/>
    <p:sldId id="259" r:id="rId10"/>
    <p:sldId id="274" r:id="rId11"/>
    <p:sldId id="258" r:id="rId12"/>
    <p:sldId id="275" r:id="rId13"/>
    <p:sldId id="260" r:id="rId14"/>
    <p:sldId id="266" r:id="rId15"/>
    <p:sldId id="263" r:id="rId16"/>
    <p:sldId id="261" r:id="rId17"/>
    <p:sldId id="276" r:id="rId18"/>
    <p:sldId id="269" r:id="rId19"/>
    <p:sldId id="270" r:id="rId20"/>
    <p:sldId id="268" r:id="rId21"/>
    <p:sldId id="277" r:id="rId22"/>
    <p:sldId id="278" r:id="rId23"/>
    <p:sldId id="279" r:id="rId24"/>
    <p:sldId id="262" r:id="rId25"/>
    <p:sldId id="280" r:id="rId26"/>
    <p:sldId id="281" r:id="rId27"/>
    <p:sldId id="282" r:id="rId28"/>
    <p:sldId id="283" r:id="rId29"/>
    <p:sldId id="284" r:id="rId30"/>
    <p:sldId id="285" r:id="rId31"/>
    <p:sldId id="286" r:id="rId32"/>
    <p:sldId id="287" r:id="rId33"/>
    <p:sldId id="299"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6D429-8F66-4136-ADF2-A88FE8320860}" v="4" dt="2023-06-09T07:17:1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1276978-55EB-4A9E-9B52-F61E4B452A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30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273192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57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040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427843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93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46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859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65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153019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25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EA9671-3618-4D59-98B9-EC665FB9E497}"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754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A9671-3618-4D59-98B9-EC665FB9E497}" type="datetimeFigureOut">
              <a:rPr lang="en-IN" smtClean="0"/>
              <a:t>10-06-2023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76978-55EB-4A9E-9B52-F61E4B452A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28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EA9671-3618-4D59-98B9-EC665FB9E497}" type="datetimeFigureOut">
              <a:rPr lang="en-IN" smtClean="0"/>
              <a:t>10-06-2023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59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A9671-3618-4D59-98B9-EC665FB9E497}" type="datetimeFigureOut">
              <a:rPr lang="en-IN" smtClean="0"/>
              <a:t>10-06-2023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8208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3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36012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A9671-3618-4D59-98B9-EC665FB9E497}" type="datetimeFigureOut">
              <a:rPr lang="en-IN" smtClean="0"/>
              <a:t>10-06-2023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276978-55EB-4A9E-9B52-F61E4B452AC2}" type="slidenum">
              <a:rPr lang="en-IN" smtClean="0"/>
              <a:t>‹#›</a:t>
            </a:fld>
            <a:endParaRPr lang="en-IN"/>
          </a:p>
        </p:txBody>
      </p:sp>
    </p:spTree>
    <p:extLst>
      <p:ext uri="{BB962C8B-B14F-4D97-AF65-F5344CB8AC3E}">
        <p14:creationId xmlns:p14="http://schemas.microsoft.com/office/powerpoint/2010/main" val="573119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0BB2-1908-4BDD-93E4-FBC64B364EF3}"/>
              </a:ext>
            </a:extLst>
          </p:cNvPr>
          <p:cNvSpPr>
            <a:spLocks noGrp="1"/>
          </p:cNvSpPr>
          <p:nvPr>
            <p:ph type="ctrTitle"/>
          </p:nvPr>
        </p:nvSpPr>
        <p:spPr/>
        <p:txBody>
          <a:bodyPr/>
          <a:lstStyle/>
          <a:p>
            <a:r>
              <a:rPr lang="en-US" dirty="0"/>
              <a:t>GIT LEARNING </a:t>
            </a:r>
            <a:endParaRPr lang="en-IN" dirty="0"/>
          </a:p>
        </p:txBody>
      </p:sp>
      <p:sp>
        <p:nvSpPr>
          <p:cNvPr id="3" name="Subtitle 2">
            <a:extLst>
              <a:ext uri="{FF2B5EF4-FFF2-40B4-BE49-F238E27FC236}">
                <a16:creationId xmlns:a16="http://schemas.microsoft.com/office/drawing/2014/main" id="{75C5CD9E-505B-9169-2601-F0120F360CC1}"/>
              </a:ext>
            </a:extLst>
          </p:cNvPr>
          <p:cNvSpPr>
            <a:spLocks noGrp="1"/>
          </p:cNvSpPr>
          <p:nvPr>
            <p:ph type="subTitle" idx="1"/>
          </p:nvPr>
        </p:nvSpPr>
        <p:spPr/>
        <p:txBody>
          <a:bodyPr/>
          <a:lstStyle/>
          <a:p>
            <a:r>
              <a:rPr lang="en-IN" dirty="0"/>
              <a:t>(An open source community) </a:t>
            </a:r>
          </a:p>
        </p:txBody>
      </p:sp>
    </p:spTree>
    <p:extLst>
      <p:ext uri="{BB962C8B-B14F-4D97-AF65-F5344CB8AC3E}">
        <p14:creationId xmlns:p14="http://schemas.microsoft.com/office/powerpoint/2010/main" val="261332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34D8-990C-AB99-46B6-DC57E4267018}"/>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Advantages of Git</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CD7C8A8-EC69-DEB1-1EF5-860A47187F87}"/>
              </a:ext>
            </a:extLst>
          </p:cNvPr>
          <p:cNvSpPr>
            <a:spLocks noGrp="1"/>
          </p:cNvSpPr>
          <p:nvPr>
            <p:ph idx="1"/>
          </p:nvPr>
        </p:nvSpPr>
        <p:spPr/>
        <p:txBody>
          <a:bodyPr>
            <a:normAutofit/>
          </a:bodyPr>
          <a:lstStyle/>
          <a:p>
            <a:r>
              <a:rPr lang="en-IN" b="0" i="0" dirty="0">
                <a:effectLst/>
                <a:latin typeface="Heebo" pitchFamily="2" charset="-79"/>
                <a:cs typeface="Heebo" pitchFamily="2" charset="-79"/>
              </a:rPr>
              <a:t>Free and open source</a:t>
            </a:r>
          </a:p>
          <a:p>
            <a:r>
              <a:rPr lang="en-IN" b="0" i="0" dirty="0">
                <a:effectLst/>
                <a:latin typeface="Heebo" pitchFamily="2" charset="-79"/>
                <a:cs typeface="Heebo" pitchFamily="2" charset="-79"/>
              </a:rPr>
              <a:t>Fast and small</a:t>
            </a:r>
          </a:p>
          <a:p>
            <a:r>
              <a:rPr lang="en-IN" b="0" i="0" dirty="0">
                <a:effectLst/>
                <a:latin typeface="Heebo" pitchFamily="2" charset="-79"/>
                <a:cs typeface="Heebo" pitchFamily="2" charset="-79"/>
              </a:rPr>
              <a:t>Implicit backup</a:t>
            </a:r>
          </a:p>
          <a:p>
            <a:pPr algn="l"/>
            <a:r>
              <a:rPr lang="en-IN" b="0" i="0" dirty="0">
                <a:effectLst/>
                <a:latin typeface="Heebo" pitchFamily="2" charset="-79"/>
                <a:cs typeface="Heebo" pitchFamily="2" charset="-79"/>
              </a:rPr>
              <a:t>Security</a:t>
            </a:r>
          </a:p>
          <a:p>
            <a:pPr algn="l"/>
            <a:r>
              <a:rPr lang="en-US" b="0" i="0" dirty="0">
                <a:effectLst/>
                <a:latin typeface="Heebo" pitchFamily="2" charset="-79"/>
                <a:cs typeface="Heebo" pitchFamily="2" charset="-79"/>
              </a:rPr>
              <a:t>No need of powerful hardware</a:t>
            </a:r>
          </a:p>
          <a:p>
            <a:pPr algn="l"/>
            <a:r>
              <a:rPr lang="en-IN" b="0" i="0" dirty="0">
                <a:effectLst/>
                <a:latin typeface="Heebo" pitchFamily="2" charset="-79"/>
                <a:cs typeface="Heebo" pitchFamily="2" charset="-79"/>
              </a:rPr>
              <a:t>Easier branching and merging</a:t>
            </a:r>
          </a:p>
          <a:p>
            <a:endParaRPr lang="en-IN" dirty="0"/>
          </a:p>
        </p:txBody>
      </p:sp>
    </p:spTree>
    <p:extLst>
      <p:ext uri="{BB962C8B-B14F-4D97-AF65-F5344CB8AC3E}">
        <p14:creationId xmlns:p14="http://schemas.microsoft.com/office/powerpoint/2010/main" val="133089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C41BF0-33F9-3552-CF7C-B429E7900B9C}"/>
              </a:ext>
            </a:extLst>
          </p:cNvPr>
          <p:cNvSpPr txBox="1"/>
          <p:nvPr/>
        </p:nvSpPr>
        <p:spPr>
          <a:xfrm>
            <a:off x="764534" y="625294"/>
            <a:ext cx="10410093" cy="5909310"/>
          </a:xfrm>
          <a:prstGeom prst="rect">
            <a:avLst/>
          </a:prstGeom>
          <a:noFill/>
        </p:spPr>
        <p:txBody>
          <a:bodyPr wrap="square" rtlCol="0">
            <a:spAutoFit/>
          </a:bodyPr>
          <a:lstStyle/>
          <a:p>
            <a:pPr algn="ctr"/>
            <a:r>
              <a:rPr lang="en-US" sz="3600" b="1" i="0" dirty="0">
                <a:solidFill>
                  <a:srgbClr val="00B0F0"/>
                </a:solidFill>
                <a:effectLst/>
                <a:latin typeface="+mj-lt"/>
                <a:cs typeface="Heebo" pitchFamily="2" charset="-79"/>
              </a:rPr>
              <a:t>Workflow </a:t>
            </a:r>
          </a:p>
          <a:p>
            <a:pPr algn="l"/>
            <a:r>
              <a:rPr lang="en-US" sz="2400" i="0" dirty="0">
                <a:effectLst/>
                <a:latin typeface="+mj-lt"/>
                <a:cs typeface="Heebo" pitchFamily="2" charset="-79"/>
              </a:rPr>
              <a:t>A VCS allows you to revert back to a previous state, revert the entire project back to a previous state, review changes made over time, see who last modified something that might be causing a problem, who introduced an issue and when, and more.</a:t>
            </a:r>
          </a:p>
          <a:p>
            <a:pPr algn="l"/>
            <a:r>
              <a:rPr lang="en-US" sz="2800" b="1" i="0" dirty="0">
                <a:solidFill>
                  <a:srgbClr val="FF0000"/>
                </a:solidFill>
                <a:effectLst/>
                <a:latin typeface="+mj-lt"/>
                <a:cs typeface="Heebo" pitchFamily="2" charset="-79"/>
              </a:rPr>
              <a:t>Working Directory:</a:t>
            </a:r>
          </a:p>
          <a:p>
            <a:pPr algn="l"/>
            <a:r>
              <a:rPr lang="en-US" sz="2400" b="0" i="0" dirty="0">
                <a:solidFill>
                  <a:srgbClr val="000000"/>
                </a:solidFill>
                <a:effectLst/>
                <a:latin typeface="+mj-lt"/>
              </a:rPr>
              <a:t>The files that you see in your computer’s file system. </a:t>
            </a:r>
            <a:r>
              <a:rPr lang="en-US" sz="2400" dirty="0">
                <a:solidFill>
                  <a:srgbClr val="000000"/>
                </a:solidFill>
                <a:latin typeface="+mj-lt"/>
              </a:rPr>
              <a:t>When you open your project files up on a code editor, you’re working with files in the Working directory.</a:t>
            </a:r>
            <a:endParaRPr lang="en-US" sz="2400" b="0" i="0" dirty="0">
              <a:solidFill>
                <a:srgbClr val="000000"/>
              </a:solidFill>
              <a:effectLst/>
              <a:latin typeface="+mj-lt"/>
            </a:endParaRPr>
          </a:p>
          <a:p>
            <a:pPr algn="just"/>
            <a:r>
              <a:rPr lang="en-US" sz="2800" b="1" i="0" dirty="0">
                <a:solidFill>
                  <a:srgbClr val="FF0000"/>
                </a:solidFill>
                <a:effectLst/>
                <a:latin typeface="+mj-lt"/>
                <a:cs typeface="Heebo" pitchFamily="2" charset="-79"/>
              </a:rPr>
              <a:t>Staging Area or Index:</a:t>
            </a:r>
          </a:p>
          <a:p>
            <a:pPr algn="just"/>
            <a:r>
              <a:rPr lang="en-US" sz="2400" b="0" i="0" dirty="0">
                <a:solidFill>
                  <a:srgbClr val="000000"/>
                </a:solidFill>
                <a:effectLst/>
                <a:latin typeface="+mj-lt"/>
              </a:rPr>
              <a:t>You can think of the staging area as a prep table where Git will take the next commit. Files on the Staging area are poised to be added to the repository.</a:t>
            </a:r>
          </a:p>
          <a:p>
            <a:pPr algn="just"/>
            <a:r>
              <a:rPr lang="en-US" sz="2800" b="1" i="0" dirty="0">
                <a:solidFill>
                  <a:srgbClr val="FF0000"/>
                </a:solidFill>
                <a:effectLst/>
                <a:latin typeface="+mj-lt"/>
              </a:rPr>
              <a:t>Repository Area:</a:t>
            </a:r>
          </a:p>
          <a:p>
            <a:pPr algn="just"/>
            <a:r>
              <a:rPr lang="en-US" sz="2400" dirty="0">
                <a:latin typeface="+mj-lt"/>
              </a:rPr>
              <a:t>The  git directory is when git stores the metadata and object database for your project.</a:t>
            </a:r>
          </a:p>
          <a:p>
            <a:pPr algn="just"/>
            <a:r>
              <a:rPr lang="en-US" sz="2400" i="0" dirty="0">
                <a:effectLst/>
                <a:latin typeface="+mj-lt"/>
              </a:rPr>
              <a:t>When we commit the project changes will be stored in this area.</a:t>
            </a:r>
            <a:r>
              <a:rPr lang="en-US" sz="2400" dirty="0">
                <a:latin typeface="+mj-lt"/>
              </a:rPr>
              <a:t> This is what is copied when we clone a repository from another .</a:t>
            </a:r>
            <a:endParaRPr lang="en-US" sz="2400" i="0" dirty="0">
              <a:effectLst/>
              <a:latin typeface="+mj-lt"/>
            </a:endParaRPr>
          </a:p>
          <a:p>
            <a:endParaRPr lang="en-IN" dirty="0"/>
          </a:p>
        </p:txBody>
      </p:sp>
    </p:spTree>
    <p:extLst>
      <p:ext uri="{BB962C8B-B14F-4D97-AF65-F5344CB8AC3E}">
        <p14:creationId xmlns:p14="http://schemas.microsoft.com/office/powerpoint/2010/main" val="324932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7A867A9-C2C5-D18E-7263-5724CD60E1AF}"/>
              </a:ext>
            </a:extLst>
          </p:cNvPr>
          <p:cNvSpPr txBox="1"/>
          <p:nvPr/>
        </p:nvSpPr>
        <p:spPr>
          <a:xfrm>
            <a:off x="4360122" y="5169032"/>
            <a:ext cx="3502857" cy="369332"/>
          </a:xfrm>
          <a:prstGeom prst="rect">
            <a:avLst/>
          </a:prstGeom>
          <a:noFill/>
        </p:spPr>
        <p:txBody>
          <a:bodyPr wrap="square" rtlCol="0">
            <a:spAutoFit/>
          </a:bodyPr>
          <a:lstStyle/>
          <a:p>
            <a:pPr algn="ctr"/>
            <a:r>
              <a:rPr lang="en-US" dirty="0"/>
              <a:t>Fig: Git Workflow</a:t>
            </a:r>
            <a:endParaRPr lang="en-IN" dirty="0"/>
          </a:p>
        </p:txBody>
      </p:sp>
      <p:pic>
        <p:nvPicPr>
          <p:cNvPr id="1026" name="Picture 2" descr="Features of Git">
            <a:extLst>
              <a:ext uri="{FF2B5EF4-FFF2-40B4-BE49-F238E27FC236}">
                <a16:creationId xmlns:a16="http://schemas.microsoft.com/office/drawing/2014/main" id="{20DBEED5-7175-10EB-B632-E364B79A7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14" y="1399592"/>
            <a:ext cx="7520474" cy="345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3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78C-6026-6649-2D42-D2AA74BE056A}"/>
              </a:ext>
            </a:extLst>
          </p:cNvPr>
          <p:cNvSpPr>
            <a:spLocks noGrp="1"/>
          </p:cNvSpPr>
          <p:nvPr>
            <p:ph type="title"/>
          </p:nvPr>
        </p:nvSpPr>
        <p:spPr>
          <a:xfrm>
            <a:off x="1295401" y="982132"/>
            <a:ext cx="9601196" cy="1303867"/>
          </a:xfrm>
        </p:spPr>
        <p:txBody>
          <a:bodyPr/>
          <a:lstStyle/>
          <a:p>
            <a:r>
              <a:rPr lang="en-IN" b="0" i="0" dirty="0">
                <a:solidFill>
                  <a:srgbClr val="000000"/>
                </a:solidFill>
                <a:effectLst/>
                <a:latin typeface="Garamond" panose="02020404030301010803" pitchFamily="18" charset="0"/>
                <a:cs typeface="Heebo" pitchFamily="2" charset="-79"/>
              </a:rPr>
              <a:t>Git  Terminologies</a:t>
            </a:r>
          </a:p>
        </p:txBody>
      </p:sp>
      <p:sp>
        <p:nvSpPr>
          <p:cNvPr id="3" name="Content Placeholder 2">
            <a:extLst>
              <a:ext uri="{FF2B5EF4-FFF2-40B4-BE49-F238E27FC236}">
                <a16:creationId xmlns:a16="http://schemas.microsoft.com/office/drawing/2014/main" id="{5A529953-BF18-0DD5-D81B-15A56A772E24}"/>
              </a:ext>
            </a:extLst>
          </p:cNvPr>
          <p:cNvSpPr>
            <a:spLocks noGrp="1"/>
          </p:cNvSpPr>
          <p:nvPr>
            <p:ph idx="1"/>
          </p:nvPr>
        </p:nvSpPr>
        <p:spPr/>
        <p:txBody>
          <a:bodyPr>
            <a:normAutofit fontScale="62500" lnSpcReduction="20000"/>
          </a:bodyPr>
          <a:lstStyle/>
          <a:p>
            <a:pPr>
              <a:lnSpc>
                <a:spcPct val="110000"/>
              </a:lnSpc>
            </a:pPr>
            <a:r>
              <a:rPr lang="en-US" sz="4400" dirty="0"/>
              <a:t>Branch                             </a:t>
            </a:r>
          </a:p>
          <a:p>
            <a:pPr>
              <a:lnSpc>
                <a:spcPct val="110000"/>
              </a:lnSpc>
            </a:pPr>
            <a:r>
              <a:rPr lang="en-US" sz="4400" dirty="0"/>
              <a:t>Checkout         </a:t>
            </a:r>
          </a:p>
          <a:p>
            <a:pPr>
              <a:lnSpc>
                <a:spcPct val="110000"/>
              </a:lnSpc>
            </a:pPr>
            <a:r>
              <a:rPr lang="en-US" sz="4400" dirty="0"/>
              <a:t>Cherry-picking</a:t>
            </a:r>
          </a:p>
          <a:p>
            <a:pPr>
              <a:lnSpc>
                <a:spcPct val="110000"/>
              </a:lnSpc>
            </a:pPr>
            <a:r>
              <a:rPr lang="en-US" sz="4400" dirty="0"/>
              <a:t>Clone </a:t>
            </a:r>
          </a:p>
          <a:p>
            <a:pPr>
              <a:lnSpc>
                <a:spcPct val="110000"/>
              </a:lnSpc>
            </a:pPr>
            <a:r>
              <a:rPr lang="en-US" sz="4400" dirty="0"/>
              <a:t>Fetch </a:t>
            </a:r>
          </a:p>
          <a:p>
            <a:pPr>
              <a:lnSpc>
                <a:spcPct val="110000"/>
              </a:lnSpc>
            </a:pPr>
            <a:r>
              <a:rPr lang="en-US" sz="4400" dirty="0"/>
              <a:t>HEAD</a:t>
            </a:r>
          </a:p>
          <a:p>
            <a:pPr>
              <a:lnSpc>
                <a:spcPct val="110000"/>
              </a:lnSpc>
            </a:pPr>
            <a:endParaRPr lang="en-US" dirty="0"/>
          </a:p>
          <a:p>
            <a:pPr lvl="1">
              <a:lnSpc>
                <a:spcPct val="110000"/>
              </a:lnSpc>
            </a:pPr>
            <a:endParaRPr lang="en-US" dirty="0"/>
          </a:p>
        </p:txBody>
      </p:sp>
    </p:spTree>
    <p:extLst>
      <p:ext uri="{BB962C8B-B14F-4D97-AF65-F5344CB8AC3E}">
        <p14:creationId xmlns:p14="http://schemas.microsoft.com/office/powerpoint/2010/main" val="134276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B04DA-E0E3-A867-6B6D-5609FD4E7932}"/>
              </a:ext>
            </a:extLst>
          </p:cNvPr>
          <p:cNvSpPr txBox="1"/>
          <p:nvPr/>
        </p:nvSpPr>
        <p:spPr>
          <a:xfrm>
            <a:off x="1054360" y="755779"/>
            <a:ext cx="9797142" cy="5650778"/>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sz="2400" dirty="0"/>
              <a:t>Index </a:t>
            </a:r>
          </a:p>
          <a:p>
            <a:pPr marL="285750" indent="-285750">
              <a:lnSpc>
                <a:spcPct val="110000"/>
              </a:lnSpc>
              <a:buFont typeface="Arial" panose="020B0604020202020204" pitchFamily="34" charset="0"/>
              <a:buChar char="•"/>
            </a:pPr>
            <a:r>
              <a:rPr lang="en-US" sz="2400" dirty="0"/>
              <a:t>Master </a:t>
            </a:r>
          </a:p>
          <a:p>
            <a:pPr marL="285750" indent="-285750">
              <a:lnSpc>
                <a:spcPct val="110000"/>
              </a:lnSpc>
              <a:buFont typeface="Arial" panose="020B0604020202020204" pitchFamily="34" charset="0"/>
              <a:buChar char="•"/>
            </a:pPr>
            <a:r>
              <a:rPr lang="en-US" sz="2400" dirty="0"/>
              <a:t>Merge </a:t>
            </a:r>
          </a:p>
          <a:p>
            <a:pPr marL="285750" indent="-285750">
              <a:lnSpc>
                <a:spcPct val="110000"/>
              </a:lnSpc>
              <a:buFont typeface="Arial" panose="020B0604020202020204" pitchFamily="34" charset="0"/>
              <a:buChar char="•"/>
            </a:pPr>
            <a:r>
              <a:rPr lang="en-US" sz="2400" dirty="0"/>
              <a:t>Origin</a:t>
            </a:r>
          </a:p>
          <a:p>
            <a:pPr marL="285750" indent="-285750">
              <a:lnSpc>
                <a:spcPct val="110000"/>
              </a:lnSpc>
              <a:buFont typeface="Arial" panose="020B0604020202020204" pitchFamily="34" charset="0"/>
              <a:buChar char="•"/>
            </a:pPr>
            <a:r>
              <a:rPr lang="en-US" sz="2400" dirty="0"/>
              <a:t>Pull/pull request </a:t>
            </a:r>
          </a:p>
          <a:p>
            <a:pPr marL="285750" indent="-285750">
              <a:lnSpc>
                <a:spcPct val="110000"/>
              </a:lnSpc>
              <a:buFont typeface="Arial" panose="020B0604020202020204" pitchFamily="34" charset="0"/>
              <a:buChar char="•"/>
            </a:pPr>
            <a:r>
              <a:rPr lang="en-US" sz="2400" dirty="0"/>
              <a:t>Push </a:t>
            </a:r>
          </a:p>
          <a:p>
            <a:pPr marL="285750" indent="-285750">
              <a:lnSpc>
                <a:spcPct val="110000"/>
              </a:lnSpc>
              <a:buFont typeface="Arial" panose="020B0604020202020204" pitchFamily="34" charset="0"/>
              <a:buChar char="•"/>
            </a:pPr>
            <a:r>
              <a:rPr lang="en-US" sz="2400" dirty="0"/>
              <a:t>Rebase</a:t>
            </a:r>
          </a:p>
          <a:p>
            <a:pPr marL="285750" indent="-285750">
              <a:lnSpc>
                <a:spcPct val="110000"/>
              </a:lnSpc>
              <a:buFont typeface="Arial" panose="020B0604020202020204" pitchFamily="34" charset="0"/>
              <a:buChar char="•"/>
            </a:pPr>
            <a:r>
              <a:rPr lang="en-US" sz="2400" dirty="0"/>
              <a:t>Remote</a:t>
            </a:r>
          </a:p>
          <a:p>
            <a:pPr marL="285750" indent="-285750">
              <a:lnSpc>
                <a:spcPct val="110000"/>
              </a:lnSpc>
              <a:buFont typeface="Arial" panose="020B0604020202020204" pitchFamily="34" charset="0"/>
              <a:buChar char="•"/>
            </a:pPr>
            <a:r>
              <a:rPr lang="en-US" sz="2400" dirty="0"/>
              <a:t>Repository </a:t>
            </a:r>
          </a:p>
          <a:p>
            <a:pPr marL="285750" indent="-285750">
              <a:lnSpc>
                <a:spcPct val="110000"/>
              </a:lnSpc>
              <a:buFont typeface="Arial" panose="020B0604020202020204" pitchFamily="34" charset="0"/>
              <a:buChar char="•"/>
            </a:pPr>
            <a:r>
              <a:rPr lang="en-US" sz="2400" dirty="0"/>
              <a:t>Stashing </a:t>
            </a:r>
          </a:p>
          <a:p>
            <a:pPr marL="285750" indent="-285750">
              <a:lnSpc>
                <a:spcPct val="110000"/>
              </a:lnSpc>
              <a:buFont typeface="Arial" panose="020B0604020202020204" pitchFamily="34" charset="0"/>
              <a:buChar char="•"/>
            </a:pPr>
            <a:r>
              <a:rPr lang="en-US" sz="2400" dirty="0"/>
              <a:t>Tag </a:t>
            </a:r>
          </a:p>
          <a:p>
            <a:pPr marL="285750" indent="-285750">
              <a:lnSpc>
                <a:spcPct val="110000"/>
              </a:lnSpc>
              <a:buFont typeface="Arial" panose="020B0604020202020204" pitchFamily="34" charset="0"/>
              <a:buChar char="•"/>
            </a:pPr>
            <a:r>
              <a:rPr lang="en-US" sz="2400" dirty="0"/>
              <a:t>Commit</a:t>
            </a:r>
          </a:p>
          <a:p>
            <a:pPr marL="285750" indent="-285750">
              <a:lnSpc>
                <a:spcPct val="110000"/>
              </a:lnSpc>
              <a:buFont typeface="Arial" panose="020B0604020202020204" pitchFamily="34" charset="0"/>
              <a:buChar char="•"/>
            </a:pPr>
            <a:r>
              <a:rPr lang="en-US" sz="2400" dirty="0"/>
              <a:t>Ignore  </a:t>
            </a:r>
          </a:p>
          <a:p>
            <a:endParaRPr lang="en-US" dirty="0"/>
          </a:p>
        </p:txBody>
      </p:sp>
    </p:spTree>
    <p:extLst>
      <p:ext uri="{BB962C8B-B14F-4D97-AF65-F5344CB8AC3E}">
        <p14:creationId xmlns:p14="http://schemas.microsoft.com/office/powerpoint/2010/main" val="90103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B4304-64C1-BFC6-5069-9DE49F7EDD03}"/>
              </a:ext>
            </a:extLst>
          </p:cNvPr>
          <p:cNvSpPr txBox="1"/>
          <p:nvPr/>
        </p:nvSpPr>
        <p:spPr>
          <a:xfrm>
            <a:off x="900332" y="566678"/>
            <a:ext cx="10072468" cy="5724644"/>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Branches:</a:t>
            </a:r>
          </a:p>
          <a:p>
            <a:pPr algn="just"/>
            <a:r>
              <a:rPr lang="en-US" sz="2400" b="0" i="0" dirty="0">
                <a:solidFill>
                  <a:srgbClr val="000000"/>
                </a:solidFill>
                <a:effectLst/>
                <a:latin typeface="+mj-lt"/>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p>
          <a:p>
            <a:pPr algn="l"/>
            <a:r>
              <a:rPr lang="en-US" sz="2800" b="1" i="0" dirty="0">
                <a:solidFill>
                  <a:srgbClr val="FF0000"/>
                </a:solidFill>
                <a:effectLst/>
                <a:latin typeface="+mj-lt"/>
                <a:cs typeface="Heebo" pitchFamily="2" charset="-79"/>
              </a:rPr>
              <a:t>Tags:</a:t>
            </a:r>
          </a:p>
          <a:p>
            <a:pPr algn="just"/>
            <a:r>
              <a:rPr lang="en-US" sz="2400" b="0" i="0" dirty="0">
                <a:solidFill>
                  <a:srgbClr val="000000"/>
                </a:solidFill>
                <a:effectLst/>
                <a:latin typeface="+mj-lt"/>
              </a:rPr>
              <a:t>Tag assigns a meaningful name with a specific version in the repository. Tags are very similar to branches, but the difference is that tags are immutable. It means, tag is a branch, which nobody intends to modify</a:t>
            </a:r>
            <a:r>
              <a:rPr lang="en-IN" sz="2400" b="0" i="0" dirty="0">
                <a:solidFill>
                  <a:srgbClr val="000000"/>
                </a:solidFill>
                <a:effectLst/>
                <a:latin typeface="+mj-lt"/>
              </a:rPr>
              <a:t>.</a:t>
            </a:r>
          </a:p>
          <a:p>
            <a:pPr algn="l"/>
            <a:r>
              <a:rPr lang="en-US" sz="2800" b="1" i="0" dirty="0">
                <a:solidFill>
                  <a:srgbClr val="FF0000"/>
                </a:solidFill>
                <a:effectLst/>
                <a:latin typeface="+mj-lt"/>
                <a:cs typeface="Heebo" pitchFamily="2" charset="-79"/>
              </a:rPr>
              <a:t>Clone:</a:t>
            </a:r>
          </a:p>
          <a:p>
            <a:pPr algn="just"/>
            <a:r>
              <a:rPr lang="en-US" sz="2400" b="0" i="0" dirty="0">
                <a:solidFill>
                  <a:srgbClr val="000000"/>
                </a:solidFill>
                <a:effectLst/>
                <a:latin typeface="+mj-lt"/>
              </a:rPr>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pPr algn="just"/>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575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7B8DF8-7FCE-6507-D292-13C5D2F5F1AD}"/>
              </a:ext>
            </a:extLst>
          </p:cNvPr>
          <p:cNvSpPr txBox="1"/>
          <p:nvPr/>
        </p:nvSpPr>
        <p:spPr>
          <a:xfrm>
            <a:off x="872197" y="900332"/>
            <a:ext cx="10325686" cy="4985980"/>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Pull:</a:t>
            </a:r>
          </a:p>
          <a:p>
            <a:pPr algn="just"/>
            <a:r>
              <a:rPr lang="en-US" sz="2400" b="0" i="0" dirty="0">
                <a:solidFill>
                  <a:srgbClr val="000000"/>
                </a:solidFill>
                <a:effectLst/>
                <a:latin typeface="+mj-lt"/>
              </a:rPr>
              <a:t>Pull operation copies the changes from a remote repository instance to a local one. The pull operation is used for synchronization between two repository instances. This is same as the update operation in Subversion.</a:t>
            </a:r>
          </a:p>
          <a:p>
            <a:pPr algn="l"/>
            <a:r>
              <a:rPr lang="en-US" sz="2800" b="1" i="0" dirty="0">
                <a:solidFill>
                  <a:srgbClr val="FF0000"/>
                </a:solidFill>
                <a:effectLst/>
                <a:latin typeface="+mj-lt"/>
                <a:cs typeface="Heebo" pitchFamily="2" charset="-79"/>
              </a:rPr>
              <a:t>Push:</a:t>
            </a:r>
          </a:p>
          <a:p>
            <a:pPr algn="just"/>
            <a:r>
              <a:rPr lang="en-US" sz="2400" b="0" i="0" dirty="0">
                <a:solidFill>
                  <a:srgbClr val="000000"/>
                </a:solidFill>
                <a:effectLst/>
                <a:latin typeface="+mj-lt"/>
              </a:rPr>
              <a:t>Push operation copies changes from a local repository instance to a remote one. This is used to store the changes permanently into the Git repository. This is same as the commit operation in Subversion.</a:t>
            </a:r>
          </a:p>
          <a:p>
            <a:pPr algn="l"/>
            <a:r>
              <a:rPr lang="en-US" sz="2800" b="1" i="0" dirty="0">
                <a:solidFill>
                  <a:srgbClr val="FF0000"/>
                </a:solidFill>
                <a:effectLst/>
                <a:latin typeface="+mj-lt"/>
                <a:cs typeface="Heebo" pitchFamily="2" charset="-79"/>
              </a:rPr>
              <a:t>HEAD:</a:t>
            </a:r>
          </a:p>
          <a:p>
            <a:pPr algn="just"/>
            <a:r>
              <a:rPr lang="en-US" sz="2400" b="0" i="0" dirty="0">
                <a:solidFill>
                  <a:srgbClr val="000000"/>
                </a:solidFill>
                <a:effectLst/>
                <a:latin typeface="+mj-lt"/>
              </a:rPr>
              <a:t>HEAD is a pointer, which always points to the latest commit in the branch. Whenever you make a commit, HEAD is updated with the latest commit. The heads of the branches are stored in </a:t>
            </a:r>
            <a:r>
              <a:rPr lang="en-US" sz="2400" b="1" i="0" dirty="0">
                <a:solidFill>
                  <a:srgbClr val="000000"/>
                </a:solidFill>
                <a:effectLst/>
                <a:latin typeface="+mj-lt"/>
              </a:rPr>
              <a:t>.git/refs/heads/</a:t>
            </a:r>
            <a:r>
              <a:rPr lang="en-US" sz="2400" b="0" i="0" dirty="0">
                <a:solidFill>
                  <a:srgbClr val="000000"/>
                </a:solidFill>
                <a:effectLst/>
                <a:latin typeface="+mj-lt"/>
              </a:rPr>
              <a:t> directory.</a:t>
            </a:r>
          </a:p>
          <a:p>
            <a:endParaRPr lang="en-IN" dirty="0"/>
          </a:p>
        </p:txBody>
      </p:sp>
    </p:spTree>
    <p:extLst>
      <p:ext uri="{BB962C8B-B14F-4D97-AF65-F5344CB8AC3E}">
        <p14:creationId xmlns:p14="http://schemas.microsoft.com/office/powerpoint/2010/main" val="8048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0A3DE-F75B-FE30-FC04-28FDF0047093}"/>
              </a:ext>
            </a:extLst>
          </p:cNvPr>
          <p:cNvSpPr txBox="1"/>
          <p:nvPr/>
        </p:nvSpPr>
        <p:spPr>
          <a:xfrm>
            <a:off x="990193" y="666636"/>
            <a:ext cx="10486460" cy="5663089"/>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Cherry Picking:</a:t>
            </a:r>
          </a:p>
          <a:p>
            <a:pPr algn="just"/>
            <a:r>
              <a:rPr lang="en-US" sz="2400" b="0" i="0" dirty="0">
                <a:solidFill>
                  <a:srgbClr val="333333"/>
                </a:solidFill>
                <a:effectLst/>
                <a:latin typeface="Garamond" panose="02020404030301010803" pitchFamily="18" charset="0"/>
              </a:rPr>
              <a:t>Cherry-picking in Git is meant to apply some commit from one branch into another branch. In case you made a mistake and committed a change into the wrong branch, but do not want to merge the whole branch. You can revert the commit and cherry-pick it on another branch.</a:t>
            </a:r>
          </a:p>
          <a:p>
            <a:pPr algn="just"/>
            <a:r>
              <a:rPr lang="en-US" sz="2400" b="1" dirty="0">
                <a:solidFill>
                  <a:srgbClr val="FF0000"/>
                </a:solidFill>
                <a:latin typeface="Garamond" panose="02020404030301010803" pitchFamily="18" charset="0"/>
                <a:cs typeface="Heebo" pitchFamily="2" charset="-79"/>
              </a:rPr>
              <a:t>Fetch:</a:t>
            </a:r>
          </a:p>
          <a:p>
            <a:pPr algn="just"/>
            <a:r>
              <a:rPr lang="en-US" sz="2400" i="0" dirty="0">
                <a:solidFill>
                  <a:srgbClr val="333333"/>
                </a:solidFill>
                <a:effectLst/>
                <a:latin typeface="Garamond" panose="02020404030301010803" pitchFamily="18" charset="0"/>
              </a:rPr>
              <a:t>It is used to fetch branches and tags from one or more other repositories, along with the objects necessary to complete their histories. It updates the remote-tracking branches.</a:t>
            </a:r>
            <a:r>
              <a:rPr lang="en-US" sz="2400" dirty="0">
                <a:solidFill>
                  <a:srgbClr val="333333"/>
                </a:solidFill>
                <a:latin typeface="Garamond" panose="02020404030301010803" pitchFamily="18" charset="0"/>
                <a:cs typeface="Heebo" pitchFamily="2" charset="-79"/>
              </a:rPr>
              <a:t> </a:t>
            </a:r>
            <a:endParaRPr lang="en-US" sz="2800" b="1" i="0" dirty="0">
              <a:solidFill>
                <a:srgbClr val="FF0000"/>
              </a:solidFill>
              <a:effectLst/>
              <a:latin typeface="+mj-lt"/>
              <a:cs typeface="Heebo" pitchFamily="2" charset="-79"/>
            </a:endParaRPr>
          </a:p>
          <a:p>
            <a:pPr algn="l"/>
            <a:r>
              <a:rPr lang="en-US" sz="2800" b="1" i="0" dirty="0">
                <a:solidFill>
                  <a:srgbClr val="FF0000"/>
                </a:solidFill>
                <a:effectLst/>
                <a:latin typeface="+mj-lt"/>
                <a:cs typeface="Heebo" pitchFamily="2" charset="-79"/>
              </a:rPr>
              <a:t>Commits:</a:t>
            </a:r>
          </a:p>
          <a:p>
            <a:pPr algn="just"/>
            <a:r>
              <a:rPr lang="en-US" sz="2400" b="0" i="0" dirty="0">
                <a:effectLst/>
                <a:latin typeface="+mj-lt"/>
              </a:rPr>
              <a:t>Commit holds the current state of the repository. A commit is also named by </a:t>
            </a:r>
            <a:r>
              <a:rPr lang="en-US" sz="2400" b="1" i="0" dirty="0">
                <a:effectLst/>
                <a:latin typeface="+mj-lt"/>
              </a:rPr>
              <a:t>SHA1</a:t>
            </a:r>
            <a:r>
              <a:rPr lang="en-US" sz="2400" b="0" i="0" dirty="0">
                <a:effectLst/>
                <a:latin typeface="+mj-lt"/>
              </a:rPr>
              <a:t> hash. You can consider a commit object as a node of the linked list. Every commit object has a pointer to the parent commit object.</a:t>
            </a:r>
          </a:p>
          <a:p>
            <a:pPr algn="just"/>
            <a:endParaRPr lang="en-US" sz="2400" b="0" i="0" dirty="0">
              <a:solidFill>
                <a:srgbClr val="000000"/>
              </a:solidFill>
              <a:effectLst/>
              <a:latin typeface="+mj-lt"/>
            </a:endParaRPr>
          </a:p>
          <a:p>
            <a:endParaRPr lang="en-IN" dirty="0"/>
          </a:p>
        </p:txBody>
      </p:sp>
    </p:spTree>
    <p:extLst>
      <p:ext uri="{BB962C8B-B14F-4D97-AF65-F5344CB8AC3E}">
        <p14:creationId xmlns:p14="http://schemas.microsoft.com/office/powerpoint/2010/main" val="362157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A873B-226E-E0BA-D0E7-C80B26EDE6FD}"/>
              </a:ext>
            </a:extLst>
          </p:cNvPr>
          <p:cNvSpPr txBox="1"/>
          <p:nvPr/>
        </p:nvSpPr>
        <p:spPr>
          <a:xfrm>
            <a:off x="793102" y="877078"/>
            <a:ext cx="10496939" cy="5262979"/>
          </a:xfrm>
          <a:prstGeom prst="rect">
            <a:avLst/>
          </a:prstGeom>
          <a:noFill/>
        </p:spPr>
        <p:txBody>
          <a:bodyPr wrap="square" rtlCol="0">
            <a:spAutoFit/>
          </a:bodyPr>
          <a:lstStyle/>
          <a:p>
            <a:r>
              <a:rPr lang="en-US" sz="2800" b="1" dirty="0">
                <a:solidFill>
                  <a:srgbClr val="FF0000"/>
                </a:solidFill>
              </a:rPr>
              <a:t>Checkout:</a:t>
            </a:r>
          </a:p>
          <a:p>
            <a:pPr algn="just"/>
            <a:r>
              <a:rPr lang="en-US" sz="2400" i="0" dirty="0">
                <a:solidFill>
                  <a:srgbClr val="333333"/>
                </a:solidFill>
                <a:effectLst/>
                <a:latin typeface="Garamond" panose="02020404030301010803" pitchFamily="18" charset="0"/>
              </a:rPr>
              <a:t>In Git, the term checkout is used for the act of switching between different versions of a target entity. The git checkout command is used to switch between branches in a repository</a:t>
            </a:r>
            <a:r>
              <a:rPr lang="en-US" sz="2800" b="0" i="0" dirty="0">
                <a:solidFill>
                  <a:srgbClr val="333333"/>
                </a:solidFill>
                <a:effectLst/>
                <a:latin typeface="inter-regular"/>
              </a:rPr>
              <a:t>.</a:t>
            </a:r>
          </a:p>
          <a:p>
            <a:pPr algn="just"/>
            <a:r>
              <a:rPr lang="en-US" sz="2800" b="1" dirty="0">
                <a:solidFill>
                  <a:srgbClr val="FF0000"/>
                </a:solidFill>
                <a:latin typeface="+mj-lt"/>
              </a:rPr>
              <a:t>Index:</a:t>
            </a:r>
          </a:p>
          <a:p>
            <a:pPr algn="just"/>
            <a:r>
              <a:rPr lang="en-US" sz="2400" b="0" i="0" dirty="0">
                <a:solidFill>
                  <a:srgbClr val="333333"/>
                </a:solidFill>
                <a:effectLst/>
              </a:rPr>
              <a:t>The Git index is a staging area between the working directory and repository. It is used as the index to build up a set of changes that you want to commit together</a:t>
            </a:r>
            <a:r>
              <a:rPr lang="en-US" sz="2800" b="0" i="0" dirty="0">
                <a:solidFill>
                  <a:srgbClr val="333333"/>
                </a:solidFill>
                <a:effectLst/>
                <a:latin typeface="inter-regular"/>
              </a:rPr>
              <a:t>.</a:t>
            </a:r>
          </a:p>
          <a:p>
            <a:pPr algn="just"/>
            <a:r>
              <a:rPr lang="en-US" sz="2800" b="1" i="0" u="none" strike="noStrike" dirty="0">
                <a:solidFill>
                  <a:srgbClr val="FF0000"/>
                </a:solidFill>
                <a:effectLst/>
                <a:latin typeface="+mj-lt"/>
              </a:rPr>
              <a:t>Master:</a:t>
            </a:r>
            <a:endParaRPr lang="en-US" sz="2800" b="1" i="0" dirty="0">
              <a:solidFill>
                <a:srgbClr val="FF0000"/>
              </a:solidFill>
              <a:effectLst/>
              <a:latin typeface="+mj-lt"/>
            </a:endParaRPr>
          </a:p>
          <a:p>
            <a:pPr algn="just"/>
            <a:r>
              <a:rPr lang="en-US" sz="2400" b="0" i="0" dirty="0">
                <a:solidFill>
                  <a:srgbClr val="333333"/>
                </a:solidFill>
                <a:effectLst/>
                <a:latin typeface="+mj-lt"/>
              </a:rPr>
              <a:t>Master is a naming convention for Git branch. It's a default branch of Git. After cloning a project from a remote server, the resulting local repository contains only a single local branch. This branch is called a "master" branch. It means that "master" is a repository's "default" branch.</a:t>
            </a:r>
          </a:p>
          <a:p>
            <a:pPr algn="just"/>
            <a:endParaRPr lang="en-US" sz="2800" b="1" dirty="0">
              <a:solidFill>
                <a:srgbClr val="FF0000"/>
              </a:solidFill>
            </a:endParaRPr>
          </a:p>
        </p:txBody>
      </p:sp>
    </p:spTree>
    <p:extLst>
      <p:ext uri="{BB962C8B-B14F-4D97-AF65-F5344CB8AC3E}">
        <p14:creationId xmlns:p14="http://schemas.microsoft.com/office/powerpoint/2010/main" val="241565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D8F5FB-F649-9FCC-B0B7-BFCF1A1A5648}"/>
              </a:ext>
            </a:extLst>
          </p:cNvPr>
          <p:cNvSpPr txBox="1"/>
          <p:nvPr/>
        </p:nvSpPr>
        <p:spPr>
          <a:xfrm>
            <a:off x="749559" y="764024"/>
            <a:ext cx="10692882" cy="6401753"/>
          </a:xfrm>
          <a:prstGeom prst="rect">
            <a:avLst/>
          </a:prstGeom>
          <a:noFill/>
        </p:spPr>
        <p:txBody>
          <a:bodyPr wrap="square">
            <a:spAutoFit/>
          </a:bodyPr>
          <a:lstStyle/>
          <a:p>
            <a:pPr algn="just"/>
            <a:r>
              <a:rPr lang="en-US" sz="2800" b="1" i="0" u="none" strike="noStrike" dirty="0">
                <a:solidFill>
                  <a:srgbClr val="FF0000"/>
                </a:solidFill>
                <a:effectLst/>
                <a:latin typeface="+mj-lt"/>
              </a:rPr>
              <a:t>Merge:</a:t>
            </a:r>
            <a:endParaRPr lang="en-US" sz="2800" b="1" i="0" dirty="0">
              <a:solidFill>
                <a:srgbClr val="FF0000"/>
              </a:solidFill>
              <a:effectLst/>
              <a:latin typeface="+mj-lt"/>
            </a:endParaRPr>
          </a:p>
          <a:p>
            <a:pPr algn="just"/>
            <a:r>
              <a:rPr lang="en-US" sz="2400" b="0" i="0" dirty="0">
                <a:solidFill>
                  <a:srgbClr val="333333"/>
                </a:solidFill>
                <a:effectLst/>
              </a:rPr>
              <a:t>Merging is a process to put a forked history back together. The git merge command facilitates you to take the data created by git branch and integrate them into a single branch.</a:t>
            </a:r>
          </a:p>
          <a:p>
            <a:pPr algn="just"/>
            <a:r>
              <a:rPr lang="en-US" sz="2800" b="1" i="0" u="none" strike="noStrike" dirty="0">
                <a:solidFill>
                  <a:srgbClr val="FF0000"/>
                </a:solidFill>
                <a:effectLst/>
              </a:rPr>
              <a:t>Origin:</a:t>
            </a:r>
            <a:endParaRPr lang="en-US" sz="2800" b="1" i="0" dirty="0">
              <a:solidFill>
                <a:srgbClr val="FF0000"/>
              </a:solidFill>
              <a:effectLst/>
            </a:endParaRPr>
          </a:p>
          <a:p>
            <a:pPr algn="just"/>
            <a:r>
              <a:rPr lang="en-US" sz="2400" b="0" i="0" dirty="0">
                <a:solidFill>
                  <a:srgbClr val="333333"/>
                </a:solidFill>
                <a:effectLst/>
              </a:rPr>
              <a:t>In Git, "origin" is a reference to the remote repository from a project was initially cloned. More precisely, it is used instead of that original repository URL to make referencing much easier.</a:t>
            </a:r>
          </a:p>
          <a:p>
            <a:pPr algn="just"/>
            <a:r>
              <a:rPr lang="en-US" sz="2800" b="1" i="0" u="none" strike="noStrike" dirty="0">
                <a:solidFill>
                  <a:srgbClr val="FF0000"/>
                </a:solidFill>
                <a:effectLst/>
              </a:rPr>
              <a:t>Rebase:</a:t>
            </a:r>
            <a:endParaRPr lang="en-US" sz="2800" b="1" i="0" dirty="0">
              <a:solidFill>
                <a:srgbClr val="FF0000"/>
              </a:solidFill>
              <a:effectLst/>
            </a:endParaRPr>
          </a:p>
          <a:p>
            <a:pPr algn="just"/>
            <a:r>
              <a:rPr lang="en-US" sz="2400" b="0" i="0" dirty="0">
                <a:solidFill>
                  <a:srgbClr val="333333"/>
                </a:solidFill>
                <a:effectLst/>
              </a:rPr>
              <a:t>In Git, the term rebase is referred to as the process of moving or combining a sequence of commits to a new base commit. Rebasing is very beneficial and visualized the process in the environment of a feature branching workflow.</a:t>
            </a:r>
          </a:p>
          <a:p>
            <a:pPr algn="just"/>
            <a:r>
              <a:rPr lang="en-US" sz="2400" b="0" i="0" dirty="0">
                <a:solidFill>
                  <a:srgbClr val="333333"/>
                </a:solidFill>
                <a:effectLst/>
              </a:rPr>
              <a:t>From a content perception, rebasing is a technique of changing the base of your branch from one commit to another</a:t>
            </a:r>
          </a:p>
          <a:p>
            <a:pPr algn="just"/>
            <a:endParaRPr lang="en-US" sz="2400" b="0" i="0" dirty="0">
              <a:solidFill>
                <a:srgbClr val="333333"/>
              </a:solidFill>
              <a:effectLst/>
            </a:endParaRPr>
          </a:p>
          <a:p>
            <a:pPr algn="just"/>
            <a:endParaRPr lang="en-US" sz="2400" b="0" i="0" dirty="0">
              <a:solidFill>
                <a:srgbClr val="333333"/>
              </a:solidFill>
              <a:effectLst/>
            </a:endParaRPr>
          </a:p>
          <a:p>
            <a:pPr algn="just"/>
            <a:endParaRPr lang="en-US" sz="1800" i="0" dirty="0">
              <a:solidFill>
                <a:srgbClr val="FF0000"/>
              </a:solidFill>
              <a:effectLst/>
              <a:latin typeface="+mj-lt"/>
            </a:endParaRPr>
          </a:p>
        </p:txBody>
      </p:sp>
    </p:spTree>
    <p:extLst>
      <p:ext uri="{BB962C8B-B14F-4D97-AF65-F5344CB8AC3E}">
        <p14:creationId xmlns:p14="http://schemas.microsoft.com/office/powerpoint/2010/main" val="9501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7E0D-DDB3-30A5-404C-3E3E9CFE43E2}"/>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BA79B38-44C0-937D-44ED-15E8DB48BE1D}"/>
              </a:ext>
            </a:extLst>
          </p:cNvPr>
          <p:cNvSpPr>
            <a:spLocks noGrp="1"/>
          </p:cNvSpPr>
          <p:nvPr>
            <p:ph idx="1"/>
          </p:nvPr>
        </p:nvSpPr>
        <p:spPr/>
        <p:txBody>
          <a:bodyPr>
            <a:normAutofit lnSpcReduction="10000"/>
          </a:bodyPr>
          <a:lstStyle/>
          <a:p>
            <a:r>
              <a:rPr lang="en-US" dirty="0"/>
              <a:t>Git stands for “Global Information Tracker”.</a:t>
            </a:r>
          </a:p>
          <a:p>
            <a:r>
              <a:rPr lang="en-US" dirty="0"/>
              <a:t>It is a software developed by Linus Torvalds in 2005.</a:t>
            </a:r>
          </a:p>
          <a:p>
            <a:r>
              <a:rPr lang="en-US" dirty="0"/>
              <a:t>It is designed to record the changes to the file over time.</a:t>
            </a:r>
          </a:p>
          <a:p>
            <a:r>
              <a:rPr lang="en-US" dirty="0"/>
              <a:t>It is Distributed version control system(DVCS).</a:t>
            </a:r>
          </a:p>
          <a:p>
            <a:r>
              <a:rPr lang="en-US" dirty="0"/>
              <a:t>It gives us the ability to revert the files or the set of files we made changes. Hence it tracks all the type of files.</a:t>
            </a:r>
          </a:p>
          <a:p>
            <a:r>
              <a:rPr lang="en-US" b="0" i="0" dirty="0">
                <a:solidFill>
                  <a:srgbClr val="333333"/>
                </a:solidFill>
                <a:effectLst/>
                <a:latin typeface="inter-regular"/>
              </a:rPr>
              <a:t> </a:t>
            </a:r>
            <a:r>
              <a:rPr lang="en-US" b="0" i="0" dirty="0">
                <a:solidFill>
                  <a:srgbClr val="333333"/>
                </a:solidFill>
                <a:effectLst/>
                <a:latin typeface="+mj-lt"/>
              </a:rPr>
              <a:t>It is developed to manage projects with high speed </a:t>
            </a:r>
            <a:r>
              <a:rPr lang="en-US" b="0" i="0" dirty="0">
                <a:solidFill>
                  <a:srgbClr val="333333"/>
                </a:solidFill>
                <a:effectLst/>
                <a:latin typeface="Garamond" panose="02020404030301010803" pitchFamily="18" charset="0"/>
              </a:rPr>
              <a:t>and efficiency</a:t>
            </a:r>
            <a:r>
              <a:rPr lang="en-US" b="0" i="0" dirty="0">
                <a:solidFill>
                  <a:srgbClr val="333333"/>
                </a:solidFill>
                <a:effectLst/>
                <a:latin typeface="inter-regular"/>
              </a:rPr>
              <a:t>.</a:t>
            </a:r>
            <a:endParaRPr lang="en-US" dirty="0"/>
          </a:p>
          <a:p>
            <a:endParaRPr lang="en-US" dirty="0"/>
          </a:p>
        </p:txBody>
      </p:sp>
    </p:spTree>
    <p:extLst>
      <p:ext uri="{BB962C8B-B14F-4D97-AF65-F5344CB8AC3E}">
        <p14:creationId xmlns:p14="http://schemas.microsoft.com/office/powerpoint/2010/main" val="249400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ED0C45-1A03-AFCE-AF5E-97DE4238C4F2}"/>
              </a:ext>
            </a:extLst>
          </p:cNvPr>
          <p:cNvSpPr txBox="1"/>
          <p:nvPr/>
        </p:nvSpPr>
        <p:spPr>
          <a:xfrm>
            <a:off x="681134" y="765110"/>
            <a:ext cx="10664889" cy="5324535"/>
          </a:xfrm>
          <a:prstGeom prst="rect">
            <a:avLst/>
          </a:prstGeom>
          <a:noFill/>
        </p:spPr>
        <p:txBody>
          <a:bodyPr wrap="square">
            <a:spAutoFit/>
          </a:bodyPr>
          <a:lstStyle/>
          <a:p>
            <a:pPr algn="just"/>
            <a:r>
              <a:rPr lang="en-US" sz="2800" b="1" i="0" u="none" strike="noStrike" dirty="0">
                <a:solidFill>
                  <a:srgbClr val="FF0000"/>
                </a:solidFill>
                <a:effectLst/>
                <a:latin typeface="+mj-lt"/>
              </a:rPr>
              <a:t>Stashing:</a:t>
            </a:r>
            <a:endParaRPr lang="en-US" sz="2800" b="1" i="0" dirty="0">
              <a:solidFill>
                <a:srgbClr val="FF0000"/>
              </a:solidFill>
              <a:effectLst/>
              <a:latin typeface="+mj-lt"/>
            </a:endParaRPr>
          </a:p>
          <a:p>
            <a:pPr algn="just"/>
            <a:r>
              <a:rPr lang="en-US" sz="2400" b="0" i="0" dirty="0">
                <a:solidFill>
                  <a:srgbClr val="333333"/>
                </a:solidFill>
                <a:effectLst/>
                <a:latin typeface="+mj-lt"/>
              </a:rPr>
              <a:t>Sometimes you want to switch the branches, but you are working on an incomplete part of your current project. You don't want to make a commit of half-done work. Git stashing allows you to do so. The </a:t>
            </a:r>
            <a:r>
              <a:rPr lang="en-US" sz="2400" b="1" i="0" dirty="0">
                <a:solidFill>
                  <a:srgbClr val="333333"/>
                </a:solidFill>
                <a:effectLst/>
                <a:latin typeface="+mj-lt"/>
              </a:rPr>
              <a:t>git stash command</a:t>
            </a:r>
            <a:r>
              <a:rPr lang="en-US" sz="2400" b="0" i="0" dirty="0">
                <a:solidFill>
                  <a:srgbClr val="333333"/>
                </a:solidFill>
                <a:effectLst/>
                <a:latin typeface="+mj-lt"/>
              </a:rPr>
              <a:t> enables you to switch branch without committing the current branch.</a:t>
            </a:r>
          </a:p>
          <a:p>
            <a:pPr algn="just"/>
            <a:r>
              <a:rPr lang="en-US" sz="2400" b="1" i="0" u="none" strike="noStrike" dirty="0">
                <a:solidFill>
                  <a:srgbClr val="FF0000"/>
                </a:solidFill>
                <a:effectLst/>
                <a:latin typeface="+mj-lt"/>
              </a:rPr>
              <a:t>Git Ignore:</a:t>
            </a:r>
            <a:endParaRPr lang="en-US" sz="2400" b="1" i="0" dirty="0">
              <a:solidFill>
                <a:srgbClr val="FF0000"/>
              </a:solidFill>
              <a:effectLst/>
              <a:latin typeface="+mj-lt"/>
            </a:endParaRPr>
          </a:p>
          <a:p>
            <a:pPr algn="just"/>
            <a:r>
              <a:rPr lang="en-US" sz="2400" b="0" i="0" dirty="0">
                <a:solidFill>
                  <a:srgbClr val="333333"/>
                </a:solidFill>
                <a:effectLst/>
              </a:rPr>
              <a:t>In Git, the term ignore used to specify intentionally untracked files that Git should ignore. It doesn't affect the Files that already tracked by Git.</a:t>
            </a:r>
          </a:p>
          <a:p>
            <a:pPr algn="just"/>
            <a:r>
              <a:rPr lang="en-US" sz="2400" b="1" i="0" u="none" strike="noStrike" dirty="0">
                <a:solidFill>
                  <a:srgbClr val="FF0000"/>
                </a:solidFill>
                <a:effectLst/>
                <a:latin typeface="+mj-lt"/>
              </a:rPr>
              <a:t>Remote:</a:t>
            </a:r>
            <a:endParaRPr lang="en-US" sz="2400" b="1" i="0" dirty="0">
              <a:solidFill>
                <a:srgbClr val="FF0000"/>
              </a:solidFill>
              <a:effectLst/>
              <a:latin typeface="+mj-lt"/>
            </a:endParaRPr>
          </a:p>
          <a:p>
            <a:pPr algn="just"/>
            <a:r>
              <a:rPr lang="en-US" sz="2400" b="0" i="0" dirty="0">
                <a:solidFill>
                  <a:srgbClr val="333333"/>
                </a:solidFill>
                <a:effectLst/>
                <a:latin typeface="+mj-lt"/>
              </a:rPr>
              <a:t>In Git, the term remote is concerned with the remote repository. It is a shared repository that all team members use to exchange their changes. A remote repository is stored on a code hosting service like an internal server, GitHub, Subversion and more.</a:t>
            </a:r>
          </a:p>
          <a:p>
            <a:pPr algn="just"/>
            <a:endParaRPr lang="en-US" sz="2400" b="0" i="0" dirty="0">
              <a:solidFill>
                <a:srgbClr val="333333"/>
              </a:solidFill>
              <a:effectLst/>
            </a:endParaRPr>
          </a:p>
          <a:p>
            <a:pPr algn="just"/>
            <a:endParaRPr lang="en-US" sz="2400" b="0" i="0" dirty="0">
              <a:solidFill>
                <a:srgbClr val="333333"/>
              </a:solidFill>
              <a:effectLst/>
              <a:latin typeface="+mj-lt"/>
            </a:endParaRPr>
          </a:p>
        </p:txBody>
      </p:sp>
    </p:spTree>
    <p:extLst>
      <p:ext uri="{BB962C8B-B14F-4D97-AF65-F5344CB8AC3E}">
        <p14:creationId xmlns:p14="http://schemas.microsoft.com/office/powerpoint/2010/main" val="357795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14B0-7DC0-5BF7-D6FB-B041DCD14B5D}"/>
              </a:ext>
            </a:extLst>
          </p:cNvPr>
          <p:cNvSpPr>
            <a:spLocks noGrp="1"/>
          </p:cNvSpPr>
          <p:nvPr>
            <p:ph type="title"/>
          </p:nvPr>
        </p:nvSpPr>
        <p:spPr/>
        <p:txBody>
          <a:bodyPr/>
          <a:lstStyle/>
          <a:p>
            <a:r>
              <a:rPr lang="en-US" dirty="0"/>
              <a:t>GIT Basic Commands</a:t>
            </a:r>
            <a:endParaRPr lang="en-IN" dirty="0"/>
          </a:p>
        </p:txBody>
      </p:sp>
      <p:sp>
        <p:nvSpPr>
          <p:cNvPr id="3" name="Content Placeholder 2">
            <a:extLst>
              <a:ext uri="{FF2B5EF4-FFF2-40B4-BE49-F238E27FC236}">
                <a16:creationId xmlns:a16="http://schemas.microsoft.com/office/drawing/2014/main" id="{C086778F-4372-3A8C-7CC2-5EC38351EE1E}"/>
              </a:ext>
            </a:extLst>
          </p:cNvPr>
          <p:cNvSpPr>
            <a:spLocks noGrp="1"/>
          </p:cNvSpPr>
          <p:nvPr>
            <p:ph idx="1"/>
          </p:nvPr>
        </p:nvSpPr>
        <p:spPr/>
        <p:txBody>
          <a:bodyPr>
            <a:normAutofit/>
          </a:bodyPr>
          <a:lstStyle/>
          <a:p>
            <a:r>
              <a:rPr lang="en-IN" dirty="0"/>
              <a:t>Git config command </a:t>
            </a:r>
          </a:p>
          <a:p>
            <a:r>
              <a:rPr lang="en-IN" dirty="0"/>
              <a:t>Git </a:t>
            </a:r>
            <a:r>
              <a:rPr lang="en-IN" dirty="0" err="1"/>
              <a:t>init</a:t>
            </a:r>
            <a:r>
              <a:rPr lang="en-IN" dirty="0"/>
              <a:t> command </a:t>
            </a:r>
          </a:p>
          <a:p>
            <a:r>
              <a:rPr lang="en-IN" dirty="0"/>
              <a:t>Git clone command </a:t>
            </a:r>
          </a:p>
          <a:p>
            <a:r>
              <a:rPr lang="en-IN" dirty="0"/>
              <a:t>Git add command</a:t>
            </a:r>
          </a:p>
          <a:p>
            <a:r>
              <a:rPr lang="en-IN" dirty="0"/>
              <a:t>Git commit command</a:t>
            </a:r>
          </a:p>
          <a:p>
            <a:r>
              <a:rPr lang="en-IN" dirty="0"/>
              <a:t>Git status command</a:t>
            </a:r>
          </a:p>
          <a:p>
            <a:pPr marL="0" indent="0">
              <a:buNone/>
            </a:pPr>
            <a:endParaRPr lang="en-IN" dirty="0"/>
          </a:p>
          <a:p>
            <a:endParaRPr lang="en-IN" dirty="0"/>
          </a:p>
        </p:txBody>
      </p:sp>
    </p:spTree>
    <p:extLst>
      <p:ext uri="{BB962C8B-B14F-4D97-AF65-F5344CB8AC3E}">
        <p14:creationId xmlns:p14="http://schemas.microsoft.com/office/powerpoint/2010/main" val="1541859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0F2B9E-A9EF-CB42-40B1-F71E2845507C}"/>
              </a:ext>
            </a:extLst>
          </p:cNvPr>
          <p:cNvSpPr txBox="1"/>
          <p:nvPr/>
        </p:nvSpPr>
        <p:spPr>
          <a:xfrm>
            <a:off x="1175657" y="1073020"/>
            <a:ext cx="9367935" cy="44260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Git push command</a:t>
            </a:r>
          </a:p>
          <a:p>
            <a:pPr marL="285750" indent="-285750">
              <a:lnSpc>
                <a:spcPct val="200000"/>
              </a:lnSpc>
              <a:buFont typeface="Arial" panose="020B0604020202020204" pitchFamily="34" charset="0"/>
              <a:buChar char="•"/>
            </a:pPr>
            <a:r>
              <a:rPr lang="en-US" sz="2400" dirty="0"/>
              <a:t>Git pull command</a:t>
            </a:r>
          </a:p>
          <a:p>
            <a:pPr marL="285750" indent="-285750">
              <a:lnSpc>
                <a:spcPct val="200000"/>
              </a:lnSpc>
              <a:buFont typeface="Arial" panose="020B0604020202020204" pitchFamily="34" charset="0"/>
              <a:buChar char="•"/>
            </a:pPr>
            <a:r>
              <a:rPr lang="en-US" sz="2400" dirty="0"/>
              <a:t>Git Branch command</a:t>
            </a:r>
          </a:p>
          <a:p>
            <a:pPr marL="285750" indent="-285750">
              <a:lnSpc>
                <a:spcPct val="200000"/>
              </a:lnSpc>
              <a:buFont typeface="Arial" panose="020B0604020202020204" pitchFamily="34" charset="0"/>
              <a:buChar char="•"/>
            </a:pPr>
            <a:r>
              <a:rPr lang="en-US" sz="2400" dirty="0"/>
              <a:t>Git Merge command </a:t>
            </a:r>
          </a:p>
          <a:p>
            <a:pPr marL="285750" indent="-285750">
              <a:lnSpc>
                <a:spcPct val="200000"/>
              </a:lnSpc>
              <a:buFont typeface="Arial" panose="020B0604020202020204" pitchFamily="34" charset="0"/>
              <a:buChar char="•"/>
            </a:pPr>
            <a:r>
              <a:rPr lang="en-US" sz="2400" dirty="0"/>
              <a:t>Git log command</a:t>
            </a:r>
          </a:p>
          <a:p>
            <a:pPr marL="285750" indent="-285750">
              <a:lnSpc>
                <a:spcPct val="200000"/>
              </a:lnSpc>
              <a:buFont typeface="Arial" panose="020B0604020202020204" pitchFamily="34" charset="0"/>
              <a:buChar char="•"/>
            </a:pPr>
            <a:r>
              <a:rPr lang="en-US" sz="2400" dirty="0"/>
              <a:t>Git remote command</a:t>
            </a:r>
          </a:p>
        </p:txBody>
      </p:sp>
    </p:spTree>
    <p:extLst>
      <p:ext uri="{BB962C8B-B14F-4D97-AF65-F5344CB8AC3E}">
        <p14:creationId xmlns:p14="http://schemas.microsoft.com/office/powerpoint/2010/main" val="31350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76F5-E5B3-1D7C-8D8B-0298B3B1A77C}"/>
              </a:ext>
            </a:extLst>
          </p:cNvPr>
          <p:cNvSpPr>
            <a:spLocks noGrp="1"/>
          </p:cNvSpPr>
          <p:nvPr>
            <p:ph type="title"/>
          </p:nvPr>
        </p:nvSpPr>
        <p:spPr/>
        <p:txBody>
          <a:bodyPr/>
          <a:lstStyle/>
          <a:p>
            <a:r>
              <a:rPr lang="en-US" dirty="0"/>
              <a:t>Git config command</a:t>
            </a:r>
          </a:p>
        </p:txBody>
      </p:sp>
      <p:sp>
        <p:nvSpPr>
          <p:cNvPr id="3" name="Content Placeholder 2">
            <a:extLst>
              <a:ext uri="{FF2B5EF4-FFF2-40B4-BE49-F238E27FC236}">
                <a16:creationId xmlns:a16="http://schemas.microsoft.com/office/drawing/2014/main" id="{B0DE6541-8817-0209-97B1-343B411B0A32}"/>
              </a:ext>
            </a:extLst>
          </p:cNvPr>
          <p:cNvSpPr>
            <a:spLocks noGrp="1"/>
          </p:cNvSpPr>
          <p:nvPr>
            <p:ph idx="1"/>
          </p:nvPr>
        </p:nvSpPr>
        <p:spPr/>
        <p:txBody>
          <a:bodyPr/>
          <a:lstStyle/>
          <a:p>
            <a:pPr marL="0" indent="0">
              <a:buNone/>
            </a:pPr>
            <a:r>
              <a:rPr lang="en-US" b="0" i="0" dirty="0">
                <a:solidFill>
                  <a:srgbClr val="333333"/>
                </a:solidFill>
                <a:effectLst/>
                <a:latin typeface="+mj-lt"/>
              </a:rPr>
              <a:t>This command configures the user. The Git config command is the first and necessary command used on the Git command line. This command sets the author name and email address to be used with your commits. Git config is also used in other scenarios.</a:t>
            </a:r>
          </a:p>
          <a:p>
            <a:pPr marL="0" indent="0">
              <a:buNone/>
            </a:pPr>
            <a:r>
              <a:rPr lang="en-US" b="1" i="0" dirty="0">
                <a:solidFill>
                  <a:srgbClr val="FF0000"/>
                </a:solidFill>
                <a:effectLst/>
                <a:latin typeface="+mj-lt"/>
              </a:rPr>
              <a:t>Syntax:</a:t>
            </a:r>
            <a:endParaRPr lang="en-US" b="1" dirty="0">
              <a:solidFill>
                <a:srgbClr val="FF0000"/>
              </a:solidFill>
              <a:latin typeface="+mj-lt"/>
            </a:endParaRPr>
          </a:p>
          <a:p>
            <a:pPr marL="0" indent="0">
              <a:buNone/>
            </a:pPr>
            <a:r>
              <a:rPr lang="en-US" b="0" i="0" dirty="0">
                <a:solidFill>
                  <a:srgbClr val="000000"/>
                </a:solidFill>
                <a:effectLst/>
                <a:latin typeface="inter-regular"/>
              </a:rPr>
              <a:t>$ git config --global user.name “Username "  </a:t>
            </a:r>
          </a:p>
          <a:p>
            <a:pPr marL="0" indent="0">
              <a:buNone/>
            </a:pPr>
            <a:r>
              <a:rPr lang="en-US" b="0" i="0" dirty="0">
                <a:solidFill>
                  <a:srgbClr val="000000"/>
                </a:solidFill>
                <a:effectLst/>
                <a:latin typeface="inter-regular"/>
              </a:rPr>
              <a:t>$ git config --global user.email User_email@gmail.com</a:t>
            </a:r>
          </a:p>
          <a:p>
            <a:pPr marL="0" indent="0">
              <a:buNone/>
            </a:pPr>
            <a:endParaRPr lang="en-US" dirty="0">
              <a:latin typeface="+mj-lt"/>
            </a:endParaRPr>
          </a:p>
        </p:txBody>
      </p:sp>
    </p:spTree>
    <p:extLst>
      <p:ext uri="{BB962C8B-B14F-4D97-AF65-F5344CB8AC3E}">
        <p14:creationId xmlns:p14="http://schemas.microsoft.com/office/powerpoint/2010/main" val="294049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3FFE-D350-5313-434E-499F483EAD6F}"/>
              </a:ext>
            </a:extLst>
          </p:cNvPr>
          <p:cNvSpPr>
            <a:spLocks noGrp="1"/>
          </p:cNvSpPr>
          <p:nvPr>
            <p:ph type="title"/>
          </p:nvPr>
        </p:nvSpPr>
        <p:spPr/>
        <p:txBody>
          <a:bodyPr>
            <a:normAutofit fontScale="90000"/>
          </a:bodyPr>
          <a:lstStyle/>
          <a:p>
            <a:br>
              <a:rPr lang="en-US" dirty="0"/>
            </a:br>
            <a:r>
              <a:rPr lang="en-US" dirty="0"/>
              <a:t>Git </a:t>
            </a:r>
            <a:r>
              <a:rPr lang="en-US" dirty="0" err="1"/>
              <a:t>init</a:t>
            </a:r>
            <a:r>
              <a:rPr lang="en-US" dirty="0"/>
              <a:t> command</a:t>
            </a:r>
            <a:br>
              <a:rPr lang="en-US" dirty="0"/>
            </a:br>
            <a:endParaRPr lang="en-US" dirty="0"/>
          </a:p>
        </p:txBody>
      </p:sp>
      <p:sp>
        <p:nvSpPr>
          <p:cNvPr id="3" name="Content Placeholder 2">
            <a:extLst>
              <a:ext uri="{FF2B5EF4-FFF2-40B4-BE49-F238E27FC236}">
                <a16:creationId xmlns:a16="http://schemas.microsoft.com/office/drawing/2014/main" id="{5D6BEB20-9059-1A2C-C59E-727B4E9A1759}"/>
              </a:ext>
            </a:extLst>
          </p:cNvPr>
          <p:cNvSpPr>
            <a:spLocks noGrp="1"/>
          </p:cNvSpPr>
          <p:nvPr>
            <p:ph idx="1"/>
          </p:nvPr>
        </p:nvSpPr>
        <p:spPr/>
        <p:txBody>
          <a:bodyPr/>
          <a:lstStyle/>
          <a:p>
            <a:pPr marL="0" indent="0">
              <a:buNone/>
            </a:pPr>
            <a:r>
              <a:rPr lang="en-US" b="0" i="0" dirty="0">
                <a:solidFill>
                  <a:srgbClr val="333333"/>
                </a:solidFill>
                <a:effectLst/>
              </a:rPr>
              <a:t>This command is used to create a local repository. The </a:t>
            </a:r>
            <a:r>
              <a:rPr lang="en-US" b="0" i="0" dirty="0" err="1">
                <a:solidFill>
                  <a:srgbClr val="333333"/>
                </a:solidFill>
                <a:effectLst/>
              </a:rPr>
              <a:t>init</a:t>
            </a:r>
            <a:r>
              <a:rPr lang="en-US" b="0" i="0" dirty="0">
                <a:solidFill>
                  <a:srgbClr val="333333"/>
                </a:solidFill>
                <a:effectLst/>
              </a:rPr>
              <a:t> command will initialize an empty repository.</a:t>
            </a:r>
          </a:p>
          <a:p>
            <a:pPr marL="0" indent="0">
              <a:buNone/>
            </a:pPr>
            <a:r>
              <a:rPr lang="en-US" b="1" dirty="0">
                <a:solidFill>
                  <a:srgbClr val="FF0000"/>
                </a:solidFill>
              </a:rPr>
              <a:t>Syntax:</a:t>
            </a:r>
          </a:p>
          <a:p>
            <a:pPr marL="0" indent="0">
              <a:buNone/>
            </a:pPr>
            <a:r>
              <a:rPr lang="en-US" dirty="0">
                <a:solidFill>
                  <a:srgbClr val="333333"/>
                </a:solidFill>
              </a:rPr>
              <a:t>  $ git </a:t>
            </a:r>
            <a:r>
              <a:rPr lang="en-US" dirty="0" err="1">
                <a:solidFill>
                  <a:srgbClr val="333333"/>
                </a:solidFill>
              </a:rPr>
              <a:t>init</a:t>
            </a:r>
            <a:r>
              <a:rPr lang="en-US" dirty="0">
                <a:solidFill>
                  <a:srgbClr val="333333"/>
                </a:solidFill>
              </a:rPr>
              <a:t> Filename</a:t>
            </a:r>
            <a:endParaRPr lang="en-US" dirty="0"/>
          </a:p>
        </p:txBody>
      </p:sp>
    </p:spTree>
    <p:extLst>
      <p:ext uri="{BB962C8B-B14F-4D97-AF65-F5344CB8AC3E}">
        <p14:creationId xmlns:p14="http://schemas.microsoft.com/office/powerpoint/2010/main" val="1515111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6F05-75B7-8083-48DB-92156AB9562A}"/>
              </a:ext>
            </a:extLst>
          </p:cNvPr>
          <p:cNvSpPr>
            <a:spLocks noGrp="1"/>
          </p:cNvSpPr>
          <p:nvPr>
            <p:ph type="title"/>
          </p:nvPr>
        </p:nvSpPr>
        <p:spPr/>
        <p:txBody>
          <a:bodyPr/>
          <a:lstStyle/>
          <a:p>
            <a:r>
              <a:rPr lang="en-US" dirty="0"/>
              <a:t>Git clone command </a:t>
            </a:r>
          </a:p>
        </p:txBody>
      </p:sp>
      <p:sp>
        <p:nvSpPr>
          <p:cNvPr id="3" name="Content Placeholder 2">
            <a:extLst>
              <a:ext uri="{FF2B5EF4-FFF2-40B4-BE49-F238E27FC236}">
                <a16:creationId xmlns:a16="http://schemas.microsoft.com/office/drawing/2014/main" id="{8C347D27-C3AF-1346-F0B7-A94839B3CF08}"/>
              </a:ext>
            </a:extLst>
          </p:cNvPr>
          <p:cNvSpPr>
            <a:spLocks noGrp="1"/>
          </p:cNvSpPr>
          <p:nvPr>
            <p:ph idx="1"/>
          </p:nvPr>
        </p:nvSpPr>
        <p:spPr/>
        <p:txBody>
          <a:bodyPr/>
          <a:lstStyle/>
          <a:p>
            <a:pPr marL="0" indent="0" algn="just">
              <a:buNone/>
            </a:pPr>
            <a:r>
              <a:rPr lang="en-US" b="0" i="0" dirty="0">
                <a:solidFill>
                  <a:srgbClr val="333333"/>
                </a:solidFill>
                <a:effectLst/>
                <a:latin typeface="+mj-lt"/>
              </a:rPr>
              <a:t>This command is used to make a copy of a repository from an existing URL. If I want a local copy of my repository from GitHub, this command allows creating a local copy of that repository on your local directory from the repository URL.</a:t>
            </a:r>
          </a:p>
          <a:p>
            <a:pPr marL="0" indent="0" algn="just">
              <a:buNone/>
            </a:pPr>
            <a:r>
              <a:rPr lang="en-US" b="1" dirty="0">
                <a:solidFill>
                  <a:srgbClr val="FF0000"/>
                </a:solidFill>
                <a:latin typeface="+mj-lt"/>
              </a:rPr>
              <a:t>Syntax:</a:t>
            </a:r>
          </a:p>
          <a:p>
            <a:pPr marL="0" indent="0" algn="just">
              <a:buNone/>
            </a:pPr>
            <a:r>
              <a:rPr lang="en-US" dirty="0">
                <a:solidFill>
                  <a:srgbClr val="333333"/>
                </a:solidFill>
                <a:latin typeface="+mj-lt"/>
              </a:rPr>
              <a:t> $git clone URL</a:t>
            </a:r>
          </a:p>
          <a:p>
            <a:pPr marL="0" indent="0" algn="just">
              <a:buNone/>
            </a:pPr>
            <a:endParaRPr lang="en-US" dirty="0">
              <a:latin typeface="+mj-lt"/>
            </a:endParaRPr>
          </a:p>
        </p:txBody>
      </p:sp>
    </p:spTree>
    <p:extLst>
      <p:ext uri="{BB962C8B-B14F-4D97-AF65-F5344CB8AC3E}">
        <p14:creationId xmlns:p14="http://schemas.microsoft.com/office/powerpoint/2010/main" val="2243109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90F4-4989-9771-B5F6-AF2CBC6D9BA3}"/>
              </a:ext>
            </a:extLst>
          </p:cNvPr>
          <p:cNvSpPr>
            <a:spLocks noGrp="1"/>
          </p:cNvSpPr>
          <p:nvPr>
            <p:ph type="title"/>
          </p:nvPr>
        </p:nvSpPr>
        <p:spPr/>
        <p:txBody>
          <a:bodyPr>
            <a:normAutofit/>
          </a:bodyPr>
          <a:lstStyle/>
          <a:p>
            <a:r>
              <a:rPr lang="en-US" dirty="0"/>
              <a:t>Git add command</a:t>
            </a:r>
          </a:p>
        </p:txBody>
      </p:sp>
      <p:sp>
        <p:nvSpPr>
          <p:cNvPr id="3" name="Content Placeholder 2">
            <a:extLst>
              <a:ext uri="{FF2B5EF4-FFF2-40B4-BE49-F238E27FC236}">
                <a16:creationId xmlns:a16="http://schemas.microsoft.com/office/drawing/2014/main" id="{84420DAD-EF5D-9992-DCB1-156B9FFB6B71}"/>
              </a:ext>
            </a:extLst>
          </p:cNvPr>
          <p:cNvSpPr>
            <a:spLocks noGrp="1"/>
          </p:cNvSpPr>
          <p:nvPr>
            <p:ph idx="1"/>
          </p:nvPr>
        </p:nvSpPr>
        <p:spPr/>
        <p:txBody>
          <a:bodyPr/>
          <a:lstStyle/>
          <a:p>
            <a:pPr marL="0" indent="0">
              <a:buNone/>
            </a:pPr>
            <a:r>
              <a:rPr lang="en-US" b="0" i="0" dirty="0">
                <a:solidFill>
                  <a:srgbClr val="333333"/>
                </a:solidFill>
                <a:effectLst/>
                <a:latin typeface="+mj-lt"/>
              </a:rPr>
              <a:t>This command is used to add one or more files to staging (Index) area.</a:t>
            </a:r>
          </a:p>
          <a:p>
            <a:pPr marL="0" indent="0">
              <a:buNone/>
            </a:pPr>
            <a:r>
              <a:rPr lang="en-US" b="1" dirty="0">
                <a:solidFill>
                  <a:srgbClr val="FF0000"/>
                </a:solidFill>
                <a:latin typeface="+mj-lt"/>
              </a:rPr>
              <a:t>Syntax:</a:t>
            </a:r>
          </a:p>
          <a:p>
            <a:pPr marL="0" indent="0">
              <a:buNone/>
            </a:pPr>
            <a:r>
              <a:rPr lang="en-US" dirty="0">
                <a:solidFill>
                  <a:srgbClr val="333333"/>
                </a:solidFill>
                <a:latin typeface="+mj-lt"/>
              </a:rPr>
              <a:t>To add one file :</a:t>
            </a:r>
          </a:p>
          <a:p>
            <a:pPr marL="0" indent="0">
              <a:buNone/>
            </a:pPr>
            <a:r>
              <a:rPr lang="en-US" dirty="0">
                <a:solidFill>
                  <a:srgbClr val="333333"/>
                </a:solidFill>
                <a:latin typeface="+mj-lt"/>
              </a:rPr>
              <a:t>   $git add filename</a:t>
            </a:r>
          </a:p>
          <a:p>
            <a:pPr marL="0" indent="0">
              <a:buNone/>
            </a:pPr>
            <a:r>
              <a:rPr lang="en-US" dirty="0">
                <a:solidFill>
                  <a:srgbClr val="333333"/>
                </a:solidFill>
                <a:latin typeface="+mj-lt"/>
              </a:rPr>
              <a:t>To add 	multiple files:</a:t>
            </a:r>
          </a:p>
          <a:p>
            <a:pPr marL="0" indent="0">
              <a:buNone/>
            </a:pPr>
            <a:r>
              <a:rPr lang="en-US" dirty="0">
                <a:solidFill>
                  <a:srgbClr val="333333"/>
                </a:solidFill>
                <a:latin typeface="+mj-lt"/>
              </a:rPr>
              <a:t>  $git add *</a:t>
            </a:r>
          </a:p>
        </p:txBody>
      </p:sp>
    </p:spTree>
    <p:extLst>
      <p:ext uri="{BB962C8B-B14F-4D97-AF65-F5344CB8AC3E}">
        <p14:creationId xmlns:p14="http://schemas.microsoft.com/office/powerpoint/2010/main" val="2870356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F97A-E9D5-28B7-DA4A-4794770CE4B6}"/>
              </a:ext>
            </a:extLst>
          </p:cNvPr>
          <p:cNvSpPr>
            <a:spLocks noGrp="1"/>
          </p:cNvSpPr>
          <p:nvPr>
            <p:ph type="title"/>
          </p:nvPr>
        </p:nvSpPr>
        <p:spPr/>
        <p:txBody>
          <a:bodyPr/>
          <a:lstStyle/>
          <a:p>
            <a:r>
              <a:rPr lang="en-US" dirty="0"/>
              <a:t>Git commit command </a:t>
            </a:r>
          </a:p>
        </p:txBody>
      </p:sp>
      <p:sp>
        <p:nvSpPr>
          <p:cNvPr id="3" name="Content Placeholder 2">
            <a:extLst>
              <a:ext uri="{FF2B5EF4-FFF2-40B4-BE49-F238E27FC236}">
                <a16:creationId xmlns:a16="http://schemas.microsoft.com/office/drawing/2014/main" id="{C3F3B86F-9DFD-51A6-0EF2-6D8A3D996BB0}"/>
              </a:ext>
            </a:extLst>
          </p:cNvPr>
          <p:cNvSpPr>
            <a:spLocks noGrp="1"/>
          </p:cNvSpPr>
          <p:nvPr>
            <p:ph idx="1"/>
          </p:nvPr>
        </p:nvSpPr>
        <p:spPr/>
        <p:txBody>
          <a:bodyPr/>
          <a:lstStyle/>
          <a:p>
            <a:pPr marL="0" indent="0">
              <a:buNone/>
            </a:pPr>
            <a:r>
              <a:rPr lang="en-US" b="0" i="0" dirty="0">
                <a:solidFill>
                  <a:srgbClr val="333333"/>
                </a:solidFill>
                <a:effectLst/>
              </a:rPr>
              <a:t>Commit command is used in two scenarios. They are as follows.</a:t>
            </a:r>
          </a:p>
          <a:p>
            <a:pPr marL="457200" indent="-457200">
              <a:buAutoNum type="alphaLcParenR"/>
            </a:pPr>
            <a:r>
              <a:rPr lang="en-US" b="1" i="0" dirty="0">
                <a:solidFill>
                  <a:srgbClr val="333333"/>
                </a:solidFill>
                <a:effectLst/>
              </a:rPr>
              <a:t>Git commit –m</a:t>
            </a:r>
            <a:r>
              <a:rPr lang="en-US" dirty="0">
                <a:solidFill>
                  <a:srgbClr val="333333"/>
                </a:solidFill>
              </a:rPr>
              <a:t>:</a:t>
            </a:r>
          </a:p>
          <a:p>
            <a:pPr marL="0" indent="0" algn="just">
              <a:buNone/>
            </a:pPr>
            <a:r>
              <a:rPr lang="en-US" b="0" i="0" dirty="0">
                <a:solidFill>
                  <a:srgbClr val="333333"/>
                </a:solidFill>
                <a:effectLst/>
              </a:rPr>
              <a:t>This command changes the head. It records or snapshots the file permanently in the version history with a message.</a:t>
            </a:r>
          </a:p>
          <a:p>
            <a:pPr algn="just"/>
            <a:r>
              <a:rPr lang="en-US" b="1" i="0" dirty="0">
                <a:solidFill>
                  <a:srgbClr val="333333"/>
                </a:solidFill>
                <a:effectLst/>
              </a:rPr>
              <a:t>Syntax:</a:t>
            </a:r>
            <a:endParaRPr lang="en-US" b="0" i="0" dirty="0">
              <a:solidFill>
                <a:srgbClr val="333333"/>
              </a:solidFill>
              <a:effectLst/>
            </a:endParaRPr>
          </a:p>
          <a:p>
            <a:pPr marL="0" indent="0" algn="just">
              <a:buNone/>
            </a:pPr>
            <a:r>
              <a:rPr lang="en-US" b="0" i="0" dirty="0">
                <a:solidFill>
                  <a:srgbClr val="000000"/>
                </a:solidFill>
                <a:effectLst/>
              </a:rPr>
              <a:t>$ git commit -m " Commit Message"</a:t>
            </a:r>
          </a:p>
          <a:p>
            <a:pPr marL="457200" indent="-457200">
              <a:buAutoNum type="alphaLcParenR"/>
            </a:pPr>
            <a:endParaRPr lang="en-US" dirty="0"/>
          </a:p>
        </p:txBody>
      </p:sp>
    </p:spTree>
    <p:extLst>
      <p:ext uri="{BB962C8B-B14F-4D97-AF65-F5344CB8AC3E}">
        <p14:creationId xmlns:p14="http://schemas.microsoft.com/office/powerpoint/2010/main" val="3944781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B496CB-0356-4A91-B8A4-FCD496A1144B}"/>
              </a:ext>
            </a:extLst>
          </p:cNvPr>
          <p:cNvSpPr txBox="1"/>
          <p:nvPr/>
        </p:nvSpPr>
        <p:spPr>
          <a:xfrm>
            <a:off x="895739" y="1054359"/>
            <a:ext cx="10086392" cy="1938992"/>
          </a:xfrm>
          <a:prstGeom prst="rect">
            <a:avLst/>
          </a:prstGeom>
          <a:noFill/>
        </p:spPr>
        <p:txBody>
          <a:bodyPr wrap="square">
            <a:spAutoFit/>
          </a:bodyPr>
          <a:lstStyle/>
          <a:p>
            <a:pPr algn="just"/>
            <a:r>
              <a:rPr lang="en-US" sz="2400" b="1" i="0" dirty="0">
                <a:solidFill>
                  <a:schemeClr val="accent1">
                    <a:lumMod val="75000"/>
                  </a:schemeClr>
                </a:solidFill>
                <a:effectLst/>
                <a:latin typeface="+mj-lt"/>
              </a:rPr>
              <a:t>b) </a:t>
            </a:r>
            <a:r>
              <a:rPr lang="en-US" sz="2400" b="1" i="0" dirty="0">
                <a:solidFill>
                  <a:srgbClr val="333333"/>
                </a:solidFill>
                <a:effectLst/>
                <a:latin typeface="+mj-lt"/>
              </a:rPr>
              <a:t>Git commit -a</a:t>
            </a:r>
            <a:endParaRPr lang="en-US" sz="2400" b="0" i="0" dirty="0">
              <a:solidFill>
                <a:srgbClr val="333333"/>
              </a:solidFill>
              <a:effectLst/>
              <a:latin typeface="+mj-lt"/>
            </a:endParaRPr>
          </a:p>
          <a:p>
            <a:pPr algn="just"/>
            <a:r>
              <a:rPr lang="en-US" sz="2400" b="0" i="0" dirty="0">
                <a:solidFill>
                  <a:srgbClr val="333333"/>
                </a:solidFill>
                <a:effectLst/>
                <a:latin typeface="+mj-lt"/>
              </a:rPr>
              <a:t>This command commits any files added in the repository with git add and also commits any files you've changed since then.</a:t>
            </a:r>
          </a:p>
          <a:p>
            <a:pPr algn="just"/>
            <a:r>
              <a:rPr lang="en-US" sz="2400" b="1" i="0" dirty="0">
                <a:solidFill>
                  <a:srgbClr val="FF0000"/>
                </a:solidFill>
                <a:effectLst/>
                <a:latin typeface="+mj-lt"/>
              </a:rPr>
              <a:t>Syntax:</a:t>
            </a:r>
            <a:endParaRPr lang="en-US" sz="2400" b="1" dirty="0">
              <a:solidFill>
                <a:srgbClr val="FF0000"/>
              </a:solidFill>
              <a:latin typeface="+mj-lt"/>
            </a:endParaRPr>
          </a:p>
          <a:p>
            <a:pPr algn="just"/>
            <a:r>
              <a:rPr lang="en-US" sz="2400" b="0" i="0" dirty="0">
                <a:solidFill>
                  <a:srgbClr val="333333"/>
                </a:solidFill>
                <a:effectLst/>
                <a:latin typeface="+mj-lt"/>
              </a:rPr>
              <a:t>  </a:t>
            </a:r>
            <a:r>
              <a:rPr lang="en-US" sz="2400" b="0" i="0" dirty="0">
                <a:solidFill>
                  <a:srgbClr val="000000"/>
                </a:solidFill>
                <a:effectLst/>
                <a:latin typeface="+mj-lt"/>
              </a:rPr>
              <a:t>$ git commit -a </a:t>
            </a:r>
          </a:p>
        </p:txBody>
      </p:sp>
    </p:spTree>
    <p:extLst>
      <p:ext uri="{BB962C8B-B14F-4D97-AF65-F5344CB8AC3E}">
        <p14:creationId xmlns:p14="http://schemas.microsoft.com/office/powerpoint/2010/main" val="70700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80F5-4E36-60F0-22D5-2D85AAA23B61}"/>
              </a:ext>
            </a:extLst>
          </p:cNvPr>
          <p:cNvSpPr>
            <a:spLocks noGrp="1"/>
          </p:cNvSpPr>
          <p:nvPr>
            <p:ph type="title"/>
          </p:nvPr>
        </p:nvSpPr>
        <p:spPr/>
        <p:txBody>
          <a:bodyPr/>
          <a:lstStyle/>
          <a:p>
            <a:r>
              <a:rPr lang="en-US" dirty="0"/>
              <a:t>Git status command </a:t>
            </a:r>
          </a:p>
        </p:txBody>
      </p:sp>
      <p:sp>
        <p:nvSpPr>
          <p:cNvPr id="3" name="Content Placeholder 2">
            <a:extLst>
              <a:ext uri="{FF2B5EF4-FFF2-40B4-BE49-F238E27FC236}">
                <a16:creationId xmlns:a16="http://schemas.microsoft.com/office/drawing/2014/main" id="{6283DB1F-504F-A5EC-0168-2C29F9D57647}"/>
              </a:ext>
            </a:extLst>
          </p:cNvPr>
          <p:cNvSpPr>
            <a:spLocks noGrp="1"/>
          </p:cNvSpPr>
          <p:nvPr>
            <p:ph idx="1"/>
          </p:nvPr>
        </p:nvSpPr>
        <p:spPr/>
        <p:txBody>
          <a:bodyPr/>
          <a:lstStyle/>
          <a:p>
            <a:pPr marL="0" indent="0" algn="just">
              <a:buNone/>
            </a:pPr>
            <a:r>
              <a:rPr lang="en-US" b="0" i="0" dirty="0">
                <a:solidFill>
                  <a:srgbClr val="333333"/>
                </a:solidFill>
                <a:effectLst/>
                <a:latin typeface="+mj-lt"/>
              </a:rPr>
              <a:t>The status command is used to display the state of the working directory and the staging area. It allows you to see which changes have been staged, which haven't, and which files aren’t being tracked by Git. It does not show you any information about the committed project history. For this, you need to use the git log. It also lists the files that you've changed and those you still need to add or commit.</a:t>
            </a:r>
          </a:p>
          <a:p>
            <a:pPr marL="0" indent="0" algn="just">
              <a:buNone/>
            </a:pPr>
            <a:r>
              <a:rPr lang="en-US" b="1" dirty="0">
                <a:solidFill>
                  <a:srgbClr val="FF0000"/>
                </a:solidFill>
                <a:latin typeface="+mj-lt"/>
              </a:rPr>
              <a:t>Syntax:</a:t>
            </a:r>
          </a:p>
          <a:p>
            <a:pPr marL="0" indent="0" algn="just">
              <a:buNone/>
            </a:pPr>
            <a:r>
              <a:rPr lang="en-US" dirty="0">
                <a:solidFill>
                  <a:srgbClr val="333333"/>
                </a:solidFill>
                <a:latin typeface="+mj-lt"/>
              </a:rPr>
              <a:t>  $ git status </a:t>
            </a:r>
            <a:endParaRPr lang="en-US" dirty="0">
              <a:latin typeface="+mj-lt"/>
            </a:endParaRPr>
          </a:p>
        </p:txBody>
      </p:sp>
    </p:spTree>
    <p:extLst>
      <p:ext uri="{BB962C8B-B14F-4D97-AF65-F5344CB8AC3E}">
        <p14:creationId xmlns:p14="http://schemas.microsoft.com/office/powerpoint/2010/main" val="219430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01-15FE-74FC-9CED-EAB64D086A69}"/>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B96C5786-BA8F-8658-CC9D-841C9A73A9B4}"/>
              </a:ext>
            </a:extLst>
          </p:cNvPr>
          <p:cNvSpPr>
            <a:spLocks noGrp="1"/>
          </p:cNvSpPr>
          <p:nvPr>
            <p:ph idx="1"/>
          </p:nvPr>
        </p:nvSpPr>
        <p:spPr/>
        <p:txBody>
          <a:bodyPr>
            <a:normAutofit lnSpcReduction="10000"/>
          </a:bodyPr>
          <a:lstStyle/>
          <a:p>
            <a:r>
              <a:rPr lang="en-US" dirty="0"/>
              <a:t>Open Source</a:t>
            </a:r>
          </a:p>
          <a:p>
            <a:r>
              <a:rPr lang="en-US" dirty="0"/>
              <a:t>Scalability </a:t>
            </a:r>
          </a:p>
          <a:p>
            <a:r>
              <a:rPr lang="en-US" dirty="0"/>
              <a:t>Security </a:t>
            </a:r>
          </a:p>
          <a:p>
            <a:r>
              <a:rPr lang="en-US" dirty="0"/>
              <a:t>Speed</a:t>
            </a:r>
          </a:p>
          <a:p>
            <a:r>
              <a:rPr lang="en-US" dirty="0"/>
              <a:t>Distributed</a:t>
            </a:r>
          </a:p>
          <a:p>
            <a:r>
              <a:rPr lang="en-US" dirty="0"/>
              <a:t>Supports non-linear development</a:t>
            </a:r>
          </a:p>
          <a:p>
            <a:r>
              <a:rPr lang="en-US" dirty="0"/>
              <a:t>Branching and merging </a:t>
            </a:r>
          </a:p>
        </p:txBody>
      </p:sp>
    </p:spTree>
    <p:extLst>
      <p:ext uri="{BB962C8B-B14F-4D97-AF65-F5344CB8AC3E}">
        <p14:creationId xmlns:p14="http://schemas.microsoft.com/office/powerpoint/2010/main" val="3744726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B6C5-8430-9795-6872-B728AA8E6EF3}"/>
              </a:ext>
            </a:extLst>
          </p:cNvPr>
          <p:cNvSpPr>
            <a:spLocks noGrp="1"/>
          </p:cNvSpPr>
          <p:nvPr>
            <p:ph type="title"/>
          </p:nvPr>
        </p:nvSpPr>
        <p:spPr/>
        <p:txBody>
          <a:bodyPr/>
          <a:lstStyle/>
          <a:p>
            <a:r>
              <a:rPr lang="en-US" dirty="0"/>
              <a:t>Other commands in git </a:t>
            </a:r>
          </a:p>
        </p:txBody>
      </p:sp>
      <p:sp>
        <p:nvSpPr>
          <p:cNvPr id="3" name="Content Placeholder 2">
            <a:extLst>
              <a:ext uri="{FF2B5EF4-FFF2-40B4-BE49-F238E27FC236}">
                <a16:creationId xmlns:a16="http://schemas.microsoft.com/office/drawing/2014/main" id="{F8D27447-F611-FFBA-DF96-890EC82C8F80}"/>
              </a:ext>
            </a:extLst>
          </p:cNvPr>
          <p:cNvSpPr>
            <a:spLocks noGrp="1"/>
          </p:cNvSpPr>
          <p:nvPr>
            <p:ph idx="1"/>
          </p:nvPr>
        </p:nvSpPr>
        <p:spPr/>
        <p:txBody>
          <a:bodyPr/>
          <a:lstStyle/>
          <a:p>
            <a:r>
              <a:rPr lang="en-US" dirty="0"/>
              <a:t>Git rm command </a:t>
            </a:r>
          </a:p>
          <a:p>
            <a:r>
              <a:rPr lang="en-US" dirty="0"/>
              <a:t>Git reset command </a:t>
            </a:r>
          </a:p>
          <a:p>
            <a:r>
              <a:rPr lang="en-US" dirty="0"/>
              <a:t>Git revert command</a:t>
            </a:r>
          </a:p>
          <a:p>
            <a:r>
              <a:rPr lang="en-US" dirty="0"/>
              <a:t>Git diff command</a:t>
            </a:r>
          </a:p>
          <a:p>
            <a:r>
              <a:rPr lang="en-US" dirty="0"/>
              <a:t>Git fork command</a:t>
            </a:r>
          </a:p>
        </p:txBody>
      </p:sp>
    </p:spTree>
    <p:extLst>
      <p:ext uri="{BB962C8B-B14F-4D97-AF65-F5344CB8AC3E}">
        <p14:creationId xmlns:p14="http://schemas.microsoft.com/office/powerpoint/2010/main" val="3184370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B71D-F64C-E588-56AC-9AF7D83FA1F6}"/>
              </a:ext>
            </a:extLst>
          </p:cNvPr>
          <p:cNvSpPr>
            <a:spLocks noGrp="1"/>
          </p:cNvSpPr>
          <p:nvPr>
            <p:ph type="title"/>
          </p:nvPr>
        </p:nvSpPr>
        <p:spPr/>
        <p:txBody>
          <a:bodyPr/>
          <a:lstStyle/>
          <a:p>
            <a:r>
              <a:rPr lang="en-US" dirty="0"/>
              <a:t>Git push command</a:t>
            </a:r>
          </a:p>
        </p:txBody>
      </p:sp>
      <p:sp>
        <p:nvSpPr>
          <p:cNvPr id="3" name="Content Placeholder 2">
            <a:extLst>
              <a:ext uri="{FF2B5EF4-FFF2-40B4-BE49-F238E27FC236}">
                <a16:creationId xmlns:a16="http://schemas.microsoft.com/office/drawing/2014/main" id="{DE78BCBC-FB79-DA21-D926-66AA3B86B83B}"/>
              </a:ext>
            </a:extLst>
          </p:cNvPr>
          <p:cNvSpPr>
            <a:spLocks noGrp="1"/>
          </p:cNvSpPr>
          <p:nvPr>
            <p:ph idx="1"/>
          </p:nvPr>
        </p:nvSpPr>
        <p:spPr>
          <a:xfrm>
            <a:off x="1295401" y="2556932"/>
            <a:ext cx="10153260" cy="3318936"/>
          </a:xfrm>
        </p:spPr>
        <p:txBody>
          <a:bodyPr>
            <a:normAutofit lnSpcReduction="10000"/>
          </a:bodyPr>
          <a:lstStyle/>
          <a:p>
            <a:pPr marL="0" indent="0" algn="just">
              <a:buNone/>
            </a:pPr>
            <a:r>
              <a:rPr lang="en-US" b="0" i="0" dirty="0">
                <a:solidFill>
                  <a:srgbClr val="333333"/>
                </a:solidFill>
                <a:effectLst/>
                <a:latin typeface="inter-regular"/>
              </a:rPr>
              <a:t>Pushing is an act of transfer commits from your local repository to a remote </a:t>
            </a:r>
            <a:r>
              <a:rPr lang="en-US" b="0" i="0" dirty="0" err="1">
                <a:solidFill>
                  <a:srgbClr val="333333"/>
                </a:solidFill>
                <a:effectLst/>
                <a:latin typeface="inter-regular"/>
              </a:rPr>
              <a:t>repo.Remote</a:t>
            </a:r>
            <a:r>
              <a:rPr lang="en-US" b="0" i="0" dirty="0">
                <a:solidFill>
                  <a:srgbClr val="333333"/>
                </a:solidFill>
                <a:effectLst/>
                <a:latin typeface="inter-regular"/>
              </a:rPr>
              <a:t> branches are configured by using the git remote command. Pushing is capable of overwriting changes, and caution should be taken when pushing.</a:t>
            </a:r>
          </a:p>
          <a:p>
            <a:pPr marL="0" indent="0" algn="just">
              <a:buNone/>
            </a:pPr>
            <a:r>
              <a:rPr lang="en-US" b="0" i="0" dirty="0">
                <a:solidFill>
                  <a:srgbClr val="333333"/>
                </a:solidFill>
                <a:effectLst/>
                <a:latin typeface="inter-regular"/>
              </a:rPr>
              <a:t>Git push command can be used as follows.</a:t>
            </a:r>
          </a:p>
          <a:p>
            <a:pPr marL="0" indent="0" algn="just">
              <a:buNone/>
            </a:pPr>
            <a:r>
              <a:rPr lang="en-US" b="1" i="0" dirty="0">
                <a:solidFill>
                  <a:srgbClr val="333333"/>
                </a:solidFill>
                <a:effectLst/>
                <a:latin typeface="inter-bold"/>
              </a:rPr>
              <a:t>   git push origin master</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This command sends the changes made on the master branch, to your remote repository.</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3097459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DD41B-DA13-23BB-3670-C46C30B1FA09}"/>
              </a:ext>
            </a:extLst>
          </p:cNvPr>
          <p:cNvSpPr txBox="1"/>
          <p:nvPr/>
        </p:nvSpPr>
        <p:spPr>
          <a:xfrm>
            <a:off x="625150" y="662474"/>
            <a:ext cx="10795519" cy="3046988"/>
          </a:xfrm>
          <a:prstGeom prst="rect">
            <a:avLst/>
          </a:prstGeom>
          <a:noFill/>
        </p:spPr>
        <p:txBody>
          <a:bodyPr wrap="square" rtlCol="0">
            <a:spAutoFit/>
          </a:bodyPr>
          <a:lstStyle/>
          <a:p>
            <a:r>
              <a:rPr lang="en-US" sz="2400" b="1" dirty="0">
                <a:solidFill>
                  <a:srgbClr val="FF0000"/>
                </a:solidFill>
                <a:latin typeface="+mj-lt"/>
              </a:rPr>
              <a:t>Syntax:</a:t>
            </a:r>
          </a:p>
          <a:p>
            <a:r>
              <a:rPr lang="en-US" sz="2400" b="1" dirty="0">
                <a:solidFill>
                  <a:srgbClr val="FF0000"/>
                </a:solidFill>
                <a:latin typeface="+mj-lt"/>
              </a:rPr>
              <a:t>  </a:t>
            </a:r>
            <a:r>
              <a:rPr lang="en-US" sz="2400" b="1" dirty="0">
                <a:latin typeface="+mj-lt"/>
              </a:rPr>
              <a:t>$git push [variable name] master</a:t>
            </a:r>
          </a:p>
          <a:p>
            <a:r>
              <a:rPr lang="en-US" sz="2400" b="1" dirty="0">
                <a:latin typeface="+mj-lt"/>
              </a:rPr>
              <a:t>Git push –all:</a:t>
            </a:r>
          </a:p>
          <a:p>
            <a:pPr algn="just"/>
            <a:r>
              <a:rPr lang="en-US" sz="2400" b="0" i="0" dirty="0">
                <a:solidFill>
                  <a:srgbClr val="333333"/>
                </a:solidFill>
                <a:effectLst/>
                <a:latin typeface="+mj-lt"/>
              </a:rPr>
              <a:t>This command pushes all the branches to the server repository.</a:t>
            </a:r>
          </a:p>
          <a:p>
            <a:pPr algn="just"/>
            <a:r>
              <a:rPr lang="en-US" sz="2400" b="1" i="0" dirty="0">
                <a:solidFill>
                  <a:srgbClr val="FF0000"/>
                </a:solidFill>
                <a:effectLst/>
                <a:latin typeface="+mj-lt"/>
              </a:rPr>
              <a:t>Syntax:</a:t>
            </a:r>
            <a:endParaRPr lang="en-US" sz="2400" b="0" i="0" dirty="0">
              <a:solidFill>
                <a:srgbClr val="FF0000"/>
              </a:solidFill>
              <a:effectLst/>
              <a:latin typeface="+mj-lt"/>
            </a:endParaRPr>
          </a:p>
          <a:p>
            <a:pPr algn="just"/>
            <a:r>
              <a:rPr lang="en-US" sz="2400" b="0" i="0" dirty="0">
                <a:solidFill>
                  <a:srgbClr val="000000"/>
                </a:solidFill>
                <a:effectLst/>
                <a:latin typeface="+mj-lt"/>
              </a:rPr>
              <a:t>$ git push --all  </a:t>
            </a:r>
          </a:p>
          <a:p>
            <a:pPr algn="just"/>
            <a:endParaRPr lang="en-US" sz="2400" b="0" i="0" dirty="0">
              <a:solidFill>
                <a:srgbClr val="000000"/>
              </a:solidFill>
              <a:effectLst/>
              <a:latin typeface="inter-regular"/>
            </a:endParaRPr>
          </a:p>
          <a:p>
            <a:endParaRPr lang="en-US" sz="2400" b="1" dirty="0"/>
          </a:p>
        </p:txBody>
      </p:sp>
    </p:spTree>
    <p:extLst>
      <p:ext uri="{BB962C8B-B14F-4D97-AF65-F5344CB8AC3E}">
        <p14:creationId xmlns:p14="http://schemas.microsoft.com/office/powerpoint/2010/main" val="1978822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D016-F054-60EF-EB48-A06E0EFC705A}"/>
              </a:ext>
            </a:extLst>
          </p:cNvPr>
          <p:cNvSpPr>
            <a:spLocks noGrp="1"/>
          </p:cNvSpPr>
          <p:nvPr>
            <p:ph type="title"/>
          </p:nvPr>
        </p:nvSpPr>
        <p:spPr/>
        <p:txBody>
          <a:bodyPr/>
          <a:lstStyle/>
          <a:p>
            <a:r>
              <a:rPr lang="en-US" dirty="0"/>
              <a:t>Git pull command </a:t>
            </a:r>
          </a:p>
        </p:txBody>
      </p:sp>
      <p:sp>
        <p:nvSpPr>
          <p:cNvPr id="3" name="Content Placeholder 2">
            <a:extLst>
              <a:ext uri="{FF2B5EF4-FFF2-40B4-BE49-F238E27FC236}">
                <a16:creationId xmlns:a16="http://schemas.microsoft.com/office/drawing/2014/main" id="{940F22C8-5AB9-8AD5-86C0-8D9D40A5F23E}"/>
              </a:ext>
            </a:extLst>
          </p:cNvPr>
          <p:cNvSpPr>
            <a:spLocks noGrp="1"/>
          </p:cNvSpPr>
          <p:nvPr>
            <p:ph idx="1"/>
          </p:nvPr>
        </p:nvSpPr>
        <p:spPr/>
        <p:txBody>
          <a:bodyPr/>
          <a:lstStyle/>
          <a:p>
            <a:pPr marL="0" indent="0" algn="just">
              <a:buNone/>
            </a:pPr>
            <a:r>
              <a:rPr lang="en-US" b="0" i="0" dirty="0">
                <a:solidFill>
                  <a:srgbClr val="333333"/>
                </a:solidFill>
                <a:effectLst/>
                <a:latin typeface="+mj-lt"/>
              </a:rPr>
              <a:t>Pull command is used to receive data from GitHub. It fetches and merges changes on the remote server to your working directory.</a:t>
            </a:r>
          </a:p>
          <a:p>
            <a:pPr marL="0" indent="0">
              <a:buNone/>
            </a:pPr>
            <a:r>
              <a:rPr lang="en-US" b="1" dirty="0">
                <a:solidFill>
                  <a:srgbClr val="FF0000"/>
                </a:solidFill>
                <a:latin typeface="+mj-lt"/>
              </a:rPr>
              <a:t>Syntax:</a:t>
            </a:r>
          </a:p>
          <a:p>
            <a:pPr marL="0" indent="0">
              <a:buNone/>
            </a:pPr>
            <a:r>
              <a:rPr lang="en-US" dirty="0">
                <a:solidFill>
                  <a:srgbClr val="333333"/>
                </a:solidFill>
                <a:latin typeface="inter-regular"/>
              </a:rPr>
              <a:t>  $ git pull URL</a:t>
            </a:r>
            <a:endParaRPr lang="en-US" dirty="0"/>
          </a:p>
        </p:txBody>
      </p:sp>
    </p:spTree>
    <p:extLst>
      <p:ext uri="{BB962C8B-B14F-4D97-AF65-F5344CB8AC3E}">
        <p14:creationId xmlns:p14="http://schemas.microsoft.com/office/powerpoint/2010/main" val="575956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FDFC-DAB1-134C-6443-9E032B52630E}"/>
              </a:ext>
            </a:extLst>
          </p:cNvPr>
          <p:cNvSpPr>
            <a:spLocks noGrp="1"/>
          </p:cNvSpPr>
          <p:nvPr>
            <p:ph type="title"/>
          </p:nvPr>
        </p:nvSpPr>
        <p:spPr/>
        <p:txBody>
          <a:bodyPr/>
          <a:lstStyle/>
          <a:p>
            <a:r>
              <a:rPr lang="en-US" dirty="0"/>
              <a:t>Git log command </a:t>
            </a:r>
          </a:p>
        </p:txBody>
      </p:sp>
      <p:sp>
        <p:nvSpPr>
          <p:cNvPr id="3" name="Content Placeholder 2">
            <a:extLst>
              <a:ext uri="{FF2B5EF4-FFF2-40B4-BE49-F238E27FC236}">
                <a16:creationId xmlns:a16="http://schemas.microsoft.com/office/drawing/2014/main" id="{8DCA729B-60EF-4154-37C0-52E65C1B787A}"/>
              </a:ext>
            </a:extLst>
          </p:cNvPr>
          <p:cNvSpPr>
            <a:spLocks noGrp="1"/>
          </p:cNvSpPr>
          <p:nvPr>
            <p:ph idx="1"/>
          </p:nvPr>
        </p:nvSpPr>
        <p:spPr/>
        <p:txBody>
          <a:bodyPr/>
          <a:lstStyle/>
          <a:p>
            <a:pPr marL="0" indent="0" algn="just">
              <a:buNone/>
            </a:pPr>
            <a:r>
              <a:rPr lang="en-US" b="0" i="0" dirty="0">
                <a:solidFill>
                  <a:srgbClr val="333333"/>
                </a:solidFill>
                <a:effectLst/>
                <a:latin typeface="+mj-lt"/>
              </a:rPr>
              <a:t>This command is used to check the commit history.</a:t>
            </a:r>
          </a:p>
          <a:p>
            <a:pPr marL="0" indent="0" algn="just">
              <a:buNone/>
            </a:pPr>
            <a:r>
              <a:rPr lang="en-US" b="1" i="0" dirty="0">
                <a:solidFill>
                  <a:srgbClr val="FF0000"/>
                </a:solidFill>
                <a:effectLst/>
                <a:latin typeface="+mj-lt"/>
              </a:rPr>
              <a:t>Syntax:</a:t>
            </a:r>
            <a:endParaRPr lang="en-US" b="0" i="0" dirty="0">
              <a:solidFill>
                <a:srgbClr val="FF0000"/>
              </a:solidFill>
              <a:effectLst/>
              <a:latin typeface="+mj-lt"/>
            </a:endParaRPr>
          </a:p>
          <a:p>
            <a:pPr marL="0" indent="0" algn="just">
              <a:buNone/>
            </a:pPr>
            <a:r>
              <a:rPr lang="en-US" b="0" i="0" dirty="0">
                <a:solidFill>
                  <a:srgbClr val="000000"/>
                </a:solidFill>
                <a:effectLst/>
                <a:latin typeface="+mj-lt"/>
              </a:rPr>
              <a:t>   $ git log  </a:t>
            </a:r>
          </a:p>
          <a:p>
            <a:pPr marL="0" indent="0" algn="just">
              <a:buNone/>
            </a:pPr>
            <a:r>
              <a:rPr lang="en-US" b="0" i="0" dirty="0">
                <a:solidFill>
                  <a:srgbClr val="333333"/>
                </a:solidFill>
                <a:effectLst/>
                <a:latin typeface="+mj-lt"/>
              </a:rPr>
              <a:t>By default, if no argument passed, Git log shows the most recent commits first. We can limit the number of log entries displayed by passing a number as an option, such as -3 to show only the last three entries.</a:t>
            </a:r>
            <a:endParaRPr lang="en-US" b="0" i="0" dirty="0">
              <a:solidFill>
                <a:srgbClr val="000000"/>
              </a:solidFill>
              <a:effectLst/>
              <a:latin typeface="+mj-lt"/>
            </a:endParaRPr>
          </a:p>
          <a:p>
            <a:endParaRPr lang="en-US" dirty="0"/>
          </a:p>
        </p:txBody>
      </p:sp>
    </p:spTree>
    <p:extLst>
      <p:ext uri="{BB962C8B-B14F-4D97-AF65-F5344CB8AC3E}">
        <p14:creationId xmlns:p14="http://schemas.microsoft.com/office/powerpoint/2010/main" val="3596149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02DA-DE6F-79AB-241D-63403F5D117E}"/>
              </a:ext>
            </a:extLst>
          </p:cNvPr>
          <p:cNvSpPr>
            <a:spLocks noGrp="1"/>
          </p:cNvSpPr>
          <p:nvPr>
            <p:ph type="title"/>
          </p:nvPr>
        </p:nvSpPr>
        <p:spPr/>
        <p:txBody>
          <a:bodyPr/>
          <a:lstStyle/>
          <a:p>
            <a:r>
              <a:rPr lang="en-US" dirty="0"/>
              <a:t>Git merge command </a:t>
            </a:r>
          </a:p>
        </p:txBody>
      </p:sp>
      <p:sp>
        <p:nvSpPr>
          <p:cNvPr id="3" name="Content Placeholder 2">
            <a:extLst>
              <a:ext uri="{FF2B5EF4-FFF2-40B4-BE49-F238E27FC236}">
                <a16:creationId xmlns:a16="http://schemas.microsoft.com/office/drawing/2014/main" id="{A8C1E649-7A2F-E504-2FDC-B79B1AA2574E}"/>
              </a:ext>
            </a:extLst>
          </p:cNvPr>
          <p:cNvSpPr>
            <a:spLocks noGrp="1"/>
          </p:cNvSpPr>
          <p:nvPr>
            <p:ph idx="1"/>
          </p:nvPr>
        </p:nvSpPr>
        <p:spPr/>
        <p:txBody>
          <a:bodyPr/>
          <a:lstStyle/>
          <a:p>
            <a:pPr marL="0" indent="0" algn="just">
              <a:buNone/>
            </a:pPr>
            <a:r>
              <a:rPr lang="en-US" b="0" i="0" dirty="0">
                <a:solidFill>
                  <a:srgbClr val="333333"/>
                </a:solidFill>
                <a:effectLst/>
                <a:latin typeface="+mj-lt"/>
              </a:rPr>
              <a:t>This command is used to merge the specified </a:t>
            </a:r>
            <a:r>
              <a:rPr lang="en-US" b="0" i="0" dirty="0" err="1">
                <a:solidFill>
                  <a:srgbClr val="333333"/>
                </a:solidFill>
                <a:effectLst/>
                <a:latin typeface="+mj-lt"/>
              </a:rPr>
              <a:t>branch?s</a:t>
            </a:r>
            <a:r>
              <a:rPr lang="en-US" b="0" i="0" dirty="0">
                <a:solidFill>
                  <a:srgbClr val="333333"/>
                </a:solidFill>
                <a:effectLst/>
                <a:latin typeface="+mj-lt"/>
              </a:rPr>
              <a:t> history into the current branch.</a:t>
            </a:r>
          </a:p>
          <a:p>
            <a:pPr marL="0" indent="0" algn="just">
              <a:buNone/>
            </a:pPr>
            <a:r>
              <a:rPr lang="en-US" b="1" i="0" dirty="0">
                <a:solidFill>
                  <a:srgbClr val="FF0000"/>
                </a:solidFill>
                <a:effectLst/>
                <a:latin typeface="+mj-lt"/>
              </a:rPr>
              <a:t> Syntax:</a:t>
            </a:r>
            <a:endParaRPr lang="en-US" b="0" i="0" dirty="0">
              <a:solidFill>
                <a:srgbClr val="FF0000"/>
              </a:solidFill>
              <a:effectLst/>
              <a:latin typeface="+mj-lt"/>
            </a:endParaRPr>
          </a:p>
          <a:p>
            <a:pPr marL="0" indent="0" algn="just">
              <a:buNone/>
            </a:pPr>
            <a:r>
              <a:rPr lang="en-US" b="0" i="0" dirty="0">
                <a:solidFill>
                  <a:srgbClr val="000000"/>
                </a:solidFill>
                <a:effectLst/>
                <a:latin typeface="+mj-lt"/>
              </a:rPr>
              <a:t>    $ git merge </a:t>
            </a:r>
            <a:r>
              <a:rPr lang="en-US" b="0" i="0" dirty="0" err="1">
                <a:solidFill>
                  <a:srgbClr val="000000"/>
                </a:solidFill>
                <a:effectLst/>
                <a:latin typeface="+mj-lt"/>
              </a:rPr>
              <a:t>BranchName</a:t>
            </a:r>
            <a:r>
              <a:rPr lang="en-US" b="0" i="0" dirty="0">
                <a:solidFill>
                  <a:srgbClr val="000000"/>
                </a:solidFill>
                <a:effectLst/>
                <a:latin typeface="+mj-lt"/>
              </a:rPr>
              <a:t>  </a:t>
            </a:r>
          </a:p>
          <a:p>
            <a:endParaRPr lang="en-US" dirty="0"/>
          </a:p>
        </p:txBody>
      </p:sp>
    </p:spTree>
    <p:extLst>
      <p:ext uri="{BB962C8B-B14F-4D97-AF65-F5344CB8AC3E}">
        <p14:creationId xmlns:p14="http://schemas.microsoft.com/office/powerpoint/2010/main" val="3788593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71F8-BF0D-096C-645D-66005B925B79}"/>
              </a:ext>
            </a:extLst>
          </p:cNvPr>
          <p:cNvSpPr>
            <a:spLocks noGrp="1"/>
          </p:cNvSpPr>
          <p:nvPr>
            <p:ph type="title"/>
          </p:nvPr>
        </p:nvSpPr>
        <p:spPr/>
        <p:txBody>
          <a:bodyPr/>
          <a:lstStyle/>
          <a:p>
            <a:r>
              <a:rPr lang="en-US" dirty="0"/>
              <a:t>Git remote command</a:t>
            </a:r>
          </a:p>
        </p:txBody>
      </p:sp>
      <p:sp>
        <p:nvSpPr>
          <p:cNvPr id="3" name="Content Placeholder 2">
            <a:extLst>
              <a:ext uri="{FF2B5EF4-FFF2-40B4-BE49-F238E27FC236}">
                <a16:creationId xmlns:a16="http://schemas.microsoft.com/office/drawing/2014/main" id="{EDF4FCBE-5B15-304A-AEB5-2A09024D2EA3}"/>
              </a:ext>
            </a:extLst>
          </p:cNvPr>
          <p:cNvSpPr>
            <a:spLocks noGrp="1"/>
          </p:cNvSpPr>
          <p:nvPr>
            <p:ph idx="1"/>
          </p:nvPr>
        </p:nvSpPr>
        <p:spPr/>
        <p:txBody>
          <a:bodyPr/>
          <a:lstStyle/>
          <a:p>
            <a:pPr marL="0" indent="0" algn="just">
              <a:buNone/>
            </a:pPr>
            <a:r>
              <a:rPr lang="en-US" b="0" i="0" dirty="0">
                <a:solidFill>
                  <a:srgbClr val="333333"/>
                </a:solidFill>
                <a:effectLst/>
                <a:latin typeface="+mj-lt"/>
              </a:rPr>
              <a:t>Git Remote command is used to connect your local repository to the remote server. This command allows you to create, view, and delete connections to other repositories. These connections are more like bookmarks rather than direct links into other repositories. This command doesn't provide real-time access to repositories.</a:t>
            </a:r>
          </a:p>
          <a:p>
            <a:pPr marL="0" indent="0" algn="just">
              <a:buNone/>
            </a:pPr>
            <a:r>
              <a:rPr lang="en-US" dirty="0">
                <a:solidFill>
                  <a:srgbClr val="333333"/>
                </a:solidFill>
                <a:latin typeface="+mj-lt"/>
              </a:rPr>
              <a:t>Syntax:</a:t>
            </a:r>
          </a:p>
          <a:p>
            <a:pPr marL="0" indent="0" algn="just">
              <a:buNone/>
            </a:pPr>
            <a:r>
              <a:rPr lang="en-US" dirty="0">
                <a:solidFill>
                  <a:srgbClr val="333333"/>
                </a:solidFill>
                <a:latin typeface="+mj-lt"/>
              </a:rPr>
              <a:t>$git remote add origin URL</a:t>
            </a:r>
            <a:endParaRPr lang="en-US" dirty="0">
              <a:latin typeface="+mj-lt"/>
            </a:endParaRPr>
          </a:p>
        </p:txBody>
      </p:sp>
    </p:spTree>
    <p:extLst>
      <p:ext uri="{BB962C8B-B14F-4D97-AF65-F5344CB8AC3E}">
        <p14:creationId xmlns:p14="http://schemas.microsoft.com/office/powerpoint/2010/main" val="3963591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CABA-354B-63DA-A667-44DF6025A8AB}"/>
              </a:ext>
            </a:extLst>
          </p:cNvPr>
          <p:cNvSpPr>
            <a:spLocks noGrp="1"/>
          </p:cNvSpPr>
          <p:nvPr>
            <p:ph type="title"/>
          </p:nvPr>
        </p:nvSpPr>
        <p:spPr/>
        <p:txBody>
          <a:bodyPr/>
          <a:lstStyle/>
          <a:p>
            <a:r>
              <a:rPr lang="en-US" dirty="0"/>
              <a:t>Git Branch command </a:t>
            </a:r>
          </a:p>
        </p:txBody>
      </p:sp>
      <p:sp>
        <p:nvSpPr>
          <p:cNvPr id="3" name="Content Placeholder 2">
            <a:extLst>
              <a:ext uri="{FF2B5EF4-FFF2-40B4-BE49-F238E27FC236}">
                <a16:creationId xmlns:a16="http://schemas.microsoft.com/office/drawing/2014/main" id="{E736B5D7-07EA-3793-79B6-4269FC9C09CF}"/>
              </a:ext>
            </a:extLst>
          </p:cNvPr>
          <p:cNvSpPr>
            <a:spLocks noGrp="1"/>
          </p:cNvSpPr>
          <p:nvPr>
            <p:ph idx="1"/>
          </p:nvPr>
        </p:nvSpPr>
        <p:spPr/>
        <p:txBody>
          <a:bodyPr>
            <a:normAutofit lnSpcReduction="10000"/>
          </a:bodyPr>
          <a:lstStyle/>
          <a:p>
            <a:pPr marL="0" indent="0" algn="just">
              <a:buNone/>
            </a:pPr>
            <a:r>
              <a:rPr lang="en-US" sz="2600" b="0" i="0" dirty="0">
                <a:solidFill>
                  <a:srgbClr val="333333"/>
                </a:solidFill>
                <a:effectLst/>
                <a:latin typeface="+mj-lt"/>
              </a:rPr>
              <a:t>A branch is a version of the repository that diverges from the main working project. It is a feature available in most modern version control systems. A Git project can have more than one branch. These branches are a pointer to a snapshot of your changes. When you want to add a new feature or fix a bug, you spawn a new branch to summarize your changes. </a:t>
            </a:r>
          </a:p>
          <a:p>
            <a:pPr marL="0" indent="0" algn="just">
              <a:buNone/>
            </a:pPr>
            <a:r>
              <a:rPr lang="en-US" sz="2600" dirty="0">
                <a:solidFill>
                  <a:srgbClr val="333333"/>
                </a:solidFill>
                <a:latin typeface="+mj-lt"/>
              </a:rPr>
              <a:t>Git master branch: </a:t>
            </a:r>
            <a:r>
              <a:rPr lang="en-US" b="0" i="0" dirty="0">
                <a:solidFill>
                  <a:srgbClr val="333333"/>
                </a:solidFill>
                <a:effectLst/>
              </a:rPr>
              <a:t>The master branch is a default branch in Git. It is instantiated when first commit made on the project.</a:t>
            </a:r>
          </a:p>
          <a:p>
            <a:pPr marL="0" indent="0" algn="just">
              <a:buNone/>
            </a:pPr>
            <a:endParaRPr lang="en-US" dirty="0">
              <a:latin typeface="+mj-lt"/>
            </a:endParaRPr>
          </a:p>
        </p:txBody>
      </p:sp>
    </p:spTree>
    <p:extLst>
      <p:ext uri="{BB962C8B-B14F-4D97-AF65-F5344CB8AC3E}">
        <p14:creationId xmlns:p14="http://schemas.microsoft.com/office/powerpoint/2010/main" val="1651337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6D75CB-A324-547C-8E1B-FF96BB70DF69}"/>
              </a:ext>
            </a:extLst>
          </p:cNvPr>
          <p:cNvSpPr txBox="1"/>
          <p:nvPr/>
        </p:nvSpPr>
        <p:spPr>
          <a:xfrm>
            <a:off x="819539" y="647218"/>
            <a:ext cx="10552922" cy="7478970"/>
          </a:xfrm>
          <a:prstGeom prst="rect">
            <a:avLst/>
          </a:prstGeom>
          <a:noFill/>
        </p:spPr>
        <p:txBody>
          <a:bodyPr wrap="square" rtlCol="0">
            <a:spAutoFit/>
          </a:bodyPr>
          <a:lstStyle/>
          <a:p>
            <a:r>
              <a:rPr lang="en-US" sz="3600" dirty="0"/>
              <a:t>Operations on branch :</a:t>
            </a:r>
          </a:p>
          <a:p>
            <a:pPr algn="just"/>
            <a:r>
              <a:rPr lang="en-US" sz="2400" b="0" i="0" dirty="0">
                <a:solidFill>
                  <a:srgbClr val="333333"/>
                </a:solidFill>
                <a:effectLst/>
                <a:latin typeface="+mj-lt"/>
              </a:rPr>
              <a:t>We can perform various operations on Git branches. The </a:t>
            </a:r>
            <a:r>
              <a:rPr lang="en-US" sz="2400" b="1" i="0" dirty="0">
                <a:solidFill>
                  <a:srgbClr val="333333"/>
                </a:solidFill>
                <a:effectLst/>
                <a:latin typeface="+mj-lt"/>
              </a:rPr>
              <a:t>git branch command</a:t>
            </a:r>
            <a:r>
              <a:rPr lang="en-US" sz="2400" b="0" i="0" dirty="0">
                <a:solidFill>
                  <a:srgbClr val="333333"/>
                </a:solidFill>
                <a:effectLst/>
                <a:latin typeface="+mj-lt"/>
              </a:rPr>
              <a:t> allows you to </a:t>
            </a:r>
            <a:r>
              <a:rPr lang="en-US" sz="2400" b="1" i="0" dirty="0">
                <a:solidFill>
                  <a:srgbClr val="333333"/>
                </a:solidFill>
                <a:effectLst/>
                <a:latin typeface="+mj-lt"/>
              </a:rPr>
              <a:t>create</a:t>
            </a:r>
            <a:r>
              <a:rPr lang="en-US" sz="2400" b="0" i="0" dirty="0">
                <a:solidFill>
                  <a:srgbClr val="333333"/>
                </a:solidFill>
                <a:effectLst/>
                <a:latin typeface="+mj-lt"/>
              </a:rPr>
              <a:t>, </a:t>
            </a:r>
            <a:r>
              <a:rPr lang="en-US" sz="2400" b="1" i="0" dirty="0">
                <a:solidFill>
                  <a:srgbClr val="333333"/>
                </a:solidFill>
                <a:effectLst/>
                <a:latin typeface="+mj-lt"/>
              </a:rPr>
              <a:t>list</a:t>
            </a:r>
            <a:r>
              <a:rPr lang="en-US" sz="2400" b="0" i="0" dirty="0">
                <a:solidFill>
                  <a:srgbClr val="333333"/>
                </a:solidFill>
                <a:effectLst/>
                <a:latin typeface="+mj-lt"/>
              </a:rPr>
              <a:t>, </a:t>
            </a:r>
            <a:r>
              <a:rPr lang="en-US" sz="2400" b="1" i="0" dirty="0">
                <a:solidFill>
                  <a:srgbClr val="333333"/>
                </a:solidFill>
                <a:effectLst/>
                <a:latin typeface="+mj-lt"/>
              </a:rPr>
              <a:t>rename</a:t>
            </a:r>
            <a:r>
              <a:rPr lang="en-US" sz="2400" b="0" i="0" dirty="0">
                <a:solidFill>
                  <a:srgbClr val="333333"/>
                </a:solidFill>
                <a:effectLst/>
                <a:latin typeface="+mj-lt"/>
              </a:rPr>
              <a:t> and </a:t>
            </a:r>
            <a:r>
              <a:rPr lang="en-US" sz="2400" b="1" i="0" dirty="0">
                <a:solidFill>
                  <a:srgbClr val="333333"/>
                </a:solidFill>
                <a:effectLst/>
                <a:latin typeface="+mj-lt"/>
              </a:rPr>
              <a:t>delete</a:t>
            </a:r>
            <a:r>
              <a:rPr lang="en-US" sz="2400" b="0" i="0" dirty="0">
                <a:solidFill>
                  <a:srgbClr val="333333"/>
                </a:solidFill>
                <a:effectLst/>
                <a:latin typeface="+mj-lt"/>
              </a:rPr>
              <a:t> branches. the git branch is tightly integrated with the </a:t>
            </a:r>
            <a:r>
              <a:rPr lang="en-US" sz="2400" b="1" i="0" dirty="0">
                <a:solidFill>
                  <a:srgbClr val="333333"/>
                </a:solidFill>
                <a:effectLst/>
                <a:latin typeface="+mj-lt"/>
              </a:rPr>
              <a:t>git checkout</a:t>
            </a:r>
            <a:r>
              <a:rPr lang="en-US" sz="2400" b="0" i="0" dirty="0">
                <a:solidFill>
                  <a:srgbClr val="333333"/>
                </a:solidFill>
                <a:effectLst/>
                <a:latin typeface="+mj-lt"/>
              </a:rPr>
              <a:t> and </a:t>
            </a:r>
            <a:r>
              <a:rPr lang="en-US" sz="2400" b="1" i="0" dirty="0">
                <a:solidFill>
                  <a:srgbClr val="333333"/>
                </a:solidFill>
                <a:effectLst/>
                <a:latin typeface="+mj-lt"/>
              </a:rPr>
              <a:t>git merge commands</a:t>
            </a:r>
            <a:r>
              <a:rPr lang="en-US" sz="2400" b="0" i="0" dirty="0">
                <a:solidFill>
                  <a:srgbClr val="333333"/>
                </a:solidFill>
                <a:effectLst/>
                <a:latin typeface="+mj-lt"/>
              </a:rPr>
              <a:t>.</a:t>
            </a:r>
          </a:p>
          <a:p>
            <a:pPr marL="342900" indent="-342900" algn="just">
              <a:buFont typeface="Wingdings" panose="05000000000000000000" pitchFamily="2" charset="2"/>
              <a:buChar char="Ø"/>
            </a:pPr>
            <a:r>
              <a:rPr lang="en-US" sz="2400" b="1" dirty="0">
                <a:solidFill>
                  <a:srgbClr val="7030A0"/>
                </a:solidFill>
                <a:latin typeface="+mj-lt"/>
              </a:rPr>
              <a:t>Create branch:</a:t>
            </a:r>
          </a:p>
          <a:p>
            <a:pPr algn="just"/>
            <a:r>
              <a:rPr lang="en-US" sz="2400" b="0" i="0" dirty="0">
                <a:solidFill>
                  <a:srgbClr val="333333"/>
                </a:solidFill>
                <a:effectLst/>
              </a:rPr>
              <a:t>You can create a new branch with the help of the </a:t>
            </a:r>
            <a:r>
              <a:rPr lang="en-US" sz="2400" b="1" i="0" dirty="0">
                <a:solidFill>
                  <a:srgbClr val="333333"/>
                </a:solidFill>
                <a:effectLst/>
              </a:rPr>
              <a:t>git branch</a:t>
            </a:r>
            <a:r>
              <a:rPr lang="en-US" sz="2400" b="0" i="0" dirty="0">
                <a:solidFill>
                  <a:srgbClr val="333333"/>
                </a:solidFill>
                <a:effectLst/>
              </a:rPr>
              <a:t> command. This command will be used as:</a:t>
            </a:r>
          </a:p>
          <a:p>
            <a:pPr algn="just"/>
            <a:r>
              <a:rPr lang="en-US" sz="2400" b="1" i="0" dirty="0">
                <a:solidFill>
                  <a:srgbClr val="FF0000"/>
                </a:solidFill>
                <a:effectLst/>
                <a:latin typeface="inter-bold"/>
              </a:rPr>
              <a:t>Syntax:</a:t>
            </a:r>
            <a:endParaRPr lang="en-US" sz="2400" b="0" i="0" dirty="0">
              <a:solidFill>
                <a:srgbClr val="FF0000"/>
              </a:solidFill>
              <a:effectLst/>
              <a:latin typeface="inter-regular"/>
            </a:endParaRPr>
          </a:p>
          <a:p>
            <a:pPr algn="just"/>
            <a:r>
              <a:rPr lang="en-US" sz="2400" b="0" i="0" dirty="0">
                <a:solidFill>
                  <a:srgbClr val="000000"/>
                </a:solidFill>
                <a:effectLst/>
                <a:latin typeface="inter-regular"/>
              </a:rPr>
              <a:t> $ git branch  </a:t>
            </a:r>
            <a:r>
              <a:rPr lang="en-US" sz="2400" b="1" i="0" dirty="0">
                <a:solidFill>
                  <a:srgbClr val="006699"/>
                </a:solidFill>
                <a:effectLst/>
                <a:latin typeface="inter-regular"/>
              </a:rPr>
              <a:t>&lt;branch</a:t>
            </a:r>
            <a:r>
              <a:rPr lang="en-US" sz="2400" b="0" i="0" dirty="0">
                <a:solidFill>
                  <a:srgbClr val="000000"/>
                </a:solidFill>
                <a:effectLst/>
                <a:latin typeface="inter-regular"/>
              </a:rPr>
              <a:t> name</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marL="342900" indent="-342900" algn="just">
              <a:buFont typeface="Wingdings" panose="05000000000000000000" pitchFamily="2" charset="2"/>
              <a:buChar char="Ø"/>
            </a:pPr>
            <a:r>
              <a:rPr lang="en-US" sz="2400" b="1" dirty="0">
                <a:solidFill>
                  <a:srgbClr val="7030A0"/>
                </a:solidFill>
                <a:latin typeface="+mj-lt"/>
              </a:rPr>
              <a:t>List branch :</a:t>
            </a:r>
          </a:p>
          <a:p>
            <a:pPr algn="just"/>
            <a:r>
              <a:rPr lang="en-US" sz="2400" b="0" i="0" dirty="0">
                <a:solidFill>
                  <a:srgbClr val="333333"/>
                </a:solidFill>
                <a:effectLst/>
                <a:latin typeface="+mj-lt"/>
              </a:rPr>
              <a:t>You can List all of the available branches in your repository by using the following command. </a:t>
            </a:r>
          </a:p>
          <a:p>
            <a:pPr algn="just"/>
            <a:r>
              <a:rPr lang="en-US" sz="2400" b="0" i="0" dirty="0">
                <a:solidFill>
                  <a:srgbClr val="333333"/>
                </a:solidFill>
                <a:effectLst/>
                <a:latin typeface="+mj-lt"/>
              </a:rPr>
              <a:t>Either we can use </a:t>
            </a:r>
            <a:r>
              <a:rPr lang="en-US" sz="2400" b="1" i="0" dirty="0">
                <a:solidFill>
                  <a:srgbClr val="333333"/>
                </a:solidFill>
                <a:effectLst/>
                <a:latin typeface="+mj-lt"/>
              </a:rPr>
              <a:t>git branch - list</a:t>
            </a:r>
            <a:r>
              <a:rPr lang="en-US" sz="2400" b="0" i="0" dirty="0">
                <a:solidFill>
                  <a:srgbClr val="333333"/>
                </a:solidFill>
                <a:effectLst/>
                <a:latin typeface="+mj-lt"/>
              </a:rPr>
              <a:t> or </a:t>
            </a:r>
            <a:r>
              <a:rPr lang="en-US" sz="2400" b="1" i="0" dirty="0">
                <a:solidFill>
                  <a:srgbClr val="333333"/>
                </a:solidFill>
                <a:effectLst/>
                <a:latin typeface="+mj-lt"/>
              </a:rPr>
              <a:t>git branch</a:t>
            </a:r>
            <a:r>
              <a:rPr lang="en-US" sz="2400" b="0" i="0" dirty="0">
                <a:solidFill>
                  <a:srgbClr val="333333"/>
                </a:solidFill>
                <a:effectLst/>
                <a:latin typeface="+mj-lt"/>
              </a:rPr>
              <a:t> command to list the available branches in the repository.</a:t>
            </a:r>
          </a:p>
          <a:p>
            <a:pPr algn="just"/>
            <a:endParaRPr lang="en-US" sz="2400" b="0" i="0" dirty="0">
              <a:solidFill>
                <a:srgbClr val="333333"/>
              </a:solidFill>
              <a:effectLst/>
              <a:latin typeface="inter-regular"/>
            </a:endParaRPr>
          </a:p>
          <a:p>
            <a:pPr algn="just"/>
            <a:endParaRPr lang="en-US" sz="2400" b="0" i="0" dirty="0">
              <a:solidFill>
                <a:srgbClr val="000000"/>
              </a:solidFill>
              <a:effectLst/>
              <a:latin typeface="inter-regular"/>
            </a:endParaRPr>
          </a:p>
          <a:p>
            <a:pPr algn="just"/>
            <a:endParaRPr lang="en-US" sz="2400" dirty="0">
              <a:solidFill>
                <a:srgbClr val="333333"/>
              </a:solidFill>
              <a:latin typeface="+mj-lt"/>
            </a:endParaRPr>
          </a:p>
          <a:p>
            <a:pPr algn="just"/>
            <a:endParaRPr lang="en-US" sz="2400" dirty="0">
              <a:latin typeface="+mj-lt"/>
            </a:endParaRPr>
          </a:p>
          <a:p>
            <a:endParaRPr lang="en-US" sz="3600" dirty="0"/>
          </a:p>
        </p:txBody>
      </p:sp>
    </p:spTree>
    <p:extLst>
      <p:ext uri="{BB962C8B-B14F-4D97-AF65-F5344CB8AC3E}">
        <p14:creationId xmlns:p14="http://schemas.microsoft.com/office/powerpoint/2010/main" val="74665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751F1-2888-983D-6FF5-C616407EB2D2}"/>
              </a:ext>
            </a:extLst>
          </p:cNvPr>
          <p:cNvSpPr txBox="1"/>
          <p:nvPr/>
        </p:nvSpPr>
        <p:spPr>
          <a:xfrm>
            <a:off x="587828" y="531846"/>
            <a:ext cx="10384972" cy="6370975"/>
          </a:xfrm>
          <a:prstGeom prst="rect">
            <a:avLst/>
          </a:prstGeom>
          <a:noFill/>
        </p:spPr>
        <p:txBody>
          <a:bodyPr wrap="square" rtlCol="0">
            <a:spAutoFit/>
          </a:bodyPr>
          <a:lstStyle/>
          <a:p>
            <a:r>
              <a:rPr lang="en-US" sz="2400" b="1" dirty="0">
                <a:solidFill>
                  <a:srgbClr val="FF0000"/>
                </a:solidFill>
              </a:rPr>
              <a:t>Syntax:</a:t>
            </a:r>
          </a:p>
          <a:p>
            <a:r>
              <a:rPr lang="en-US" sz="2400" dirty="0"/>
              <a:t> $git branch --list</a:t>
            </a:r>
          </a:p>
          <a:p>
            <a:r>
              <a:rPr lang="en-US" sz="2400" dirty="0"/>
              <a:t>     or </a:t>
            </a:r>
          </a:p>
          <a:p>
            <a:r>
              <a:rPr lang="en-US" sz="2400" dirty="0"/>
              <a:t> $git branch </a:t>
            </a:r>
          </a:p>
          <a:p>
            <a:pPr algn="just"/>
            <a:r>
              <a:rPr lang="en-US" sz="2400" b="0" i="0" dirty="0">
                <a:solidFill>
                  <a:srgbClr val="333333"/>
                </a:solidFill>
                <a:effectLst/>
                <a:latin typeface="+mj-lt"/>
              </a:rPr>
              <a:t>Here, both commands are listing the available branches in the repository. The symbol * is representing currently active branch.</a:t>
            </a:r>
          </a:p>
          <a:p>
            <a:pPr marL="342900" indent="-342900" algn="just">
              <a:buFont typeface="Wingdings" panose="05000000000000000000" pitchFamily="2" charset="2"/>
              <a:buChar char="Ø"/>
            </a:pPr>
            <a:r>
              <a:rPr lang="en-US" sz="2400" b="1" dirty="0">
                <a:solidFill>
                  <a:srgbClr val="7030A0"/>
                </a:solidFill>
                <a:latin typeface="+mj-lt"/>
              </a:rPr>
              <a:t>Delete Branch:</a:t>
            </a:r>
          </a:p>
          <a:p>
            <a:pPr algn="just"/>
            <a:r>
              <a:rPr lang="en-US" sz="2400" b="0" i="0" dirty="0">
                <a:solidFill>
                  <a:srgbClr val="333333"/>
                </a:solidFill>
                <a:effectLst/>
                <a:latin typeface="+mj-lt"/>
              </a:rPr>
              <a:t>You can delete the specified branch. It is a safe operation. In this command, Git prevents you from deleting the branch if it has unmerged changes. Below is the command to do this.</a:t>
            </a:r>
          </a:p>
          <a:p>
            <a:pPr algn="just"/>
            <a:r>
              <a:rPr lang="en-US" sz="2400" b="1" dirty="0">
                <a:solidFill>
                  <a:srgbClr val="FF0000"/>
                </a:solidFill>
                <a:latin typeface="+mj-lt"/>
              </a:rPr>
              <a:t>Syntax:</a:t>
            </a:r>
          </a:p>
          <a:p>
            <a:pPr algn="just"/>
            <a:r>
              <a:rPr lang="de-DE" sz="2400" b="0" i="0" dirty="0">
                <a:solidFill>
                  <a:srgbClr val="000000"/>
                </a:solidFill>
                <a:effectLst/>
                <a:latin typeface="+mj-lt"/>
              </a:rPr>
              <a:t>    $ git branch -d</a:t>
            </a:r>
            <a:r>
              <a:rPr lang="de-DE" sz="2400" b="1" i="0" dirty="0">
                <a:solidFill>
                  <a:srgbClr val="006699"/>
                </a:solidFill>
                <a:effectLst/>
                <a:latin typeface="+mj-lt"/>
              </a:rPr>
              <a:t>&lt;branch</a:t>
            </a:r>
            <a:r>
              <a:rPr lang="de-DE" sz="2400" b="0" i="0" dirty="0">
                <a:solidFill>
                  <a:srgbClr val="000000"/>
                </a:solidFill>
                <a:effectLst/>
                <a:latin typeface="+mj-lt"/>
              </a:rPr>
              <a:t> name</a:t>
            </a:r>
            <a:r>
              <a:rPr lang="de-DE" sz="2400" b="1" i="0" dirty="0">
                <a:solidFill>
                  <a:srgbClr val="006699"/>
                </a:solidFill>
                <a:effectLst/>
                <a:latin typeface="+mj-lt"/>
              </a:rPr>
              <a:t>&gt;</a:t>
            </a:r>
            <a:r>
              <a:rPr lang="de-DE" sz="2400" b="0" i="0" dirty="0">
                <a:solidFill>
                  <a:srgbClr val="000000"/>
                </a:solidFill>
                <a:effectLst/>
                <a:latin typeface="+mj-lt"/>
              </a:rPr>
              <a:t>  </a:t>
            </a:r>
          </a:p>
          <a:p>
            <a:pPr algn="just"/>
            <a:r>
              <a:rPr lang="en-US" sz="2400" b="0" i="0" dirty="0">
                <a:solidFill>
                  <a:srgbClr val="333333"/>
                </a:solidFill>
                <a:effectLst/>
                <a:latin typeface="+mj-lt"/>
              </a:rPr>
              <a:t>Another format of this command is </a:t>
            </a:r>
            <a:r>
              <a:rPr lang="en-US" sz="2400" b="1" i="0" dirty="0">
                <a:solidFill>
                  <a:srgbClr val="333333"/>
                </a:solidFill>
                <a:effectLst/>
                <a:latin typeface="+mj-lt"/>
              </a:rPr>
              <a:t>git branch D</a:t>
            </a:r>
            <a:r>
              <a:rPr lang="en-US" sz="2400" b="0" i="0" dirty="0">
                <a:solidFill>
                  <a:srgbClr val="333333"/>
                </a:solidFill>
                <a:effectLst/>
                <a:latin typeface="+mj-lt"/>
              </a:rPr>
              <a:t>. The '</a:t>
            </a:r>
            <a:r>
              <a:rPr lang="en-US" sz="2400" b="1" i="0" dirty="0">
                <a:solidFill>
                  <a:srgbClr val="333333"/>
                </a:solidFill>
                <a:effectLst/>
                <a:latin typeface="+mj-lt"/>
              </a:rPr>
              <a:t>git branch D</a:t>
            </a:r>
            <a:r>
              <a:rPr lang="en-US" sz="2400" b="0" i="0" dirty="0">
                <a:solidFill>
                  <a:srgbClr val="333333"/>
                </a:solidFill>
                <a:effectLst/>
                <a:latin typeface="+mj-lt"/>
              </a:rPr>
              <a:t>' command is used to delete the specified branch.</a:t>
            </a:r>
          </a:p>
          <a:p>
            <a:pPr algn="just"/>
            <a:r>
              <a:rPr lang="en-US" sz="2400" b="0" i="0" dirty="0">
                <a:solidFill>
                  <a:srgbClr val="000000"/>
                </a:solidFill>
                <a:effectLst/>
                <a:latin typeface="+mj-lt"/>
              </a:rPr>
              <a:t>       $ git branch -D </a:t>
            </a:r>
            <a:r>
              <a:rPr lang="en-US" sz="2400" b="1" i="0" dirty="0">
                <a:solidFill>
                  <a:srgbClr val="006699"/>
                </a:solidFill>
                <a:effectLst/>
                <a:latin typeface="+mj-lt"/>
              </a:rPr>
              <a:t>&lt;branch</a:t>
            </a:r>
            <a:r>
              <a:rPr lang="en-US" sz="2400" b="0" i="0" dirty="0">
                <a:solidFill>
                  <a:srgbClr val="000000"/>
                </a:solidFill>
                <a:effectLst/>
                <a:latin typeface="+mj-lt"/>
              </a:rPr>
              <a:t> name</a:t>
            </a:r>
            <a:r>
              <a:rPr lang="en-US" sz="2400" b="1" i="0" dirty="0">
                <a:solidFill>
                  <a:srgbClr val="006699"/>
                </a:solidFill>
                <a:effectLst/>
                <a:latin typeface="+mj-lt"/>
              </a:rPr>
              <a:t>&gt;</a:t>
            </a:r>
            <a:r>
              <a:rPr lang="en-US" sz="2400" b="0" i="0" dirty="0">
                <a:solidFill>
                  <a:srgbClr val="000000"/>
                </a:solidFill>
                <a:effectLst/>
                <a:latin typeface="+mj-lt"/>
              </a:rPr>
              <a:t>  </a:t>
            </a:r>
          </a:p>
          <a:p>
            <a:pPr algn="just"/>
            <a:endParaRPr lang="de-DE" sz="2400" b="0" i="0" dirty="0">
              <a:solidFill>
                <a:srgbClr val="000000"/>
              </a:solidFill>
              <a:effectLst/>
              <a:latin typeface="+mj-lt"/>
            </a:endParaRPr>
          </a:p>
          <a:p>
            <a:pPr algn="just"/>
            <a:r>
              <a:rPr lang="en-US" sz="2400" b="1" dirty="0">
                <a:solidFill>
                  <a:srgbClr val="FF0000"/>
                </a:solidFill>
                <a:latin typeface="+mj-lt"/>
              </a:rPr>
              <a:t> </a:t>
            </a:r>
          </a:p>
        </p:txBody>
      </p:sp>
    </p:spTree>
    <p:extLst>
      <p:ext uri="{BB962C8B-B14F-4D97-AF65-F5344CB8AC3E}">
        <p14:creationId xmlns:p14="http://schemas.microsoft.com/office/powerpoint/2010/main" val="142153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7A7B-1876-3952-FACB-D6DF72C4D619}"/>
              </a:ext>
            </a:extLst>
          </p:cNvPr>
          <p:cNvSpPr>
            <a:spLocks noGrp="1"/>
          </p:cNvSpPr>
          <p:nvPr>
            <p:ph type="title"/>
          </p:nvPr>
        </p:nvSpPr>
        <p:spPr/>
        <p:txBody>
          <a:bodyPr>
            <a:normAutofit fontScale="90000"/>
          </a:bodyPr>
          <a:lstStyle/>
          <a:p>
            <a:br>
              <a:rPr lang="en-IN" b="0" i="0" dirty="0">
                <a:solidFill>
                  <a:srgbClr val="000000"/>
                </a:solidFill>
                <a:effectLst/>
                <a:latin typeface="Heebo" panose="020F0502020204030204" pitchFamily="2" charset="-79"/>
                <a:cs typeface="Heebo" panose="020F0502020204030204" pitchFamily="2" charset="-79"/>
              </a:rPr>
            </a:br>
            <a:r>
              <a:rPr lang="en-IN" b="0" i="0" dirty="0">
                <a:solidFill>
                  <a:srgbClr val="000000"/>
                </a:solidFill>
                <a:effectLst/>
                <a:latin typeface="Heebo" panose="020F0502020204030204" pitchFamily="2" charset="-79"/>
                <a:cs typeface="Heebo" panose="020F0502020204030204" pitchFamily="2" charset="-79"/>
              </a:rPr>
              <a:t>Version Control System</a:t>
            </a:r>
            <a:br>
              <a:rPr lang="en-IN" b="0" i="0" dirty="0">
                <a:solidFill>
                  <a:srgbClr val="000000"/>
                </a:solidFill>
                <a:effectLst/>
                <a:latin typeface="Heebo" panose="020F0502020204030204" pitchFamily="2" charset="-79"/>
                <a:cs typeface="Heebo" panose="020F0502020204030204" pitchFamily="2" charset="-79"/>
              </a:rPr>
            </a:br>
            <a:endParaRPr lang="en-IN" dirty="0"/>
          </a:p>
        </p:txBody>
      </p:sp>
      <p:sp>
        <p:nvSpPr>
          <p:cNvPr id="3" name="Content Placeholder 2">
            <a:extLst>
              <a:ext uri="{FF2B5EF4-FFF2-40B4-BE49-F238E27FC236}">
                <a16:creationId xmlns:a16="http://schemas.microsoft.com/office/drawing/2014/main" id="{3A013024-B842-EF7C-0D6A-E69D4557FCCD}"/>
              </a:ext>
            </a:extLst>
          </p:cNvPr>
          <p:cNvSpPr>
            <a:spLocks noGrp="1"/>
          </p:cNvSpPr>
          <p:nvPr>
            <p:ph idx="1"/>
          </p:nvPr>
        </p:nvSpPr>
        <p:spPr/>
        <p:txBody>
          <a:bodyPr>
            <a:normAutofit lnSpcReduction="10000"/>
          </a:bodyPr>
          <a:lstStyle/>
          <a:p>
            <a:r>
              <a:rPr lang="en-US" b="1" i="0" dirty="0">
                <a:solidFill>
                  <a:srgbClr val="000000"/>
                </a:solidFill>
                <a:effectLst/>
                <a:latin typeface="Nunito" panose="020F0502020204030204" pitchFamily="2" charset="0"/>
              </a:rPr>
              <a:t>Version Control System (VCS)</a:t>
            </a:r>
            <a:r>
              <a:rPr lang="en-US" b="0" i="0" dirty="0">
                <a:solidFill>
                  <a:srgbClr val="000000"/>
                </a:solidFill>
                <a:effectLst/>
                <a:latin typeface="Nunito" panose="020F0502020204030204" pitchFamily="2" charset="0"/>
              </a:rPr>
              <a:t> is a software that helps software developers to work together and maintain a complete history of their work.</a:t>
            </a:r>
          </a:p>
          <a:p>
            <a:pPr algn="just"/>
            <a:r>
              <a:rPr lang="en-US" dirty="0">
                <a:solidFill>
                  <a:srgbClr val="000000"/>
                </a:solidFill>
                <a:latin typeface="Nunito" panose="020F0502020204030204" pitchFamily="2" charset="0"/>
              </a:rPr>
              <a:t>F</a:t>
            </a:r>
            <a:r>
              <a:rPr lang="en-US" b="0" i="0" dirty="0">
                <a:solidFill>
                  <a:srgbClr val="000000"/>
                </a:solidFill>
                <a:effectLst/>
                <a:latin typeface="Nunito" pitchFamily="2" charset="0"/>
              </a:rPr>
              <a:t>ollowing are the types of VCS −</a:t>
            </a:r>
          </a:p>
          <a:p>
            <a:pPr algn="just"/>
            <a:r>
              <a:rPr lang="en-US" b="0" i="0" dirty="0">
                <a:solidFill>
                  <a:srgbClr val="000000"/>
                </a:solidFill>
                <a:effectLst/>
                <a:latin typeface="Nunito" pitchFamily="2" charset="0"/>
              </a:rPr>
              <a:t>Local version control system(LVCS).</a:t>
            </a:r>
          </a:p>
          <a:p>
            <a:pPr algn="l">
              <a:buFont typeface="Arial" panose="020B0604020202020204" pitchFamily="34" charset="0"/>
              <a:buChar char="•"/>
            </a:pPr>
            <a:r>
              <a:rPr lang="en-US" b="0" i="0" dirty="0">
                <a:solidFill>
                  <a:srgbClr val="000000"/>
                </a:solidFill>
                <a:effectLst/>
                <a:latin typeface="Nunito" pitchFamily="2" charset="0"/>
              </a:rPr>
              <a:t>Centralized version control system (CVCS).</a:t>
            </a:r>
          </a:p>
          <a:p>
            <a:pPr algn="l">
              <a:buFont typeface="Arial" panose="020B0604020202020204" pitchFamily="34" charset="0"/>
              <a:buChar char="•"/>
            </a:pPr>
            <a:r>
              <a:rPr lang="en-US" b="0" i="0" dirty="0">
                <a:solidFill>
                  <a:srgbClr val="000000"/>
                </a:solidFill>
                <a:effectLst/>
                <a:latin typeface="Nunito" pitchFamily="2" charset="0"/>
              </a:rPr>
              <a:t>Distributed/Decentralized version control system (DVCS).</a:t>
            </a:r>
          </a:p>
          <a:p>
            <a:endParaRPr lang="en-IN" dirty="0"/>
          </a:p>
        </p:txBody>
      </p:sp>
    </p:spTree>
    <p:extLst>
      <p:ext uri="{BB962C8B-B14F-4D97-AF65-F5344CB8AC3E}">
        <p14:creationId xmlns:p14="http://schemas.microsoft.com/office/powerpoint/2010/main" val="366280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BC91B7-1CCC-15A0-2441-4BEA76296C08}"/>
              </a:ext>
            </a:extLst>
          </p:cNvPr>
          <p:cNvSpPr txBox="1"/>
          <p:nvPr/>
        </p:nvSpPr>
        <p:spPr>
          <a:xfrm>
            <a:off x="634481" y="709126"/>
            <a:ext cx="10730204" cy="6278642"/>
          </a:xfrm>
          <a:prstGeom prst="rect">
            <a:avLst/>
          </a:prstGeom>
          <a:noFill/>
        </p:spPr>
        <p:txBody>
          <a:bodyPr wrap="square">
            <a:spAutoFit/>
          </a:bodyPr>
          <a:lstStyle/>
          <a:p>
            <a:pPr marL="342900" indent="-342900" algn="just">
              <a:buFont typeface="Wingdings" panose="05000000000000000000" pitchFamily="2" charset="2"/>
              <a:buChar char="Ø"/>
            </a:pPr>
            <a:r>
              <a:rPr lang="en-US" sz="2400" b="1" i="0" dirty="0">
                <a:solidFill>
                  <a:srgbClr val="610B4B"/>
                </a:solidFill>
                <a:effectLst/>
                <a:latin typeface="+mj-lt"/>
              </a:rPr>
              <a:t>Delete a Remote Branch:</a:t>
            </a:r>
          </a:p>
          <a:p>
            <a:pPr algn="just"/>
            <a:r>
              <a:rPr lang="en-US" sz="2400" b="0" i="0" dirty="0">
                <a:solidFill>
                  <a:srgbClr val="333333"/>
                </a:solidFill>
                <a:effectLst/>
                <a:latin typeface="+mj-lt"/>
              </a:rPr>
              <a:t>You can delete a remote branch from Git desktop application. Below command is used to delete a remote branch:</a:t>
            </a:r>
          </a:p>
          <a:p>
            <a:pPr algn="just"/>
            <a:r>
              <a:rPr lang="en-US" sz="2400" b="1" i="0" dirty="0">
                <a:solidFill>
                  <a:srgbClr val="FF0000"/>
                </a:solidFill>
                <a:effectLst/>
                <a:latin typeface="+mj-lt"/>
              </a:rPr>
              <a:t>Syntax:</a:t>
            </a:r>
            <a:endParaRPr lang="en-US" sz="2400" dirty="0">
              <a:solidFill>
                <a:srgbClr val="FF0000"/>
              </a:solidFill>
              <a:latin typeface="+mj-lt"/>
            </a:endParaRPr>
          </a:p>
          <a:p>
            <a:pPr algn="just"/>
            <a:r>
              <a:rPr lang="en-US" sz="2400" b="0" i="0" dirty="0">
                <a:solidFill>
                  <a:srgbClr val="FF0000"/>
                </a:solidFill>
                <a:effectLst/>
                <a:latin typeface="+mj-lt"/>
              </a:rPr>
              <a:t>    </a:t>
            </a:r>
            <a:r>
              <a:rPr lang="en-US" sz="2400" b="0" i="0" dirty="0">
                <a:solidFill>
                  <a:srgbClr val="000000"/>
                </a:solidFill>
                <a:effectLst/>
                <a:latin typeface="+mj-lt"/>
              </a:rPr>
              <a:t>$ git push origin -delete </a:t>
            </a:r>
            <a:r>
              <a:rPr lang="en-US" sz="2400" b="1" i="0" dirty="0">
                <a:solidFill>
                  <a:srgbClr val="006699"/>
                </a:solidFill>
                <a:effectLst/>
                <a:latin typeface="+mj-lt"/>
              </a:rPr>
              <a:t>&lt;branch</a:t>
            </a:r>
            <a:r>
              <a:rPr lang="en-US" sz="2400" b="0" i="0" dirty="0">
                <a:solidFill>
                  <a:srgbClr val="000000"/>
                </a:solidFill>
                <a:effectLst/>
                <a:latin typeface="+mj-lt"/>
              </a:rPr>
              <a:t> name</a:t>
            </a:r>
            <a:r>
              <a:rPr lang="en-US" sz="2400" b="1" i="0" dirty="0">
                <a:solidFill>
                  <a:srgbClr val="006699"/>
                </a:solidFill>
                <a:effectLst/>
                <a:latin typeface="+mj-lt"/>
              </a:rPr>
              <a:t>&gt;</a:t>
            </a:r>
            <a:r>
              <a:rPr lang="en-US" sz="2400" b="0" i="0" dirty="0">
                <a:solidFill>
                  <a:srgbClr val="000000"/>
                </a:solidFill>
                <a:effectLst/>
                <a:latin typeface="+mj-lt"/>
              </a:rPr>
              <a:t> </a:t>
            </a:r>
            <a:r>
              <a:rPr lang="en-US" b="0" i="0" dirty="0">
                <a:solidFill>
                  <a:srgbClr val="000000"/>
                </a:solidFill>
                <a:effectLst/>
                <a:latin typeface="inter-regular"/>
              </a:rPr>
              <a:t> </a:t>
            </a:r>
          </a:p>
          <a:p>
            <a:pPr marL="342900" indent="-342900" algn="just">
              <a:buFont typeface="Wingdings" panose="05000000000000000000" pitchFamily="2" charset="2"/>
              <a:buChar char="Ø"/>
            </a:pPr>
            <a:r>
              <a:rPr lang="en-US" sz="2400" b="1" i="0" dirty="0">
                <a:solidFill>
                  <a:srgbClr val="610B4B"/>
                </a:solidFill>
                <a:effectLst/>
                <a:latin typeface="+mj-lt"/>
              </a:rPr>
              <a:t>Switch Branch:</a:t>
            </a:r>
          </a:p>
          <a:p>
            <a:pPr algn="just"/>
            <a:r>
              <a:rPr lang="en-US" sz="2400" b="0" i="0" dirty="0">
                <a:solidFill>
                  <a:srgbClr val="333333"/>
                </a:solidFill>
                <a:effectLst/>
                <a:latin typeface="+mj-lt"/>
              </a:rPr>
              <a:t>Git allows you to switch between the branches without making a commit. You can switch between two branches with the </a:t>
            </a:r>
            <a:r>
              <a:rPr lang="en-US" sz="2400" b="1" i="0" dirty="0">
                <a:solidFill>
                  <a:srgbClr val="333333"/>
                </a:solidFill>
                <a:effectLst/>
                <a:latin typeface="+mj-lt"/>
              </a:rPr>
              <a:t>git checkout</a:t>
            </a:r>
            <a:r>
              <a:rPr lang="en-US" sz="2400" b="0" i="0" dirty="0">
                <a:solidFill>
                  <a:srgbClr val="333333"/>
                </a:solidFill>
                <a:effectLst/>
                <a:latin typeface="+mj-lt"/>
              </a:rPr>
              <a:t> command. To switch between the branches, below command is used:</a:t>
            </a:r>
          </a:p>
          <a:p>
            <a:pPr algn="just"/>
            <a:r>
              <a:rPr lang="en-US" sz="2400" b="0" i="0" dirty="0">
                <a:solidFill>
                  <a:srgbClr val="000000"/>
                </a:solidFill>
                <a:effectLst/>
                <a:latin typeface="+mj-lt"/>
              </a:rPr>
              <a:t>$ git checkout</a:t>
            </a:r>
            <a:r>
              <a:rPr lang="en-US" sz="2400" b="1" i="0" dirty="0">
                <a:solidFill>
                  <a:srgbClr val="006699"/>
                </a:solidFill>
                <a:effectLst/>
                <a:latin typeface="+mj-lt"/>
              </a:rPr>
              <a:t>&lt;branch</a:t>
            </a:r>
            <a:r>
              <a:rPr lang="en-US" sz="2400" b="0" i="0" dirty="0">
                <a:solidFill>
                  <a:srgbClr val="000000"/>
                </a:solidFill>
                <a:effectLst/>
                <a:latin typeface="+mj-lt"/>
              </a:rPr>
              <a:t> name</a:t>
            </a:r>
            <a:r>
              <a:rPr lang="en-US" sz="2400" b="1" i="0" dirty="0">
                <a:solidFill>
                  <a:srgbClr val="006699"/>
                </a:solidFill>
                <a:effectLst/>
                <a:latin typeface="+mj-lt"/>
              </a:rPr>
              <a:t>&gt;</a:t>
            </a:r>
            <a:r>
              <a:rPr lang="en-US" sz="2400" b="0" i="0" dirty="0">
                <a:solidFill>
                  <a:srgbClr val="000000"/>
                </a:solidFill>
                <a:effectLst/>
                <a:latin typeface="+mj-lt"/>
              </a:rPr>
              <a:t>  </a:t>
            </a:r>
          </a:p>
          <a:p>
            <a:pPr algn="just"/>
            <a:r>
              <a:rPr lang="en-US" sz="2400" b="1" i="0" dirty="0">
                <a:solidFill>
                  <a:srgbClr val="333333"/>
                </a:solidFill>
                <a:effectLst/>
                <a:latin typeface="+mj-lt"/>
              </a:rPr>
              <a:t>Switch to master branch</a:t>
            </a:r>
            <a:endParaRPr lang="en-US" sz="2400" b="0" i="0" dirty="0">
              <a:solidFill>
                <a:srgbClr val="333333"/>
              </a:solidFill>
              <a:effectLst/>
              <a:latin typeface="+mj-lt"/>
            </a:endParaRPr>
          </a:p>
          <a:p>
            <a:pPr algn="just"/>
            <a:r>
              <a:rPr lang="en-US" sz="2400" b="0" i="0" dirty="0">
                <a:solidFill>
                  <a:srgbClr val="333333"/>
                </a:solidFill>
                <a:effectLst/>
                <a:latin typeface="+mj-lt"/>
              </a:rPr>
              <a:t>You can switch to the master branch from any other branch with the help of below command.</a:t>
            </a:r>
          </a:p>
          <a:p>
            <a:pPr algn="just"/>
            <a:r>
              <a:rPr lang="en-US" sz="2400" b="1" i="0" dirty="0">
                <a:solidFill>
                  <a:srgbClr val="FF0000"/>
                </a:solidFill>
                <a:effectLst/>
                <a:latin typeface="+mj-lt"/>
              </a:rPr>
              <a:t>Syntax:</a:t>
            </a:r>
            <a:endParaRPr lang="en-US" sz="2400" b="0" i="0" dirty="0">
              <a:solidFill>
                <a:srgbClr val="FF0000"/>
              </a:solidFill>
              <a:effectLst/>
              <a:latin typeface="+mj-lt"/>
            </a:endParaRPr>
          </a:p>
          <a:p>
            <a:pPr algn="just"/>
            <a:r>
              <a:rPr lang="en-US" sz="2400" b="0" i="0" dirty="0">
                <a:solidFill>
                  <a:srgbClr val="000000"/>
                </a:solidFill>
                <a:effectLst/>
                <a:latin typeface="+mj-lt"/>
              </a:rPr>
              <a:t>     $ git branch -m master  </a:t>
            </a:r>
          </a:p>
          <a:p>
            <a:pPr algn="just"/>
            <a:endParaRPr lang="en-US" sz="2400" b="0" i="0" dirty="0">
              <a:solidFill>
                <a:srgbClr val="000000"/>
              </a:solidFill>
              <a:effectLst/>
              <a:latin typeface="+mj-lt"/>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273280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9BE15-CA1B-E410-0E66-125D1D4E9D23}"/>
              </a:ext>
            </a:extLst>
          </p:cNvPr>
          <p:cNvSpPr txBox="1"/>
          <p:nvPr/>
        </p:nvSpPr>
        <p:spPr>
          <a:xfrm>
            <a:off x="690464" y="709127"/>
            <a:ext cx="10767527" cy="5262979"/>
          </a:xfrm>
          <a:prstGeom prst="rect">
            <a:avLst/>
          </a:prstGeom>
          <a:noFill/>
        </p:spPr>
        <p:txBody>
          <a:bodyPr wrap="square">
            <a:spAutoFit/>
          </a:bodyPr>
          <a:lstStyle/>
          <a:p>
            <a:pPr marL="342900" indent="-342900" algn="just">
              <a:buFont typeface="Wingdings" panose="05000000000000000000" pitchFamily="2" charset="2"/>
              <a:buChar char="Ø"/>
            </a:pPr>
            <a:r>
              <a:rPr lang="en-US" sz="2400" b="1" i="0" dirty="0">
                <a:solidFill>
                  <a:srgbClr val="610B4B"/>
                </a:solidFill>
                <a:effectLst/>
                <a:latin typeface="+mj-lt"/>
              </a:rPr>
              <a:t>Rename Branch:</a:t>
            </a:r>
          </a:p>
          <a:p>
            <a:pPr algn="just"/>
            <a:r>
              <a:rPr lang="en-US" sz="2400" b="0" i="0" dirty="0">
                <a:solidFill>
                  <a:srgbClr val="333333"/>
                </a:solidFill>
                <a:effectLst/>
                <a:latin typeface="+mj-lt"/>
              </a:rPr>
              <a:t>We can rename the branch with the help of the </a:t>
            </a:r>
            <a:r>
              <a:rPr lang="en-US" sz="2400" b="1" i="0" dirty="0">
                <a:solidFill>
                  <a:srgbClr val="333333"/>
                </a:solidFill>
                <a:effectLst/>
                <a:latin typeface="+mj-lt"/>
              </a:rPr>
              <a:t>git branch</a:t>
            </a:r>
            <a:r>
              <a:rPr lang="en-US" sz="2400" b="0" i="0" dirty="0">
                <a:solidFill>
                  <a:srgbClr val="333333"/>
                </a:solidFill>
                <a:effectLst/>
                <a:latin typeface="+mj-lt"/>
              </a:rPr>
              <a:t> command. To rename a branch, use the below command:</a:t>
            </a:r>
          </a:p>
          <a:p>
            <a:pPr algn="just"/>
            <a:r>
              <a:rPr lang="en-US" sz="2400" b="1" i="0" dirty="0">
                <a:solidFill>
                  <a:srgbClr val="FF0000"/>
                </a:solidFill>
                <a:effectLst/>
                <a:latin typeface="+mj-lt"/>
              </a:rPr>
              <a:t>Syntax:</a:t>
            </a:r>
            <a:endParaRPr lang="en-US" sz="2400" b="0" i="0" dirty="0">
              <a:solidFill>
                <a:srgbClr val="FF0000"/>
              </a:solidFill>
              <a:effectLst/>
              <a:latin typeface="+mj-lt"/>
            </a:endParaRPr>
          </a:p>
          <a:p>
            <a:pPr algn="just"/>
            <a:r>
              <a:rPr lang="en-US" sz="2400" b="0" i="0" dirty="0">
                <a:solidFill>
                  <a:srgbClr val="000000"/>
                </a:solidFill>
                <a:effectLst/>
                <a:latin typeface="+mj-lt"/>
              </a:rPr>
              <a:t>   $ git branch -m </a:t>
            </a:r>
            <a:r>
              <a:rPr lang="en-US" sz="2400" b="1" i="0" dirty="0">
                <a:solidFill>
                  <a:srgbClr val="006699"/>
                </a:solidFill>
                <a:effectLst/>
                <a:latin typeface="+mj-lt"/>
              </a:rPr>
              <a:t>&lt;old</a:t>
            </a:r>
            <a:r>
              <a:rPr lang="en-US" sz="2400" b="0" i="0" dirty="0">
                <a:solidFill>
                  <a:srgbClr val="000000"/>
                </a:solidFill>
                <a:effectLst/>
                <a:latin typeface="+mj-lt"/>
              </a:rPr>
              <a:t> branch name</a:t>
            </a:r>
            <a:r>
              <a:rPr lang="en-US" sz="2400" b="1" i="0" dirty="0">
                <a:solidFill>
                  <a:srgbClr val="006699"/>
                </a:solidFill>
                <a:effectLst/>
                <a:latin typeface="+mj-lt"/>
              </a:rPr>
              <a:t>&gt;&lt;new</a:t>
            </a:r>
            <a:r>
              <a:rPr lang="en-US" sz="2400" b="0" i="0" dirty="0">
                <a:solidFill>
                  <a:srgbClr val="000000"/>
                </a:solidFill>
                <a:effectLst/>
                <a:latin typeface="+mj-lt"/>
              </a:rPr>
              <a:t> branch name</a:t>
            </a:r>
            <a:r>
              <a:rPr lang="en-US" sz="2400" b="1" i="0" dirty="0">
                <a:solidFill>
                  <a:srgbClr val="006699"/>
                </a:solidFill>
                <a:effectLst/>
                <a:latin typeface="+mj-lt"/>
              </a:rPr>
              <a:t>&gt;</a:t>
            </a:r>
            <a:r>
              <a:rPr lang="en-US" sz="2400" b="0" i="0" dirty="0">
                <a:solidFill>
                  <a:srgbClr val="000000"/>
                </a:solidFill>
                <a:effectLst/>
                <a:latin typeface="+mj-lt"/>
              </a:rPr>
              <a:t>  </a:t>
            </a:r>
          </a:p>
          <a:p>
            <a:pPr algn="just"/>
            <a:endParaRPr lang="en-US" sz="2400" b="0" i="0" dirty="0">
              <a:solidFill>
                <a:srgbClr val="000000"/>
              </a:solidFill>
              <a:effectLst/>
              <a:latin typeface="+mj-lt"/>
            </a:endParaRPr>
          </a:p>
          <a:p>
            <a:pPr marL="342900" indent="-342900" algn="just">
              <a:buFont typeface="Wingdings" panose="05000000000000000000" pitchFamily="2" charset="2"/>
              <a:buChar char="Ø"/>
            </a:pPr>
            <a:r>
              <a:rPr lang="en-US" sz="2400" b="1" dirty="0">
                <a:solidFill>
                  <a:srgbClr val="610B4B"/>
                </a:solidFill>
                <a:effectLst/>
                <a:latin typeface="+mj-lt"/>
              </a:rPr>
              <a:t>Merge Branch:</a:t>
            </a:r>
          </a:p>
          <a:p>
            <a:pPr algn="just"/>
            <a:r>
              <a:rPr lang="en-US" sz="2400" b="0" i="0" dirty="0">
                <a:solidFill>
                  <a:srgbClr val="333333"/>
                </a:solidFill>
                <a:effectLst/>
                <a:latin typeface="+mj-lt"/>
              </a:rPr>
              <a:t>Git allows you to merge the other branch with the currently active branch. You can merge two branches with the help of </a:t>
            </a:r>
            <a:r>
              <a:rPr lang="en-US" sz="2400" b="1" i="0" dirty="0">
                <a:solidFill>
                  <a:srgbClr val="333333"/>
                </a:solidFill>
                <a:effectLst/>
                <a:latin typeface="+mj-lt"/>
              </a:rPr>
              <a:t>git merge</a:t>
            </a:r>
            <a:r>
              <a:rPr lang="en-US" sz="2400" b="0" i="0" dirty="0">
                <a:solidFill>
                  <a:srgbClr val="333333"/>
                </a:solidFill>
                <a:effectLst/>
                <a:latin typeface="+mj-lt"/>
              </a:rPr>
              <a:t> command. Below command is used to merge the branches:</a:t>
            </a:r>
          </a:p>
          <a:p>
            <a:pPr algn="just"/>
            <a:r>
              <a:rPr lang="en-US" sz="2400" b="1" i="0" dirty="0">
                <a:solidFill>
                  <a:srgbClr val="333333"/>
                </a:solidFill>
                <a:effectLst/>
                <a:latin typeface="+mj-lt"/>
              </a:rPr>
              <a:t>Syntax:</a:t>
            </a:r>
            <a:endParaRPr lang="en-US" sz="2400" b="0" i="0" dirty="0">
              <a:solidFill>
                <a:srgbClr val="333333"/>
              </a:solidFill>
              <a:effectLst/>
              <a:latin typeface="+mj-lt"/>
            </a:endParaRPr>
          </a:p>
          <a:p>
            <a:pPr algn="just">
              <a:buFont typeface="+mj-lt"/>
              <a:buAutoNum type="arabicPeriod"/>
            </a:pPr>
            <a:r>
              <a:rPr lang="en-US" sz="2400" b="0" i="0" dirty="0">
                <a:solidFill>
                  <a:srgbClr val="000000"/>
                </a:solidFill>
                <a:effectLst/>
                <a:latin typeface="+mj-lt"/>
              </a:rPr>
              <a:t>$ git merge </a:t>
            </a:r>
            <a:r>
              <a:rPr lang="en-US" sz="2400" b="1" i="0" dirty="0">
                <a:solidFill>
                  <a:srgbClr val="006699"/>
                </a:solidFill>
                <a:effectLst/>
                <a:latin typeface="+mj-lt"/>
              </a:rPr>
              <a:t>&lt;branch</a:t>
            </a:r>
            <a:r>
              <a:rPr lang="en-US" sz="2400" b="0" i="0" dirty="0">
                <a:solidFill>
                  <a:srgbClr val="000000"/>
                </a:solidFill>
                <a:effectLst/>
                <a:latin typeface="+mj-lt"/>
              </a:rPr>
              <a:t> name</a:t>
            </a:r>
            <a:r>
              <a:rPr lang="en-US" sz="2400" b="1" i="0" dirty="0">
                <a:solidFill>
                  <a:srgbClr val="006699"/>
                </a:solidFill>
                <a:effectLst/>
                <a:latin typeface="+mj-lt"/>
              </a:rPr>
              <a:t>&gt;</a:t>
            </a:r>
            <a:r>
              <a:rPr lang="en-US" sz="2400" b="0" i="0" dirty="0">
                <a:solidFill>
                  <a:srgbClr val="000000"/>
                </a:solidFill>
                <a:effectLst/>
                <a:latin typeface="+mj-lt"/>
              </a:rPr>
              <a:t> </a:t>
            </a:r>
            <a:r>
              <a:rPr lang="en-US" sz="2400" b="0" i="0" dirty="0">
                <a:solidFill>
                  <a:srgbClr val="000000"/>
                </a:solidFill>
                <a:effectLst/>
                <a:latin typeface="inter-regular"/>
              </a:rPr>
              <a:t> </a:t>
            </a:r>
          </a:p>
          <a:p>
            <a:pPr algn="just"/>
            <a:endParaRPr lang="en-US" sz="2400" dirty="0">
              <a:solidFill>
                <a:srgbClr val="000000"/>
              </a:solidFill>
              <a:latin typeface="+mj-lt"/>
            </a:endParaRPr>
          </a:p>
          <a:p>
            <a:pPr algn="just"/>
            <a:endParaRPr lang="en-US" sz="2400" b="0" i="0" dirty="0">
              <a:solidFill>
                <a:srgbClr val="000000"/>
              </a:solidFill>
              <a:effectLst/>
              <a:latin typeface="+mj-lt"/>
            </a:endParaRPr>
          </a:p>
        </p:txBody>
      </p:sp>
    </p:spTree>
    <p:extLst>
      <p:ext uri="{BB962C8B-B14F-4D97-AF65-F5344CB8AC3E}">
        <p14:creationId xmlns:p14="http://schemas.microsoft.com/office/powerpoint/2010/main" val="75108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2E27-6289-2B11-7001-CD626AD2FD05}"/>
              </a:ext>
            </a:extLst>
          </p:cNvPr>
          <p:cNvSpPr>
            <a:spLocks noGrp="1"/>
          </p:cNvSpPr>
          <p:nvPr>
            <p:ph type="title"/>
          </p:nvPr>
        </p:nvSpPr>
        <p:spPr/>
        <p:txBody>
          <a:bodyPr>
            <a:normAutofit fontScale="90000"/>
          </a:bodyPr>
          <a:lstStyle/>
          <a:p>
            <a:br>
              <a:rPr lang="en-US" sz="4900" dirty="0"/>
            </a:br>
            <a:r>
              <a:rPr lang="en-US" sz="4900" dirty="0"/>
              <a:t>Local Version Control System</a:t>
            </a:r>
            <a:br>
              <a:rPr lang="en-US" dirty="0"/>
            </a:br>
            <a:endParaRPr lang="en-US" dirty="0"/>
          </a:p>
        </p:txBody>
      </p:sp>
      <p:sp>
        <p:nvSpPr>
          <p:cNvPr id="3" name="Content Placeholder 2">
            <a:extLst>
              <a:ext uri="{FF2B5EF4-FFF2-40B4-BE49-F238E27FC236}">
                <a16:creationId xmlns:a16="http://schemas.microsoft.com/office/drawing/2014/main" id="{49C08652-3F8B-593F-62A5-645AFD84D86E}"/>
              </a:ext>
            </a:extLst>
          </p:cNvPr>
          <p:cNvSpPr>
            <a:spLocks noGrp="1"/>
          </p:cNvSpPr>
          <p:nvPr>
            <p:ph idx="1"/>
          </p:nvPr>
        </p:nvSpPr>
        <p:spPr/>
        <p:txBody>
          <a:bodyPr/>
          <a:lstStyle/>
          <a:p>
            <a:r>
              <a:rPr lang="en-US" dirty="0"/>
              <a:t>LCVS is used to copy files into another directory.</a:t>
            </a:r>
          </a:p>
          <a:p>
            <a:r>
              <a:rPr lang="en-US" dirty="0"/>
              <a:t>It keeps the  files with timestamp directory.</a:t>
            </a:r>
          </a:p>
          <a:p>
            <a:r>
              <a:rPr lang="en-US" dirty="0"/>
              <a:t>LVCS helps in maintaining backup.</a:t>
            </a:r>
          </a:p>
          <a:p>
            <a:pPr marL="0" indent="0">
              <a:buNone/>
            </a:pPr>
            <a:endParaRPr lang="en-US" dirty="0"/>
          </a:p>
        </p:txBody>
      </p:sp>
      <p:pic>
        <p:nvPicPr>
          <p:cNvPr id="8" name="Picture 7">
            <a:extLst>
              <a:ext uri="{FF2B5EF4-FFF2-40B4-BE49-F238E27FC236}">
                <a16:creationId xmlns:a16="http://schemas.microsoft.com/office/drawing/2014/main" id="{615126D2-C0C0-4C40-B11F-C1E0D07A9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415" y="2736851"/>
            <a:ext cx="3550979" cy="3409950"/>
          </a:xfrm>
          <a:prstGeom prst="rect">
            <a:avLst/>
          </a:prstGeom>
        </p:spPr>
      </p:pic>
    </p:spTree>
    <p:extLst>
      <p:ext uri="{BB962C8B-B14F-4D97-AF65-F5344CB8AC3E}">
        <p14:creationId xmlns:p14="http://schemas.microsoft.com/office/powerpoint/2010/main" val="75434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AB0-C2A5-85AC-6368-45CF5B28C41F}"/>
              </a:ext>
            </a:extLst>
          </p:cNvPr>
          <p:cNvSpPr>
            <a:spLocks noGrp="1"/>
          </p:cNvSpPr>
          <p:nvPr>
            <p:ph type="title"/>
          </p:nvPr>
        </p:nvSpPr>
        <p:spPr/>
        <p:txBody>
          <a:bodyPr/>
          <a:lstStyle/>
          <a:p>
            <a:r>
              <a:rPr lang="en-IN" b="0" i="0" dirty="0">
                <a:solidFill>
                  <a:srgbClr val="000000"/>
                </a:solidFill>
                <a:effectLst/>
                <a:latin typeface="Nunito" pitchFamily="2" charset="0"/>
              </a:rPr>
              <a:t>Centralized Version </a:t>
            </a:r>
            <a:r>
              <a:rPr lang="en-IN" dirty="0">
                <a:solidFill>
                  <a:srgbClr val="000000"/>
                </a:solidFill>
                <a:latin typeface="Nunito" pitchFamily="2" charset="0"/>
              </a:rPr>
              <a:t>C</a:t>
            </a:r>
            <a:r>
              <a:rPr lang="en-IN" b="0" i="0" dirty="0">
                <a:solidFill>
                  <a:srgbClr val="000000"/>
                </a:solidFill>
                <a:effectLst/>
                <a:latin typeface="Nunito" pitchFamily="2" charset="0"/>
              </a:rPr>
              <a:t>ontrol </a:t>
            </a:r>
            <a:r>
              <a:rPr lang="en-IN" dirty="0">
                <a:solidFill>
                  <a:srgbClr val="000000"/>
                </a:solidFill>
                <a:latin typeface="Nunito" pitchFamily="2" charset="0"/>
              </a:rPr>
              <a:t>S</a:t>
            </a:r>
            <a:r>
              <a:rPr lang="en-IN" b="0" i="0" dirty="0">
                <a:solidFill>
                  <a:srgbClr val="000000"/>
                </a:solidFill>
                <a:effectLst/>
                <a:latin typeface="Nunito" pitchFamily="2" charset="0"/>
              </a:rPr>
              <a:t>ystem</a:t>
            </a:r>
            <a:endParaRPr lang="en-IN" dirty="0"/>
          </a:p>
        </p:txBody>
      </p:sp>
      <p:sp>
        <p:nvSpPr>
          <p:cNvPr id="3" name="Content Placeholder 2">
            <a:extLst>
              <a:ext uri="{FF2B5EF4-FFF2-40B4-BE49-F238E27FC236}">
                <a16:creationId xmlns:a16="http://schemas.microsoft.com/office/drawing/2014/main" id="{FBBB2549-FE8F-5C10-DF79-838440EF142E}"/>
              </a:ext>
            </a:extLst>
          </p:cNvPr>
          <p:cNvSpPr>
            <a:spLocks noGrp="1"/>
          </p:cNvSpPr>
          <p:nvPr>
            <p:ph idx="1"/>
          </p:nvPr>
        </p:nvSpPr>
        <p:spPr/>
        <p:txBody>
          <a:bodyPr>
            <a:normAutofit/>
          </a:bodyPr>
          <a:lstStyle/>
          <a:p>
            <a:r>
              <a:rPr lang="en-US" b="0" i="0" dirty="0">
                <a:solidFill>
                  <a:srgbClr val="000000"/>
                </a:solidFill>
                <a:effectLst/>
                <a:latin typeface="Nunito" pitchFamily="2" charset="0"/>
              </a:rPr>
              <a:t>Centralized version control system (CVCS) uses a central server to store all files and enables team collaboration. </a:t>
            </a:r>
          </a:p>
          <a:p>
            <a:r>
              <a:rPr lang="en-US" dirty="0">
                <a:solidFill>
                  <a:srgbClr val="000000"/>
                </a:solidFill>
                <a:latin typeface="Nunito" pitchFamily="2" charset="0"/>
              </a:rPr>
              <a:t>M</a:t>
            </a:r>
            <a:r>
              <a:rPr lang="en-US" b="0" i="0" dirty="0">
                <a:solidFill>
                  <a:srgbClr val="000000"/>
                </a:solidFill>
                <a:effectLst/>
                <a:latin typeface="Nunito" pitchFamily="2" charset="0"/>
              </a:rPr>
              <a:t>ajor drawback of CVCS is its single point of failure, i.e., failure of the central server. Unfortunately, if the central server goes down for an hour, then during that hour, no one can collaborate at all.</a:t>
            </a:r>
          </a:p>
          <a:p>
            <a:r>
              <a:rPr lang="en-US" b="0" i="0" dirty="0">
                <a:solidFill>
                  <a:srgbClr val="000000"/>
                </a:solidFill>
                <a:effectLst/>
                <a:latin typeface="Nunito" pitchFamily="2" charset="0"/>
              </a:rPr>
              <a:t> And even in a worst case, if the disk of the central server gets corrupted and proper backup has not been taken, then you will lose the entire history of the project. </a:t>
            </a:r>
            <a:endParaRPr lang="en-IN" dirty="0"/>
          </a:p>
        </p:txBody>
      </p:sp>
    </p:spTree>
    <p:extLst>
      <p:ext uri="{BB962C8B-B14F-4D97-AF65-F5344CB8AC3E}">
        <p14:creationId xmlns:p14="http://schemas.microsoft.com/office/powerpoint/2010/main" val="22802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it Version Control system">
            <a:extLst>
              <a:ext uri="{FF2B5EF4-FFF2-40B4-BE49-F238E27FC236}">
                <a16:creationId xmlns:a16="http://schemas.microsoft.com/office/drawing/2014/main" id="{5AC4A76D-5D0F-C58D-F7DA-4330A296C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1378403"/>
            <a:ext cx="4933950" cy="3448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FDF3C4-FDAB-80E2-7487-51A2B13CEF0D}"/>
              </a:ext>
            </a:extLst>
          </p:cNvPr>
          <p:cNvSpPr txBox="1"/>
          <p:nvPr/>
        </p:nvSpPr>
        <p:spPr>
          <a:xfrm>
            <a:off x="4879910" y="5215812"/>
            <a:ext cx="2761861" cy="369332"/>
          </a:xfrm>
          <a:prstGeom prst="rect">
            <a:avLst/>
          </a:prstGeom>
          <a:noFill/>
        </p:spPr>
        <p:txBody>
          <a:bodyPr wrap="square" rtlCol="0">
            <a:spAutoFit/>
          </a:bodyPr>
          <a:lstStyle/>
          <a:p>
            <a:pPr algn="ctr"/>
            <a:r>
              <a:rPr lang="en-US" dirty="0"/>
              <a:t>Fig CVCS</a:t>
            </a:r>
          </a:p>
        </p:txBody>
      </p:sp>
    </p:spTree>
    <p:extLst>
      <p:ext uri="{BB962C8B-B14F-4D97-AF65-F5344CB8AC3E}">
        <p14:creationId xmlns:p14="http://schemas.microsoft.com/office/powerpoint/2010/main" val="349824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4753-814F-DB0F-8343-92B8E60D52AD}"/>
              </a:ext>
            </a:extLst>
          </p:cNvPr>
          <p:cNvSpPr>
            <a:spLocks noGrp="1"/>
          </p:cNvSpPr>
          <p:nvPr>
            <p:ph type="title"/>
          </p:nvPr>
        </p:nvSpPr>
        <p:spPr/>
        <p:txBody>
          <a:bodyPr>
            <a:normAutofit fontScale="90000"/>
          </a:bodyPr>
          <a:lstStyle/>
          <a:p>
            <a:br>
              <a:rPr lang="en-IN" b="0" i="0" dirty="0">
                <a:solidFill>
                  <a:srgbClr val="000000"/>
                </a:solidFill>
                <a:effectLst/>
                <a:latin typeface="Heebo" pitchFamily="2" charset="-79"/>
                <a:cs typeface="Heebo" pitchFamily="2" charset="-79"/>
              </a:rPr>
            </a:br>
            <a:r>
              <a:rPr lang="en-IN" sz="4900" b="0" i="0" dirty="0">
                <a:solidFill>
                  <a:srgbClr val="000000"/>
                </a:solidFill>
                <a:effectLst/>
                <a:latin typeface="Heebo" pitchFamily="2" charset="-79"/>
                <a:cs typeface="Heebo" pitchFamily="2" charset="-79"/>
              </a:rPr>
              <a:t>Distributed Version Control System</a:t>
            </a:r>
            <a:br>
              <a:rPr lang="en-IN" sz="4900" b="0" i="0" dirty="0">
                <a:solidFill>
                  <a:srgbClr val="000000"/>
                </a:solidFill>
                <a:effectLst/>
                <a:latin typeface="Heebo" pitchFamily="2" charset="-79"/>
                <a:cs typeface="Heebo" pitchFamily="2" charset="-79"/>
              </a:rPr>
            </a:br>
            <a:endParaRPr lang="en-IN" sz="4900" dirty="0"/>
          </a:p>
        </p:txBody>
      </p:sp>
      <p:sp>
        <p:nvSpPr>
          <p:cNvPr id="3" name="Content Placeholder 2">
            <a:extLst>
              <a:ext uri="{FF2B5EF4-FFF2-40B4-BE49-F238E27FC236}">
                <a16:creationId xmlns:a16="http://schemas.microsoft.com/office/drawing/2014/main" id="{FDEA47FE-57F4-B7F6-0056-46C2F9B72BAB}"/>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Nunito" pitchFamily="2" charset="0"/>
              </a:rPr>
              <a:t>In DVCS clients not only check out the latest snapshot of the directory but they also fully mirror the repository.</a:t>
            </a:r>
          </a:p>
          <a:p>
            <a:pPr algn="just"/>
            <a:r>
              <a:rPr lang="en-US" b="0" i="0" dirty="0">
                <a:solidFill>
                  <a:srgbClr val="000000"/>
                </a:solidFill>
                <a:effectLst/>
                <a:latin typeface="Nunito" pitchFamily="2" charset="0"/>
              </a:rPr>
              <a:t> If the server goes down, then the repository from any client can be copied back to the server to restore it. Every checkout is a full backup of the repository. </a:t>
            </a:r>
          </a:p>
          <a:p>
            <a:pPr algn="just"/>
            <a:r>
              <a:rPr lang="en-US" b="0" i="0" dirty="0">
                <a:solidFill>
                  <a:srgbClr val="000000"/>
                </a:solidFill>
                <a:effectLst/>
                <a:latin typeface="Nunito" pitchFamily="2" charset="0"/>
              </a:rPr>
              <a:t>Git does not rely on the central server and that is why you can perform many operations when you are offline. </a:t>
            </a:r>
          </a:p>
          <a:p>
            <a:pPr algn="just"/>
            <a:r>
              <a:rPr lang="en-US" b="0" i="0" dirty="0">
                <a:solidFill>
                  <a:srgbClr val="000000"/>
                </a:solidFill>
                <a:effectLst/>
                <a:latin typeface="Nunito" pitchFamily="2" charset="0"/>
              </a:rPr>
              <a:t>You can commit changes, create branches, view logs, and perform other operations when you are offline. You require network connection only to publish your changes and take the latest changes.</a:t>
            </a:r>
            <a:endParaRPr lang="en-IN" dirty="0"/>
          </a:p>
        </p:txBody>
      </p:sp>
    </p:spTree>
    <p:extLst>
      <p:ext uri="{BB962C8B-B14F-4D97-AF65-F5344CB8AC3E}">
        <p14:creationId xmlns:p14="http://schemas.microsoft.com/office/powerpoint/2010/main" val="366655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it Version Control system">
            <a:extLst>
              <a:ext uri="{FF2B5EF4-FFF2-40B4-BE49-F238E27FC236}">
                <a16:creationId xmlns:a16="http://schemas.microsoft.com/office/drawing/2014/main" id="{A6D0EB28-D530-86D7-D601-9FAC9D51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955" y="1123367"/>
            <a:ext cx="4137154" cy="3752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B8B729-98FB-8E66-D7E8-798A9074DAD6}"/>
              </a:ext>
            </a:extLst>
          </p:cNvPr>
          <p:cNvSpPr txBox="1"/>
          <p:nvPr/>
        </p:nvSpPr>
        <p:spPr>
          <a:xfrm>
            <a:off x="4627984" y="5066522"/>
            <a:ext cx="2556587" cy="369332"/>
          </a:xfrm>
          <a:prstGeom prst="rect">
            <a:avLst/>
          </a:prstGeom>
          <a:noFill/>
        </p:spPr>
        <p:txBody>
          <a:bodyPr wrap="square" rtlCol="0">
            <a:spAutoFit/>
          </a:bodyPr>
          <a:lstStyle/>
          <a:p>
            <a:pPr algn="ctr"/>
            <a:r>
              <a:rPr lang="en-US" dirty="0"/>
              <a:t>Fig DVCS</a:t>
            </a:r>
          </a:p>
        </p:txBody>
      </p:sp>
    </p:spTree>
    <p:extLst>
      <p:ext uri="{BB962C8B-B14F-4D97-AF65-F5344CB8AC3E}">
        <p14:creationId xmlns:p14="http://schemas.microsoft.com/office/powerpoint/2010/main" val="21039594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7E7C65B2FFD14DA3B9A24CA5CFA79C" ma:contentTypeVersion="7" ma:contentTypeDescription="Create a new document." ma:contentTypeScope="" ma:versionID="22a8d2f106f62a0e9b1776a3b39283de">
  <xsd:schema xmlns:xsd="http://www.w3.org/2001/XMLSchema" xmlns:xs="http://www.w3.org/2001/XMLSchema" xmlns:p="http://schemas.microsoft.com/office/2006/metadata/properties" xmlns:ns3="5d4a2cc3-019b-4c06-8b9c-8f5f2096322f" xmlns:ns4="5f4d282c-8b2f-40d4-8826-e7c7672b44f1" targetNamespace="http://schemas.microsoft.com/office/2006/metadata/properties" ma:root="true" ma:fieldsID="2295b97b395db9a97ffadb1cfbd32a5e" ns3:_="" ns4:_="">
    <xsd:import namespace="5d4a2cc3-019b-4c06-8b9c-8f5f2096322f"/>
    <xsd:import namespace="5f4d282c-8b2f-40d4-8826-e7c7672b44f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a2cc3-019b-4c06-8b9c-8f5f209632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d282c-8b2f-40d4-8826-e7c7672b44f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f4d282c-8b2f-40d4-8826-e7c7672b44f1" xsi:nil="true"/>
  </documentManagement>
</p:properties>
</file>

<file path=customXml/itemProps1.xml><?xml version="1.0" encoding="utf-8"?>
<ds:datastoreItem xmlns:ds="http://schemas.openxmlformats.org/officeDocument/2006/customXml" ds:itemID="{E543D4AD-9F9A-411E-8A74-A701878CB322}">
  <ds:schemaRefs>
    <ds:schemaRef ds:uri="http://schemas.microsoft.com/sharepoint/v3/contenttype/forms"/>
  </ds:schemaRefs>
</ds:datastoreItem>
</file>

<file path=customXml/itemProps2.xml><?xml version="1.0" encoding="utf-8"?>
<ds:datastoreItem xmlns:ds="http://schemas.openxmlformats.org/officeDocument/2006/customXml" ds:itemID="{AA64300E-E6E8-4902-97D9-331FCE57B3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a2cc3-019b-4c06-8b9c-8f5f2096322f"/>
    <ds:schemaRef ds:uri="5f4d282c-8b2f-40d4-8826-e7c7672b44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7C286F-D59B-4014-8DB2-E7C875C37156}">
  <ds:schemaRefs>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5f4d282c-8b2f-40d4-8826-e7c7672b44f1"/>
    <ds:schemaRef ds:uri="5d4a2cc3-019b-4c06-8b9c-8f5f2096322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Organic</Template>
  <TotalTime>398</TotalTime>
  <Words>2783</Words>
  <Application>Microsoft Office PowerPoint</Application>
  <PresentationFormat>Widescreen</PresentationFormat>
  <Paragraphs>242</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Garamond</vt:lpstr>
      <vt:lpstr>Heebo</vt:lpstr>
      <vt:lpstr>inter-bold</vt:lpstr>
      <vt:lpstr>inter-regular</vt:lpstr>
      <vt:lpstr>Nunito</vt:lpstr>
      <vt:lpstr>Wingdings</vt:lpstr>
      <vt:lpstr>Organic</vt:lpstr>
      <vt:lpstr>GIT LEARNING </vt:lpstr>
      <vt:lpstr>Introduction </vt:lpstr>
      <vt:lpstr>Features </vt:lpstr>
      <vt:lpstr> Version Control System </vt:lpstr>
      <vt:lpstr> Local Version Control System </vt:lpstr>
      <vt:lpstr>Centralized Version Control System</vt:lpstr>
      <vt:lpstr>PowerPoint Presentation</vt:lpstr>
      <vt:lpstr> Distributed Version Control System </vt:lpstr>
      <vt:lpstr>PowerPoint Presentation</vt:lpstr>
      <vt:lpstr>Advantages of Git </vt:lpstr>
      <vt:lpstr>PowerPoint Presentation</vt:lpstr>
      <vt:lpstr>PowerPoint Presentation</vt:lpstr>
      <vt:lpstr>Git  Terminologies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Basic Commands</vt:lpstr>
      <vt:lpstr>PowerPoint Presentation</vt:lpstr>
      <vt:lpstr>Git config command</vt:lpstr>
      <vt:lpstr> Git init command </vt:lpstr>
      <vt:lpstr>Git clone command </vt:lpstr>
      <vt:lpstr>Git add command</vt:lpstr>
      <vt:lpstr>Git commit command </vt:lpstr>
      <vt:lpstr>PowerPoint Presentation</vt:lpstr>
      <vt:lpstr>Git status command </vt:lpstr>
      <vt:lpstr>Other commands in git </vt:lpstr>
      <vt:lpstr>Git push command</vt:lpstr>
      <vt:lpstr>PowerPoint Presentation</vt:lpstr>
      <vt:lpstr>Git pull command </vt:lpstr>
      <vt:lpstr>Git log command </vt:lpstr>
      <vt:lpstr>Git merge command </vt:lpstr>
      <vt:lpstr>Git remote command</vt:lpstr>
      <vt:lpstr>Git Branch command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LEARNING</dc:title>
  <dc:creator>Rameshwara Yellepeddi</dc:creator>
  <cp:lastModifiedBy>Amisha Gupta</cp:lastModifiedBy>
  <cp:revision>21</cp:revision>
  <dcterms:created xsi:type="dcterms:W3CDTF">2023-06-09T06:47:15Z</dcterms:created>
  <dcterms:modified xsi:type="dcterms:W3CDTF">2023-06-10T17:37:07Z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0x010100C77E7C65B2FFD14DA3B9A24CA5CFA79C</vt:lpwstr>
  </property>
</Properties>
</file>