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2" r:id="rId7"/>
    <p:sldId id="315" r:id="rId8"/>
    <p:sldId id="314" r:id="rId9"/>
    <p:sldId id="317" r:id="rId10"/>
    <p:sldId id="316" r:id="rId11"/>
    <p:sldId id="318" r:id="rId12"/>
    <p:sldId id="319" r:id="rId13"/>
    <p:sldId id="320" r:id="rId14"/>
    <p:sldId id="321" r:id="rId15"/>
    <p:sldId id="322" r:id="rId16"/>
    <p:sldId id="327" r:id="rId17"/>
    <p:sldId id="326" r:id="rId18"/>
    <p:sldId id="328" r:id="rId19"/>
    <p:sldId id="323" r:id="rId20"/>
    <p:sldId id="313" r:id="rId21"/>
    <p:sldId id="324" r:id="rId22"/>
    <p:sldId id="32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2899" y="342253"/>
            <a:ext cx="6253317" cy="3686015"/>
          </a:xfrm>
        </p:spPr>
        <p:txBody>
          <a:bodyPr>
            <a:normAutofit fontScale="90000"/>
          </a:bodyPr>
          <a:lstStyle/>
          <a:p>
            <a:pPr algn="ctr"/>
            <a:r>
              <a:rPr lang="en-US" sz="8000" dirty="0"/>
              <a:t>HUMAN </a:t>
            </a:r>
            <a:br>
              <a:rPr lang="en-US" sz="8000" dirty="0"/>
            </a:br>
            <a:r>
              <a:rPr lang="en-US" sz="8000" dirty="0"/>
              <a:t>FACE </a:t>
            </a:r>
            <a:br>
              <a:rPr lang="en-US" sz="8000" dirty="0"/>
            </a:br>
            <a:r>
              <a:rPr lang="en-US" sz="8000" dirty="0"/>
              <a:t>DETECTION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778247"/>
            <a:ext cx="5747387" cy="892777"/>
          </a:xfrm>
        </p:spPr>
        <p:txBody>
          <a:bodyPr>
            <a:normAutofit/>
          </a:bodyPr>
          <a:lstStyle/>
          <a:p>
            <a:r>
              <a:rPr lang="en-US" sz="2000" dirty="0">
                <a:solidFill>
                  <a:schemeClr val="tx1">
                    <a:lumMod val="85000"/>
                    <a:lumOff val="15000"/>
                  </a:schemeClr>
                </a:solidFill>
              </a:rPr>
              <a:t>A Project to make lives easier</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i="0" u="none" strike="noStrike" baseline="0" dirty="0">
                <a:solidFill>
                  <a:srgbClr val="F06C00"/>
                </a:solidFill>
                <a:latin typeface="Arial Rounded MT Bold" panose="020F0704030504030204" pitchFamily="34" charset="0"/>
              </a:rPr>
              <a:t>Face Detection</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p:txBody>
          <a:bodyPr>
            <a:normAutofit/>
          </a:bodyPr>
          <a:lstStyle/>
          <a:p>
            <a:pPr marL="201168" lvl="1" indent="0">
              <a:buNone/>
            </a:pPr>
            <a:br>
              <a:rPr lang="en-US" sz="2400" dirty="0">
                <a:latin typeface="Lora-Regular"/>
              </a:rPr>
            </a:br>
            <a:r>
              <a:rPr lang="en-US" sz="2400" dirty="0">
                <a:effectLst/>
                <a:latin typeface="Lora-Regular"/>
              </a:rPr>
              <a:t>Face recognition is the task of identifying an already detected object as a known or unknown face. Often the problem of face recognition is confused with the problem of face detection Face Recognition on the other hand is to decide if the "face" is someone known, or unknown, using for this purpose a database of faces in order to validate this input face</a:t>
            </a:r>
            <a:endParaRPr lang="en-IN" sz="2400" dirty="0">
              <a:latin typeface="Lora-Regular"/>
            </a:endParaRPr>
          </a:p>
        </p:txBody>
      </p:sp>
    </p:spTree>
    <p:extLst>
      <p:ext uri="{BB962C8B-B14F-4D97-AF65-F5344CB8AC3E}">
        <p14:creationId xmlns:p14="http://schemas.microsoft.com/office/powerpoint/2010/main" val="233085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i="0" u="none" strike="noStrike" baseline="0" dirty="0">
                <a:solidFill>
                  <a:srgbClr val="F06C00"/>
                </a:solidFill>
                <a:latin typeface="Arial Rounded MT Bold" panose="020F0704030504030204" pitchFamily="34" charset="0"/>
              </a:rPr>
              <a:t>Face Detection Classifiers</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p:txBody>
          <a:bodyPr>
            <a:normAutofit lnSpcReduction="10000"/>
          </a:bodyPr>
          <a:lstStyle/>
          <a:p>
            <a:pPr marL="201168" lvl="1" indent="0">
              <a:buNone/>
            </a:pPr>
            <a:br>
              <a:rPr lang="en-US" sz="2400" dirty="0">
                <a:latin typeface="Lora-Regular"/>
              </a:rPr>
            </a:br>
            <a:r>
              <a:rPr lang="en-US" sz="2400" dirty="0">
                <a:effectLst/>
                <a:latin typeface="Lora-Regular"/>
              </a:rPr>
              <a:t>Face detection is performed by using classifiers. A classifier is essentially an algorithm that decides whether a given image is</a:t>
            </a:r>
            <a:br>
              <a:rPr lang="en-US" sz="2400" dirty="0">
                <a:latin typeface="Lora-Regular"/>
              </a:rPr>
            </a:br>
            <a:r>
              <a:rPr lang="en-US" sz="2400" dirty="0">
                <a:effectLst/>
                <a:latin typeface="Lora-Regular"/>
              </a:rPr>
              <a:t>positive(face) or negative(not a face). A classifier needs to be trained on thousands of images with and without faces. Fortunately,</a:t>
            </a:r>
            <a:br>
              <a:rPr lang="en-US" sz="2400" dirty="0">
                <a:latin typeface="Lora-Regular"/>
              </a:rPr>
            </a:br>
            <a:r>
              <a:rPr lang="en-US" sz="2400" dirty="0">
                <a:effectLst/>
                <a:latin typeface="Lora-Regular"/>
              </a:rPr>
              <a:t>OpenCV already has two pre-trained face detection classifiers, which can readily be used in a program. The two classifiers are:</a:t>
            </a:r>
            <a:br>
              <a:rPr lang="en-US" sz="2400" dirty="0">
                <a:latin typeface="Lora-Regular"/>
              </a:rPr>
            </a:br>
            <a:r>
              <a:rPr lang="en-US" sz="2400" dirty="0">
                <a:effectLst/>
                <a:latin typeface="Lora-Regular"/>
              </a:rPr>
              <a:t>● </a:t>
            </a:r>
            <a:r>
              <a:rPr lang="en-US" sz="2400" dirty="0" err="1">
                <a:effectLst/>
                <a:latin typeface="Lora-Regular"/>
              </a:rPr>
              <a:t>Haar</a:t>
            </a:r>
            <a:r>
              <a:rPr lang="en-US" sz="2400" dirty="0">
                <a:effectLst/>
                <a:latin typeface="Lora-Regular"/>
              </a:rPr>
              <a:t> Classifier and</a:t>
            </a:r>
            <a:br>
              <a:rPr lang="en-US" sz="2400" dirty="0">
                <a:latin typeface="Lora-Regular"/>
              </a:rPr>
            </a:br>
            <a:r>
              <a:rPr lang="en-US" sz="2400" dirty="0">
                <a:effectLst/>
                <a:latin typeface="Lora-Regular"/>
              </a:rPr>
              <a:t>● Local Binary Pattern (LBP)</a:t>
            </a:r>
            <a:br>
              <a:rPr lang="en-US" sz="2400" dirty="0">
                <a:latin typeface="Lora-Regular"/>
              </a:rPr>
            </a:br>
            <a:r>
              <a:rPr lang="en-US" sz="2400" dirty="0">
                <a:effectLst/>
                <a:latin typeface="Lora-Regular"/>
              </a:rPr>
              <a:t>For this Project, Will only discuss the </a:t>
            </a:r>
            <a:r>
              <a:rPr lang="en-US" sz="2400" dirty="0" err="1">
                <a:effectLst/>
                <a:latin typeface="Lora-Regular"/>
              </a:rPr>
              <a:t>Haar</a:t>
            </a:r>
            <a:r>
              <a:rPr lang="en-US" sz="2400" dirty="0">
                <a:effectLst/>
                <a:latin typeface="Lora-Regular"/>
              </a:rPr>
              <a:t> Classifier for Face Detection as it best method for detection.</a:t>
            </a:r>
            <a:endParaRPr lang="en-IN" sz="2400" dirty="0">
              <a:latin typeface="Lora-Regular"/>
            </a:endParaRPr>
          </a:p>
        </p:txBody>
      </p:sp>
    </p:spTree>
    <p:extLst>
      <p:ext uri="{BB962C8B-B14F-4D97-AF65-F5344CB8AC3E}">
        <p14:creationId xmlns:p14="http://schemas.microsoft.com/office/powerpoint/2010/main" val="296003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fontScale="90000"/>
          </a:bodyPr>
          <a:lstStyle/>
          <a:p>
            <a:r>
              <a:rPr lang="en-IN" sz="5400" b="1" dirty="0" err="1">
                <a:solidFill>
                  <a:srgbClr val="F06C00"/>
                </a:solidFill>
                <a:latin typeface="Arial Rounded MT Bold" panose="020F0704030504030204" pitchFamily="34" charset="0"/>
              </a:rPr>
              <a:t>H</a:t>
            </a:r>
            <a:r>
              <a:rPr lang="en-IN" sz="5400" b="1" i="0" u="none" strike="noStrike" baseline="0" dirty="0" err="1">
                <a:solidFill>
                  <a:srgbClr val="F06C00"/>
                </a:solidFill>
                <a:latin typeface="Arial Rounded MT Bold" panose="020F0704030504030204" pitchFamily="34" charset="0"/>
              </a:rPr>
              <a:t>aar</a:t>
            </a:r>
            <a:r>
              <a:rPr lang="en-IN" sz="5400" b="1" i="0" u="none" strike="noStrike" baseline="0" dirty="0">
                <a:solidFill>
                  <a:srgbClr val="F06C00"/>
                </a:solidFill>
                <a:latin typeface="Arial Rounded MT Bold" panose="020F0704030504030204" pitchFamily="34" charset="0"/>
              </a:rPr>
              <a:t> Feature-based </a:t>
            </a:r>
            <a:r>
              <a:rPr lang="en-IN" sz="5400" b="1" dirty="0">
                <a:solidFill>
                  <a:srgbClr val="F06C00"/>
                </a:solidFill>
                <a:latin typeface="Arial Rounded MT Bold" panose="020F0704030504030204" pitchFamily="34" charset="0"/>
              </a:rPr>
              <a:t>C</a:t>
            </a:r>
            <a:r>
              <a:rPr lang="en-IN" sz="5400" b="1" i="0" u="none" strike="noStrike" baseline="0" dirty="0">
                <a:solidFill>
                  <a:srgbClr val="F06C00"/>
                </a:solidFill>
                <a:latin typeface="Arial Rounded MT Bold" panose="020F0704030504030204" pitchFamily="34" charset="0"/>
              </a:rPr>
              <a:t>ascade Classifiers</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p:txBody>
          <a:bodyPr>
            <a:normAutofit fontScale="85000" lnSpcReduction="10000"/>
          </a:bodyPr>
          <a:lstStyle/>
          <a:p>
            <a:pPr algn="l"/>
            <a:r>
              <a:rPr lang="en-US" sz="1800" b="0" i="0" u="none" strike="noStrike" baseline="0" dirty="0" err="1">
                <a:solidFill>
                  <a:srgbClr val="3D4251"/>
                </a:solidFill>
                <a:latin typeface="TimesNewRomanPSMT"/>
              </a:rPr>
              <a:t>Haar</a:t>
            </a:r>
            <a:r>
              <a:rPr lang="en-US" sz="1800" b="0" i="0" u="none" strike="noStrike" baseline="0" dirty="0">
                <a:solidFill>
                  <a:srgbClr val="3D4251"/>
                </a:solidFill>
                <a:latin typeface="TimesNewRomanPSMT"/>
              </a:rPr>
              <a:t>-like features are digital image features used in object recognition. They owe their name to their intuitive similarity with</a:t>
            </a:r>
          </a:p>
          <a:p>
            <a:pPr algn="l"/>
            <a:r>
              <a:rPr lang="en-US" sz="1800" b="0" i="0" u="none" strike="noStrike" baseline="0" dirty="0" err="1">
                <a:solidFill>
                  <a:srgbClr val="3D4251"/>
                </a:solidFill>
                <a:latin typeface="TimesNewRomanPSMT"/>
              </a:rPr>
              <a:t>Haar</a:t>
            </a:r>
            <a:r>
              <a:rPr lang="en-US" sz="1800" b="0" i="0" u="none" strike="noStrike" baseline="0" dirty="0">
                <a:solidFill>
                  <a:srgbClr val="3D4251"/>
                </a:solidFill>
                <a:latin typeface="TimesNewRomanPSMT"/>
              </a:rPr>
              <a:t> wavelets and were used in the first real-time face detector. Paul Viola and Michael Jones in their paper titled "Rapid</a:t>
            </a:r>
          </a:p>
          <a:p>
            <a:pPr algn="l"/>
            <a:r>
              <a:rPr lang="en-US" sz="1800" b="0" i="0" u="none" strike="noStrike" baseline="0" dirty="0">
                <a:solidFill>
                  <a:srgbClr val="3D4251"/>
                </a:solidFill>
                <a:latin typeface="TimesNewRomanPSMT"/>
              </a:rPr>
              <a:t>Object Detection using a Boosted Cascade of Simple Features" used the idea of </a:t>
            </a:r>
            <a:r>
              <a:rPr lang="en-US" sz="1800" b="0" i="0" u="none" strike="noStrike" baseline="0" dirty="0" err="1">
                <a:solidFill>
                  <a:srgbClr val="3D4251"/>
                </a:solidFill>
                <a:latin typeface="TimesNewRomanPSMT"/>
              </a:rPr>
              <a:t>Haar</a:t>
            </a:r>
            <a:r>
              <a:rPr lang="en-US" sz="1800" b="0" i="0" u="none" strike="noStrike" baseline="0" dirty="0">
                <a:solidFill>
                  <a:srgbClr val="3D4251"/>
                </a:solidFill>
                <a:latin typeface="TimesNewRomanPSMT"/>
              </a:rPr>
              <a:t>-feature classifier based on the </a:t>
            </a:r>
            <a:r>
              <a:rPr lang="en-US" sz="1800" b="0" i="0" u="none" strike="noStrike" baseline="0" dirty="0" err="1">
                <a:solidFill>
                  <a:srgbClr val="3D4251"/>
                </a:solidFill>
                <a:latin typeface="TimesNewRomanPSMT"/>
              </a:rPr>
              <a:t>Haar</a:t>
            </a:r>
            <a:endParaRPr lang="en-US" sz="1800" b="0" i="0" u="none" strike="noStrike" baseline="0" dirty="0">
              <a:solidFill>
                <a:srgbClr val="3D4251"/>
              </a:solidFill>
              <a:latin typeface="TimesNewRomanPSMT"/>
            </a:endParaRPr>
          </a:p>
          <a:p>
            <a:pPr algn="l"/>
            <a:r>
              <a:rPr lang="en-IN" sz="1800" b="0" i="0" u="none" strike="noStrike" baseline="0" dirty="0">
                <a:solidFill>
                  <a:srgbClr val="3D4251"/>
                </a:solidFill>
                <a:latin typeface="TimesNewRomanPSMT"/>
              </a:rPr>
              <a:t>wavelets.</a:t>
            </a:r>
          </a:p>
          <a:p>
            <a:pPr algn="l"/>
            <a:r>
              <a:rPr lang="en-US" sz="1800" b="0" i="0" u="none" strike="noStrike" baseline="0" dirty="0">
                <a:solidFill>
                  <a:srgbClr val="3D4251"/>
                </a:solidFill>
                <a:latin typeface="TimesNewRomanPSMT"/>
              </a:rPr>
              <a:t>This classifier is widely used for tasks like face detection in computer vision industry.</a:t>
            </a:r>
          </a:p>
          <a:p>
            <a:pPr algn="l"/>
            <a:r>
              <a:rPr lang="en-US" sz="1800" b="0" i="0" u="none" strike="noStrike" baseline="0" dirty="0" err="1">
                <a:solidFill>
                  <a:srgbClr val="202124"/>
                </a:solidFill>
                <a:latin typeface="TimesNewRomanPSMT"/>
              </a:rPr>
              <a:t>Haar</a:t>
            </a:r>
            <a:r>
              <a:rPr lang="en-US" sz="1800" b="0" i="0" u="none" strike="noStrike" baseline="0" dirty="0">
                <a:solidFill>
                  <a:srgbClr val="202124"/>
                </a:solidFill>
                <a:latin typeface="TimesNewRomanPSMT"/>
              </a:rPr>
              <a:t> feature-based cascade classifiers is an effectual machine learning based approach, in which a cascade function is trained</a:t>
            </a:r>
          </a:p>
          <a:p>
            <a:pPr algn="l"/>
            <a:r>
              <a:rPr lang="en-US" sz="1800" b="0" i="0" u="none" strike="noStrike" baseline="0" dirty="0">
                <a:solidFill>
                  <a:srgbClr val="202124"/>
                </a:solidFill>
                <a:latin typeface="TimesNewRomanPSMT"/>
              </a:rPr>
              <a:t>using a sample that contains a lot of positive and negative images. The outcome of AdaBoost classifier is that the strong</a:t>
            </a:r>
          </a:p>
          <a:p>
            <a:pPr algn="l"/>
            <a:r>
              <a:rPr lang="en-US" sz="1800" b="0" i="0" u="none" strike="noStrike" baseline="0" dirty="0">
                <a:solidFill>
                  <a:srgbClr val="202124"/>
                </a:solidFill>
                <a:latin typeface="TimesNewRomanPSMT"/>
              </a:rPr>
              <a:t>classifiers are divided into stages to form cascade classifiers.</a:t>
            </a:r>
            <a:endParaRPr lang="en-IN" sz="2400" dirty="0">
              <a:latin typeface="Lora-Regular"/>
            </a:endParaRPr>
          </a:p>
        </p:txBody>
      </p:sp>
    </p:spTree>
    <p:extLst>
      <p:ext uri="{BB962C8B-B14F-4D97-AF65-F5344CB8AC3E}">
        <p14:creationId xmlns:p14="http://schemas.microsoft.com/office/powerpoint/2010/main" val="328119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5E1238-3016-8F74-BB57-A7A2D7AB4B8F}"/>
              </a:ext>
            </a:extLst>
          </p:cNvPr>
          <p:cNvSpPr txBox="1"/>
          <p:nvPr/>
        </p:nvSpPr>
        <p:spPr>
          <a:xfrm>
            <a:off x="644037" y="723336"/>
            <a:ext cx="6082078" cy="1569660"/>
          </a:xfrm>
          <a:prstGeom prst="rect">
            <a:avLst/>
          </a:prstGeom>
          <a:noFill/>
        </p:spPr>
        <p:txBody>
          <a:bodyPr wrap="square">
            <a:spAutoFit/>
          </a:bodyPr>
          <a:lstStyle/>
          <a:p>
            <a:r>
              <a:rPr lang="en-IN" sz="9600" b="1" i="0" u="none" strike="noStrike" baseline="0" dirty="0">
                <a:solidFill>
                  <a:srgbClr val="F06C00"/>
                </a:solidFill>
                <a:latin typeface="Arial Rounded MT Bold" panose="020F0704030504030204" pitchFamily="34" charset="0"/>
              </a:rPr>
              <a:t>CODE : -</a:t>
            </a:r>
            <a:endParaRPr lang="en-IN" sz="9600" dirty="0"/>
          </a:p>
        </p:txBody>
      </p:sp>
    </p:spTree>
    <p:extLst>
      <p:ext uri="{BB962C8B-B14F-4D97-AF65-F5344CB8AC3E}">
        <p14:creationId xmlns:p14="http://schemas.microsoft.com/office/powerpoint/2010/main" val="264873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BA4117-B93B-F0D4-301C-B12AE2ED1F1B}"/>
              </a:ext>
            </a:extLst>
          </p:cNvPr>
          <p:cNvPicPr>
            <a:picLocks noChangeAspect="1"/>
          </p:cNvPicPr>
          <p:nvPr/>
        </p:nvPicPr>
        <p:blipFill>
          <a:blip r:embed="rId2"/>
          <a:stretch>
            <a:fillRect/>
          </a:stretch>
        </p:blipFill>
        <p:spPr>
          <a:xfrm>
            <a:off x="57884" y="0"/>
            <a:ext cx="12066708" cy="6453477"/>
          </a:xfrm>
          <a:prstGeom prst="rect">
            <a:avLst/>
          </a:prstGeom>
        </p:spPr>
      </p:pic>
    </p:spTree>
    <p:extLst>
      <p:ext uri="{BB962C8B-B14F-4D97-AF65-F5344CB8AC3E}">
        <p14:creationId xmlns:p14="http://schemas.microsoft.com/office/powerpoint/2010/main" val="276188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D398B-DA14-BB1A-A6FE-A8B2941D4DD0}"/>
              </a:ext>
            </a:extLst>
          </p:cNvPr>
          <p:cNvPicPr>
            <a:picLocks noChangeAspect="1"/>
          </p:cNvPicPr>
          <p:nvPr/>
        </p:nvPicPr>
        <p:blipFill>
          <a:blip r:embed="rId2"/>
          <a:stretch>
            <a:fillRect/>
          </a:stretch>
        </p:blipFill>
        <p:spPr>
          <a:xfrm>
            <a:off x="0" y="0"/>
            <a:ext cx="12192000" cy="6526846"/>
          </a:xfrm>
          <a:prstGeom prst="rect">
            <a:avLst/>
          </a:prstGeom>
        </p:spPr>
      </p:pic>
    </p:spTree>
    <p:extLst>
      <p:ext uri="{BB962C8B-B14F-4D97-AF65-F5344CB8AC3E}">
        <p14:creationId xmlns:p14="http://schemas.microsoft.com/office/powerpoint/2010/main" val="3728535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dirty="0">
                <a:solidFill>
                  <a:srgbClr val="F06C00"/>
                </a:solidFill>
                <a:latin typeface="Arial Rounded MT Bold" panose="020F0704030504030204" pitchFamily="34" charset="0"/>
              </a:rPr>
              <a:t>S</a:t>
            </a:r>
            <a:r>
              <a:rPr lang="en-IN" sz="5400" b="1" i="0" u="none" strike="noStrike" baseline="0" dirty="0">
                <a:solidFill>
                  <a:srgbClr val="F06C00"/>
                </a:solidFill>
                <a:latin typeface="Arial Rounded MT Bold" panose="020F0704030504030204" pitchFamily="34" charset="0"/>
              </a:rPr>
              <a:t>ampl</a:t>
            </a:r>
            <a:r>
              <a:rPr lang="en-IN" sz="5400" b="1" dirty="0">
                <a:solidFill>
                  <a:srgbClr val="F06C00"/>
                </a:solidFill>
                <a:latin typeface="Arial Rounded MT Bold" panose="020F0704030504030204" pitchFamily="34" charset="0"/>
              </a:rPr>
              <a:t>e Output</a:t>
            </a:r>
            <a:endParaRPr lang="en-IN" sz="11500" dirty="0">
              <a:latin typeface="Arial Rounded MT Bold" panose="020F0704030504030204" pitchFamily="34" charset="0"/>
            </a:endParaRPr>
          </a:p>
        </p:txBody>
      </p:sp>
      <p:pic>
        <p:nvPicPr>
          <p:cNvPr id="7" name="Content Placeholder 6">
            <a:extLst>
              <a:ext uri="{FF2B5EF4-FFF2-40B4-BE49-F238E27FC236}">
                <a16:creationId xmlns:a16="http://schemas.microsoft.com/office/drawing/2014/main" id="{AF83153E-8EC7-66B8-353C-D673ABF45011}"/>
              </a:ext>
            </a:extLst>
          </p:cNvPr>
          <p:cNvPicPr>
            <a:picLocks noGrp="1" noChangeAspect="1"/>
          </p:cNvPicPr>
          <p:nvPr>
            <p:ph idx="1"/>
          </p:nvPr>
        </p:nvPicPr>
        <p:blipFill>
          <a:blip r:embed="rId2"/>
          <a:stretch>
            <a:fillRect/>
          </a:stretch>
        </p:blipFill>
        <p:spPr>
          <a:xfrm>
            <a:off x="931191" y="2213708"/>
            <a:ext cx="4710112" cy="3760788"/>
          </a:xfrm>
        </p:spPr>
      </p:pic>
      <p:pic>
        <p:nvPicPr>
          <p:cNvPr id="9" name="Picture 8">
            <a:extLst>
              <a:ext uri="{FF2B5EF4-FFF2-40B4-BE49-F238E27FC236}">
                <a16:creationId xmlns:a16="http://schemas.microsoft.com/office/drawing/2014/main" id="{9F3E83FA-01B1-C2C5-B91E-21F54B5ED9AD}"/>
              </a:ext>
            </a:extLst>
          </p:cNvPr>
          <p:cNvPicPr>
            <a:picLocks noChangeAspect="1"/>
          </p:cNvPicPr>
          <p:nvPr/>
        </p:nvPicPr>
        <p:blipFill>
          <a:blip r:embed="rId3"/>
          <a:stretch>
            <a:fillRect/>
          </a:stretch>
        </p:blipFill>
        <p:spPr>
          <a:xfrm>
            <a:off x="6219091" y="2213708"/>
            <a:ext cx="4710111" cy="3759312"/>
          </a:xfrm>
          <a:prstGeom prst="rect">
            <a:avLst/>
          </a:prstGeom>
        </p:spPr>
      </p:pic>
    </p:spTree>
    <p:extLst>
      <p:ext uri="{BB962C8B-B14F-4D97-AF65-F5344CB8AC3E}">
        <p14:creationId xmlns:p14="http://schemas.microsoft.com/office/powerpoint/2010/main" val="185778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E5CC-0DEC-87EF-35BA-488C040DF3AD}"/>
              </a:ext>
            </a:extLst>
          </p:cNvPr>
          <p:cNvSpPr>
            <a:spLocks noGrp="1"/>
          </p:cNvSpPr>
          <p:nvPr>
            <p:ph type="title"/>
          </p:nvPr>
        </p:nvSpPr>
        <p:spPr/>
        <p:txBody>
          <a:bodyPr/>
          <a:lstStyle/>
          <a:p>
            <a:r>
              <a:rPr lang="en-IN" sz="4800" b="1" dirty="0">
                <a:solidFill>
                  <a:srgbClr val="F06C00"/>
                </a:solidFill>
                <a:latin typeface="Arial Rounded MT Bold" panose="020F0704030504030204" pitchFamily="34" charset="0"/>
              </a:rPr>
              <a:t>S</a:t>
            </a:r>
            <a:r>
              <a:rPr lang="en-IN" sz="4800" b="1" i="0" u="none" strike="noStrike" baseline="0" dirty="0">
                <a:solidFill>
                  <a:srgbClr val="F06C00"/>
                </a:solidFill>
                <a:latin typeface="Arial Rounded MT Bold" panose="020F0704030504030204" pitchFamily="34" charset="0"/>
              </a:rPr>
              <a:t>ampl</a:t>
            </a:r>
            <a:r>
              <a:rPr lang="en-IN" sz="4800" b="1" dirty="0">
                <a:solidFill>
                  <a:srgbClr val="F06C00"/>
                </a:solidFill>
                <a:latin typeface="Arial Rounded MT Bold" panose="020F0704030504030204" pitchFamily="34" charset="0"/>
              </a:rPr>
              <a:t>e Output</a:t>
            </a:r>
            <a:endParaRPr lang="en-IN" dirty="0"/>
          </a:p>
        </p:txBody>
      </p:sp>
      <p:sp>
        <p:nvSpPr>
          <p:cNvPr id="3" name="Content Placeholder 2">
            <a:extLst>
              <a:ext uri="{FF2B5EF4-FFF2-40B4-BE49-F238E27FC236}">
                <a16:creationId xmlns:a16="http://schemas.microsoft.com/office/drawing/2014/main" id="{DCABBA85-55CC-CDD7-12D8-8000CFC7F987}"/>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912F239C-CFCB-612D-1747-FAAA21DB2242}"/>
              </a:ext>
            </a:extLst>
          </p:cNvPr>
          <p:cNvPicPr>
            <a:picLocks noChangeAspect="1"/>
          </p:cNvPicPr>
          <p:nvPr/>
        </p:nvPicPr>
        <p:blipFill>
          <a:blip r:embed="rId2"/>
          <a:stretch>
            <a:fillRect/>
          </a:stretch>
        </p:blipFill>
        <p:spPr>
          <a:xfrm>
            <a:off x="3028522" y="2242037"/>
            <a:ext cx="5148324" cy="3382781"/>
          </a:xfrm>
          <a:prstGeom prst="rect">
            <a:avLst/>
          </a:prstGeom>
        </p:spPr>
      </p:pic>
    </p:spTree>
    <p:extLst>
      <p:ext uri="{BB962C8B-B14F-4D97-AF65-F5344CB8AC3E}">
        <p14:creationId xmlns:p14="http://schemas.microsoft.com/office/powerpoint/2010/main" val="27841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i="0" u="none" strike="noStrike" baseline="0" dirty="0">
                <a:solidFill>
                  <a:srgbClr val="F06C00"/>
                </a:solidFill>
                <a:latin typeface="Arial Rounded MT Bold" panose="020F0704030504030204" pitchFamily="34" charset="0"/>
              </a:rPr>
              <a:t>Conclusion</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p:txBody>
          <a:bodyPr>
            <a:noAutofit/>
          </a:bodyPr>
          <a:lstStyle/>
          <a:p>
            <a:pPr algn="l"/>
            <a:r>
              <a:rPr lang="en-US" sz="2000" b="0" i="0" u="none" strike="noStrike" baseline="0" dirty="0">
                <a:latin typeface="Lora-Regular"/>
              </a:rPr>
              <a:t>Face recognition technologies have been associated generally with very costly top secure applications. Today the core technologies have evolved and the cost of </a:t>
            </a:r>
            <a:r>
              <a:rPr lang="en-US" sz="2000" b="0" i="0" u="none" strike="noStrike" baseline="0" dirty="0" err="1">
                <a:latin typeface="Lora-Regular"/>
              </a:rPr>
              <a:t>equipments</a:t>
            </a:r>
            <a:r>
              <a:rPr lang="en-US" sz="2000" b="0" i="0" u="none" strike="noStrike" baseline="0" dirty="0">
                <a:latin typeface="Lora-Regular"/>
              </a:rPr>
              <a:t> is going down dramatically due to the integration and the increasing processing power. Certain applications of face recognition technology are now cost effective, reliable and highly accurate. As a result there are no technological or financial barriers for stepping from the pilot project to widespread deployment.</a:t>
            </a:r>
          </a:p>
          <a:p>
            <a:pPr algn="l"/>
            <a:r>
              <a:rPr lang="en-US" sz="2000" b="0" i="0" u="none" strike="noStrike" baseline="0" dirty="0">
                <a:latin typeface="Lora-Regular"/>
              </a:rPr>
              <a:t>Government and NGOs should concentrate and promote applications of facial recognition system in India in various fields by giving economical support and appreciation.</a:t>
            </a:r>
            <a:endParaRPr lang="en-IN" sz="2000" dirty="0">
              <a:latin typeface="Lora-Regular"/>
            </a:endParaRPr>
          </a:p>
        </p:txBody>
      </p:sp>
    </p:spTree>
    <p:extLst>
      <p:ext uri="{BB962C8B-B14F-4D97-AF65-F5344CB8AC3E}">
        <p14:creationId xmlns:p14="http://schemas.microsoft.com/office/powerpoint/2010/main" val="415641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i="0" u="none" strike="noStrike" baseline="0" dirty="0">
                <a:solidFill>
                  <a:srgbClr val="F06C00"/>
                </a:solidFill>
                <a:latin typeface="Arial Rounded MT Bold" panose="020F0704030504030204" pitchFamily="34" charset="0"/>
              </a:rPr>
              <a:t>References</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a:xfrm>
            <a:off x="920817" y="1995906"/>
            <a:ext cx="10058400" cy="3760891"/>
          </a:xfrm>
        </p:spPr>
        <p:txBody>
          <a:bodyPr>
            <a:noAutofit/>
          </a:bodyPr>
          <a:lstStyle/>
          <a:p>
            <a:pPr algn="l">
              <a:lnSpc>
                <a:spcPct val="100000"/>
              </a:lnSpc>
            </a:pPr>
            <a:r>
              <a:rPr lang="en-IN" sz="1800" b="0" i="0" u="none" strike="noStrike" baseline="0" dirty="0">
                <a:solidFill>
                  <a:srgbClr val="695D46"/>
                </a:solidFill>
                <a:latin typeface="Lora-Regular"/>
              </a:rPr>
              <a:t>1. </a:t>
            </a:r>
            <a:r>
              <a:rPr lang="en-IN" sz="1800" b="0" i="0" u="none" strike="noStrike" baseline="0" dirty="0">
                <a:solidFill>
                  <a:srgbClr val="009768"/>
                </a:solidFill>
                <a:latin typeface="Lora-Regular"/>
              </a:rPr>
              <a:t>http://umpir.ump.edu.my/id/eprint/327/3/Real%20time%20face%20detec</a:t>
            </a:r>
          </a:p>
          <a:p>
            <a:pPr algn="l">
              <a:lnSpc>
                <a:spcPct val="100000"/>
              </a:lnSpc>
            </a:pPr>
            <a:r>
              <a:rPr lang="sv-SE" sz="1800" b="0" i="0" u="none" strike="noStrike" baseline="0" dirty="0">
                <a:solidFill>
                  <a:srgbClr val="009768"/>
                </a:solidFill>
                <a:latin typeface="Lora-Regular"/>
              </a:rPr>
              <a:t>tion%20system%20-%20Chapter%201.pdf</a:t>
            </a:r>
          </a:p>
          <a:p>
            <a:pPr algn="l">
              <a:lnSpc>
                <a:spcPct val="100000"/>
              </a:lnSpc>
            </a:pPr>
            <a:r>
              <a:rPr lang="en-IN" sz="1800" b="0" i="0" u="none" strike="noStrike" baseline="0" dirty="0">
                <a:solidFill>
                  <a:srgbClr val="695D46"/>
                </a:solidFill>
                <a:latin typeface="Lora-Regular"/>
              </a:rPr>
              <a:t>2. </a:t>
            </a:r>
            <a:r>
              <a:rPr lang="en-IN" sz="1800" b="0" i="0" u="none" strike="noStrike" baseline="0" dirty="0">
                <a:solidFill>
                  <a:srgbClr val="009768"/>
                </a:solidFill>
                <a:latin typeface="Lora-Regular"/>
              </a:rPr>
              <a:t>https://www.sciencedirect.com/topics/computer-science/classifier-cascad</a:t>
            </a:r>
          </a:p>
          <a:p>
            <a:pPr algn="l">
              <a:lnSpc>
                <a:spcPct val="100000"/>
              </a:lnSpc>
            </a:pPr>
            <a:r>
              <a:rPr lang="en-IN" sz="1800" b="0" i="0" u="none" strike="noStrike" baseline="0" dirty="0">
                <a:solidFill>
                  <a:srgbClr val="009768"/>
                </a:solidFill>
                <a:latin typeface="Lora-Regular"/>
              </a:rPr>
              <a:t>e</a:t>
            </a:r>
          </a:p>
          <a:p>
            <a:pPr algn="l">
              <a:lnSpc>
                <a:spcPct val="100000"/>
              </a:lnSpc>
            </a:pPr>
            <a:r>
              <a:rPr lang="en-IN" sz="1800" b="0" i="0" u="none" strike="noStrike" baseline="0" dirty="0">
                <a:solidFill>
                  <a:srgbClr val="695D46"/>
                </a:solidFill>
                <a:latin typeface="Lora-Regular"/>
              </a:rPr>
              <a:t>3. </a:t>
            </a:r>
            <a:r>
              <a:rPr lang="en-IN" sz="1800" b="0" i="0" u="none" strike="noStrike" baseline="0" dirty="0">
                <a:solidFill>
                  <a:srgbClr val="009768"/>
                </a:solidFill>
                <a:latin typeface="Lora-Regular"/>
              </a:rPr>
              <a:t>https://ieeexplore.ieee.org/document/6315916</a:t>
            </a:r>
          </a:p>
          <a:p>
            <a:pPr algn="l">
              <a:lnSpc>
                <a:spcPct val="100000"/>
              </a:lnSpc>
            </a:pPr>
            <a:r>
              <a:rPr lang="en-IN" sz="1800" b="0" i="0" u="none" strike="noStrike" baseline="0" dirty="0">
                <a:solidFill>
                  <a:srgbClr val="695D46"/>
                </a:solidFill>
                <a:latin typeface="Lora-Regular"/>
              </a:rPr>
              <a:t>4. </a:t>
            </a:r>
            <a:r>
              <a:rPr lang="en-IN" sz="1800" b="0" i="0" u="none" strike="noStrike" baseline="0" dirty="0">
                <a:solidFill>
                  <a:srgbClr val="009768"/>
                </a:solidFill>
                <a:latin typeface="Lora-Regular"/>
              </a:rPr>
              <a:t>https://link.springer.com/chapter/10.1007/978-3-642-72201-1_9</a:t>
            </a:r>
          </a:p>
          <a:p>
            <a:pPr algn="l">
              <a:lnSpc>
                <a:spcPct val="100000"/>
              </a:lnSpc>
            </a:pPr>
            <a:r>
              <a:rPr lang="en-IN" sz="1800" b="0" i="0" u="none" strike="noStrike" baseline="0" dirty="0">
                <a:solidFill>
                  <a:srgbClr val="695D46"/>
                </a:solidFill>
                <a:latin typeface="Lora-Regular"/>
              </a:rPr>
              <a:t>5. </a:t>
            </a:r>
            <a:r>
              <a:rPr lang="en-IN" sz="1800" b="0" i="0" u="none" strike="noStrike" baseline="0" dirty="0">
                <a:solidFill>
                  <a:srgbClr val="009768"/>
                </a:solidFill>
                <a:latin typeface="Lora-Regular"/>
              </a:rPr>
              <a:t>https://thesai.org/Downloads/Volume9No6/Paper_6-Study_of_Face_Recog</a:t>
            </a:r>
          </a:p>
          <a:p>
            <a:pPr algn="l">
              <a:lnSpc>
                <a:spcPct val="100000"/>
              </a:lnSpc>
            </a:pPr>
            <a:r>
              <a:rPr lang="en-IN" sz="1800" b="0" i="0" u="none" strike="noStrike" baseline="0" dirty="0">
                <a:solidFill>
                  <a:srgbClr val="009768"/>
                </a:solidFill>
                <a:latin typeface="Lora-Regular"/>
              </a:rPr>
              <a:t>nition_Techniques.pdf</a:t>
            </a:r>
          </a:p>
          <a:p>
            <a:pPr algn="l">
              <a:lnSpc>
                <a:spcPct val="100000"/>
              </a:lnSpc>
            </a:pPr>
            <a:r>
              <a:rPr lang="en-IN" sz="1800" b="0" i="0" u="none" strike="noStrike" baseline="0" dirty="0">
                <a:solidFill>
                  <a:srgbClr val="695D46"/>
                </a:solidFill>
                <a:latin typeface="Lora-Regular"/>
              </a:rPr>
              <a:t>6. </a:t>
            </a:r>
            <a:r>
              <a:rPr lang="en-IN" sz="1800" b="0" i="0" u="none" strike="noStrike" baseline="0" dirty="0">
                <a:solidFill>
                  <a:srgbClr val="009768"/>
                </a:solidFill>
                <a:latin typeface="Lora-Regular"/>
              </a:rPr>
              <a:t>http://www.pace.ac.in/documents/ece/FACE%20RECOGNITION%20SYSTE</a:t>
            </a:r>
          </a:p>
          <a:p>
            <a:pPr algn="l">
              <a:lnSpc>
                <a:spcPct val="100000"/>
              </a:lnSpc>
            </a:pPr>
            <a:r>
              <a:rPr lang="en-US" sz="1800" b="0" i="0" u="none" strike="noStrike" baseline="0" dirty="0">
                <a:solidFill>
                  <a:srgbClr val="009768"/>
                </a:solidFill>
                <a:latin typeface="Lora-Regular"/>
              </a:rPr>
              <a:t>M%20WITH%20FACE%20DETECTION.pdf</a:t>
            </a:r>
            <a:endParaRPr lang="en-IN" sz="2000" dirty="0">
              <a:latin typeface="Lora-Regular"/>
            </a:endParaRPr>
          </a:p>
        </p:txBody>
      </p:sp>
    </p:spTree>
    <p:extLst>
      <p:ext uri="{BB962C8B-B14F-4D97-AF65-F5344CB8AC3E}">
        <p14:creationId xmlns:p14="http://schemas.microsoft.com/office/powerpoint/2010/main" val="172805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4800" dirty="0"/>
              <a:t>HUMAN FACE DETECTION</a:t>
            </a:r>
            <a:endParaRPr lang="en-US" dirty="0"/>
          </a:p>
        </p:txBody>
      </p:sp>
      <p:sp>
        <p:nvSpPr>
          <p:cNvPr id="4" name="Content Placeholder 3">
            <a:extLst>
              <a:ext uri="{FF2B5EF4-FFF2-40B4-BE49-F238E27FC236}">
                <a16:creationId xmlns:a16="http://schemas.microsoft.com/office/drawing/2014/main" id="{12ACB260-F5AA-BE46-6986-0AA406BA787E}"/>
              </a:ext>
            </a:extLst>
          </p:cNvPr>
          <p:cNvSpPr>
            <a:spLocks noGrp="1"/>
          </p:cNvSpPr>
          <p:nvPr>
            <p:ph idx="1"/>
          </p:nvPr>
        </p:nvSpPr>
        <p:spPr/>
        <p:txBody>
          <a:bodyPr/>
          <a:lstStyle/>
          <a:p>
            <a:pPr algn="l"/>
            <a:r>
              <a:rPr lang="en-IN" sz="1800" b="0" i="0" u="none" strike="noStrike" baseline="0" dirty="0">
                <a:solidFill>
                  <a:srgbClr val="695D46"/>
                </a:solidFill>
                <a:latin typeface="OpenSans-Regular"/>
              </a:rPr>
              <a:t>1. Introduction</a:t>
            </a:r>
          </a:p>
          <a:p>
            <a:pPr algn="l"/>
            <a:r>
              <a:rPr lang="en-IN" sz="1800" b="0" i="0" u="none" strike="noStrike" baseline="0" dirty="0">
                <a:solidFill>
                  <a:srgbClr val="695D46"/>
                </a:solidFill>
                <a:latin typeface="OpenSans-Regular"/>
              </a:rPr>
              <a:t>2. Motivation</a:t>
            </a:r>
          </a:p>
          <a:p>
            <a:pPr algn="l"/>
            <a:r>
              <a:rPr lang="en-IN" sz="1800" b="0" i="0" u="none" strike="noStrike" baseline="0" dirty="0">
                <a:solidFill>
                  <a:srgbClr val="695D46"/>
                </a:solidFill>
                <a:latin typeface="OpenSans-Regular"/>
              </a:rPr>
              <a:t>3. Innovation of Project</a:t>
            </a:r>
          </a:p>
          <a:p>
            <a:pPr algn="l"/>
            <a:r>
              <a:rPr lang="en-US" sz="1800" b="0" i="0" u="none" strike="noStrike" baseline="0" dirty="0">
                <a:solidFill>
                  <a:srgbClr val="695D46"/>
                </a:solidFill>
                <a:latin typeface="OpenSans-Regular"/>
              </a:rPr>
              <a:t>4. Scope of the Project</a:t>
            </a:r>
          </a:p>
          <a:p>
            <a:pPr algn="l"/>
            <a:r>
              <a:rPr lang="en-IN" sz="1800" b="0" i="0" u="none" strike="noStrike" baseline="0" dirty="0">
                <a:solidFill>
                  <a:srgbClr val="695D46"/>
                </a:solidFill>
                <a:latin typeface="OpenSans-Regular"/>
              </a:rPr>
              <a:t>5. Open-CV Python</a:t>
            </a:r>
          </a:p>
          <a:p>
            <a:pPr algn="l"/>
            <a:r>
              <a:rPr lang="en-IN" sz="1800" b="0" i="0" u="none" strike="noStrike" baseline="0" dirty="0">
                <a:solidFill>
                  <a:srgbClr val="695D46"/>
                </a:solidFill>
                <a:latin typeface="OpenSans-Regular"/>
              </a:rPr>
              <a:t>6. Face Detection</a:t>
            </a:r>
          </a:p>
          <a:p>
            <a:pPr algn="l"/>
            <a:r>
              <a:rPr lang="en-IN" sz="1800" b="0" i="0" u="none" strike="noStrike" baseline="0" dirty="0">
                <a:solidFill>
                  <a:srgbClr val="695D46"/>
                </a:solidFill>
                <a:latin typeface="OpenSans-Regular"/>
              </a:rPr>
              <a:t>7. </a:t>
            </a:r>
            <a:r>
              <a:rPr lang="en-IN" sz="1800" b="0" i="0" u="none" strike="noStrike" baseline="0" dirty="0" err="1">
                <a:solidFill>
                  <a:srgbClr val="695D46"/>
                </a:solidFill>
                <a:latin typeface="OpenSans-Regular"/>
              </a:rPr>
              <a:t>Haar</a:t>
            </a:r>
            <a:r>
              <a:rPr lang="en-IN" sz="1800" b="0" i="0" u="none" strike="noStrike" baseline="0" dirty="0">
                <a:solidFill>
                  <a:srgbClr val="695D46"/>
                </a:solidFill>
                <a:latin typeface="OpenSans-Regular"/>
              </a:rPr>
              <a:t> Features System</a:t>
            </a:r>
          </a:p>
          <a:p>
            <a:pPr algn="l"/>
            <a:r>
              <a:rPr lang="en-IN" sz="1800" b="0" i="0" u="none" strike="noStrike" baseline="0" dirty="0">
                <a:solidFill>
                  <a:srgbClr val="695D46"/>
                </a:solidFill>
                <a:latin typeface="OpenSans-Regular"/>
              </a:rPr>
              <a:t>8. Conclusion</a:t>
            </a:r>
            <a:endParaRPr lang="en-IN"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i="0" u="none" strike="noStrike" baseline="0" dirty="0">
                <a:solidFill>
                  <a:srgbClr val="F06C00"/>
                </a:solidFill>
                <a:latin typeface="Arial Rounded MT Bold" panose="020F0704030504030204" pitchFamily="34" charset="0"/>
              </a:rPr>
              <a:t>Introduction</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p:txBody>
          <a:bodyPr>
            <a:normAutofit/>
          </a:bodyPr>
          <a:lstStyle/>
          <a:p>
            <a:pPr marL="201168" lvl="1" indent="0">
              <a:buNone/>
            </a:pPr>
            <a:r>
              <a:rPr lang="en-US" sz="2400" b="0" i="0" u="none" strike="noStrike" baseline="0" dirty="0">
                <a:solidFill>
                  <a:srgbClr val="3D4251"/>
                </a:solidFill>
                <a:latin typeface="Lora-Regular"/>
              </a:rPr>
              <a:t>Face detection is a computer vision technology that helps to locate/visualize human faces in digital images. This technique is a specific use case of object detection technology that deals with detecting instances of semantic objects of a certain class (such as humans, buildings or cars) in digital images and videos. With the advent of technology, face detection has gained a lot of importance especially in fields like photography, security, and marketing.</a:t>
            </a:r>
            <a:endParaRPr lang="en-IN" sz="2800" dirty="0"/>
          </a:p>
        </p:txBody>
      </p:sp>
    </p:spTree>
    <p:extLst>
      <p:ext uri="{BB962C8B-B14F-4D97-AF65-F5344CB8AC3E}">
        <p14:creationId xmlns:p14="http://schemas.microsoft.com/office/powerpoint/2010/main" val="92677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i="0" u="none" strike="noStrike" baseline="0" dirty="0">
                <a:solidFill>
                  <a:srgbClr val="F06C00"/>
                </a:solidFill>
                <a:latin typeface="Arial Rounded MT Bold" panose="020F0704030504030204" pitchFamily="34" charset="0"/>
              </a:rPr>
              <a:t>Motivation</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p:txBody>
          <a:bodyPr>
            <a:noAutofit/>
          </a:bodyPr>
          <a:lstStyle/>
          <a:p>
            <a:pPr marL="201168" lvl="1" indent="0">
              <a:buNone/>
            </a:pPr>
            <a:r>
              <a:rPr lang="en-US" sz="2400" dirty="0">
                <a:effectLst/>
                <a:latin typeface="Lora-Regular"/>
              </a:rPr>
              <a:t>We developed this Face Detection Project for our Indian Army, Security CCTV Police and even Common Use of people to detect Face in single and group of peoples in Images.</a:t>
            </a:r>
            <a:br>
              <a:rPr lang="en-US" sz="2400" dirty="0">
                <a:latin typeface="Lora-Regular"/>
              </a:rPr>
            </a:br>
            <a:r>
              <a:rPr lang="en-US" sz="2400" dirty="0">
                <a:effectLst/>
                <a:latin typeface="Lora-Regular"/>
              </a:rPr>
              <a:t>Today In world Security is advancing to detect the terrorist and criminals easily in crowd. This Project will easily detect faces even old\blur Images with very less time of execution.</a:t>
            </a:r>
            <a:br>
              <a:rPr lang="en-US" sz="2400" dirty="0">
                <a:latin typeface="Lora-Regular"/>
              </a:rPr>
            </a:br>
            <a:r>
              <a:rPr lang="en-US" sz="2400" dirty="0">
                <a:effectLst/>
                <a:latin typeface="Lora-Regular"/>
              </a:rPr>
              <a:t>This Face Detection Code can be deployed and use in any application camera, security apps and website to found faces easily.</a:t>
            </a:r>
            <a:endParaRPr lang="en-IN" sz="2400" dirty="0">
              <a:latin typeface="Lora-Regular"/>
            </a:endParaRPr>
          </a:p>
        </p:txBody>
      </p:sp>
    </p:spTree>
    <p:extLst>
      <p:ext uri="{BB962C8B-B14F-4D97-AF65-F5344CB8AC3E}">
        <p14:creationId xmlns:p14="http://schemas.microsoft.com/office/powerpoint/2010/main" val="215813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i="0" u="none" strike="noStrike" baseline="0" dirty="0">
                <a:solidFill>
                  <a:srgbClr val="F06C00"/>
                </a:solidFill>
                <a:latin typeface="Arial Rounded MT Bold" panose="020F0704030504030204" pitchFamily="34" charset="0"/>
              </a:rPr>
              <a:t>Innovation Idea of Project</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p:txBody>
          <a:bodyPr>
            <a:normAutofit lnSpcReduction="10000"/>
          </a:bodyPr>
          <a:lstStyle/>
          <a:p>
            <a:pPr marL="201168" lvl="1" indent="0">
              <a:buNone/>
            </a:pPr>
            <a:r>
              <a:rPr lang="en-US" sz="2400" dirty="0">
                <a:effectLst/>
                <a:latin typeface="Lora-Regular"/>
              </a:rPr>
              <a:t>1. It can Detect faces easily with less time of execution.</a:t>
            </a:r>
            <a:br>
              <a:rPr lang="en-US" sz="2400" dirty="0">
                <a:latin typeface="Lora-Regular"/>
              </a:rPr>
            </a:br>
            <a:r>
              <a:rPr lang="en-US" sz="2400" dirty="0">
                <a:effectLst/>
                <a:latin typeface="Lora-Regular"/>
              </a:rPr>
              <a:t>2. It can Detect Face in any quality of Images even blur.</a:t>
            </a:r>
            <a:br>
              <a:rPr lang="en-US" sz="2400" dirty="0">
                <a:latin typeface="Lora-Regular"/>
              </a:rPr>
            </a:br>
            <a:r>
              <a:rPr lang="en-US" sz="2400" dirty="0">
                <a:effectLst/>
                <a:latin typeface="Lora-Regular"/>
              </a:rPr>
              <a:t>3. It can Detect single, double or even multiple faces in any Image.</a:t>
            </a:r>
            <a:br>
              <a:rPr lang="en-US" sz="2400" dirty="0">
                <a:latin typeface="Lora-Regular"/>
              </a:rPr>
            </a:br>
            <a:r>
              <a:rPr lang="en-US" sz="2400" dirty="0">
                <a:effectLst/>
                <a:latin typeface="Lora-Regular"/>
              </a:rPr>
              <a:t>4. It can tell the number of Peoples/faces in Image.</a:t>
            </a:r>
            <a:br>
              <a:rPr lang="en-US" sz="2400" dirty="0">
                <a:latin typeface="Lora-Regular"/>
              </a:rPr>
            </a:br>
            <a:r>
              <a:rPr lang="en-US" sz="2400" dirty="0">
                <a:effectLst/>
                <a:latin typeface="Lora-Regular"/>
              </a:rPr>
              <a:t>5. It is fully automatic face recognition system</a:t>
            </a:r>
            <a:br>
              <a:rPr lang="en-US" sz="2400" dirty="0">
                <a:latin typeface="Lora-Regular"/>
              </a:rPr>
            </a:br>
            <a:r>
              <a:rPr lang="en-US" sz="2400" dirty="0">
                <a:effectLst/>
                <a:latin typeface="Lora-Regular"/>
              </a:rPr>
              <a:t>6. It is one of the best in today world Innovation as per less number of code use in the</a:t>
            </a:r>
            <a:br>
              <a:rPr lang="en-US" sz="2400" dirty="0">
                <a:latin typeface="Lora-Regular"/>
              </a:rPr>
            </a:br>
            <a:r>
              <a:rPr lang="en-US" sz="2400" dirty="0">
                <a:effectLst/>
                <a:latin typeface="Lora-Regular"/>
              </a:rPr>
              <a:t>system.</a:t>
            </a:r>
            <a:br>
              <a:rPr lang="en-US" sz="2400" dirty="0">
                <a:latin typeface="Lora-Regular"/>
              </a:rPr>
            </a:br>
            <a:r>
              <a:rPr lang="en-US" sz="2400" dirty="0">
                <a:effectLst/>
                <a:latin typeface="Lora-Regular"/>
              </a:rPr>
              <a:t>7. It use </a:t>
            </a:r>
            <a:r>
              <a:rPr lang="en-US" sz="2400" dirty="0" err="1">
                <a:effectLst/>
                <a:latin typeface="Lora-Regular"/>
              </a:rPr>
              <a:t>Haar</a:t>
            </a:r>
            <a:r>
              <a:rPr lang="en-US" sz="2400" dirty="0">
                <a:effectLst/>
                <a:latin typeface="Lora-Regular"/>
              </a:rPr>
              <a:t> feature based Algorithm to detect which it makes very accurate and fast</a:t>
            </a:r>
            <a:br>
              <a:rPr lang="en-US" sz="2400" dirty="0">
                <a:latin typeface="Lora-Regular"/>
              </a:rPr>
            </a:br>
            <a:r>
              <a:rPr lang="en-US" sz="2400" dirty="0">
                <a:effectLst/>
                <a:latin typeface="Lora-Regular"/>
              </a:rPr>
              <a:t>processing of face detection</a:t>
            </a:r>
            <a:endParaRPr lang="en-IN" sz="2800" dirty="0">
              <a:latin typeface="Lora-Regular"/>
            </a:endParaRPr>
          </a:p>
        </p:txBody>
      </p:sp>
    </p:spTree>
    <p:extLst>
      <p:ext uri="{BB962C8B-B14F-4D97-AF65-F5344CB8AC3E}">
        <p14:creationId xmlns:p14="http://schemas.microsoft.com/office/powerpoint/2010/main" val="99272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dirty="0">
                <a:solidFill>
                  <a:srgbClr val="F06C00"/>
                </a:solidFill>
                <a:latin typeface="Arial Rounded MT Bold" panose="020F0704030504030204" pitchFamily="34" charset="0"/>
              </a:rPr>
              <a:t>S</a:t>
            </a:r>
            <a:r>
              <a:rPr lang="en-IN" sz="5400" b="1" i="0" u="none" strike="noStrike" baseline="0" dirty="0">
                <a:solidFill>
                  <a:srgbClr val="F06C00"/>
                </a:solidFill>
                <a:latin typeface="Arial Rounded MT Bold" panose="020F0704030504030204" pitchFamily="34" charset="0"/>
              </a:rPr>
              <a:t>cope Of The Project </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a:xfrm>
            <a:off x="1066800" y="2026118"/>
            <a:ext cx="10058400" cy="3760891"/>
          </a:xfrm>
        </p:spPr>
        <p:txBody>
          <a:bodyPr>
            <a:noAutofit/>
          </a:bodyPr>
          <a:lstStyle/>
          <a:p>
            <a:pPr marL="201168" lvl="1" indent="0">
              <a:buNone/>
            </a:pPr>
            <a:r>
              <a:rPr lang="en-US" sz="2200" dirty="0">
                <a:effectLst/>
                <a:latin typeface="Lora-Regular"/>
              </a:rPr>
              <a:t>To identify and verify terrorists at airports, railway stations and malls the face recognition technology will be the best</a:t>
            </a:r>
            <a:br>
              <a:rPr lang="en-US" sz="2200" dirty="0">
                <a:latin typeface="Lora-Regular"/>
              </a:rPr>
            </a:br>
            <a:r>
              <a:rPr lang="en-US" sz="2200" dirty="0">
                <a:effectLst/>
                <a:latin typeface="Lora-Regular"/>
              </a:rPr>
              <a:t>choice in India as compared with other biometric technologies since other technologies cannot be helpful in crowded</a:t>
            </a:r>
            <a:br>
              <a:rPr lang="en-US" sz="2200" dirty="0">
                <a:latin typeface="Lora-Regular"/>
              </a:rPr>
            </a:br>
            <a:r>
              <a:rPr lang="en-US" sz="2200" dirty="0">
                <a:effectLst/>
                <a:latin typeface="Lora-Regular"/>
              </a:rPr>
              <a:t>places. This technology can also be used effectively in various important examinations such as SSC, HSC, Medical,</a:t>
            </a:r>
            <a:br>
              <a:rPr lang="en-US" sz="2200" dirty="0">
                <a:latin typeface="Lora-Regular"/>
              </a:rPr>
            </a:br>
            <a:r>
              <a:rPr lang="en-US" sz="2200" dirty="0">
                <a:effectLst/>
                <a:latin typeface="Lora-Regular"/>
              </a:rPr>
              <a:t>Engineering, MCA, MBA, B- Pharmacy, Nursing courses etc. The examinee can be identified and verified using</a:t>
            </a:r>
            <a:br>
              <a:rPr lang="en-US" sz="2200" dirty="0">
                <a:latin typeface="Lora-Regular"/>
              </a:rPr>
            </a:br>
            <a:r>
              <a:rPr lang="en-US" sz="2200" dirty="0">
                <a:effectLst/>
                <a:latin typeface="Lora-Regular"/>
              </a:rPr>
              <a:t>Face Recognition Technique.</a:t>
            </a:r>
            <a:br>
              <a:rPr lang="en-US" sz="2200" dirty="0">
                <a:latin typeface="Lora-Regular"/>
              </a:rPr>
            </a:br>
            <a:r>
              <a:rPr lang="en-US" sz="2200" dirty="0">
                <a:effectLst/>
                <a:latin typeface="Lora-Regular"/>
              </a:rPr>
              <a:t>It can also be deployed in police station to identify and verify the criminals.</a:t>
            </a:r>
            <a:br>
              <a:rPr lang="en-US" sz="2200" dirty="0">
                <a:latin typeface="Lora-Regular"/>
              </a:rPr>
            </a:br>
            <a:r>
              <a:rPr lang="en-US" sz="2200" dirty="0">
                <a:effectLst/>
                <a:latin typeface="Lora-Regular"/>
              </a:rPr>
              <a:t>To Identify the Number of student in classroom. It can collect in all the number of faces in less than 1 sec. Easy to</a:t>
            </a:r>
            <a:br>
              <a:rPr lang="en-US" sz="2200" dirty="0">
                <a:latin typeface="Lora-Regular"/>
              </a:rPr>
            </a:br>
            <a:r>
              <a:rPr lang="en-US" sz="2200" dirty="0">
                <a:effectLst/>
                <a:latin typeface="Lora-Regular"/>
              </a:rPr>
              <a:t>take attendance</a:t>
            </a:r>
            <a:endParaRPr lang="en-IN" sz="2200" dirty="0">
              <a:latin typeface="Lora-Regular"/>
            </a:endParaRPr>
          </a:p>
        </p:txBody>
      </p:sp>
    </p:spTree>
    <p:extLst>
      <p:ext uri="{BB962C8B-B14F-4D97-AF65-F5344CB8AC3E}">
        <p14:creationId xmlns:p14="http://schemas.microsoft.com/office/powerpoint/2010/main" val="101796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dirty="0">
                <a:solidFill>
                  <a:srgbClr val="F06C00"/>
                </a:solidFill>
                <a:latin typeface="Arial Rounded MT Bold" panose="020F0704030504030204" pitchFamily="34" charset="0"/>
              </a:rPr>
              <a:t>O</a:t>
            </a:r>
            <a:r>
              <a:rPr lang="en-IN" sz="5400" b="1" i="0" u="none" strike="noStrike" baseline="0" dirty="0">
                <a:solidFill>
                  <a:srgbClr val="F06C00"/>
                </a:solidFill>
                <a:latin typeface="Arial Rounded MT Bold" panose="020F0704030504030204" pitchFamily="34" charset="0"/>
              </a:rPr>
              <a:t>pen</a:t>
            </a:r>
            <a:r>
              <a:rPr lang="en-IN" sz="5400" b="1" dirty="0">
                <a:solidFill>
                  <a:srgbClr val="F06C00"/>
                </a:solidFill>
                <a:latin typeface="Arial Rounded MT Bold" panose="020F0704030504030204" pitchFamily="34" charset="0"/>
              </a:rPr>
              <a:t>CV-Python</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a:xfrm>
            <a:off x="1066800" y="1867569"/>
            <a:ext cx="10058400" cy="3760891"/>
          </a:xfrm>
        </p:spPr>
        <p:txBody>
          <a:bodyPr>
            <a:noAutofit/>
          </a:bodyPr>
          <a:lstStyle/>
          <a:p>
            <a:pPr marL="201168" lvl="1" indent="0">
              <a:buNone/>
            </a:pPr>
            <a:r>
              <a:rPr lang="en-US" sz="2300" dirty="0">
                <a:effectLst/>
                <a:latin typeface="Lora-Regular"/>
              </a:rPr>
              <a:t>OpenCV essentially stands for Open Source Computer Vision Library. Although it is written in optimized C/C++,</a:t>
            </a:r>
            <a:br>
              <a:rPr lang="en-US" sz="2300" dirty="0">
                <a:latin typeface="Lora-Regular"/>
              </a:rPr>
            </a:br>
            <a:r>
              <a:rPr lang="en-US" sz="2300" dirty="0">
                <a:effectLst/>
                <a:latin typeface="Lora-Regular"/>
              </a:rPr>
              <a:t>it has interfaces for Python and Java along with C++. OpenCV boasts of an active user base all over the world with its</a:t>
            </a:r>
            <a:br>
              <a:rPr lang="en-US" sz="2300" dirty="0">
                <a:latin typeface="Lora-Regular"/>
              </a:rPr>
            </a:br>
            <a:r>
              <a:rPr lang="en-US" sz="2300" dirty="0">
                <a:effectLst/>
                <a:latin typeface="Lora-Regular"/>
              </a:rPr>
              <a:t>use increasing day by day due to the surge in computer vision applications.</a:t>
            </a:r>
            <a:br>
              <a:rPr lang="en-US" sz="2300" dirty="0">
                <a:latin typeface="Lora-Regular"/>
              </a:rPr>
            </a:br>
            <a:r>
              <a:rPr lang="en-US" sz="2300" dirty="0">
                <a:effectLst/>
                <a:latin typeface="Lora-Regular"/>
              </a:rPr>
              <a:t>OpenCV-Python is the python API for OpenCV. You can think of it as a python wrapper around the C++</a:t>
            </a:r>
            <a:br>
              <a:rPr lang="en-US" sz="2300" dirty="0">
                <a:latin typeface="Lora-Regular"/>
              </a:rPr>
            </a:br>
            <a:r>
              <a:rPr lang="en-US" sz="2300" dirty="0">
                <a:effectLst/>
                <a:latin typeface="Lora-Regular"/>
              </a:rPr>
              <a:t>implementation of OpenCV. OpenCV-Python is not only fast (since the background consists of code written in</a:t>
            </a:r>
            <a:br>
              <a:rPr lang="en-US" sz="2300" dirty="0">
                <a:latin typeface="Lora-Regular"/>
              </a:rPr>
            </a:br>
            <a:r>
              <a:rPr lang="en-US" sz="2300" dirty="0">
                <a:effectLst/>
                <a:latin typeface="Lora-Regular"/>
              </a:rPr>
              <a:t>C/C++) but is also easy to code and deploy(due to the Python wrapper in foreground). This makes it a great choice to</a:t>
            </a:r>
            <a:br>
              <a:rPr lang="en-US" sz="2300" dirty="0">
                <a:latin typeface="Lora-Regular"/>
              </a:rPr>
            </a:br>
            <a:r>
              <a:rPr lang="en-US" sz="2300" dirty="0">
                <a:effectLst/>
                <a:latin typeface="Lora-Regular"/>
              </a:rPr>
              <a:t>perform computationally intensive programs.</a:t>
            </a:r>
            <a:endParaRPr lang="en-IN" sz="2300" dirty="0">
              <a:latin typeface="Lora-Regular"/>
            </a:endParaRPr>
          </a:p>
        </p:txBody>
      </p:sp>
    </p:spTree>
    <p:extLst>
      <p:ext uri="{BB962C8B-B14F-4D97-AF65-F5344CB8AC3E}">
        <p14:creationId xmlns:p14="http://schemas.microsoft.com/office/powerpoint/2010/main" val="67476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i="0" u="none" strike="noStrike" baseline="0" dirty="0">
                <a:solidFill>
                  <a:srgbClr val="F06C00"/>
                </a:solidFill>
                <a:latin typeface="Arial Rounded MT Bold" panose="020F0704030504030204" pitchFamily="34" charset="0"/>
              </a:rPr>
              <a:t>Installation</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p:txBody>
          <a:bodyPr>
            <a:normAutofit/>
          </a:bodyPr>
          <a:lstStyle/>
          <a:p>
            <a:pPr marL="201168" lvl="1" indent="0">
              <a:buNone/>
            </a:pPr>
            <a:r>
              <a:rPr lang="en-US" sz="2400" dirty="0">
                <a:effectLst/>
                <a:latin typeface="Lora-Regular"/>
              </a:rPr>
              <a:t>OpenCV-Python supports all the leading platforms like Mac OS, Linux, and Windows. It can be</a:t>
            </a:r>
            <a:br>
              <a:rPr lang="en-US" sz="2400" dirty="0">
                <a:latin typeface="Lora-Regular"/>
              </a:rPr>
            </a:br>
            <a:r>
              <a:rPr lang="en-US" sz="2400" dirty="0">
                <a:effectLst/>
                <a:latin typeface="Lora-Regular"/>
              </a:rPr>
              <a:t>installed in either of the following ways:</a:t>
            </a:r>
            <a:br>
              <a:rPr lang="en-US" sz="2400" dirty="0">
                <a:latin typeface="Lora-Regular"/>
              </a:rPr>
            </a:br>
            <a:r>
              <a:rPr lang="en-US" sz="2400" dirty="0">
                <a:effectLst/>
                <a:latin typeface="Lora-Regular"/>
              </a:rPr>
              <a:t>Packages for standard desktop environments (Windows, macOS, almost any GNU/Linux</a:t>
            </a:r>
            <a:br>
              <a:rPr lang="en-US" sz="2400" dirty="0">
                <a:latin typeface="Lora-Regular"/>
              </a:rPr>
            </a:br>
            <a:r>
              <a:rPr lang="en-US" sz="2400" dirty="0">
                <a:effectLst/>
                <a:latin typeface="Lora-Regular"/>
              </a:rPr>
              <a:t>distribution)</a:t>
            </a:r>
            <a:br>
              <a:rPr lang="en-US" sz="2400" dirty="0"/>
            </a:br>
            <a:r>
              <a:rPr lang="en-US" sz="2400" dirty="0">
                <a:effectLst/>
                <a:latin typeface="Arial" panose="020B0604020202020204" pitchFamily="34" charset="0"/>
              </a:rPr>
              <a:t>● </a:t>
            </a:r>
            <a:r>
              <a:rPr lang="en-US" sz="2400" dirty="0">
                <a:effectLst/>
                <a:latin typeface="Lora-Regular"/>
              </a:rPr>
              <a:t>run</a:t>
            </a:r>
            <a:r>
              <a:rPr lang="en-US" sz="2400" dirty="0">
                <a:effectLst/>
                <a:latin typeface="Arial" panose="020B0604020202020204" pitchFamily="34" charset="0"/>
              </a:rPr>
              <a:t> </a:t>
            </a:r>
            <a:r>
              <a:rPr lang="en-US" sz="2400" dirty="0">
                <a:effectLst/>
                <a:latin typeface="Courier New" panose="02070309020205020404" pitchFamily="49" charset="0"/>
              </a:rPr>
              <a:t>pip install </a:t>
            </a:r>
            <a:r>
              <a:rPr lang="en-US" sz="2400" dirty="0" err="1">
                <a:effectLst/>
                <a:latin typeface="Courier New" panose="02070309020205020404" pitchFamily="49" charset="0"/>
              </a:rPr>
              <a:t>opencv</a:t>
            </a:r>
            <a:r>
              <a:rPr lang="en-US" sz="2400" dirty="0">
                <a:effectLst/>
                <a:latin typeface="Courier New" panose="02070309020205020404" pitchFamily="49" charset="0"/>
              </a:rPr>
              <a:t>-python </a:t>
            </a:r>
            <a:r>
              <a:rPr lang="en-US" sz="2400" dirty="0">
                <a:effectLst/>
                <a:latin typeface="Lora-Regular"/>
              </a:rPr>
              <a:t>if you need only main modules</a:t>
            </a:r>
            <a:br>
              <a:rPr lang="en-US" sz="2400" dirty="0"/>
            </a:br>
            <a:r>
              <a:rPr lang="en-US" sz="2400" dirty="0">
                <a:effectLst/>
                <a:latin typeface="Arial" panose="020B0604020202020204" pitchFamily="34" charset="0"/>
              </a:rPr>
              <a:t>● </a:t>
            </a:r>
            <a:r>
              <a:rPr lang="en-US" sz="2400" dirty="0">
                <a:effectLst/>
                <a:latin typeface="Lora-Regular"/>
              </a:rPr>
              <a:t>run</a:t>
            </a:r>
            <a:r>
              <a:rPr lang="en-US" sz="2400" dirty="0">
                <a:effectLst/>
                <a:latin typeface="Arial" panose="020B0604020202020204" pitchFamily="34" charset="0"/>
              </a:rPr>
              <a:t> </a:t>
            </a:r>
            <a:r>
              <a:rPr lang="en-US" sz="2400" dirty="0">
                <a:effectLst/>
                <a:latin typeface="Courier New" panose="02070309020205020404" pitchFamily="49" charset="0"/>
              </a:rPr>
              <a:t>pip install </a:t>
            </a:r>
            <a:r>
              <a:rPr lang="en-US" sz="2400" dirty="0" err="1">
                <a:effectLst/>
                <a:latin typeface="Courier New" panose="02070309020205020404" pitchFamily="49" charset="0"/>
              </a:rPr>
              <a:t>opencv</a:t>
            </a:r>
            <a:r>
              <a:rPr lang="en-US" sz="2400" dirty="0">
                <a:effectLst/>
                <a:latin typeface="Courier New" panose="02070309020205020404" pitchFamily="49" charset="0"/>
              </a:rPr>
              <a:t>-</a:t>
            </a:r>
            <a:r>
              <a:rPr lang="en-US" sz="2400" dirty="0" err="1">
                <a:effectLst/>
                <a:latin typeface="Courier New" panose="02070309020205020404" pitchFamily="49" charset="0"/>
              </a:rPr>
              <a:t>contrib</a:t>
            </a:r>
            <a:r>
              <a:rPr lang="en-US" sz="2400" dirty="0">
                <a:effectLst/>
                <a:latin typeface="Courier New" panose="02070309020205020404" pitchFamily="49" charset="0"/>
              </a:rPr>
              <a:t>-python </a:t>
            </a:r>
            <a:r>
              <a:rPr lang="en-US" sz="2400" dirty="0">
                <a:effectLst/>
                <a:latin typeface="Lora-Regular"/>
              </a:rPr>
              <a:t>if you need both main and </a:t>
            </a:r>
            <a:r>
              <a:rPr lang="en-US" sz="2400" dirty="0" err="1">
                <a:effectLst/>
                <a:latin typeface="Lora-Regular"/>
              </a:rPr>
              <a:t>contrib</a:t>
            </a:r>
            <a:r>
              <a:rPr lang="en-US" sz="2400" dirty="0">
                <a:effectLst/>
                <a:latin typeface="Lora-Regular"/>
              </a:rPr>
              <a:t> modules</a:t>
            </a:r>
            <a:endParaRPr lang="en-IN" sz="2800" dirty="0">
              <a:latin typeface="Lora-Regular"/>
            </a:endParaRPr>
          </a:p>
        </p:txBody>
      </p:sp>
    </p:spTree>
    <p:extLst>
      <p:ext uri="{BB962C8B-B14F-4D97-AF65-F5344CB8AC3E}">
        <p14:creationId xmlns:p14="http://schemas.microsoft.com/office/powerpoint/2010/main" val="21012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C09-7E6D-D433-D12D-3B20D374C5B7}"/>
              </a:ext>
            </a:extLst>
          </p:cNvPr>
          <p:cNvSpPr>
            <a:spLocks noGrp="1"/>
          </p:cNvSpPr>
          <p:nvPr>
            <p:ph type="title"/>
          </p:nvPr>
        </p:nvSpPr>
        <p:spPr/>
        <p:txBody>
          <a:bodyPr>
            <a:normAutofit/>
          </a:bodyPr>
          <a:lstStyle/>
          <a:p>
            <a:r>
              <a:rPr lang="en-IN" sz="5400" b="1" dirty="0">
                <a:solidFill>
                  <a:srgbClr val="F06C00"/>
                </a:solidFill>
                <a:latin typeface="Arial Rounded MT Bold" panose="020F0704030504030204" pitchFamily="34" charset="0"/>
              </a:rPr>
              <a:t>F</a:t>
            </a:r>
            <a:r>
              <a:rPr lang="en-IN" sz="5400" b="1" i="0" u="none" strike="noStrike" baseline="0" dirty="0">
                <a:solidFill>
                  <a:srgbClr val="F06C00"/>
                </a:solidFill>
                <a:latin typeface="Arial Rounded MT Bold" panose="020F0704030504030204" pitchFamily="34" charset="0"/>
              </a:rPr>
              <a:t>ace Detection</a:t>
            </a:r>
            <a:endParaRPr lang="en-IN" sz="115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1316253-FBC1-E112-5B0B-D11BF03B2754}"/>
              </a:ext>
            </a:extLst>
          </p:cNvPr>
          <p:cNvSpPr>
            <a:spLocks noGrp="1"/>
          </p:cNvSpPr>
          <p:nvPr>
            <p:ph idx="1"/>
          </p:nvPr>
        </p:nvSpPr>
        <p:spPr>
          <a:xfrm>
            <a:off x="936859" y="1915696"/>
            <a:ext cx="10058400" cy="3760891"/>
          </a:xfrm>
        </p:spPr>
        <p:txBody>
          <a:bodyPr>
            <a:noAutofit/>
          </a:bodyPr>
          <a:lstStyle/>
          <a:p>
            <a:pPr marL="201168" lvl="1" indent="0">
              <a:buNone/>
            </a:pPr>
            <a:r>
              <a:rPr lang="en-US" sz="2200" dirty="0">
                <a:effectLst/>
                <a:latin typeface="Lora-Regular"/>
              </a:rPr>
              <a:t>Face detection is a technique that identifies or locates human faces in digital images. A typical example of face detection occurs when we take photographs through our smartphones, and it instantly detects faces in the picture.</a:t>
            </a:r>
          </a:p>
          <a:p>
            <a:pPr marL="201168" lvl="1" indent="0">
              <a:buNone/>
            </a:pPr>
            <a:br>
              <a:rPr lang="en-US" sz="2200" dirty="0">
                <a:latin typeface="Lora-Regular"/>
              </a:rPr>
            </a:br>
            <a:r>
              <a:rPr lang="en-US" sz="2200" dirty="0">
                <a:effectLst/>
                <a:latin typeface="Lora-Regular"/>
              </a:rPr>
              <a:t>Face detection is different from Face recognition. Face detection detects merely the presence of faces in an image while facial recognition involves identifying whose face it is. In this article, we shall only be dealing with the former.</a:t>
            </a:r>
          </a:p>
        </p:txBody>
      </p:sp>
    </p:spTree>
    <p:extLst>
      <p:ext uri="{BB962C8B-B14F-4D97-AF65-F5344CB8AC3E}">
        <p14:creationId xmlns:p14="http://schemas.microsoft.com/office/powerpoint/2010/main" val="222284755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{F8248682-6371-4210-B57C-E2B7E3B2301F}tf33845126_win32</Template>
  <TotalTime>103</TotalTime>
  <Words>1335</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Rounded MT Bold</vt:lpstr>
      <vt:lpstr>Bookman Old Style</vt:lpstr>
      <vt:lpstr>Calibri</vt:lpstr>
      <vt:lpstr>Courier New</vt:lpstr>
      <vt:lpstr>Franklin Gothic Book</vt:lpstr>
      <vt:lpstr>Lora-Regular</vt:lpstr>
      <vt:lpstr>OpenSans-Regular</vt:lpstr>
      <vt:lpstr>TimesNewRomanPSMT</vt:lpstr>
      <vt:lpstr>1_RetrospectVTI</vt:lpstr>
      <vt:lpstr>HUMAN  FACE  DETECTION</vt:lpstr>
      <vt:lpstr>HUMAN FACE DETECTION</vt:lpstr>
      <vt:lpstr>Introduction</vt:lpstr>
      <vt:lpstr>Motivation</vt:lpstr>
      <vt:lpstr>Innovation Idea of Project</vt:lpstr>
      <vt:lpstr>Scope Of The Project </vt:lpstr>
      <vt:lpstr>OpenCV-Python</vt:lpstr>
      <vt:lpstr>Installation</vt:lpstr>
      <vt:lpstr>Face Detection</vt:lpstr>
      <vt:lpstr>Face Detection</vt:lpstr>
      <vt:lpstr>Face Detection Classifiers</vt:lpstr>
      <vt:lpstr>Haar Feature-based Cascade Classifiers</vt:lpstr>
      <vt:lpstr>PowerPoint Presentation</vt:lpstr>
      <vt:lpstr>PowerPoint Presentation</vt:lpstr>
      <vt:lpstr>PowerPoint Presentation</vt:lpstr>
      <vt:lpstr>Sample Output</vt:lpstr>
      <vt:lpstr>Sample Output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DETECTION</dc:title>
  <dc:creator>hritvik mathur</dc:creator>
  <cp:lastModifiedBy>hritvik mathur</cp:lastModifiedBy>
  <cp:revision>1</cp:revision>
  <dcterms:created xsi:type="dcterms:W3CDTF">2022-11-10T16:33:00Z</dcterms:created>
  <dcterms:modified xsi:type="dcterms:W3CDTF">2022-11-10T18:16:14Z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