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6" r:id="rId2"/>
    <p:sldId id="258" r:id="rId3"/>
    <p:sldId id="257" r:id="rId4"/>
    <p:sldId id="259" r:id="rId5"/>
    <p:sldId id="260" r:id="rId6"/>
    <p:sldId id="269" r:id="rId7"/>
    <p:sldId id="261" r:id="rId8"/>
    <p:sldId id="270" r:id="rId9"/>
    <p:sldId id="271" r:id="rId10"/>
    <p:sldId id="262" r:id="rId11"/>
    <p:sldId id="272" r:id="rId12"/>
    <p:sldId id="263" r:id="rId13"/>
    <p:sldId id="273" r:id="rId14"/>
    <p:sldId id="264" r:id="rId15"/>
    <p:sldId id="265" r:id="rId16"/>
    <p:sldId id="266" r:id="rId17"/>
    <p:sldId id="267" r:id="rId18"/>
    <p:sldId id="268"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7EBDD8-C21B-4700-B4E4-6E94C3194718}">
          <p14:sldIdLst>
            <p14:sldId id="256"/>
            <p14:sldId id="258"/>
            <p14:sldId id="257"/>
            <p14:sldId id="259"/>
            <p14:sldId id="260"/>
            <p14:sldId id="269"/>
            <p14:sldId id="261"/>
            <p14:sldId id="270"/>
            <p14:sldId id="271"/>
            <p14:sldId id="262"/>
            <p14:sldId id="272"/>
            <p14:sldId id="263"/>
            <p14:sldId id="27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9" autoAdjust="0"/>
    <p:restoredTop sz="99288" autoAdjust="0"/>
  </p:normalViewPr>
  <p:slideViewPr>
    <p:cSldViewPr>
      <p:cViewPr varScale="1">
        <p:scale>
          <a:sx n="98" d="100"/>
          <a:sy n="98" d="100"/>
        </p:scale>
        <p:origin x="-732"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6" d="100"/>
          <a:sy n="96" d="100"/>
        </p:scale>
        <p:origin x="-40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876D8E-1D2A-4CEB-A939-B07D56CB96B3}" type="datetimeFigureOut">
              <a:rPr lang="en-US" smtClean="0"/>
              <a:t>10/30/2014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0F48CF-B685-49C4-8808-80B00F814330}" type="slidenum">
              <a:rPr lang="en-US" smtClean="0"/>
              <a:t>‹#›</a:t>
            </a:fld>
            <a:endParaRPr lang="en-US"/>
          </a:p>
        </p:txBody>
      </p:sp>
    </p:spTree>
    <p:extLst>
      <p:ext uri="{BB962C8B-B14F-4D97-AF65-F5344CB8AC3E}">
        <p14:creationId xmlns:p14="http://schemas.microsoft.com/office/powerpoint/2010/main" val="113118933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572567"/>
            <a:ext cx="7772400" cy="685899"/>
          </a:xfrm>
        </p:spPr>
        <p:txBody>
          <a:bodyPr/>
          <a:lstStyle>
            <a:lvl1pPr>
              <a:defRPr>
                <a:solidFill>
                  <a:schemeClr val="bg1"/>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1186458"/>
            <a:ext cx="6400800" cy="521196"/>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5878889C-009C-4E59-8F5B-AC0CF955DFFE}" type="datetimeFigureOut">
              <a:rPr lang="en-US" smtClean="0"/>
              <a:t>10/30/2014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29A2B-F04D-4A71-A113-CB1C5C232691}" type="slidenum">
              <a:rPr lang="en-US" smtClean="0"/>
              <a:t>‹#›</a:t>
            </a:fld>
            <a:endParaRPr lang="en-US"/>
          </a:p>
        </p:txBody>
      </p:sp>
    </p:spTree>
    <p:extLst>
      <p:ext uri="{BB962C8B-B14F-4D97-AF65-F5344CB8AC3E}">
        <p14:creationId xmlns:p14="http://schemas.microsoft.com/office/powerpoint/2010/main" val="25287553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79712" y="205979"/>
            <a:ext cx="6707088" cy="857250"/>
          </a:xfrm>
        </p:spPr>
        <p:txBody>
          <a:bodyPr/>
          <a:lstStyle>
            <a:lvl1pPr algn="l">
              <a:defRPr/>
            </a:lvl1pPr>
          </a:lstStyle>
          <a:p>
            <a:r>
              <a:rPr lang="en-US" dirty="0" smtClean="0"/>
              <a:t>Title</a:t>
            </a:r>
            <a:endParaRPr lang="en-US" dirty="0"/>
          </a:p>
        </p:txBody>
      </p:sp>
      <p:sp>
        <p:nvSpPr>
          <p:cNvPr id="3" name="Content Placeholder 2"/>
          <p:cNvSpPr>
            <a:spLocks noGrp="1"/>
          </p:cNvSpPr>
          <p:nvPr>
            <p:ph idx="1" hasCustomPrompt="1"/>
          </p:nvPr>
        </p:nvSpPr>
        <p:spPr>
          <a:xfrm>
            <a:off x="1979712" y="1200151"/>
            <a:ext cx="6707088" cy="3394472"/>
          </a:xfrm>
        </p:spPr>
        <p:txBody>
          <a:body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endParaRPr lang="en-US" dirty="0"/>
          </a:p>
        </p:txBody>
      </p:sp>
      <p:sp>
        <p:nvSpPr>
          <p:cNvPr id="4" name="Date Placeholder 3"/>
          <p:cNvSpPr>
            <a:spLocks noGrp="1"/>
          </p:cNvSpPr>
          <p:nvPr>
            <p:ph type="dt" sz="half" idx="10"/>
          </p:nvPr>
        </p:nvSpPr>
        <p:spPr/>
        <p:txBody>
          <a:bodyPr/>
          <a:lstStyle/>
          <a:p>
            <a:fld id="{5878889C-009C-4E59-8F5B-AC0CF955DFFE}" type="datetimeFigureOut">
              <a:rPr lang="en-US" smtClean="0"/>
              <a:t>10/30/2014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29A2B-F04D-4A71-A113-CB1C5C232691}" type="slidenum">
              <a:rPr lang="en-US" smtClean="0"/>
              <a:t>‹#›</a:t>
            </a:fld>
            <a:endParaRPr lang="en-US"/>
          </a:p>
        </p:txBody>
      </p:sp>
    </p:spTree>
    <p:extLst>
      <p:ext uri="{BB962C8B-B14F-4D97-AF65-F5344CB8AC3E}">
        <p14:creationId xmlns:p14="http://schemas.microsoft.com/office/powerpoint/2010/main" val="30953133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smtClean="0"/>
              <a:t>Title</a:t>
            </a:r>
            <a:endParaRPr lang="en-US" dirty="0"/>
          </a:p>
        </p:txBody>
      </p:sp>
      <p:sp>
        <p:nvSpPr>
          <p:cNvPr id="3" name="Content Placeholder 2"/>
          <p:cNvSpPr>
            <a:spLocks noGrp="1"/>
          </p:cNvSpPr>
          <p:nvPr>
            <p:ph idx="1" hasCustomPrompt="1"/>
          </p:nvPr>
        </p:nvSpPr>
        <p:spPr/>
        <p:txBody>
          <a:bodyPr/>
          <a:lstStyle>
            <a:lvl1pPr marL="0" indent="0" algn="ctr">
              <a:buNone/>
              <a:defRPr>
                <a:solidFill>
                  <a:schemeClr val="bg1"/>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878889C-009C-4E59-8F5B-AC0CF955DFFE}" type="datetimeFigureOut">
              <a:rPr lang="en-US" smtClean="0"/>
              <a:pPr/>
              <a:t>10/30/2014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6E29A2B-F04D-4A71-A113-CB1C5C232691}" type="slidenum">
              <a:rPr lang="en-US" smtClean="0"/>
              <a:pPr/>
              <a:t>‹#›</a:t>
            </a:fld>
            <a:endParaRPr lang="en-US"/>
          </a:p>
        </p:txBody>
      </p:sp>
    </p:spTree>
    <p:extLst>
      <p:ext uri="{BB962C8B-B14F-4D97-AF65-F5344CB8AC3E}">
        <p14:creationId xmlns:p14="http://schemas.microsoft.com/office/powerpoint/2010/main" val="15771130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p:spPr>
        <p:txBody>
          <a:bodyPr anchor="t"/>
          <a:lstStyle>
            <a:lvl1pPr algn="l">
              <a:defRPr sz="4000" b="1" cap="all">
                <a:solidFill>
                  <a:schemeClr val="bg1"/>
                </a:solidFill>
              </a:defRPr>
            </a:lvl1pPr>
          </a:lstStyle>
          <a:p>
            <a:r>
              <a:rPr lang="en-US" dirty="0" smtClean="0"/>
              <a:t>NAME OF SECTION HEADER</a:t>
            </a:r>
            <a:endParaRPr lang="en-US" dirty="0"/>
          </a:p>
        </p:txBody>
      </p:sp>
      <p:sp>
        <p:nvSpPr>
          <p:cNvPr id="3" name="Text Placeholder 2"/>
          <p:cNvSpPr>
            <a:spLocks noGrp="1"/>
          </p:cNvSpPr>
          <p:nvPr>
            <p:ph type="body" idx="1" hasCustomPrompt="1"/>
          </p:nvPr>
        </p:nvSpPr>
        <p:spPr>
          <a:xfrm>
            <a:off x="722313" y="2180035"/>
            <a:ext cx="7772400" cy="1125140"/>
          </a:xfrm>
        </p:spPr>
        <p:txBody>
          <a:bodyPr anchor="b"/>
          <a:lstStyle>
            <a:lvl1pPr marL="0" indent="0">
              <a:buNone/>
              <a:defRPr sz="200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Header</a:t>
            </a:r>
          </a:p>
        </p:txBody>
      </p:sp>
      <p:sp>
        <p:nvSpPr>
          <p:cNvPr id="4" name="Date Placeholder 3"/>
          <p:cNvSpPr>
            <a:spLocks noGrp="1"/>
          </p:cNvSpPr>
          <p:nvPr>
            <p:ph type="dt" sz="half" idx="10"/>
          </p:nvPr>
        </p:nvSpPr>
        <p:spPr/>
        <p:txBody>
          <a:bodyPr/>
          <a:lstStyle/>
          <a:p>
            <a:fld id="{5878889C-009C-4E59-8F5B-AC0CF955DFFE}" type="datetimeFigureOut">
              <a:rPr lang="en-US" smtClean="0"/>
              <a:t>10/30/2014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29A2B-F04D-4A71-A113-CB1C5C232691}" type="slidenum">
              <a:rPr lang="en-US" smtClean="0"/>
              <a:t>‹#›</a:t>
            </a:fld>
            <a:endParaRPr lang="en-US"/>
          </a:p>
        </p:txBody>
      </p:sp>
    </p:spTree>
    <p:extLst>
      <p:ext uri="{BB962C8B-B14F-4D97-AF65-F5344CB8AC3E}">
        <p14:creationId xmlns:p14="http://schemas.microsoft.com/office/powerpoint/2010/main" val="2665242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878889C-009C-4E59-8F5B-AC0CF955DFFE}" type="datetimeFigureOut">
              <a:rPr lang="en-US" smtClean="0"/>
              <a:t>10/30/2014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6E29A2B-F04D-4A71-A113-CB1C5C232691}" type="slidenum">
              <a:rPr lang="en-US" smtClean="0"/>
              <a:t>‹#›</a:t>
            </a:fld>
            <a:endParaRPr lang="en-US"/>
          </a:p>
        </p:txBody>
      </p:sp>
    </p:spTree>
    <p:extLst>
      <p:ext uri="{BB962C8B-B14F-4D97-AF65-F5344CB8AC3E}">
        <p14:creationId xmlns:p14="http://schemas.microsoft.com/office/powerpoint/2010/main" val="604610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3350"/>
            <a:ext cx="8458200" cy="1447801"/>
          </a:xfrm>
        </p:spPr>
        <p:txBody>
          <a:bodyPr>
            <a:noAutofit/>
          </a:bodyPr>
          <a:lstStyle/>
          <a:p>
            <a:r>
              <a:rPr lang="en-US" altLang="en-US" sz="4800" b="1" i="1" dirty="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Partial  Face  Recognition  </a:t>
            </a:r>
            <a:r>
              <a:rPr lang="en-US" altLang="en-US" sz="4800" b="1" i="1" dirty="0" smtClean="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Using Core  Feature  </a:t>
            </a:r>
            <a:r>
              <a:rPr lang="en-US" altLang="en-US" sz="4800" b="1" i="1" dirty="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of  face</a:t>
            </a:r>
            <a:endParaRPr lang="en-US" sz="4800" dirty="0">
              <a:solidFill>
                <a:schemeClr val="tx2">
                  <a:lumMod val="60000"/>
                  <a:lumOff val="40000"/>
                </a:schemeClr>
              </a:solidFill>
            </a:endParaRPr>
          </a:p>
        </p:txBody>
      </p:sp>
      <p:sp>
        <p:nvSpPr>
          <p:cNvPr id="18" name="Text Placeholder 5"/>
          <p:cNvSpPr txBox="1">
            <a:spLocks/>
          </p:cNvSpPr>
          <p:nvPr/>
        </p:nvSpPr>
        <p:spPr>
          <a:xfrm>
            <a:off x="533400" y="1581151"/>
            <a:ext cx="8077200" cy="8381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defRPr/>
            </a:pPr>
            <a:r>
              <a:rPr lang="en-US" altLang="en-US" sz="4000" b="1" i="1" u="sng" dirty="0" smtClean="0">
                <a:solidFill>
                  <a:srgbClr val="00B0F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Project   Guide </a:t>
            </a:r>
            <a:r>
              <a:rPr lang="en-US" altLang="en-US" sz="4000" i="1" dirty="0" smtClean="0">
                <a:solidFill>
                  <a:srgbClr val="00B0F0"/>
                </a:solidFill>
                <a:latin typeface="Times New Roman" panose="02020603050405020304" pitchFamily="18" charset="0"/>
                <a:ea typeface="Cambria Math" pitchFamily="18" charset="0"/>
                <a:cs typeface="Times New Roman" panose="02020603050405020304" pitchFamily="18" charset="0"/>
              </a:rPr>
              <a:t>:</a:t>
            </a:r>
            <a:r>
              <a:rPr lang="en-US" altLang="en-US" sz="4000" b="1" i="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Krishnendu.S.Nair</a:t>
            </a:r>
          </a:p>
        </p:txBody>
      </p:sp>
      <p:pic>
        <p:nvPicPr>
          <p:cNvPr id="1035" name="Picture 11" descr="C:\Users\Jayesh Patil\Desktop\veriface.jpg"/>
          <p:cNvPicPr>
            <a:picLocks noChangeAspect="1" noChangeArrowheads="1"/>
          </p:cNvPicPr>
          <p:nvPr/>
        </p:nvPicPr>
        <p:blipFill rotWithShape="1">
          <a:blip r:embed="rId2">
            <a:extLst>
              <a:ext uri="{28A0092B-C50C-407E-A947-70E740481C1C}">
                <a14:useLocalDpi xmlns:a14="http://schemas.microsoft.com/office/drawing/2010/main" val="0"/>
              </a:ext>
            </a:extLst>
          </a:blip>
          <a:srcRect l="11988" t="12216" r="2552" b="3685"/>
          <a:stretch/>
        </p:blipFill>
        <p:spPr bwMode="auto">
          <a:xfrm>
            <a:off x="6629400" y="2876550"/>
            <a:ext cx="2334639" cy="21400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Jayesh Patil\Desktop\facial-recognition-data-poin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876550"/>
            <a:ext cx="3124200" cy="2108066"/>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6"/>
          <p:cNvSpPr txBox="1">
            <a:spLocks/>
          </p:cNvSpPr>
          <p:nvPr/>
        </p:nvSpPr>
        <p:spPr>
          <a:xfrm>
            <a:off x="2895600" y="2266951"/>
            <a:ext cx="3886200" cy="24193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600" b="1" i="1" dirty="0" smtClean="0">
                <a:solidFill>
                  <a:srgbClr val="FF0066"/>
                </a:solidFill>
                <a:latin typeface="Times New Roman" panose="02020603050405020304" pitchFamily="18" charset="0"/>
                <a:cs typeface="Times New Roman" panose="02020603050405020304" pitchFamily="18" charset="0"/>
              </a:rPr>
              <a:t>Group Members</a:t>
            </a:r>
            <a:endParaRPr lang="en-US" b="1" i="1" dirty="0" smtClean="0">
              <a:solidFill>
                <a:srgbClr val="FF0066"/>
              </a:solidFill>
              <a:latin typeface="Times New Roman" panose="02020603050405020304" pitchFamily="18" charset="0"/>
              <a:cs typeface="Times New Roman" panose="02020603050405020304" pitchFamily="18" charset="0"/>
            </a:endParaRPr>
          </a:p>
          <a:p>
            <a:pPr algn="ctr">
              <a:buFont typeface="Wingdings" pitchFamily="2" charset="2"/>
              <a:buChar char="v"/>
              <a:defRPr/>
            </a:pPr>
            <a:r>
              <a:rPr lang="en-US" b="1" i="1" dirty="0" smtClean="0">
                <a:solidFill>
                  <a:srgbClr val="00B05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Priyesh Patil</a:t>
            </a:r>
          </a:p>
          <a:p>
            <a:pPr algn="ctr">
              <a:buFont typeface="Wingdings" pitchFamily="2" charset="2"/>
              <a:buChar char="v"/>
              <a:defRPr/>
            </a:pPr>
            <a:r>
              <a:rPr lang="en-US" b="1" i="1" dirty="0" smtClean="0">
                <a:solidFill>
                  <a:srgbClr val="00B05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Jayesh  Patil</a:t>
            </a:r>
          </a:p>
          <a:p>
            <a:pPr algn="ctr">
              <a:buFont typeface="Wingdings" pitchFamily="2" charset="2"/>
              <a:buChar char="v"/>
              <a:defRPr/>
            </a:pPr>
            <a:r>
              <a:rPr lang="en-US" b="1" i="1" dirty="0" smtClean="0">
                <a:solidFill>
                  <a:srgbClr val="00B05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Kartik Pillai </a:t>
            </a:r>
          </a:p>
        </p:txBody>
      </p:sp>
    </p:spTree>
    <p:extLst>
      <p:ext uri="{BB962C8B-B14F-4D97-AF65-F5344CB8AC3E}">
        <p14:creationId xmlns:p14="http://schemas.microsoft.com/office/powerpoint/2010/main" val="2970848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495800"/>
          </a:xfrm>
        </p:spPr>
        <p:txBody>
          <a:bodyPr>
            <a:normAutofit fontScale="92500" lnSpcReduction="10000"/>
          </a:bodyPr>
          <a:lstStyle/>
          <a:p>
            <a:pPr marL="457200" indent="-457200" algn="l">
              <a:buFont typeface="Wingdings" panose="05000000000000000000" pitchFamily="2" charset="2"/>
              <a:buChar char="Ø"/>
            </a:pPr>
            <a:r>
              <a:rPr lang="en-US" sz="2400" i="1" dirty="0">
                <a:solidFill>
                  <a:srgbClr val="00B0F0"/>
                </a:solidFill>
                <a:latin typeface="Times New Roman" panose="02020603050405020304" pitchFamily="18" charset="0"/>
                <a:cs typeface="Times New Roman" panose="02020603050405020304" pitchFamily="18" charset="0"/>
              </a:rPr>
              <a:t>With the rapid development in the field of pattern recognition and its uses in different areas e.g. (signature recognition, facial recognition), arises the importance of the utilization of this technology in different areas in large </a:t>
            </a:r>
            <a:r>
              <a:rPr lang="en-US" sz="2400" i="1" dirty="0" smtClean="0">
                <a:solidFill>
                  <a:srgbClr val="00B0F0"/>
                </a:solidFill>
                <a:latin typeface="Times New Roman" panose="02020603050405020304" pitchFamily="18" charset="0"/>
                <a:cs typeface="Times New Roman" panose="02020603050405020304" pitchFamily="18" charset="0"/>
              </a:rPr>
              <a:t>organizations.</a:t>
            </a:r>
          </a:p>
          <a:p>
            <a:pPr marL="457200" indent="-457200" algn="l">
              <a:buFont typeface="Wingdings" panose="05000000000000000000" pitchFamily="2" charset="2"/>
              <a:buChar char="Ø"/>
            </a:pPr>
            <a:r>
              <a:rPr lang="en-US" sz="2400" i="1" dirty="0">
                <a:solidFill>
                  <a:srgbClr val="00B0F0"/>
                </a:solidFill>
                <a:latin typeface="Times New Roman" panose="02020603050405020304" pitchFamily="18" charset="0"/>
                <a:cs typeface="Times New Roman" panose="02020603050405020304" pitchFamily="18" charset="0"/>
              </a:rPr>
              <a:t>This research is the first of its kind to attempt to provide an automated attendance system that recognizes students using face recognition technology through an image/video stream to record their attendance in lectures or sections and evaluating their performance accordingly</a:t>
            </a:r>
            <a:r>
              <a:rPr lang="en-US" sz="2400" i="1" dirty="0" smtClean="0">
                <a:solidFill>
                  <a:srgbClr val="00B0F0"/>
                </a:solidFill>
                <a:latin typeface="Times New Roman" panose="02020603050405020304" pitchFamily="18" charset="0"/>
                <a:cs typeface="Times New Roman" panose="02020603050405020304" pitchFamily="18" charset="0"/>
              </a:rPr>
              <a:t>.</a:t>
            </a:r>
          </a:p>
          <a:p>
            <a:pPr marL="457200" indent="-457200" algn="l">
              <a:buFont typeface="Wingdings" panose="05000000000000000000" pitchFamily="2" charset="2"/>
              <a:buChar char="Ø"/>
            </a:pPr>
            <a:r>
              <a:rPr lang="en-US" sz="2400" i="1" dirty="0">
                <a:solidFill>
                  <a:srgbClr val="00B0F0"/>
                </a:solidFill>
                <a:latin typeface="Times New Roman" panose="02020603050405020304" pitchFamily="18" charset="0"/>
                <a:cs typeface="Times New Roman" panose="02020603050405020304" pitchFamily="18" charset="0"/>
              </a:rPr>
              <a:t>Face recognition is a biometric which uses computer software to determine the identity of the individual.  Face recognition falls into the category of biometrics which is “the automatic recognition of a person using distinguishing traits”   Other types of biometrics include fingerprinting, retina scans, and iris </a:t>
            </a:r>
            <a:r>
              <a:rPr lang="en-US" sz="2400" i="1" dirty="0" smtClean="0">
                <a:solidFill>
                  <a:srgbClr val="00B0F0"/>
                </a:solidFill>
                <a:latin typeface="Times New Roman" panose="02020603050405020304" pitchFamily="18" charset="0"/>
                <a:cs typeface="Times New Roman" panose="02020603050405020304" pitchFamily="18" charset="0"/>
              </a:rPr>
              <a:t>scan.</a:t>
            </a:r>
          </a:p>
        </p:txBody>
      </p:sp>
    </p:spTree>
    <p:extLst>
      <p:ext uri="{BB962C8B-B14F-4D97-AF65-F5344CB8AC3E}">
        <p14:creationId xmlns:p14="http://schemas.microsoft.com/office/powerpoint/2010/main" val="2243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i="1" u="sng" dirty="0">
                <a:solidFill>
                  <a:srgbClr val="00B0F0"/>
                </a:solidFill>
                <a:latin typeface="Times New Roman" panose="02020603050405020304" pitchFamily="18" charset="0"/>
                <a:cs typeface="Times New Roman" panose="02020603050405020304" pitchFamily="18" charset="0"/>
              </a:rPr>
              <a:t>Existing System </a:t>
            </a:r>
            <a:endParaRPr lang="en-US" dirty="0"/>
          </a:p>
        </p:txBody>
      </p:sp>
      <p:sp>
        <p:nvSpPr>
          <p:cNvPr id="3" name="Content Placeholder 2"/>
          <p:cNvSpPr>
            <a:spLocks noGrp="1"/>
          </p:cNvSpPr>
          <p:nvPr>
            <p:ph idx="1"/>
          </p:nvPr>
        </p:nvSpPr>
        <p:spPr>
          <a:xfrm>
            <a:off x="457200" y="1200151"/>
            <a:ext cx="8229600" cy="1066799"/>
          </a:xfrm>
        </p:spPr>
        <p:txBody>
          <a:bodyPr>
            <a:normAutofit lnSpcReduction="10000"/>
          </a:bodyPr>
          <a:lstStyle/>
          <a:p>
            <a:pPr marL="342900" indent="-342900" algn="l">
              <a:buFont typeface="Wingdings" panose="05000000000000000000" pitchFamily="2" charset="2"/>
              <a:buChar char="Ø"/>
            </a:pPr>
            <a:r>
              <a:rPr lang="en-US" sz="2200" b="1" i="1" dirty="0" smtClean="0">
                <a:solidFill>
                  <a:srgbClr val="00B0F0"/>
                </a:solidFill>
                <a:latin typeface="Times New Roman" panose="02020603050405020304" pitchFamily="18" charset="0"/>
                <a:cs typeface="Times New Roman" panose="02020603050405020304" pitchFamily="18" charset="0"/>
              </a:rPr>
              <a:t>Finger </a:t>
            </a:r>
            <a:r>
              <a:rPr lang="en-US" sz="2200" b="1" i="1" dirty="0">
                <a:solidFill>
                  <a:srgbClr val="00B0F0"/>
                </a:solidFill>
                <a:latin typeface="Times New Roman" panose="02020603050405020304" pitchFamily="18" charset="0"/>
                <a:cs typeface="Times New Roman" panose="02020603050405020304" pitchFamily="18" charset="0"/>
              </a:rPr>
              <a:t>print attendance system </a:t>
            </a:r>
            <a:r>
              <a:rPr lang="en-US" sz="2200" i="1" dirty="0" smtClean="0">
                <a:solidFill>
                  <a:srgbClr val="00B0F0"/>
                </a:solidFill>
                <a:latin typeface="Times New Roman" panose="02020603050405020304" pitchFamily="18" charset="0"/>
                <a:cs typeface="Times New Roman" panose="02020603050405020304" pitchFamily="18" charset="0"/>
              </a:rPr>
              <a:t>:- </a:t>
            </a:r>
            <a:r>
              <a:rPr lang="en-US" sz="2200" i="1" dirty="0">
                <a:solidFill>
                  <a:srgbClr val="00B0F0"/>
                </a:solidFill>
                <a:latin typeface="Times New Roman" panose="02020603050405020304" pitchFamily="18" charset="0"/>
                <a:cs typeface="Times New Roman" panose="02020603050405020304" pitchFamily="18" charset="0"/>
              </a:rPr>
              <a:t>This is a system in which a persons finger print is detected by a laser and the attendance is marked.</a:t>
            </a:r>
            <a:endParaRPr lang="en-US" sz="2200" i="1" dirty="0">
              <a:solidFill>
                <a:srgbClr val="00B0F0"/>
              </a:solidFill>
              <a:latin typeface="Times New Roman" panose="02020603050405020304" pitchFamily="18" charset="0"/>
              <a:cs typeface="Times New Roman" panose="02020603050405020304" pitchFamily="18" charset="0"/>
            </a:endParaRPr>
          </a:p>
        </p:txBody>
      </p:sp>
      <p:pic>
        <p:nvPicPr>
          <p:cNvPr id="4" name="Picture 3" descr="C:\Users\Priyesh\Desktop\fingerprint-scanner1.jpg"/>
          <p:cNvPicPr/>
          <p:nvPr/>
        </p:nvPicPr>
        <p:blipFill>
          <a:blip r:embed="rId2" cstate="print"/>
          <a:srcRect/>
          <a:stretch>
            <a:fillRect/>
          </a:stretch>
        </p:blipFill>
        <p:spPr bwMode="auto">
          <a:xfrm>
            <a:off x="1676400" y="2495550"/>
            <a:ext cx="5610225" cy="2247900"/>
          </a:xfrm>
          <a:prstGeom prst="rect">
            <a:avLst/>
          </a:prstGeom>
          <a:noFill/>
          <a:ln w="9525">
            <a:noFill/>
            <a:miter lim="800000"/>
            <a:headEnd/>
            <a:tailEnd/>
          </a:ln>
        </p:spPr>
      </p:pic>
    </p:spTree>
    <p:extLst>
      <p:ext uri="{BB962C8B-B14F-4D97-AF65-F5344CB8AC3E}">
        <p14:creationId xmlns:p14="http://schemas.microsoft.com/office/powerpoint/2010/main" val="250673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61950"/>
            <a:ext cx="8229600" cy="761999"/>
          </a:xfrm>
        </p:spPr>
        <p:txBody>
          <a:bodyPr>
            <a:noAutofit/>
          </a:bodyPr>
          <a:lstStyle/>
          <a:p>
            <a:pPr marL="457200" indent="-457200" algn="l">
              <a:buFont typeface="Wingdings" panose="05000000000000000000" pitchFamily="2" charset="2"/>
              <a:buChar char="Ø"/>
            </a:pPr>
            <a:r>
              <a:rPr lang="en-US" sz="2200" b="1" i="1" dirty="0">
                <a:solidFill>
                  <a:srgbClr val="00B0F0"/>
                </a:solidFill>
                <a:latin typeface="Times New Roman" panose="02020603050405020304" pitchFamily="18" charset="0"/>
                <a:cs typeface="Times New Roman" panose="02020603050405020304" pitchFamily="18" charset="0"/>
              </a:rPr>
              <a:t>Retina scan</a:t>
            </a:r>
            <a:r>
              <a:rPr lang="en-US" sz="2200" i="1" dirty="0">
                <a:solidFill>
                  <a:srgbClr val="00B0F0"/>
                </a:solidFill>
                <a:latin typeface="Times New Roman" panose="02020603050405020304" pitchFamily="18" charset="0"/>
                <a:cs typeface="Times New Roman" panose="02020603050405020304" pitchFamily="18" charset="0"/>
              </a:rPr>
              <a:t> :- Retina of a eye is </a:t>
            </a:r>
            <a:r>
              <a:rPr lang="en-US" sz="2200" i="1" dirty="0" err="1" smtClean="0">
                <a:solidFill>
                  <a:srgbClr val="00B0F0"/>
                </a:solidFill>
                <a:latin typeface="Times New Roman" panose="02020603050405020304" pitchFamily="18" charset="0"/>
                <a:cs typeface="Times New Roman" panose="02020603050405020304" pitchFamily="18" charset="0"/>
              </a:rPr>
              <a:t>scaned</a:t>
            </a:r>
            <a:r>
              <a:rPr lang="en-US" sz="2200" i="1" dirty="0" smtClean="0">
                <a:solidFill>
                  <a:srgbClr val="00B0F0"/>
                </a:solidFill>
                <a:latin typeface="Times New Roman" panose="02020603050405020304" pitchFamily="18" charset="0"/>
                <a:cs typeface="Times New Roman" panose="02020603050405020304" pitchFamily="18" charset="0"/>
              </a:rPr>
              <a:t> individually </a:t>
            </a:r>
            <a:r>
              <a:rPr lang="en-US" sz="2200" i="1" dirty="0">
                <a:solidFill>
                  <a:srgbClr val="00B0F0"/>
                </a:solidFill>
                <a:latin typeface="Times New Roman" panose="02020603050405020304" pitchFamily="18" charset="0"/>
                <a:cs typeface="Times New Roman" panose="02020603050405020304" pitchFamily="18" charset="0"/>
              </a:rPr>
              <a:t>by a scanner and attendance is marked.</a:t>
            </a:r>
            <a:endParaRPr lang="en-US" sz="2200" i="1" dirty="0">
              <a:solidFill>
                <a:srgbClr val="00B0F0"/>
              </a:solidFill>
              <a:latin typeface="Times New Roman" panose="02020603050405020304" pitchFamily="18" charset="0"/>
              <a:cs typeface="Times New Roman" panose="02020603050405020304" pitchFamily="18" charset="0"/>
            </a:endParaRPr>
          </a:p>
        </p:txBody>
      </p:sp>
      <p:pic>
        <p:nvPicPr>
          <p:cNvPr id="1027" name="Picture 3" descr="C:\Users\Jayesh Patil\Desktop\face_scann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57350"/>
            <a:ext cx="35274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i="1" u="sng" dirty="0">
                <a:solidFill>
                  <a:srgbClr val="00B0F0"/>
                </a:solidFill>
                <a:latin typeface="Times New Roman" panose="02020603050405020304" pitchFamily="18" charset="0"/>
                <a:cs typeface="Times New Roman" panose="02020603050405020304" pitchFamily="18" charset="0"/>
              </a:rPr>
              <a:t>Proposed </a:t>
            </a:r>
            <a:r>
              <a:rPr lang="en-US" altLang="en-US" b="1" i="1" u="sng" dirty="0" smtClean="0">
                <a:solidFill>
                  <a:srgbClr val="00B0F0"/>
                </a:solidFill>
                <a:latin typeface="Times New Roman" panose="02020603050405020304" pitchFamily="18" charset="0"/>
                <a:cs typeface="Times New Roman" panose="02020603050405020304" pitchFamily="18" charset="0"/>
              </a:rPr>
              <a:t>System</a:t>
            </a:r>
            <a:endParaRPr lang="en-US" u="sng" dirty="0"/>
          </a:p>
        </p:txBody>
      </p:sp>
      <p:sp>
        <p:nvSpPr>
          <p:cNvPr id="3" name="Content Placeholder 2"/>
          <p:cNvSpPr>
            <a:spLocks noGrp="1"/>
          </p:cNvSpPr>
          <p:nvPr>
            <p:ph idx="1"/>
          </p:nvPr>
        </p:nvSpPr>
        <p:spPr/>
        <p:txBody>
          <a:bodyPr>
            <a:normAutofit/>
          </a:bodyPr>
          <a:lstStyle/>
          <a:p>
            <a:pPr marL="342900" indent="-342900" algn="l">
              <a:buFont typeface="Wingdings" panose="05000000000000000000" pitchFamily="2" charset="2"/>
              <a:buChar char="Ø"/>
            </a:pPr>
            <a:r>
              <a:rPr lang="en-US" sz="2200" b="1" i="1" dirty="0">
                <a:solidFill>
                  <a:srgbClr val="00B0F0"/>
                </a:solidFill>
                <a:latin typeface="Times New Roman" panose="02020603050405020304" pitchFamily="18" charset="0"/>
                <a:cs typeface="Times New Roman" panose="02020603050405020304" pitchFamily="18" charset="0"/>
              </a:rPr>
              <a:t>Face Recognition Process</a:t>
            </a:r>
            <a:r>
              <a:rPr lang="en-US" sz="2200" b="1" i="1" dirty="0" smtClean="0">
                <a:solidFill>
                  <a:srgbClr val="00B0F0"/>
                </a:solidFill>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endParaRPr lang="en-US" sz="2200" b="1" i="1" dirty="0">
              <a:solidFill>
                <a:srgbClr val="00B0F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200" b="1" i="1" dirty="0" smtClean="0">
              <a:solidFill>
                <a:srgbClr val="00B0F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200" b="1" i="1" dirty="0">
              <a:solidFill>
                <a:srgbClr val="00B0F0"/>
              </a:solidFill>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Ø"/>
            </a:pPr>
            <a:r>
              <a:rPr lang="en-IN" sz="2200" b="1" i="1" dirty="0">
                <a:solidFill>
                  <a:srgbClr val="00B0F0"/>
                </a:solidFill>
                <a:latin typeface="Times New Roman" panose="02020603050405020304" pitchFamily="18" charset="0"/>
                <a:cs typeface="Times New Roman" panose="02020603050405020304" pitchFamily="18" charset="0"/>
              </a:rPr>
              <a:t>Acquiring a sample</a:t>
            </a:r>
            <a:r>
              <a:rPr lang="en-IN" sz="2200" i="1" dirty="0">
                <a:solidFill>
                  <a:srgbClr val="00B0F0"/>
                </a:solidFill>
                <a:latin typeface="Times New Roman" panose="02020603050405020304" pitchFamily="18" charset="0"/>
                <a:cs typeface="Times New Roman" panose="02020603050405020304" pitchFamily="18" charset="0"/>
              </a:rPr>
              <a:t>: In a complete, full implemented biometric system, a sensor takes an observation. The sensor might be a camera and the observation is a snapshot picture. In our system, a sensor will be ignored, and a 2D face picture “observation” will supplied manually</a:t>
            </a:r>
            <a:endParaRPr lang="en-US" sz="2200" i="1" dirty="0">
              <a:solidFill>
                <a:srgbClr val="00B0F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200" b="1" i="1" dirty="0" smtClean="0">
              <a:solidFill>
                <a:srgbClr val="00B0F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5800" y="1885950"/>
            <a:ext cx="1285875" cy="704850"/>
          </a:xfrm>
          <a:prstGeom prst="rect">
            <a:avLst/>
          </a:prstGeom>
          <a:solidFill>
            <a:srgbClr val="00B050"/>
          </a:solidFill>
          <a:ln w="38100">
            <a:noFill/>
            <a:miter lim="2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kumimoji="0" lang="en-US" altLang="en-US" sz="1600" b="1" i="1" u="none" strike="noStrike" cap="none" normalizeH="0" baseline="0" dirty="0" smtClean="0">
                <a:ln>
                  <a:noFill/>
                </a:ln>
                <a:solidFill>
                  <a:schemeClr val="tx1"/>
                </a:solidFill>
                <a:effectLst/>
                <a:latin typeface="Times New Roman" pitchFamily="18" charset="0"/>
                <a:ea typeface="Arial" pitchFamily="34" charset="0"/>
                <a:cs typeface="Arial" pitchFamily="34" charset="0"/>
              </a:rPr>
              <a:t>Acquiring a    Sample</a:t>
            </a:r>
            <a:endParaRPr kumimoji="0" lang="en-US" altLang="en-US" sz="1600" b="1" i="1"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2438399" y="1885950"/>
            <a:ext cx="1285875" cy="704850"/>
          </a:xfrm>
          <a:prstGeom prst="rect">
            <a:avLst/>
          </a:prstGeom>
          <a:solidFill>
            <a:srgbClr val="00B050"/>
          </a:solidFill>
          <a:ln w="15875">
            <a:solidFill>
              <a:srgbClr val="739CC3"/>
            </a:solidFill>
            <a:miter lim="2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en-US" b="1" i="1" u="none" strike="noStrike" cap="none" normalizeH="0" baseline="0" dirty="0" smtClean="0">
                <a:ln>
                  <a:noFill/>
                </a:ln>
                <a:solidFill>
                  <a:schemeClr val="tx1"/>
                </a:solidFill>
                <a:effectLst/>
                <a:latin typeface="Times New Roman" pitchFamily="18" charset="0"/>
                <a:ea typeface="Arial" pitchFamily="34" charset="0"/>
                <a:cs typeface="Arial" pitchFamily="34" charset="0"/>
              </a:rPr>
              <a:t>Extracting Features</a:t>
            </a:r>
            <a:endParaRPr kumimoji="0" lang="en-US" altLang="en-US" b="0" i="1" u="none" strike="noStrike" cap="none" normalizeH="0" baseline="0" dirty="0" smtClean="0">
              <a:ln>
                <a:noFill/>
              </a:ln>
              <a:solidFill>
                <a:schemeClr val="tx1"/>
              </a:solidFill>
              <a:effectLst/>
              <a:latin typeface="Arial" pitchFamily="34" charset="0"/>
              <a:cs typeface="Arial" pitchFamily="34" charset="0"/>
            </a:endParaRPr>
          </a:p>
        </p:txBody>
      </p:sp>
      <p:cxnSp>
        <p:nvCxnSpPr>
          <p:cNvPr id="2052" name="AutoShape 4"/>
          <p:cNvCxnSpPr>
            <a:cxnSpLocks noChangeShapeType="1"/>
          </p:cNvCxnSpPr>
          <p:nvPr/>
        </p:nvCxnSpPr>
        <p:spPr bwMode="auto">
          <a:xfrm>
            <a:off x="2009774" y="2238375"/>
            <a:ext cx="428625" cy="0"/>
          </a:xfrm>
          <a:prstGeom prst="straightConnector1">
            <a:avLst/>
          </a:prstGeom>
          <a:noFill/>
          <a:ln w="15875">
            <a:solidFill>
              <a:srgbClr val="739CC3"/>
            </a:solidFill>
            <a:round/>
            <a:headEnd/>
            <a:tailEnd type="triangle" w="med" len="med"/>
          </a:ln>
          <a:extLst>
            <a:ext uri="{909E8E84-426E-40DD-AFC4-6F175D3DCCD1}">
              <a14:hiddenFill xmlns:a14="http://schemas.microsoft.com/office/drawing/2010/main">
                <a:noFill/>
              </a14:hiddenFill>
            </a:ext>
          </a:extLst>
        </p:spPr>
      </p:cxnSp>
      <p:sp>
        <p:nvSpPr>
          <p:cNvPr id="8" name="Rectangle 5"/>
          <p:cNvSpPr>
            <a:spLocks noChangeArrowheads="1"/>
          </p:cNvSpPr>
          <p:nvPr/>
        </p:nvSpPr>
        <p:spPr bwMode="auto">
          <a:xfrm>
            <a:off x="4138712" y="1880242"/>
            <a:ext cx="1285875" cy="704850"/>
          </a:xfrm>
          <a:prstGeom prst="rect">
            <a:avLst/>
          </a:prstGeom>
          <a:solidFill>
            <a:srgbClr val="00B050"/>
          </a:solidFill>
          <a:ln w="15875">
            <a:solidFill>
              <a:srgbClr val="739CC3"/>
            </a:solidFill>
            <a:miter lim="2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en-US" sz="1600" b="1" i="1" u="none" strike="noStrike" cap="none" normalizeH="0" baseline="0" dirty="0" smtClean="0">
                <a:ln>
                  <a:noFill/>
                </a:ln>
                <a:solidFill>
                  <a:schemeClr val="tx1"/>
                </a:solidFill>
                <a:effectLst/>
                <a:latin typeface="Times New Roman" pitchFamily="18" charset="0"/>
                <a:ea typeface="Arial" pitchFamily="34" charset="0"/>
                <a:cs typeface="Arial" pitchFamily="34" charset="0"/>
              </a:rPr>
              <a:t>Comparison Templates</a:t>
            </a:r>
            <a:endParaRPr kumimoji="0" lang="en-US" altLang="en-US" sz="1600" b="0" i="1" u="none" strike="noStrike" cap="none" normalizeH="0" baseline="0" dirty="0" smtClean="0">
              <a:ln>
                <a:noFill/>
              </a:ln>
              <a:solidFill>
                <a:schemeClr val="tx1"/>
              </a:solidFill>
              <a:effectLst/>
              <a:latin typeface="Arial" pitchFamily="34" charset="0"/>
              <a:cs typeface="Arial" pitchFamily="34" charset="0"/>
            </a:endParaRPr>
          </a:p>
        </p:txBody>
      </p:sp>
      <p:cxnSp>
        <p:nvCxnSpPr>
          <p:cNvPr id="2054" name="AutoShape 6"/>
          <p:cNvCxnSpPr>
            <a:cxnSpLocks noChangeShapeType="1"/>
          </p:cNvCxnSpPr>
          <p:nvPr/>
        </p:nvCxnSpPr>
        <p:spPr bwMode="auto">
          <a:xfrm>
            <a:off x="3757712" y="2232667"/>
            <a:ext cx="381000" cy="0"/>
          </a:xfrm>
          <a:prstGeom prst="straightConnector1">
            <a:avLst/>
          </a:prstGeom>
          <a:noFill/>
          <a:ln w="15875">
            <a:solidFill>
              <a:srgbClr val="739CC3"/>
            </a:solidFill>
            <a:round/>
            <a:headEnd/>
            <a:tailEnd type="triangle" w="med" len="med"/>
          </a:ln>
          <a:extLst>
            <a:ext uri="{909E8E84-426E-40DD-AFC4-6F175D3DCCD1}">
              <a14:hiddenFill xmlns:a14="http://schemas.microsoft.com/office/drawing/2010/main">
                <a:noFill/>
              </a14:hiddenFill>
            </a:ext>
          </a:extLst>
        </p:spPr>
      </p:cxnSp>
      <p:cxnSp>
        <p:nvCxnSpPr>
          <p:cNvPr id="2055" name="AutoShape 7"/>
          <p:cNvCxnSpPr>
            <a:cxnSpLocks noChangeShapeType="1"/>
          </p:cNvCxnSpPr>
          <p:nvPr/>
        </p:nvCxnSpPr>
        <p:spPr bwMode="auto">
          <a:xfrm>
            <a:off x="5486400" y="2238375"/>
            <a:ext cx="381000" cy="0"/>
          </a:xfrm>
          <a:prstGeom prst="straightConnector1">
            <a:avLst/>
          </a:prstGeom>
          <a:noFill/>
          <a:ln w="15875">
            <a:solidFill>
              <a:srgbClr val="739CC3"/>
            </a:solidFill>
            <a:round/>
            <a:headEnd/>
            <a:tailEnd type="triangle" w="med" len="med"/>
          </a:ln>
          <a:extLst>
            <a:ext uri="{909E8E84-426E-40DD-AFC4-6F175D3DCCD1}">
              <a14:hiddenFill xmlns:a14="http://schemas.microsoft.com/office/drawing/2010/main">
                <a:noFill/>
              </a14:hiddenFill>
            </a:ext>
          </a:extLst>
        </p:spPr>
      </p:cxnSp>
      <p:sp>
        <p:nvSpPr>
          <p:cNvPr id="9" name="Rectangle 8"/>
          <p:cNvSpPr>
            <a:spLocks noChangeArrowheads="1"/>
          </p:cNvSpPr>
          <p:nvPr/>
        </p:nvSpPr>
        <p:spPr bwMode="auto">
          <a:xfrm>
            <a:off x="5867400" y="1880242"/>
            <a:ext cx="1285875" cy="704850"/>
          </a:xfrm>
          <a:prstGeom prst="rect">
            <a:avLst/>
          </a:prstGeom>
          <a:solidFill>
            <a:srgbClr val="00B050"/>
          </a:solidFill>
          <a:ln w="15875">
            <a:solidFill>
              <a:srgbClr val="739CC3"/>
            </a:solidFill>
            <a:miter lim="2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en-US" sz="1600" b="1" i="1" u="none" strike="noStrike" cap="none" normalizeH="0" baseline="0" dirty="0" smtClean="0">
                <a:ln>
                  <a:noFill/>
                </a:ln>
                <a:solidFill>
                  <a:schemeClr val="tx1"/>
                </a:solidFill>
                <a:effectLst/>
                <a:latin typeface="Times New Roman" pitchFamily="18" charset="0"/>
                <a:ea typeface="Arial" pitchFamily="34" charset="0"/>
                <a:cs typeface="Arial" pitchFamily="34" charset="0"/>
              </a:rPr>
              <a:t>Declaring a Match</a:t>
            </a:r>
            <a:endParaRPr kumimoji="0" lang="en-US" altLang="en-US" sz="1600" b="0" i="1"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4596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43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430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430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43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43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85800" y="19050"/>
            <a:ext cx="7772400" cy="1143000"/>
          </a:xfrm>
        </p:spPr>
        <p:txBody>
          <a:bodyPr/>
          <a:lstStyle/>
          <a:p>
            <a:pPr eaLnBrk="1" hangingPunct="1">
              <a:defRPr/>
            </a:pPr>
            <a:r>
              <a:rPr lang="en-US" altLang="en-US" sz="6600" b="1" i="1" dirty="0" smtClean="0">
                <a:solidFill>
                  <a:srgbClr val="00B0F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a:t>Contents</a:t>
            </a:r>
            <a:endParaRPr lang="en-US" altLang="en-US" b="1" i="1" dirty="0" smtClean="0">
              <a:solidFill>
                <a:srgbClr val="00B0F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9" name="Text Placeholder 1"/>
          <p:cNvSpPr txBox="1">
            <a:spLocks/>
          </p:cNvSpPr>
          <p:nvPr/>
        </p:nvSpPr>
        <p:spPr>
          <a:xfrm>
            <a:off x="533400" y="1276350"/>
            <a:ext cx="3962400" cy="3486150"/>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lgn="l">
              <a:buFont typeface="Arial" charset="0"/>
              <a:buAutoNum type="arabicPeriod"/>
            </a:pPr>
            <a:r>
              <a:rPr lang="en-US" altLang="en-US" b="1" i="1" dirty="0" smtClean="0">
                <a:solidFill>
                  <a:srgbClr val="00B0F0"/>
                </a:solidFill>
                <a:latin typeface="Times New Roman" panose="02020603050405020304" pitchFamily="18" charset="0"/>
                <a:cs typeface="Times New Roman" panose="02020603050405020304" pitchFamily="18" charset="0"/>
              </a:rPr>
              <a:t>Introduction</a:t>
            </a:r>
          </a:p>
          <a:p>
            <a:pPr marL="514350" indent="-514350" algn="l">
              <a:buFont typeface="Arial" charset="0"/>
              <a:buAutoNum type="arabicPeriod"/>
            </a:pPr>
            <a:r>
              <a:rPr lang="en-US" altLang="en-US" b="1" i="1" dirty="0" smtClean="0">
                <a:solidFill>
                  <a:srgbClr val="00B0F0"/>
                </a:solidFill>
                <a:latin typeface="Times New Roman" panose="02020603050405020304" pitchFamily="18" charset="0"/>
                <a:cs typeface="Times New Roman" panose="02020603050405020304" pitchFamily="18" charset="0"/>
              </a:rPr>
              <a:t>Problem Definition</a:t>
            </a:r>
          </a:p>
          <a:p>
            <a:pPr marL="514350" indent="-514350" algn="l">
              <a:buFont typeface="Arial" charset="0"/>
              <a:buAutoNum type="arabicPeriod"/>
            </a:pPr>
            <a:r>
              <a:rPr lang="en-US" altLang="en-US" b="1" i="1" dirty="0" smtClean="0">
                <a:solidFill>
                  <a:srgbClr val="00B0F0"/>
                </a:solidFill>
                <a:latin typeface="Times New Roman" panose="02020603050405020304" pitchFamily="18" charset="0"/>
                <a:cs typeface="Times New Roman" panose="02020603050405020304" pitchFamily="18" charset="0"/>
              </a:rPr>
              <a:t>Scope of the Project</a:t>
            </a:r>
          </a:p>
          <a:p>
            <a:pPr marL="514350" indent="-514350" algn="l">
              <a:buFont typeface="Arial" charset="0"/>
              <a:buAutoNum type="arabicPeriod"/>
            </a:pPr>
            <a:r>
              <a:rPr lang="en-IN" altLang="en-US" b="1" i="1" dirty="0" smtClean="0">
                <a:solidFill>
                  <a:srgbClr val="00B0F0"/>
                </a:solidFill>
                <a:latin typeface="Times New Roman" panose="02020603050405020304" pitchFamily="18" charset="0"/>
                <a:cs typeface="Times New Roman" panose="02020603050405020304" pitchFamily="18" charset="0"/>
              </a:rPr>
              <a:t>Literature Survey</a:t>
            </a:r>
            <a:endParaRPr lang="en-US" altLang="en-US" b="1" i="1" dirty="0" smtClean="0">
              <a:solidFill>
                <a:srgbClr val="00B0F0"/>
              </a:solidFill>
              <a:latin typeface="Times New Roman" panose="02020603050405020304" pitchFamily="18" charset="0"/>
              <a:cs typeface="Times New Roman" panose="02020603050405020304" pitchFamily="18" charset="0"/>
            </a:endParaRPr>
          </a:p>
          <a:p>
            <a:pPr marL="514350" indent="-514350" algn="l">
              <a:buFont typeface="Arial" charset="0"/>
              <a:buAutoNum type="arabicPeriod"/>
            </a:pPr>
            <a:r>
              <a:rPr lang="en-US" altLang="en-US" b="1" i="1" dirty="0" smtClean="0">
                <a:solidFill>
                  <a:srgbClr val="00B0F0"/>
                </a:solidFill>
                <a:latin typeface="Times New Roman" panose="02020603050405020304" pitchFamily="18" charset="0"/>
                <a:cs typeface="Times New Roman" panose="02020603050405020304" pitchFamily="18" charset="0"/>
              </a:rPr>
              <a:t>Existing System </a:t>
            </a:r>
          </a:p>
          <a:p>
            <a:pPr marL="514350" indent="-514350" algn="l">
              <a:buFont typeface="Arial" charset="0"/>
              <a:buAutoNum type="arabicPeriod"/>
            </a:pPr>
            <a:r>
              <a:rPr lang="en-US" altLang="en-US" b="1" i="1" dirty="0" smtClean="0">
                <a:solidFill>
                  <a:srgbClr val="00B0F0"/>
                </a:solidFill>
                <a:latin typeface="Times New Roman" panose="02020603050405020304" pitchFamily="18" charset="0"/>
                <a:cs typeface="Times New Roman" panose="02020603050405020304" pitchFamily="18" charset="0"/>
              </a:rPr>
              <a:t>Proposed System</a:t>
            </a:r>
          </a:p>
        </p:txBody>
      </p:sp>
      <p:sp>
        <p:nvSpPr>
          <p:cNvPr id="10" name="Text Placeholder 1"/>
          <p:cNvSpPr txBox="1">
            <a:spLocks/>
          </p:cNvSpPr>
          <p:nvPr/>
        </p:nvSpPr>
        <p:spPr>
          <a:xfrm>
            <a:off x="4648200" y="1276350"/>
            <a:ext cx="4572000" cy="36290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lgn="l">
              <a:buFont typeface="+mj-lt"/>
              <a:buAutoNum type="arabicPeriod" startAt="7"/>
            </a:pPr>
            <a:r>
              <a:rPr lang="en-US" sz="3000" b="1" i="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a:t>
            </a:r>
          </a:p>
          <a:p>
            <a:pPr marL="514350" indent="-514350" algn="l">
              <a:buFont typeface="+mj-lt"/>
              <a:buAutoNum type="arabicPeriod" startAt="7"/>
            </a:pPr>
            <a:r>
              <a:rPr lang="en-US" sz="3000" b="1" i="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a:t>
            </a:r>
          </a:p>
          <a:p>
            <a:pPr marL="514350" indent="-514350" algn="l">
              <a:buFont typeface="+mj-lt"/>
              <a:buAutoNum type="arabicPeriod" startAt="7"/>
            </a:pPr>
            <a:r>
              <a:rPr lang="en-US" sz="3000" b="1" i="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Applications</a:t>
            </a:r>
          </a:p>
          <a:p>
            <a:pPr marL="514350" indent="-514350" algn="l">
              <a:buFont typeface="+mj-lt"/>
              <a:buAutoNum type="arabicPeriod" startAt="7"/>
            </a:pPr>
            <a:r>
              <a:rPr lang="en-US" sz="3000" b="1" i="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p>
          <a:p>
            <a:pPr marL="514350" indent="-514350" algn="l">
              <a:buFont typeface="+mj-lt"/>
              <a:buAutoNum type="arabicPeriod" startAt="7"/>
            </a:pPr>
            <a:r>
              <a:rPr lang="en-US" sz="3000" b="1" i="1" dirty="0" smtClean="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 </a:t>
            </a:r>
            <a:endParaRPr lang="en-US" sz="3000" b="1" i="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lgn="l">
              <a:buFont typeface="+mj-lt"/>
              <a:buAutoNum type="arabicPeriod" startAt="7"/>
            </a:pPr>
            <a:endParaRPr lang="en-US" altLang="en-US" sz="3000" b="1" i="1" dirty="0" smtClean="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199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1752600" y="57150"/>
            <a:ext cx="7315200" cy="800100"/>
          </a:xfrm>
          <a:solidFill>
            <a:schemeClr val="tx1"/>
          </a:solidFill>
        </p:spPr>
        <p:txBody>
          <a:bodyPr>
            <a:noAutofit/>
          </a:bodyPr>
          <a:lstStyle/>
          <a:p>
            <a:pPr algn="ctr"/>
            <a:r>
              <a:rPr lang="en-IN" sz="5400" b="1" i="1" dirty="0">
                <a:solidFill>
                  <a:srgbClr val="00B0F0"/>
                </a:solidFill>
                <a:latin typeface="Times New Roman" panose="02020603050405020304" pitchFamily="18" charset="0"/>
                <a:ea typeface="Cambria Math" panose="02040503050406030204" pitchFamily="18" charset="0"/>
                <a:cs typeface="Times New Roman" panose="02020603050405020304" pitchFamily="18" charset="0"/>
              </a:rPr>
              <a:t>Introduction</a:t>
            </a:r>
            <a:endParaRPr lang="en-US" sz="5400" b="1" i="1" dirty="0">
              <a:solidFill>
                <a:srgbClr val="00B0F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Content Placeholder 9"/>
          <p:cNvSpPr>
            <a:spLocks noGrp="1"/>
          </p:cNvSpPr>
          <p:nvPr>
            <p:ph idx="1"/>
          </p:nvPr>
        </p:nvSpPr>
        <p:spPr>
          <a:xfrm>
            <a:off x="1752600" y="819150"/>
            <a:ext cx="7315200" cy="4267200"/>
          </a:xfrm>
          <a:solidFill>
            <a:schemeClr val="tx1"/>
          </a:solidFill>
        </p:spPr>
        <p:txBody>
          <a:bodyPr>
            <a:noAutofit/>
          </a:bodyPr>
          <a:lstStyle/>
          <a:p>
            <a:pPr marL="342900" indent="-342900" algn="l">
              <a:buClr>
                <a:srgbClr val="00B0F0"/>
              </a:buClr>
              <a:buFont typeface="Wingdings" panose="05000000000000000000" pitchFamily="2" charset="2"/>
              <a:buChar char="Ø"/>
            </a:pPr>
            <a:endParaRPr lang="en-US" sz="2000" i="1" dirty="0" smtClean="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endParaRPr>
          </a:p>
          <a:p>
            <a:pPr marL="342900" indent="-342900" algn="l">
              <a:buClr>
                <a:srgbClr val="00B0F0"/>
              </a:buClr>
              <a:buFont typeface="Wingdings" panose="05000000000000000000" pitchFamily="2" charset="2"/>
              <a:buChar char="Ø"/>
            </a:pPr>
            <a:endParaRPr lang="en-US" sz="2000" i="1" dirty="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endParaRPr>
          </a:p>
          <a:p>
            <a:pPr marL="342900" indent="-342900" algn="l">
              <a:buClr>
                <a:srgbClr val="00B0F0"/>
              </a:buClr>
              <a:buFont typeface="Wingdings" panose="05000000000000000000" pitchFamily="2" charset="2"/>
              <a:buChar char="Ø"/>
            </a:pPr>
            <a:r>
              <a:rPr lang="en-US" sz="2000" i="1" dirty="0" smtClean="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a:t>Humans </a:t>
            </a:r>
            <a:r>
              <a:rPr lang="en-US" sz="2000" i="1" dirty="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a:t>have been using physical characteristics such as face, voice, gait, etc. to recognize each other for thousands of </a:t>
            </a:r>
            <a:r>
              <a:rPr lang="en-US" sz="2000" i="1" dirty="0" smtClean="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a:t>years.</a:t>
            </a:r>
          </a:p>
          <a:p>
            <a:pPr marL="0" indent="0" algn="l">
              <a:buClr>
                <a:srgbClr val="00B0F0"/>
              </a:buClr>
              <a:buNone/>
            </a:pPr>
            <a:endParaRPr lang="en-US" sz="2000" i="1" dirty="0" smtClean="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endParaRPr>
          </a:p>
          <a:p>
            <a:pPr marL="342900" indent="-342900" algn="l">
              <a:buClr>
                <a:srgbClr val="00B0F0"/>
              </a:buClr>
              <a:buFont typeface="Wingdings" panose="05000000000000000000" pitchFamily="2" charset="2"/>
              <a:buChar char="Ø"/>
            </a:pPr>
            <a:r>
              <a:rPr lang="en-US" sz="2000" i="1" dirty="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a:t>With new advances in technology, biometrics has become an emerging technology for </a:t>
            </a:r>
            <a:r>
              <a:rPr lang="en-US" sz="2000" i="1" dirty="0" smtClean="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a:t>recognizing individuals </a:t>
            </a:r>
            <a:r>
              <a:rPr lang="en-US" sz="2000" i="1" dirty="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a:t>using their biological traits</a:t>
            </a:r>
            <a:r>
              <a:rPr lang="en-US" sz="2000" i="1" dirty="0" smtClean="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a:t>.</a:t>
            </a:r>
          </a:p>
          <a:p>
            <a:pPr marL="0" indent="0" algn="l">
              <a:buClr>
                <a:srgbClr val="00B0F0"/>
              </a:buClr>
              <a:buNone/>
            </a:pPr>
            <a:endParaRPr lang="en-US" sz="2000" i="1" dirty="0" smtClean="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endParaRPr>
          </a:p>
          <a:p>
            <a:pPr marL="342900" indent="-342900" algn="l">
              <a:buClr>
                <a:srgbClr val="00B0F0"/>
              </a:buClr>
              <a:buFont typeface="Wingdings" panose="05000000000000000000" pitchFamily="2" charset="2"/>
              <a:buChar char="Ø"/>
            </a:pPr>
            <a:r>
              <a:rPr lang="en-US" sz="2000" i="1" dirty="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a:t>Now, biometrics is becoming part of day to day life, where in a person is recognized by his/her personal biological characteristics</a:t>
            </a:r>
            <a:r>
              <a:rPr lang="en-US" sz="2000" i="1" dirty="0" smtClean="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a:t>.</a:t>
            </a:r>
          </a:p>
          <a:p>
            <a:pPr marL="0" indent="0" algn="l">
              <a:buClr>
                <a:srgbClr val="00B0F0"/>
              </a:buClr>
              <a:buNone/>
            </a:pPr>
            <a:endParaRPr lang="en-US" sz="2000" i="1" dirty="0" smtClean="0">
              <a:solidFill>
                <a:schemeClr val="tx2">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748553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09550"/>
            <a:ext cx="8229600" cy="857250"/>
          </a:xfrm>
        </p:spPr>
        <p:txBody>
          <a:bodyPr>
            <a:noAutofit/>
          </a:bodyPr>
          <a:lstStyle/>
          <a:p>
            <a:r>
              <a:rPr lang="en-IN" sz="4800" b="1" i="1" u="sng" dirty="0">
                <a:solidFill>
                  <a:srgbClr val="00B0F0"/>
                </a:solidFill>
                <a:latin typeface="Times New Roman" panose="02020603050405020304" pitchFamily="18" charset="0"/>
                <a:ea typeface="Cambria Math" panose="02040503050406030204" pitchFamily="18" charset="0"/>
                <a:cs typeface="Times New Roman" panose="02020603050405020304" pitchFamily="18" charset="0"/>
              </a:rPr>
              <a:t>Introduction</a:t>
            </a:r>
            <a:endParaRPr lang="en-US" sz="4800" b="1" i="1" u="sng" dirty="0">
              <a:solidFill>
                <a:srgbClr val="00B0F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0" name="Content Placeholder 9"/>
          <p:cNvSpPr>
            <a:spLocks noGrp="1"/>
          </p:cNvSpPr>
          <p:nvPr>
            <p:ph idx="1"/>
          </p:nvPr>
        </p:nvSpPr>
        <p:spPr>
          <a:xfrm>
            <a:off x="457200" y="895350"/>
            <a:ext cx="8305800" cy="4038600"/>
          </a:xfrm>
        </p:spPr>
        <p:txBody>
          <a:bodyPr>
            <a:noAutofit/>
          </a:bodyPr>
          <a:lstStyle/>
          <a:p>
            <a:pPr marL="342900" indent="-342900" algn="l">
              <a:buClr>
                <a:srgbClr val="00B0F0"/>
              </a:buClr>
              <a:buFont typeface="Wingdings" panose="05000000000000000000" pitchFamily="2" charset="2"/>
              <a:buChar char="Ø"/>
            </a:pPr>
            <a:endParaRPr lang="en-US" sz="2200" i="1" dirty="0" smtClean="0">
              <a:solidFill>
                <a:srgbClr val="00B0F0"/>
              </a:solidFill>
              <a:latin typeface="Times New Roman" panose="02020603050405020304" pitchFamily="18" charset="0"/>
              <a:cs typeface="Times New Roman" panose="02020603050405020304" pitchFamily="18" charset="0"/>
            </a:endParaRPr>
          </a:p>
          <a:p>
            <a:pPr marL="342900" indent="-342900" algn="l">
              <a:buClr>
                <a:srgbClr val="00B0F0"/>
              </a:buClr>
              <a:buFont typeface="Wingdings" panose="05000000000000000000" pitchFamily="2" charset="2"/>
              <a:buChar char="Ø"/>
            </a:pPr>
            <a:r>
              <a:rPr lang="en-US" sz="2200" i="1" dirty="0" smtClean="0">
                <a:solidFill>
                  <a:srgbClr val="00B0F0"/>
                </a:solidFill>
                <a:latin typeface="Times New Roman" panose="02020603050405020304" pitchFamily="18" charset="0"/>
                <a:cs typeface="Times New Roman" panose="02020603050405020304" pitchFamily="18" charset="0"/>
              </a:rPr>
              <a:t>Humans </a:t>
            </a:r>
            <a:r>
              <a:rPr lang="en-US" sz="2200" i="1" dirty="0">
                <a:solidFill>
                  <a:srgbClr val="00B0F0"/>
                </a:solidFill>
                <a:latin typeface="Times New Roman" panose="02020603050405020304" pitchFamily="18" charset="0"/>
                <a:cs typeface="Times New Roman" panose="02020603050405020304" pitchFamily="18" charset="0"/>
              </a:rPr>
              <a:t>have been using physical characteristics such as face, voice, gait, etc. to recognize each other for thousands of </a:t>
            </a:r>
            <a:r>
              <a:rPr lang="en-US" sz="2200" i="1" dirty="0" smtClean="0">
                <a:solidFill>
                  <a:srgbClr val="00B0F0"/>
                </a:solidFill>
                <a:latin typeface="Times New Roman" panose="02020603050405020304" pitchFamily="18" charset="0"/>
                <a:cs typeface="Times New Roman" panose="02020603050405020304" pitchFamily="18" charset="0"/>
              </a:rPr>
              <a:t>years.</a:t>
            </a:r>
          </a:p>
          <a:p>
            <a:pPr algn="l">
              <a:buClr>
                <a:srgbClr val="00B0F0"/>
              </a:buClr>
            </a:pPr>
            <a:endParaRPr lang="en-US" sz="2200" i="1" dirty="0" smtClean="0">
              <a:solidFill>
                <a:srgbClr val="00B0F0"/>
              </a:solidFill>
              <a:latin typeface="Times New Roman" panose="02020603050405020304" pitchFamily="18" charset="0"/>
              <a:cs typeface="Times New Roman" panose="02020603050405020304" pitchFamily="18" charset="0"/>
            </a:endParaRPr>
          </a:p>
          <a:p>
            <a:pPr marL="342900" indent="-342900" algn="l">
              <a:buClr>
                <a:srgbClr val="00B0F0"/>
              </a:buClr>
              <a:buFont typeface="Wingdings" panose="05000000000000000000" pitchFamily="2" charset="2"/>
              <a:buChar char="Ø"/>
            </a:pPr>
            <a:r>
              <a:rPr lang="en-US" sz="2200" i="1" dirty="0">
                <a:solidFill>
                  <a:srgbClr val="00B0F0"/>
                </a:solidFill>
                <a:latin typeface="Times New Roman" panose="02020603050405020304" pitchFamily="18" charset="0"/>
                <a:cs typeface="Times New Roman" panose="02020603050405020304" pitchFamily="18" charset="0"/>
              </a:rPr>
              <a:t>With new advances in technology, biometrics has become an emerging technology for recognizing individuals using their biological traits</a:t>
            </a:r>
            <a:r>
              <a:rPr lang="en-US" sz="2200" i="1" dirty="0" smtClean="0">
                <a:solidFill>
                  <a:srgbClr val="00B0F0"/>
                </a:solidFill>
                <a:latin typeface="Times New Roman" panose="02020603050405020304" pitchFamily="18" charset="0"/>
                <a:cs typeface="Times New Roman" panose="02020603050405020304" pitchFamily="18" charset="0"/>
              </a:rPr>
              <a:t>.</a:t>
            </a:r>
          </a:p>
          <a:p>
            <a:pPr algn="l">
              <a:buClr>
                <a:srgbClr val="00B0F0"/>
              </a:buClr>
            </a:pPr>
            <a:endParaRPr lang="en-US" sz="2200" i="1" dirty="0" smtClean="0">
              <a:solidFill>
                <a:srgbClr val="00B0F0"/>
              </a:solidFill>
              <a:latin typeface="Times New Roman" panose="02020603050405020304" pitchFamily="18" charset="0"/>
              <a:cs typeface="Times New Roman" panose="02020603050405020304" pitchFamily="18" charset="0"/>
            </a:endParaRPr>
          </a:p>
          <a:p>
            <a:pPr marL="342900" indent="-342900" algn="l">
              <a:buClr>
                <a:srgbClr val="00B0F0"/>
              </a:buClr>
              <a:buFont typeface="Wingdings" panose="05000000000000000000" pitchFamily="2" charset="2"/>
              <a:buChar char="Ø"/>
            </a:pPr>
            <a:r>
              <a:rPr lang="en-US" sz="2200" i="1" dirty="0">
                <a:solidFill>
                  <a:srgbClr val="00B0F0"/>
                </a:solidFill>
                <a:latin typeface="Times New Roman" panose="02020603050405020304" pitchFamily="18" charset="0"/>
                <a:cs typeface="Times New Roman" panose="02020603050405020304" pitchFamily="18" charset="0"/>
              </a:rPr>
              <a:t>Now, biometrics is becoming part of day to day life, where in a person is recognized by his/her personal biological characteristics</a:t>
            </a:r>
            <a:r>
              <a:rPr lang="en-US" sz="2200" i="1" dirty="0" smtClean="0">
                <a:solidFill>
                  <a:srgbClr val="00B0F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1368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461273"/>
          </a:xfrm>
        </p:spPr>
        <p:txBody>
          <a:bodyPr>
            <a:normAutofit fontScale="92500"/>
          </a:bodyPr>
          <a:lstStyle/>
          <a:p>
            <a:pPr marL="342900" indent="-342900" algn="l">
              <a:buFont typeface="Wingdings" panose="05000000000000000000" pitchFamily="2" charset="2"/>
              <a:buChar char="Ø"/>
            </a:pPr>
            <a:r>
              <a:rPr lang="en-US" sz="2400" i="1" dirty="0">
                <a:solidFill>
                  <a:srgbClr val="00B0F0"/>
                </a:solidFill>
                <a:latin typeface="Times New Roman" panose="02020603050405020304" pitchFamily="18" charset="0"/>
                <a:cs typeface="Times New Roman" panose="02020603050405020304" pitchFamily="18" charset="0"/>
              </a:rPr>
              <a:t>Examples of different Biometric systems include Fingerprint recognition, Face recognition, Iris recognition, </a:t>
            </a:r>
            <a:r>
              <a:rPr lang="en-US" sz="2400" i="1" dirty="0" smtClean="0">
                <a:solidFill>
                  <a:srgbClr val="00B0F0"/>
                </a:solidFill>
                <a:latin typeface="Times New Roman" panose="02020603050405020304" pitchFamily="18" charset="0"/>
                <a:cs typeface="Times New Roman" panose="02020603050405020304" pitchFamily="18" charset="0"/>
              </a:rPr>
              <a:t>Retina reco- gnition</a:t>
            </a:r>
            <a:r>
              <a:rPr lang="en-US" sz="2400" i="1" dirty="0">
                <a:solidFill>
                  <a:srgbClr val="00B0F0"/>
                </a:solidFill>
                <a:latin typeface="Times New Roman" panose="02020603050405020304" pitchFamily="18" charset="0"/>
                <a:cs typeface="Times New Roman" panose="02020603050405020304" pitchFamily="18" charset="0"/>
              </a:rPr>
              <a:t>, Hand geometry, recognition, Signature recognition, among others</a:t>
            </a:r>
            <a:r>
              <a:rPr lang="en-US" sz="2400" i="1" dirty="0" smtClean="0">
                <a:solidFill>
                  <a:srgbClr val="00B0F0"/>
                </a:solidFill>
                <a:latin typeface="Times New Roman" panose="02020603050405020304" pitchFamily="18" charset="0"/>
                <a:cs typeface="Times New Roman" panose="02020603050405020304" pitchFamily="18" charset="0"/>
              </a:rPr>
              <a:t>.</a:t>
            </a:r>
          </a:p>
          <a:p>
            <a:pPr algn="l"/>
            <a:endParaRPr lang="en-US" sz="2400" i="1" dirty="0">
              <a:solidFill>
                <a:srgbClr val="00B0F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400" i="1" dirty="0" smtClean="0">
                <a:solidFill>
                  <a:srgbClr val="00B0F0"/>
                </a:solidFill>
                <a:latin typeface="Times New Roman" panose="02020603050405020304" pitchFamily="18" charset="0"/>
                <a:cs typeface="Times New Roman" panose="02020603050405020304" pitchFamily="18" charset="0"/>
              </a:rPr>
              <a:t>Face </a:t>
            </a:r>
            <a:r>
              <a:rPr lang="en-US" sz="2400" i="1" dirty="0">
                <a:solidFill>
                  <a:srgbClr val="00B0F0"/>
                </a:solidFill>
                <a:latin typeface="Times New Roman" panose="02020603050405020304" pitchFamily="18" charset="0"/>
                <a:cs typeface="Times New Roman" panose="02020603050405020304" pitchFamily="18" charset="0"/>
              </a:rPr>
              <a:t>recognition, in particular has received a considerable attention in recent years both from the industry and the research community. The objective of our project is to create a C# code that can be used to identify people using their face images</a:t>
            </a:r>
            <a:r>
              <a:rPr lang="en-US" sz="2400" i="1" dirty="0" smtClean="0">
                <a:solidFill>
                  <a:srgbClr val="00B0F0"/>
                </a:solidFill>
                <a:latin typeface="Times New Roman" panose="02020603050405020304" pitchFamily="18" charset="0"/>
                <a:cs typeface="Times New Roman" panose="02020603050405020304" pitchFamily="18" charset="0"/>
              </a:rPr>
              <a:t>.</a:t>
            </a:r>
          </a:p>
          <a:p>
            <a:pPr algn="l"/>
            <a:endParaRPr lang="en-US" sz="2400" i="1" dirty="0">
              <a:solidFill>
                <a:srgbClr val="00B0F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400" i="1" dirty="0">
                <a:solidFill>
                  <a:srgbClr val="00B0F0"/>
                </a:solidFill>
                <a:latin typeface="Times New Roman" panose="02020603050405020304" pitchFamily="18" charset="0"/>
                <a:cs typeface="Times New Roman" panose="02020603050405020304" pitchFamily="18" charset="0"/>
              </a:rPr>
              <a:t>Using the face recognition technique we use in the attendance management system. With the help of the face recognition we make the attendance of the student</a:t>
            </a:r>
            <a:r>
              <a:rPr lang="en-US" sz="2400" i="1" dirty="0" smtClean="0">
                <a:solidFill>
                  <a:srgbClr val="00B0F0"/>
                </a:solidFill>
                <a:latin typeface="Times New Roman" panose="02020603050405020304" pitchFamily="18" charset="0"/>
                <a:cs typeface="Times New Roman" panose="02020603050405020304" pitchFamily="18" charset="0"/>
              </a:rPr>
              <a:t>.</a:t>
            </a:r>
            <a:endParaRPr lang="en-US" sz="2400" i="1" dirty="0">
              <a:solidFill>
                <a:srgbClr val="00B0F0"/>
              </a:solidFill>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l">
              <a:buFont typeface="Wingdings" panose="05000000000000000000" pitchFamily="2" charset="2"/>
              <a:buChar char="Ø"/>
            </a:pPr>
            <a:endParaRPr lang="en-US" sz="2400" i="1" dirty="0">
              <a:solidFill>
                <a:srgbClr val="00B0F0"/>
              </a:solidFill>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1919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Autofit/>
          </a:bodyPr>
          <a:lstStyle/>
          <a:p>
            <a:r>
              <a:rPr lang="en-US" b="1" i="1" u="sng" dirty="0" smtClean="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US" i="1" u="sng"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23950"/>
            <a:ext cx="8229600" cy="3657600"/>
          </a:xfrm>
        </p:spPr>
        <p:txBody>
          <a:bodyPr>
            <a:noAutofit/>
          </a:bodyPr>
          <a:lstStyle/>
          <a:p>
            <a:pPr marL="457200" indent="-457200" algn="l">
              <a:buFont typeface="Wingdings" panose="05000000000000000000" pitchFamily="2" charset="2"/>
              <a:buChar char="Ø"/>
            </a:pPr>
            <a:r>
              <a:rPr lang="en-US" sz="2200" i="1" dirty="0">
                <a:solidFill>
                  <a:srgbClr val="00B0F0"/>
                </a:solidFill>
                <a:latin typeface="Times New Roman" panose="02020603050405020304" pitchFamily="18" charset="0"/>
                <a:cs typeface="Times New Roman" panose="02020603050405020304" pitchFamily="18" charset="0"/>
              </a:rPr>
              <a:t>Every time a lecture, section starts the lecturer or teaching .This is a lengthy process and takes a lot of time and effort, especially if it is a lecture with a huge number of students</a:t>
            </a:r>
            <a:r>
              <a:rPr lang="en-US" sz="2200" i="1" dirty="0" smtClean="0">
                <a:solidFill>
                  <a:srgbClr val="00B0F0"/>
                </a:solidFill>
                <a:latin typeface="Times New Roman" panose="02020603050405020304" pitchFamily="18" charset="0"/>
                <a:cs typeface="Times New Roman" panose="02020603050405020304" pitchFamily="18" charset="0"/>
              </a:rPr>
              <a:t>.</a:t>
            </a:r>
          </a:p>
          <a:p>
            <a:pPr marL="457200" indent="-457200" algn="l">
              <a:buFont typeface="Wingdings" panose="05000000000000000000" pitchFamily="2" charset="2"/>
              <a:buChar char="Ø"/>
            </a:pPr>
            <a:endParaRPr lang="en-US" sz="2200" i="1" dirty="0">
              <a:solidFill>
                <a:srgbClr val="00B0F0"/>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200" i="1" dirty="0">
                <a:solidFill>
                  <a:srgbClr val="00B0F0"/>
                </a:solidFill>
                <a:latin typeface="Times New Roman" panose="02020603050405020304" pitchFamily="18" charset="0"/>
                <a:cs typeface="Times New Roman" panose="02020603050405020304" pitchFamily="18" charset="0"/>
              </a:rPr>
              <a:t>It also causes a lot of disturbance and interruption when an exam is held. Moreover the attendance sheet is subjected to damage and loss while being passed on between different students or teaching </a:t>
            </a:r>
            <a:r>
              <a:rPr lang="en-US" sz="2200" i="1" dirty="0" smtClean="0">
                <a:solidFill>
                  <a:srgbClr val="00B0F0"/>
                </a:solidFill>
                <a:latin typeface="Times New Roman" panose="02020603050405020304" pitchFamily="18" charset="0"/>
                <a:cs typeface="Times New Roman" panose="02020603050405020304" pitchFamily="18" charset="0"/>
              </a:rPr>
              <a:t>staff And </a:t>
            </a:r>
            <a:r>
              <a:rPr lang="en-US" sz="2200" i="1" dirty="0">
                <a:solidFill>
                  <a:srgbClr val="00B0F0"/>
                </a:solidFill>
                <a:latin typeface="Times New Roman" panose="02020603050405020304" pitchFamily="18" charset="0"/>
                <a:cs typeface="Times New Roman" panose="02020603050405020304" pitchFamily="18" charset="0"/>
              </a:rPr>
              <a:t>when the number of students enrolled in a certain course is huge, the doctors tend to call a couple of student names at random which is not a fair student evaluation process either. </a:t>
            </a:r>
          </a:p>
        </p:txBody>
      </p:sp>
    </p:spTree>
    <p:extLst>
      <p:ext uri="{BB962C8B-B14F-4D97-AF65-F5344CB8AC3E}">
        <p14:creationId xmlns:p14="http://schemas.microsoft.com/office/powerpoint/2010/main" val="216402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495800"/>
          </a:xfrm>
        </p:spPr>
        <p:txBody>
          <a:bodyPr>
            <a:normAutofit/>
          </a:bodyPr>
          <a:lstStyle/>
          <a:p>
            <a:pPr marL="457200" indent="-457200" algn="l">
              <a:buFont typeface="Wingdings" panose="05000000000000000000" pitchFamily="2" charset="2"/>
              <a:buChar char="Ø"/>
            </a:pPr>
            <a:r>
              <a:rPr lang="en-US" sz="2200" i="1" dirty="0">
                <a:solidFill>
                  <a:srgbClr val="00B0F0"/>
                </a:solidFill>
                <a:latin typeface="Times New Roman" panose="02020603050405020304" pitchFamily="18" charset="0"/>
                <a:cs typeface="Times New Roman" panose="02020603050405020304" pitchFamily="18" charset="0"/>
              </a:rPr>
              <a:t>Finally, these attendance records are used by the staff to monitor the students’ 3 attendance rates. This process could be easy and effective with a small number of students but on the other hand, dealing with the records of a large number of students often leads to human errors.</a:t>
            </a:r>
          </a:p>
        </p:txBody>
      </p:sp>
    </p:spTree>
    <p:extLst>
      <p:ext uri="{BB962C8B-B14F-4D97-AF65-F5344CB8AC3E}">
        <p14:creationId xmlns:p14="http://schemas.microsoft.com/office/powerpoint/2010/main" val="69527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1" u="sng" dirty="0" smtClean="0">
                <a:solidFill>
                  <a:schemeClr val="accent5"/>
                </a:solidFill>
                <a:latin typeface="Times New Roman" panose="02020603050405020304" pitchFamily="18" charset="0"/>
                <a:cs typeface="Times New Roman" panose="02020603050405020304" pitchFamily="18" charset="0"/>
              </a:rPr>
              <a:t>Scope of the Project </a:t>
            </a:r>
            <a:endParaRPr lang="en-US"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indent="-342900" algn="l">
              <a:buFont typeface="Wingdings" panose="05000000000000000000" pitchFamily="2" charset="2"/>
              <a:buChar char="Ø"/>
            </a:pPr>
            <a:r>
              <a:rPr lang="en-US" sz="2400" i="1" dirty="0" smtClean="0">
                <a:solidFill>
                  <a:srgbClr val="00B0F0"/>
                </a:solidFill>
                <a:latin typeface="Times New Roman" panose="02020603050405020304" pitchFamily="18" charset="0"/>
                <a:cs typeface="Times New Roman" panose="02020603050405020304" pitchFamily="18" charset="0"/>
              </a:rPr>
              <a:t>The </a:t>
            </a:r>
            <a:r>
              <a:rPr lang="en-US" sz="2400" i="1" dirty="0">
                <a:solidFill>
                  <a:srgbClr val="00B0F0"/>
                </a:solidFill>
                <a:latin typeface="Times New Roman" panose="02020603050405020304" pitchFamily="18" charset="0"/>
                <a:cs typeface="Times New Roman" panose="02020603050405020304" pitchFamily="18" charset="0"/>
              </a:rPr>
              <a:t>proposed face recognition system works with limitations, and it does not work effectively when it finds high variation in pose and when database is large. Further research can be carried out to design a low resolution face recognition which works efficiently for large database and for face databases with high variation in pose. ANN grouping can be used to overcome the problem of face recognition with large data base and SVM classifiers can be used to improve the face </a:t>
            </a:r>
            <a:r>
              <a:rPr lang="en-US" sz="2400" i="1" dirty="0" smtClean="0">
                <a:solidFill>
                  <a:srgbClr val="00B0F0"/>
                </a:solidFill>
                <a:latin typeface="Times New Roman" panose="02020603050405020304" pitchFamily="18" charset="0"/>
                <a:cs typeface="Times New Roman" panose="02020603050405020304" pitchFamily="18" charset="0"/>
              </a:rPr>
              <a:t>reco-gnition </a:t>
            </a:r>
            <a:r>
              <a:rPr lang="en-US" sz="2400" i="1" dirty="0">
                <a:solidFill>
                  <a:srgbClr val="00B0F0"/>
                </a:solidFill>
                <a:latin typeface="Times New Roman" panose="02020603050405020304" pitchFamily="18" charset="0"/>
                <a:cs typeface="Times New Roman" panose="02020603050405020304" pitchFamily="18" charset="0"/>
              </a:rPr>
              <a:t>rate with high variation in pose.</a:t>
            </a:r>
          </a:p>
          <a:p>
            <a:pPr marL="342900" indent="-342900" algn="l">
              <a:buFont typeface="Wingdings" panose="05000000000000000000" pitchFamily="2" charset="2"/>
              <a:buChar char="Ø"/>
            </a:pPr>
            <a:endParaRPr lang="en-US" sz="2400" i="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74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765571"/>
          </a:xfrm>
        </p:spPr>
        <p:txBody>
          <a:bodyPr>
            <a:noAutofit/>
          </a:bodyPr>
          <a:lstStyle/>
          <a:p>
            <a:r>
              <a:rPr lang="en-IN" altLang="en-US" b="1" i="1" u="sng" dirty="0">
                <a:solidFill>
                  <a:srgbClr val="00B0F0"/>
                </a:solidFill>
                <a:latin typeface="Times New Roman" panose="02020603050405020304" pitchFamily="18" charset="0"/>
                <a:cs typeface="Times New Roman" panose="02020603050405020304" pitchFamily="18" charset="0"/>
              </a:rPr>
              <a:t>Literature </a:t>
            </a:r>
            <a:r>
              <a:rPr lang="en-IN" altLang="en-US" b="1" i="1" u="sng" dirty="0" smtClean="0">
                <a:solidFill>
                  <a:srgbClr val="00B0F0"/>
                </a:solidFill>
                <a:latin typeface="Times New Roman" panose="02020603050405020304" pitchFamily="18" charset="0"/>
                <a:cs typeface="Times New Roman" panose="02020603050405020304" pitchFamily="18" charset="0"/>
              </a:rPr>
              <a:t>Survey</a:t>
            </a:r>
            <a:endParaRPr lang="en-US" u="sng" dirty="0"/>
          </a:p>
        </p:txBody>
      </p:sp>
      <p:sp>
        <p:nvSpPr>
          <p:cNvPr id="3" name="Content Placeholder 2"/>
          <p:cNvSpPr>
            <a:spLocks noGrp="1"/>
          </p:cNvSpPr>
          <p:nvPr>
            <p:ph idx="1"/>
          </p:nvPr>
        </p:nvSpPr>
        <p:spPr>
          <a:xfrm>
            <a:off x="533400" y="971550"/>
            <a:ext cx="8229600" cy="3962400"/>
          </a:xfrm>
        </p:spPr>
        <p:txBody>
          <a:bodyPr>
            <a:normAutofit lnSpcReduction="10000"/>
          </a:bodyPr>
          <a:lstStyle/>
          <a:p>
            <a:pPr marL="457200" indent="-457200" algn="l">
              <a:buFont typeface="Wingdings" panose="05000000000000000000" pitchFamily="2" charset="2"/>
              <a:buChar char="Ø"/>
            </a:pPr>
            <a:r>
              <a:rPr lang="en-US" sz="2400" i="1" dirty="0">
                <a:solidFill>
                  <a:srgbClr val="00B0F0"/>
                </a:solidFill>
                <a:latin typeface="Times New Roman" panose="02020603050405020304" pitchFamily="18" charset="0"/>
                <a:cs typeface="Times New Roman" panose="02020603050405020304" pitchFamily="18" charset="0"/>
              </a:rPr>
              <a:t>Biometrics is the automated recognition of individuals based on their behavioural</a:t>
            </a:r>
            <a:r>
              <a:rPr lang="en-US" sz="2400" i="1" dirty="0" smtClean="0">
                <a:solidFill>
                  <a:srgbClr val="00B0F0"/>
                </a:solidFill>
                <a:latin typeface="Times New Roman" panose="02020603050405020304" pitchFamily="18" charset="0"/>
                <a:cs typeface="Times New Roman" panose="02020603050405020304" pitchFamily="18" charset="0"/>
              </a:rPr>
              <a:t> </a:t>
            </a:r>
            <a:r>
              <a:rPr lang="en-US" sz="2400" i="1" dirty="0">
                <a:solidFill>
                  <a:srgbClr val="00B0F0"/>
                </a:solidFill>
                <a:latin typeface="Times New Roman" panose="02020603050405020304" pitchFamily="18" charset="0"/>
                <a:cs typeface="Times New Roman" panose="02020603050405020304" pitchFamily="18" charset="0"/>
              </a:rPr>
              <a:t>or physiological characteristics .The physiological characteristics are related to the shape of the </a:t>
            </a:r>
            <a:r>
              <a:rPr lang="en-US" sz="2400" i="1" dirty="0" smtClean="0">
                <a:solidFill>
                  <a:srgbClr val="00B0F0"/>
                </a:solidFill>
                <a:latin typeface="Times New Roman" panose="02020603050405020304" pitchFamily="18" charset="0"/>
                <a:cs typeface="Times New Roman" panose="02020603050405020304" pitchFamily="18" charset="0"/>
              </a:rPr>
              <a:t>body.</a:t>
            </a:r>
            <a:endParaRPr lang="en-US" sz="2400" i="1" dirty="0">
              <a:solidFill>
                <a:srgbClr val="00B0F0"/>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400" i="1" dirty="0">
                <a:solidFill>
                  <a:srgbClr val="00B0F0"/>
                </a:solidFill>
                <a:latin typeface="Times New Roman" panose="02020603050405020304" pitchFamily="18" charset="0"/>
                <a:cs typeface="Times New Roman" panose="02020603050405020304" pitchFamily="18" charset="0"/>
              </a:rPr>
              <a:t>The most common example is fingerprint. Other examples include face recognition, hand geometry and iris recognition. The behavioural characteristics are related to the </a:t>
            </a:r>
            <a:r>
              <a:rPr lang="en-US" sz="2400" i="1" dirty="0" err="1">
                <a:solidFill>
                  <a:srgbClr val="00B0F0"/>
                </a:solidFill>
                <a:latin typeface="Times New Roman" panose="02020603050405020304" pitchFamily="18" charset="0"/>
                <a:cs typeface="Times New Roman" panose="02020603050405020304" pitchFamily="18" charset="0"/>
              </a:rPr>
              <a:t>behaviour</a:t>
            </a:r>
            <a:r>
              <a:rPr lang="en-US" sz="2400" i="1" dirty="0">
                <a:solidFill>
                  <a:srgbClr val="00B0F0"/>
                </a:solidFill>
                <a:latin typeface="Times New Roman" panose="02020603050405020304" pitchFamily="18" charset="0"/>
                <a:cs typeface="Times New Roman" panose="02020603050405020304" pitchFamily="18" charset="0"/>
              </a:rPr>
              <a:t> of a </a:t>
            </a:r>
            <a:r>
              <a:rPr lang="en-US" sz="2400" i="1" dirty="0" smtClean="0">
                <a:solidFill>
                  <a:srgbClr val="00B0F0"/>
                </a:solidFill>
                <a:latin typeface="Times New Roman" panose="02020603050405020304" pitchFamily="18" charset="0"/>
                <a:cs typeface="Times New Roman" panose="02020603050405020304" pitchFamily="18" charset="0"/>
              </a:rPr>
              <a:t>person.</a:t>
            </a:r>
          </a:p>
          <a:p>
            <a:pPr marL="457200" indent="-457200" algn="l">
              <a:buFont typeface="Wingdings" panose="05000000000000000000" pitchFamily="2" charset="2"/>
              <a:buChar char="Ø"/>
            </a:pPr>
            <a:r>
              <a:rPr lang="en-US" sz="2400" i="1" dirty="0">
                <a:solidFill>
                  <a:srgbClr val="00B0F0"/>
                </a:solidFill>
                <a:latin typeface="Times New Roman" panose="02020603050405020304" pitchFamily="18" charset="0"/>
                <a:cs typeface="Times New Roman" panose="02020603050405020304" pitchFamily="18" charset="0"/>
              </a:rPr>
              <a:t>Signature is one example of these characteristics which is still widely used today. Modern approaches are the study of keystroke dynamics and </a:t>
            </a:r>
            <a:r>
              <a:rPr lang="en-US" sz="2400" i="1" dirty="0" smtClean="0">
                <a:solidFill>
                  <a:srgbClr val="00B0F0"/>
                </a:solidFill>
                <a:latin typeface="Times New Roman" panose="02020603050405020304" pitchFamily="18" charset="0"/>
                <a:cs typeface="Times New Roman" panose="02020603050405020304" pitchFamily="18" charset="0"/>
              </a:rPr>
              <a:t>voice.</a:t>
            </a:r>
            <a:endParaRPr lang="en-US" sz="2400" i="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692873"/>
      </p:ext>
    </p:extLst>
  </p:cSld>
  <p:clrMapOvr>
    <a:masterClrMapping/>
  </p:clrMapOvr>
</p:sld>
</file>

<file path=ppt/theme/theme1.xml><?xml version="1.0" encoding="utf-8"?>
<a:theme xmlns:a="http://schemas.openxmlformats.org/drawingml/2006/main" name="2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207</Template>
  <TotalTime>230</TotalTime>
  <Words>881</Words>
  <Application>Microsoft Office PowerPoint</Application>
  <PresentationFormat>On-screen Show (16:9)</PresentationFormat>
  <Paragraphs>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207</vt:lpstr>
      <vt:lpstr>Partial  Face  Recognition  Using Core  Feature  of  face</vt:lpstr>
      <vt:lpstr>Contents</vt:lpstr>
      <vt:lpstr>Introduction</vt:lpstr>
      <vt:lpstr>Introduction</vt:lpstr>
      <vt:lpstr>PowerPoint Presentation</vt:lpstr>
      <vt:lpstr>Problem Statement</vt:lpstr>
      <vt:lpstr>PowerPoint Presentation</vt:lpstr>
      <vt:lpstr>Scope of the Project </vt:lpstr>
      <vt:lpstr>Literature Survey</vt:lpstr>
      <vt:lpstr>PowerPoint Presentation</vt:lpstr>
      <vt:lpstr>Existing System </vt:lpstr>
      <vt:lpstr>PowerPoint Presentation</vt:lpstr>
      <vt:lpstr>Proposed System</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Partial  Face  Recognition  Using Core  Feature  of  face</dc:title>
  <dc:creator>JaYu Patil</dc:creator>
  <cp:lastModifiedBy>JaYu Patil</cp:lastModifiedBy>
  <cp:revision>25</cp:revision>
  <dcterms:created xsi:type="dcterms:W3CDTF">2014-10-30T14:52:18Z</dcterms:created>
  <dcterms:modified xsi:type="dcterms:W3CDTF">2014-10-30T18:58:38Z</dcterms:modified>
</cp:coreProperties>
</file>