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70" r:id="rId8"/>
    <p:sldId id="262" r:id="rId9"/>
    <p:sldId id="273" r:id="rId10"/>
    <p:sldId id="274" r:id="rId11"/>
    <p:sldId id="275" r:id="rId12"/>
    <p:sldId id="264" r:id="rId13"/>
    <p:sldId id="280" r:id="rId14"/>
    <p:sldId id="279" r:id="rId15"/>
    <p:sldId id="281" r:id="rId16"/>
    <p:sldId id="282" r:id="rId17"/>
    <p:sldId id="285" r:id="rId18"/>
    <p:sldId id="286" r:id="rId19"/>
    <p:sldId id="277" r:id="rId20"/>
    <p:sldId id="278" r:id="rId21"/>
    <p:sldId id="287" r:id="rId22"/>
    <p:sldId id="271" r:id="rId23"/>
    <p:sldId id="26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55C51D-DA32-4721-A87D-CE7A3AD3609C}" type="datetimeFigureOut">
              <a:rPr lang="en-US" smtClean="0"/>
              <a:pPr/>
              <a:t>24-04-2015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840AE-EB18-44CD-B4FA-855AFBD68F81}" type="slidenum">
              <a:rPr lang="en-US" smtClean="0"/>
              <a:pPr/>
              <a:t>‹#›</a:t>
            </a:fld>
            <a:endParaRPr lang="en-US"/>
          </a:p>
        </p:txBody>
      </p:sp>
      <p:pic>
        <p:nvPicPr>
          <p:cNvPr id="7" name="Picture 6" descr="346531-facial-recognition.jpg"/>
          <p:cNvPicPr>
            <a:picLocks noChangeAspect="1"/>
          </p:cNvPicPr>
          <p:nvPr userDrawn="1"/>
        </p:nvPicPr>
        <p:blipFill>
          <a:blip r:embed="rId2" cstate="print"/>
          <a:stretch>
            <a:fillRect/>
          </a:stretch>
        </p:blipFill>
        <p:spPr>
          <a:xfrm>
            <a:off x="0" y="0"/>
            <a:ext cx="9143999"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55C51D-DA32-4721-A87D-CE7A3AD3609C}" type="datetimeFigureOut">
              <a:rPr lang="en-US" smtClean="0"/>
              <a:pPr/>
              <a:t>24-04-2015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840AE-EB18-44CD-B4FA-855AFBD68F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55C51D-DA32-4721-A87D-CE7A3AD3609C}" type="datetimeFigureOut">
              <a:rPr lang="en-US" smtClean="0"/>
              <a:pPr/>
              <a:t>24-04-2015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840AE-EB18-44CD-B4FA-855AFBD68F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346531-facial-recognition.jpg"/>
          <p:cNvPicPr>
            <a:picLocks noChangeAspect="1"/>
          </p:cNvPicPr>
          <p:nvPr userDrawn="1"/>
        </p:nvPicPr>
        <p:blipFill>
          <a:blip r:embed="rId2" cstate="print"/>
          <a:stretch>
            <a:fillRect/>
          </a:stretch>
        </p:blipFill>
        <p:spPr>
          <a:xfrm>
            <a:off x="0" y="0"/>
            <a:ext cx="9143999" cy="6857999"/>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155C51D-DA32-4721-A87D-CE7A3AD3609C}" type="datetimeFigureOut">
              <a:rPr lang="en-US" smtClean="0"/>
              <a:pPr/>
              <a:t>24-04-2015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840AE-EB18-44CD-B4FA-855AFBD68F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55C51D-DA32-4721-A87D-CE7A3AD3609C}" type="datetimeFigureOut">
              <a:rPr lang="en-US" smtClean="0"/>
              <a:pPr/>
              <a:t>24-04-2015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840AE-EB18-44CD-B4FA-855AFBD68F8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55C51D-DA32-4721-A87D-CE7A3AD3609C}" type="datetimeFigureOut">
              <a:rPr lang="en-US" smtClean="0"/>
              <a:pPr/>
              <a:t>24-04-2015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840AE-EB18-44CD-B4FA-855AFBD68F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55C51D-DA32-4721-A87D-CE7A3AD3609C}" type="datetimeFigureOut">
              <a:rPr lang="en-US" smtClean="0"/>
              <a:pPr/>
              <a:t>24-04-2015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840AE-EB18-44CD-B4FA-855AFBD68F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55C51D-DA32-4721-A87D-CE7A3AD3609C}" type="datetimeFigureOut">
              <a:rPr lang="en-US" smtClean="0"/>
              <a:pPr/>
              <a:t>24-04-2015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840AE-EB18-44CD-B4FA-855AFBD68F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5C51D-DA32-4721-A87D-CE7A3AD3609C}" type="datetimeFigureOut">
              <a:rPr lang="en-US" smtClean="0"/>
              <a:pPr/>
              <a:t>24-04-2015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840AE-EB18-44CD-B4FA-855AFBD68F81}" type="slidenum">
              <a:rPr lang="en-US" smtClean="0"/>
              <a:pPr/>
              <a:t>‹#›</a:t>
            </a:fld>
            <a:endParaRPr lang="en-US"/>
          </a:p>
        </p:txBody>
      </p:sp>
      <p:pic>
        <p:nvPicPr>
          <p:cNvPr id="5" name="Picture 4" descr="346531-facial-recognition.jpg"/>
          <p:cNvPicPr>
            <a:picLocks noChangeAspect="1"/>
          </p:cNvPicPr>
          <p:nvPr userDrawn="1"/>
        </p:nvPicPr>
        <p:blipFill>
          <a:blip r:embed="rId2" cstate="print"/>
          <a:stretch>
            <a:fillRect/>
          </a:stretch>
        </p:blipFill>
        <p:spPr>
          <a:xfrm>
            <a:off x="0" y="0"/>
            <a:ext cx="9144000" cy="685799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55C51D-DA32-4721-A87D-CE7A3AD3609C}" type="datetimeFigureOut">
              <a:rPr lang="en-US" smtClean="0"/>
              <a:pPr/>
              <a:t>24-04-2015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840AE-EB18-44CD-B4FA-855AFBD68F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55C51D-DA32-4721-A87D-CE7A3AD3609C}" type="datetimeFigureOut">
              <a:rPr lang="en-US" smtClean="0"/>
              <a:pPr/>
              <a:t>24-04-2015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840AE-EB18-44CD-B4FA-855AFBD68F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5C51D-DA32-4721-A87D-CE7A3AD3609C}" type="datetimeFigureOut">
              <a:rPr lang="en-US" smtClean="0"/>
              <a:pPr/>
              <a:t>24-04-2015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840AE-EB18-44CD-B4FA-855AFBD68F8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5181600"/>
          </a:xfrm>
        </p:spPr>
        <p:txBody>
          <a:bodyPr>
            <a:normAutofit/>
          </a:bodyPr>
          <a:lstStyle/>
          <a:p>
            <a:r>
              <a:rPr lang="en-US" b="1" dirty="0" smtClean="0">
                <a:solidFill>
                  <a:schemeClr val="accent2"/>
                </a:solidFill>
                <a:latin typeface="Times New Roman" pitchFamily="18" charset="0"/>
                <a:cs typeface="Times New Roman" pitchFamily="18" charset="0"/>
              </a:rPr>
              <a:t>Partial face recognisation using core feature of face</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sz="3100" dirty="0" smtClean="0">
                <a:solidFill>
                  <a:schemeClr val="accent2"/>
                </a:solidFill>
                <a:latin typeface="Times New Roman" pitchFamily="18" charset="0"/>
                <a:cs typeface="Times New Roman" pitchFamily="18" charset="0"/>
              </a:rPr>
              <a:t>PROJECT GUIDE : KRISHNENDU.S.NAIR</a:t>
            </a:r>
            <a:r>
              <a:rPr lang="en-US" b="1" dirty="0" smtClean="0">
                <a:solidFill>
                  <a:schemeClr val="accent2"/>
                </a:solidFill>
              </a:rPr>
              <a:t/>
            </a:r>
            <a:br>
              <a:rPr lang="en-US" b="1" dirty="0" smtClean="0">
                <a:solidFill>
                  <a:schemeClr val="accent2"/>
                </a:solidFill>
              </a:rPr>
            </a:br>
            <a:endParaRPr lang="en-US" b="1" dirty="0">
              <a:solidFill>
                <a:schemeClr val="accent2"/>
              </a:solidFill>
              <a:latin typeface="Times New Roman" pitchFamily="18" charset="0"/>
              <a:cs typeface="Times New Roman" pitchFamily="18" charset="0"/>
            </a:endParaRPr>
          </a:p>
        </p:txBody>
      </p:sp>
      <p:sp>
        <p:nvSpPr>
          <p:cNvPr id="3" name="Subtitle 2"/>
          <p:cNvSpPr>
            <a:spLocks noGrp="1"/>
          </p:cNvSpPr>
          <p:nvPr>
            <p:ph type="subTitle" idx="1"/>
          </p:nvPr>
        </p:nvSpPr>
        <p:spPr>
          <a:xfrm>
            <a:off x="0" y="3886200"/>
            <a:ext cx="4343400" cy="2514600"/>
          </a:xfrm>
        </p:spPr>
        <p:txBody>
          <a:bodyPr>
            <a:normAutofit/>
          </a:bodyPr>
          <a:lstStyle/>
          <a:p>
            <a:r>
              <a:rPr lang="en-US" dirty="0" smtClean="0">
                <a:solidFill>
                  <a:schemeClr val="accent2"/>
                </a:solidFill>
                <a:latin typeface="Times New Roman" pitchFamily="18" charset="0"/>
                <a:cs typeface="Times New Roman" pitchFamily="18" charset="0"/>
              </a:rPr>
              <a:t>Group members:</a:t>
            </a:r>
          </a:p>
          <a:p>
            <a:r>
              <a:rPr lang="en-US" dirty="0" smtClean="0">
                <a:solidFill>
                  <a:schemeClr val="accent2"/>
                </a:solidFill>
                <a:latin typeface="Times New Roman" pitchFamily="18" charset="0"/>
                <a:cs typeface="Times New Roman" pitchFamily="18" charset="0"/>
              </a:rPr>
              <a:t>Priyesh Sharad Patil</a:t>
            </a:r>
          </a:p>
          <a:p>
            <a:r>
              <a:rPr lang="en-US" dirty="0" smtClean="0">
                <a:solidFill>
                  <a:schemeClr val="accent2"/>
                </a:solidFill>
                <a:latin typeface="Times New Roman" pitchFamily="18" charset="0"/>
                <a:cs typeface="Times New Roman" pitchFamily="18" charset="0"/>
              </a:rPr>
              <a:t>Karthik Pillai</a:t>
            </a:r>
          </a:p>
          <a:p>
            <a:r>
              <a:rPr lang="en-US" dirty="0" smtClean="0">
                <a:solidFill>
                  <a:schemeClr val="accent2"/>
                </a:solidFill>
                <a:latin typeface="Times New Roman" pitchFamily="18" charset="0"/>
                <a:cs typeface="Times New Roman" pitchFamily="18" charset="0"/>
              </a:rPr>
              <a:t>Jayesh Ganesh Patil</a:t>
            </a:r>
            <a:endParaRPr lang="en-US" dirty="0">
              <a:solidFill>
                <a:schemeClr val="accent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Times New Roman" pitchFamily="18" charset="0"/>
                <a:cs typeface="Times New Roman" pitchFamily="18" charset="0"/>
              </a:rPr>
              <a:t>WHAT IS OPEN CV</a:t>
            </a:r>
            <a:endParaRPr lang="en-US"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r>
              <a:rPr lang="en-GB" sz="2400" dirty="0" smtClean="0">
                <a:solidFill>
                  <a:schemeClr val="accent2"/>
                </a:solidFill>
                <a:latin typeface="Times New Roman" pitchFamily="18" charset="0"/>
                <a:cs typeface="Times New Roman" pitchFamily="18" charset="0"/>
              </a:rPr>
              <a:t>Open source library of functions relating to computer vision.</a:t>
            </a:r>
          </a:p>
          <a:p>
            <a:r>
              <a:rPr lang="en-GB" sz="2400" dirty="0" smtClean="0">
                <a:solidFill>
                  <a:schemeClr val="accent2"/>
                </a:solidFill>
                <a:latin typeface="Times New Roman" pitchFamily="18" charset="0"/>
                <a:cs typeface="Times New Roman" pitchFamily="18" charset="0"/>
              </a:rPr>
              <a:t>Cross-platform (Linux, OS X, Win2K, Win XP).</a:t>
            </a:r>
          </a:p>
          <a:p>
            <a:r>
              <a:rPr lang="en-GB" sz="2400" dirty="0" smtClean="0">
                <a:solidFill>
                  <a:schemeClr val="accent2"/>
                </a:solidFill>
                <a:latin typeface="Times New Roman" pitchFamily="18" charset="0"/>
                <a:cs typeface="Times New Roman" pitchFamily="18" charset="0"/>
              </a:rPr>
              <a:t>Originally developed by Intel</a:t>
            </a:r>
            <a:r>
              <a:rPr lang="en-GB" sz="2400" dirty="0" smtClean="0">
                <a:solidFill>
                  <a:schemeClr val="accent2"/>
                </a:solidFill>
              </a:rPr>
              <a:t>.</a:t>
            </a:r>
          </a:p>
          <a:p>
            <a:pPr>
              <a:buNone/>
            </a:pPr>
            <a:endParaRPr lang="en-US" dirty="0" smtClean="0"/>
          </a:p>
          <a:p>
            <a:endParaRPr lang="en-US" dirty="0" smtClean="0"/>
          </a:p>
          <a:p>
            <a:endParaRPr lang="en-US" dirty="0" smtClean="0"/>
          </a:p>
          <a:p>
            <a:endParaRPr lang="en-US" dirty="0" smtClean="0"/>
          </a:p>
          <a:p>
            <a:endParaRPr lang="en-US" dirty="0" smtClean="0"/>
          </a:p>
        </p:txBody>
      </p:sp>
      <p:pic>
        <p:nvPicPr>
          <p:cNvPr id="5" name="Picture 4"/>
          <p:cNvPicPr/>
          <p:nvPr/>
        </p:nvPicPr>
        <p:blipFill>
          <a:blip r:embed="rId2" cstate="print"/>
          <a:srcRect/>
          <a:stretch>
            <a:fillRect/>
          </a:stretch>
        </p:blipFill>
        <p:spPr bwMode="auto">
          <a:xfrm>
            <a:off x="914400" y="1524001"/>
            <a:ext cx="4419600" cy="2133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Times New Roman" pitchFamily="18" charset="0"/>
                <a:cs typeface="Times New Roman" pitchFamily="18" charset="0"/>
              </a:rPr>
              <a:t>USES</a:t>
            </a:r>
            <a:endParaRPr lang="en-US"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500" dirty="0" smtClean="0">
                <a:solidFill>
                  <a:schemeClr val="accent2"/>
                </a:solidFill>
                <a:latin typeface="Times New Roman" pitchFamily="18" charset="0"/>
                <a:cs typeface="Times New Roman" pitchFamily="18" charset="0"/>
              </a:rPr>
              <a:t>Object Identification &amp; Recognition</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500" dirty="0" smtClean="0">
                <a:solidFill>
                  <a:schemeClr val="accent2"/>
                </a:solidFill>
                <a:latin typeface="Times New Roman" pitchFamily="18" charset="0"/>
                <a:cs typeface="Times New Roman" pitchFamily="18" charset="0"/>
              </a:rPr>
              <a:t>(content-based image retrieval)</a:t>
            </a:r>
            <a:r>
              <a:rPr lang="ar-SA" sz="2500" dirty="0" smtClean="0">
                <a:solidFill>
                  <a:schemeClr val="accent2"/>
                </a:solidFill>
                <a:latin typeface="Times New Roman" pitchFamily="18" charset="0"/>
                <a:cs typeface="Times New Roman" pitchFamily="18" charset="0"/>
              </a:rPr>
              <a:t>‏</a:t>
            </a:r>
            <a:endParaRPr lang="en-GB" sz="2500" dirty="0" smtClean="0">
              <a:solidFill>
                <a:schemeClr val="accent2"/>
              </a:solidFill>
              <a:latin typeface="Times New Roman" pitchFamily="18" charset="0"/>
              <a:cs typeface="Times New Roman" pitchFamily="18" charset="0"/>
            </a:endParaRPr>
          </a:p>
          <a:p>
            <a:pPr>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500" dirty="0" smtClean="0">
                <a:solidFill>
                  <a:schemeClr val="accent2"/>
                </a:solidFill>
                <a:latin typeface="Times New Roman" pitchFamily="18" charset="0"/>
                <a:cs typeface="Times New Roman" pitchFamily="18" charset="0"/>
              </a:rPr>
              <a:t>Face recognition</a:t>
            </a:r>
          </a:p>
          <a:p>
            <a:pPr>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500" dirty="0" smtClean="0">
                <a:solidFill>
                  <a:schemeClr val="accent2"/>
                </a:solidFill>
                <a:latin typeface="Times New Roman" pitchFamily="18" charset="0"/>
                <a:cs typeface="Times New Roman" pitchFamily="18" charset="0"/>
              </a:rPr>
              <a:t>Gesture recognition</a:t>
            </a:r>
          </a:p>
          <a:p>
            <a:pPr>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500" dirty="0" smtClean="0">
                <a:solidFill>
                  <a:schemeClr val="accent2"/>
                </a:solidFill>
                <a:latin typeface="Times New Roman" pitchFamily="18" charset="0"/>
                <a:cs typeface="Times New Roman" pitchFamily="18" charset="0"/>
              </a:rPr>
              <a:t>Ego-motion</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500" dirty="0" smtClean="0">
                <a:solidFill>
                  <a:schemeClr val="accent2"/>
                </a:solidFill>
                <a:latin typeface="Times New Roman" pitchFamily="18" charset="0"/>
                <a:cs typeface="Times New Roman" pitchFamily="18" charset="0"/>
              </a:rPr>
              <a:t>(camera stabilization)</a:t>
            </a:r>
            <a:r>
              <a:rPr lang="ar-SA" sz="2500" dirty="0" smtClean="0">
                <a:solidFill>
                  <a:schemeClr val="accent2"/>
                </a:solidFill>
                <a:latin typeface="Times New Roman" pitchFamily="18" charset="0"/>
                <a:cs typeface="Times New Roman" pitchFamily="18" charset="0"/>
              </a:rPr>
              <a:t>‏</a:t>
            </a:r>
            <a:endParaRPr lang="en-GB" sz="2500" dirty="0" smtClean="0">
              <a:solidFill>
                <a:schemeClr val="accent2"/>
              </a:solidFill>
              <a:latin typeface="Times New Roman" pitchFamily="18" charset="0"/>
              <a:cs typeface="Times New Roman" pitchFamily="18" charset="0"/>
            </a:endParaRPr>
          </a:p>
          <a:p>
            <a:pPr>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500" dirty="0" smtClean="0">
                <a:solidFill>
                  <a:schemeClr val="accent2"/>
                </a:solidFill>
                <a:latin typeface="Times New Roman" pitchFamily="18" charset="0"/>
                <a:cs typeface="Times New Roman" pitchFamily="18" charset="0"/>
              </a:rPr>
              <a:t>Human Computer Interface</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500" dirty="0" smtClean="0">
                <a:solidFill>
                  <a:schemeClr val="accent2"/>
                </a:solidFill>
                <a:latin typeface="Times New Roman" pitchFamily="18" charset="0"/>
                <a:cs typeface="Times New Roman" pitchFamily="18" charset="0"/>
              </a:rPr>
              <a:t>(how to input/output visual information)</a:t>
            </a:r>
            <a:r>
              <a:rPr lang="ar-SA" sz="2500" dirty="0" smtClean="0">
                <a:solidFill>
                  <a:schemeClr val="accent2"/>
                </a:solidFill>
                <a:latin typeface="Times New Roman" pitchFamily="18" charset="0"/>
                <a:cs typeface="Times New Roman" pitchFamily="18" charset="0"/>
              </a:rPr>
              <a:t>‏</a:t>
            </a:r>
            <a:endParaRPr lang="en-GB" sz="2500" dirty="0" smtClean="0">
              <a:solidFill>
                <a:schemeClr val="accent2"/>
              </a:solidFill>
              <a:latin typeface="Times New Roman" pitchFamily="18" charset="0"/>
              <a:cs typeface="Times New Roman" pitchFamily="18" charset="0"/>
            </a:endParaRPr>
          </a:p>
          <a:p>
            <a:pPr>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500" dirty="0" smtClean="0">
                <a:solidFill>
                  <a:schemeClr val="accent2"/>
                </a:solidFill>
                <a:latin typeface="Times New Roman" pitchFamily="18" charset="0"/>
                <a:cs typeface="Times New Roman" pitchFamily="18" charset="0"/>
              </a:rPr>
              <a:t>Image Processing</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500" dirty="0" smtClean="0">
                <a:solidFill>
                  <a:schemeClr val="accent2"/>
                </a:solidFill>
                <a:latin typeface="Times New Roman" pitchFamily="18" charset="0"/>
                <a:cs typeface="Times New Roman" pitchFamily="18" charset="0"/>
              </a:rPr>
              <a:t>(image restoration, scene reconstruction)</a:t>
            </a:r>
            <a:r>
              <a:rPr lang="ar-SA" sz="2500" dirty="0" smtClean="0">
                <a:solidFill>
                  <a:schemeClr val="accent2"/>
                </a:solidFill>
                <a:latin typeface="Times New Roman" pitchFamily="18" charset="0"/>
                <a:cs typeface="Times New Roman" pitchFamily="18" charset="0"/>
              </a:rPr>
              <a:t>‏</a:t>
            </a:r>
            <a:endParaRPr lang="en-GB" sz="2500" dirty="0" smtClean="0">
              <a:solidFill>
                <a:schemeClr val="accent2"/>
              </a:solidFill>
              <a:latin typeface="Times New Roman" pitchFamily="18" charset="0"/>
              <a:cs typeface="Times New Roman" pitchFamily="18" charset="0"/>
            </a:endParaRPr>
          </a:p>
          <a:p>
            <a:pPr>
              <a:buNone/>
            </a:pPr>
            <a:endParaRPr lang="en-US" dirty="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solidFill>
                  <a:schemeClr val="accent2"/>
                </a:solidFill>
                <a:latin typeface="Times New Roman" pitchFamily="18" charset="0"/>
                <a:cs typeface="Times New Roman" pitchFamily="18" charset="0"/>
              </a:rPr>
              <a:t>HARDWARE AND SOFTWARE REQUIREMENT</a:t>
            </a:r>
            <a:endParaRPr lang="en-US"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lvl="1"/>
            <a:r>
              <a:rPr lang="en-IN" b="1" dirty="0">
                <a:solidFill>
                  <a:schemeClr val="accent2"/>
                </a:solidFill>
              </a:rPr>
              <a:t>HARDWARE</a:t>
            </a:r>
            <a:endParaRPr lang="en-US" sz="2400" dirty="0">
              <a:solidFill>
                <a:schemeClr val="accent2"/>
              </a:solidFill>
            </a:endParaRPr>
          </a:p>
          <a:p>
            <a:pPr>
              <a:buNone/>
            </a:pPr>
            <a:r>
              <a:rPr lang="en-IN" dirty="0">
                <a:solidFill>
                  <a:schemeClr val="accent2"/>
                </a:solidFill>
                <a:latin typeface="Times New Roman" pitchFamily="18" charset="0"/>
                <a:cs typeface="Times New Roman" pitchFamily="18" charset="0"/>
              </a:rPr>
              <a:t> </a:t>
            </a:r>
            <a:endParaRPr lang="en-US" sz="2800" dirty="0">
              <a:solidFill>
                <a:schemeClr val="accent2"/>
              </a:solidFill>
              <a:latin typeface="Times New Roman" pitchFamily="18" charset="0"/>
              <a:cs typeface="Times New Roman" pitchFamily="18" charset="0"/>
            </a:endParaRPr>
          </a:p>
          <a:p>
            <a:pPr lvl="0"/>
            <a:r>
              <a:rPr lang="en-IN" dirty="0">
                <a:solidFill>
                  <a:schemeClr val="accent2"/>
                </a:solidFill>
                <a:latin typeface="Times New Roman" pitchFamily="18" charset="0"/>
                <a:cs typeface="Times New Roman" pitchFamily="18" charset="0"/>
              </a:rPr>
              <a:t>1.66 GHz Pentium Processor or Intel compatible processor.</a:t>
            </a:r>
            <a:endParaRPr lang="en-US" sz="2800" dirty="0">
              <a:solidFill>
                <a:schemeClr val="accent2"/>
              </a:solidFill>
              <a:latin typeface="Times New Roman" pitchFamily="18" charset="0"/>
              <a:cs typeface="Times New Roman" pitchFamily="18" charset="0"/>
            </a:endParaRPr>
          </a:p>
          <a:p>
            <a:pPr lvl="0"/>
            <a:r>
              <a:rPr lang="en-IN" dirty="0">
                <a:solidFill>
                  <a:schemeClr val="accent2"/>
                </a:solidFill>
                <a:latin typeface="Times New Roman" pitchFamily="18" charset="0"/>
                <a:cs typeface="Times New Roman" pitchFamily="18" charset="0"/>
              </a:rPr>
              <a:t>2GB RAM. </a:t>
            </a:r>
            <a:endParaRPr lang="en-US" sz="2800" dirty="0">
              <a:solidFill>
                <a:schemeClr val="accent2"/>
              </a:solidFill>
              <a:latin typeface="Times New Roman" pitchFamily="18" charset="0"/>
              <a:cs typeface="Times New Roman" pitchFamily="18" charset="0"/>
            </a:endParaRPr>
          </a:p>
          <a:p>
            <a:pPr lvl="0"/>
            <a:r>
              <a:rPr lang="en-IN" dirty="0">
                <a:solidFill>
                  <a:schemeClr val="accent2"/>
                </a:solidFill>
                <a:latin typeface="Times New Roman" pitchFamily="18" charset="0"/>
                <a:cs typeface="Times New Roman" pitchFamily="18" charset="0"/>
              </a:rPr>
              <a:t>80 GB free hard disk space.</a:t>
            </a:r>
            <a:endParaRPr lang="en-US" sz="2800" dirty="0">
              <a:solidFill>
                <a:schemeClr val="accent2"/>
              </a:solidFill>
              <a:latin typeface="Times New Roman" pitchFamily="18" charset="0"/>
              <a:cs typeface="Times New Roman" pitchFamily="18" charset="0"/>
            </a:endParaRPr>
          </a:p>
          <a:p>
            <a:pPr lvl="0"/>
            <a:r>
              <a:rPr lang="en-IN" dirty="0">
                <a:solidFill>
                  <a:schemeClr val="accent2"/>
                </a:solidFill>
                <a:latin typeface="Times New Roman" pitchFamily="18" charset="0"/>
                <a:cs typeface="Times New Roman" pitchFamily="18" charset="0"/>
              </a:rPr>
              <a:t>Web Camera</a:t>
            </a:r>
            <a:endParaRPr lang="en-US" sz="2800" dirty="0">
              <a:solidFill>
                <a:schemeClr val="accent2"/>
              </a:solidFill>
              <a:latin typeface="Times New Roman" pitchFamily="18" charset="0"/>
              <a:cs typeface="Times New Roman" pitchFamily="18" charset="0"/>
            </a:endParaRPr>
          </a:p>
          <a:p>
            <a:pPr>
              <a:buNone/>
            </a:pPr>
            <a:r>
              <a:rPr lang="en-IN" dirty="0">
                <a:solidFill>
                  <a:schemeClr val="accent2"/>
                </a:solidFill>
                <a:latin typeface="Times New Roman" pitchFamily="18" charset="0"/>
                <a:cs typeface="Times New Roman" pitchFamily="18" charset="0"/>
              </a:rPr>
              <a:t> </a:t>
            </a:r>
            <a:endParaRPr lang="en-US" sz="2800" dirty="0">
              <a:solidFill>
                <a:schemeClr val="accent2"/>
              </a:solidFill>
              <a:latin typeface="Times New Roman" pitchFamily="18" charset="0"/>
              <a:cs typeface="Times New Roman" pitchFamily="18" charset="0"/>
            </a:endParaRPr>
          </a:p>
          <a:p>
            <a:pPr lvl="1"/>
            <a:r>
              <a:rPr lang="en-IN" b="1" dirty="0">
                <a:solidFill>
                  <a:schemeClr val="accent2"/>
                </a:solidFill>
                <a:latin typeface="Times New Roman" pitchFamily="18" charset="0"/>
                <a:cs typeface="Times New Roman" pitchFamily="18" charset="0"/>
              </a:rPr>
              <a:t>SOFTWARE</a:t>
            </a:r>
            <a:endParaRPr lang="en-US" sz="2400" dirty="0">
              <a:solidFill>
                <a:schemeClr val="accent2"/>
              </a:solidFill>
              <a:latin typeface="Times New Roman" pitchFamily="18" charset="0"/>
              <a:cs typeface="Times New Roman" pitchFamily="18" charset="0"/>
            </a:endParaRPr>
          </a:p>
          <a:p>
            <a:pPr lvl="0"/>
            <a:r>
              <a:rPr lang="en-IN" dirty="0">
                <a:solidFill>
                  <a:schemeClr val="accent2"/>
                </a:solidFill>
                <a:latin typeface="Times New Roman" pitchFamily="18" charset="0"/>
                <a:cs typeface="Times New Roman" pitchFamily="18" charset="0"/>
              </a:rPr>
              <a:t>Visual Studio </a:t>
            </a:r>
            <a:r>
              <a:rPr lang="en-IN" dirty="0" smtClean="0">
                <a:solidFill>
                  <a:schemeClr val="accent2"/>
                </a:solidFill>
                <a:latin typeface="Times New Roman" pitchFamily="18" charset="0"/>
                <a:cs typeface="Times New Roman" pitchFamily="18" charset="0"/>
              </a:rPr>
              <a:t>2008(Dot Net </a:t>
            </a:r>
            <a:r>
              <a:rPr lang="en-IN" dirty="0">
                <a:solidFill>
                  <a:schemeClr val="accent2"/>
                </a:solidFill>
                <a:latin typeface="Times New Roman" pitchFamily="18" charset="0"/>
                <a:cs typeface="Times New Roman" pitchFamily="18" charset="0"/>
              </a:rPr>
              <a:t>framework)</a:t>
            </a:r>
            <a:endParaRPr lang="en-US" sz="2800" dirty="0">
              <a:solidFill>
                <a:schemeClr val="accent2"/>
              </a:solidFill>
              <a:latin typeface="Times New Roman" pitchFamily="18" charset="0"/>
              <a:cs typeface="Times New Roman" pitchFamily="18" charset="0"/>
            </a:endParaRPr>
          </a:p>
          <a:p>
            <a:pPr lvl="0"/>
            <a:r>
              <a:rPr lang="en-IN" dirty="0" smtClean="0">
                <a:solidFill>
                  <a:schemeClr val="accent2"/>
                </a:solidFill>
                <a:latin typeface="Times New Roman" pitchFamily="18" charset="0"/>
                <a:cs typeface="Times New Roman" pitchFamily="18" charset="0"/>
              </a:rPr>
              <a:t>Dot net Frame work</a:t>
            </a:r>
            <a:endParaRPr lang="en-US" sz="2800" dirty="0">
              <a:solidFill>
                <a:schemeClr val="accent2"/>
              </a:solidFill>
              <a:latin typeface="Times New Roman" pitchFamily="18" charset="0"/>
              <a:cs typeface="Times New Roman" pitchFamily="18" charset="0"/>
            </a:endParaRPr>
          </a:p>
          <a:p>
            <a:pPr lvl="0"/>
            <a:r>
              <a:rPr lang="en-IN" dirty="0" smtClean="0">
                <a:solidFill>
                  <a:schemeClr val="accent2"/>
                </a:solidFill>
                <a:latin typeface="Times New Roman" pitchFamily="18" charset="0"/>
                <a:cs typeface="Times New Roman" pitchFamily="18" charset="0"/>
              </a:rPr>
              <a:t>Microsoft access 2007</a:t>
            </a:r>
            <a:endParaRPr lang="en-US" sz="2800" dirty="0">
              <a:solidFill>
                <a:schemeClr val="accent2"/>
              </a:solidFill>
              <a:latin typeface="Times New Roman" pitchFamily="18" charset="0"/>
              <a:cs typeface="Times New Roman" pitchFamily="18" charset="0"/>
            </a:endParaRPr>
          </a:p>
          <a:p>
            <a:endParaRPr lang="en-US" dirty="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solidFill>
                  <a:schemeClr val="accent2"/>
                </a:solidFill>
                <a:latin typeface="Times New Roman" pitchFamily="18" charset="0"/>
                <a:cs typeface="Times New Roman" pitchFamily="18" charset="0"/>
              </a:rPr>
              <a:t>IMPLEMENTATION</a:t>
            </a:r>
            <a:endParaRPr lang="en-US"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rmAutofit fontScale="47500" lnSpcReduction="20000"/>
          </a:bodyPr>
          <a:lstStyle/>
          <a:p>
            <a:pPr>
              <a:lnSpc>
                <a:spcPct val="150000"/>
              </a:lnSpc>
            </a:pPr>
            <a:r>
              <a:rPr lang="en-US" sz="5300" dirty="0" smtClean="0">
                <a:solidFill>
                  <a:schemeClr val="accent2"/>
                </a:solidFill>
                <a:latin typeface="Times New Roman" pitchFamily="18" charset="0"/>
                <a:cs typeface="Times New Roman" pitchFamily="18" charset="0"/>
              </a:rPr>
              <a:t>Gathering Hardware and Software Requirements</a:t>
            </a:r>
          </a:p>
          <a:p>
            <a:pPr>
              <a:lnSpc>
                <a:spcPct val="150000"/>
              </a:lnSpc>
            </a:pPr>
            <a:r>
              <a:rPr lang="en-US" sz="5300" dirty="0" smtClean="0">
                <a:solidFill>
                  <a:schemeClr val="accent2"/>
                </a:solidFill>
                <a:latin typeface="Times New Roman" pitchFamily="18" charset="0"/>
                <a:cs typeface="Times New Roman" pitchFamily="18" charset="0"/>
              </a:rPr>
              <a:t>Assembling the gathered Hardware </a:t>
            </a:r>
          </a:p>
          <a:p>
            <a:pPr>
              <a:lnSpc>
                <a:spcPct val="150000"/>
              </a:lnSpc>
            </a:pPr>
            <a:r>
              <a:rPr lang="en-US" sz="5300" dirty="0" smtClean="0">
                <a:solidFill>
                  <a:schemeClr val="accent2"/>
                </a:solidFill>
                <a:latin typeface="Times New Roman" pitchFamily="18" charset="0"/>
                <a:cs typeface="Times New Roman" pitchFamily="18" charset="0"/>
              </a:rPr>
              <a:t>Coding</a:t>
            </a:r>
          </a:p>
          <a:p>
            <a:pPr>
              <a:lnSpc>
                <a:spcPct val="150000"/>
              </a:lnSpc>
              <a:buNone/>
            </a:pPr>
            <a:r>
              <a:rPr lang="en-US" sz="4400" dirty="0" smtClean="0">
                <a:solidFill>
                  <a:schemeClr val="accent2"/>
                </a:solidFill>
                <a:latin typeface="Times New Roman" pitchFamily="18" charset="0"/>
                <a:cs typeface="Times New Roman" pitchFamily="18" charset="0"/>
              </a:rPr>
              <a:t>       </a:t>
            </a:r>
            <a:r>
              <a:rPr lang="en-US" sz="4200" dirty="0" smtClean="0">
                <a:solidFill>
                  <a:schemeClr val="accent2"/>
                </a:solidFill>
                <a:latin typeface="Times New Roman" pitchFamily="18" charset="0"/>
                <a:cs typeface="Times New Roman" pitchFamily="18" charset="0"/>
              </a:rPr>
              <a:t>For user interface</a:t>
            </a:r>
          </a:p>
          <a:p>
            <a:pPr>
              <a:lnSpc>
                <a:spcPct val="150000"/>
              </a:lnSpc>
              <a:buNone/>
            </a:pPr>
            <a:r>
              <a:rPr lang="en-US" sz="4200" dirty="0" smtClean="0">
                <a:solidFill>
                  <a:schemeClr val="accent2"/>
                </a:solidFill>
                <a:latin typeface="Times New Roman" pitchFamily="18" charset="0"/>
                <a:cs typeface="Times New Roman" pitchFamily="18" charset="0"/>
              </a:rPr>
              <a:t>       For face detection </a:t>
            </a:r>
          </a:p>
          <a:p>
            <a:pPr>
              <a:lnSpc>
                <a:spcPct val="150000"/>
              </a:lnSpc>
              <a:buNone/>
            </a:pPr>
            <a:r>
              <a:rPr lang="en-US" sz="4200" dirty="0" smtClean="0">
                <a:solidFill>
                  <a:schemeClr val="accent2"/>
                </a:solidFill>
                <a:latin typeface="Times New Roman" pitchFamily="18" charset="0"/>
                <a:cs typeface="Times New Roman" pitchFamily="18" charset="0"/>
              </a:rPr>
              <a:t>       For face recognition</a:t>
            </a:r>
          </a:p>
          <a:p>
            <a:pPr>
              <a:lnSpc>
                <a:spcPct val="150000"/>
              </a:lnSpc>
              <a:buNone/>
            </a:pPr>
            <a:r>
              <a:rPr lang="en-US" sz="2800" dirty="0" smtClean="0">
                <a:solidFill>
                  <a:schemeClr val="accent2"/>
                </a:solidFill>
                <a:latin typeface="Calibri" pitchFamily="34" charset="0"/>
              </a:rPr>
              <a:t>            </a:t>
            </a:r>
          </a:p>
          <a:p>
            <a:pPr>
              <a:lnSpc>
                <a:spcPct val="150000"/>
              </a:lnSpc>
            </a:pPr>
            <a:r>
              <a:rPr lang="en-US" sz="5300" dirty="0" smtClean="0">
                <a:solidFill>
                  <a:schemeClr val="accent2"/>
                </a:solidFill>
                <a:latin typeface="Times New Roman" pitchFamily="18" charset="0"/>
                <a:cs typeface="Times New Roman" pitchFamily="18" charset="0"/>
              </a:rPr>
              <a:t>Testing the whole Project</a:t>
            </a:r>
            <a:endParaRPr lang="en-US" altLang="en-US" sz="5300" dirty="0" smtClean="0">
              <a:solidFill>
                <a:schemeClr val="accent2"/>
              </a:solidFill>
              <a:latin typeface="Times New Roman" pitchFamily="18" charset="0"/>
              <a:cs typeface="Times New Roman" pitchFamily="18" charset="0"/>
            </a:endParaRPr>
          </a:p>
          <a:p>
            <a:pPr>
              <a:lnSpc>
                <a:spcPct val="150000"/>
              </a:lnSpc>
              <a:buNone/>
            </a:pPr>
            <a:endParaRPr lang="en-US" b="1" dirty="0" smtClean="0">
              <a:solidFill>
                <a:schemeClr val="accent2"/>
              </a:solidFill>
              <a:latin typeface="Calibri" pitchFamily="34" charset="0"/>
            </a:endParaRPr>
          </a:p>
          <a:p>
            <a:pPr>
              <a:lnSpc>
                <a:spcPct val="150000"/>
              </a:lnSpc>
              <a:buNone/>
            </a:pPr>
            <a:r>
              <a:rPr lang="en-US" b="1" dirty="0" smtClean="0">
                <a:solidFill>
                  <a:schemeClr val="accent2"/>
                </a:solidFill>
                <a:latin typeface="Calibri" pitchFamily="34" charset="0"/>
              </a:rPr>
              <a:t>          </a:t>
            </a:r>
          </a:p>
          <a:p>
            <a:endParaRPr lang="en-US" dirty="0" smtClean="0"/>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2"/>
                </a:solidFill>
                <a:latin typeface="Times New Roman" pitchFamily="18" charset="0"/>
                <a:cs typeface="Times New Roman" pitchFamily="18" charset="0"/>
              </a:rPr>
              <a:t>IMPLEMENTATION BLOCK DIAGRAM</a:t>
            </a:r>
            <a:endParaRPr lang="en-US" b="1" dirty="0">
              <a:solidFill>
                <a:schemeClr val="accent2"/>
              </a:solidFill>
              <a:latin typeface="Times New Roman" pitchFamily="18" charset="0"/>
              <a:cs typeface="Times New Roman" pitchFamily="18" charset="0"/>
            </a:endParaRPr>
          </a:p>
        </p:txBody>
      </p:sp>
      <p:pic>
        <p:nvPicPr>
          <p:cNvPr id="4" name="Content Placeholder 3" descr="fig2.png"/>
          <p:cNvPicPr>
            <a:picLocks noGrp="1" noChangeAspect="1"/>
          </p:cNvPicPr>
          <p:nvPr>
            <p:ph idx="1"/>
          </p:nvPr>
        </p:nvPicPr>
        <p:blipFill>
          <a:blip r:embed="rId2" cstate="print"/>
          <a:stretch>
            <a:fillRect/>
          </a:stretch>
        </p:blipFill>
        <p:spPr>
          <a:xfrm>
            <a:off x="457200" y="1828800"/>
            <a:ext cx="8672313" cy="40386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Times New Roman" pitchFamily="18" charset="0"/>
                <a:cs typeface="Times New Roman" pitchFamily="18" charset="0"/>
              </a:rPr>
              <a:t>ALGORITHM</a:t>
            </a:r>
            <a:endParaRPr lang="en-US"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1"/>
            <a:ext cx="8229600" cy="4953000"/>
          </a:xfrm>
        </p:spPr>
        <p:txBody>
          <a:bodyPr>
            <a:normAutofit/>
          </a:bodyPr>
          <a:lstStyle/>
          <a:p>
            <a:r>
              <a:rPr lang="en-US" sz="2400" dirty="0" smtClean="0">
                <a:solidFill>
                  <a:schemeClr val="accent2"/>
                </a:solidFill>
                <a:latin typeface="Times New Roman" pitchFamily="18" charset="0"/>
                <a:cs typeface="Times New Roman" pitchFamily="18" charset="0"/>
              </a:rPr>
              <a:t>Emgu</a:t>
            </a:r>
          </a:p>
          <a:p>
            <a:r>
              <a:rPr lang="en-US" sz="2400" dirty="0" smtClean="0">
                <a:solidFill>
                  <a:schemeClr val="accent2"/>
                </a:solidFill>
                <a:latin typeface="Times New Roman" pitchFamily="18" charset="0"/>
                <a:cs typeface="Times New Roman" pitchFamily="18" charset="0"/>
              </a:rPr>
              <a:t>Harr cascade</a:t>
            </a:r>
          </a:p>
          <a:p>
            <a:pPr>
              <a:buNone/>
            </a:pPr>
            <a:r>
              <a:rPr lang="en-US" sz="2400" dirty="0" smtClean="0">
                <a:solidFill>
                  <a:schemeClr val="accent2"/>
                </a:solidFill>
              </a:rPr>
              <a:t>     What is emgu?</a:t>
            </a:r>
          </a:p>
          <a:p>
            <a:r>
              <a:rPr lang="en-IN" sz="2400" dirty="0" smtClean="0">
                <a:solidFill>
                  <a:schemeClr val="accent2"/>
                </a:solidFill>
              </a:rPr>
              <a:t> Emgu CV is a cross-platform image-processing library. </a:t>
            </a:r>
          </a:p>
          <a:p>
            <a:pPr>
              <a:buNone/>
            </a:pPr>
            <a:endParaRPr lang="en-IN" sz="2400" dirty="0" smtClean="0">
              <a:solidFill>
                <a:schemeClr val="accent2"/>
              </a:solidFill>
            </a:endParaRPr>
          </a:p>
          <a:p>
            <a:r>
              <a:rPr lang="en-IN" sz="2400" dirty="0" smtClean="0">
                <a:solidFill>
                  <a:schemeClr val="accent2"/>
                </a:solidFill>
              </a:rPr>
              <a:t>It is closely related to OpenCV because Emgu CV is a .NET wrapper to OpenCV. </a:t>
            </a:r>
          </a:p>
          <a:p>
            <a:pPr>
              <a:buNone/>
            </a:pPr>
            <a:endParaRPr lang="en-IN" sz="2400" dirty="0" smtClean="0">
              <a:solidFill>
                <a:schemeClr val="accent2"/>
              </a:solidFill>
            </a:endParaRPr>
          </a:p>
          <a:p>
            <a:r>
              <a:rPr lang="en-IN" sz="2400" dirty="0" smtClean="0">
                <a:solidFill>
                  <a:schemeClr val="accent2"/>
                </a:solidFill>
              </a:rPr>
              <a:t>We can say Emgu CV is OpenCV in .NET. The amazing wrapper makes it possible for OpenCV functions to be called from .NET programming languages. C#, VB, IronPython, </a:t>
            </a:r>
            <a:endParaRPr lang="en-US" sz="2400" dirty="0" smtClean="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solidFill>
                  <a:schemeClr val="accent2"/>
                </a:solidFill>
                <a:latin typeface="Times New Roman" pitchFamily="18" charset="0"/>
                <a:cs typeface="Times New Roman" pitchFamily="18" charset="0"/>
              </a:rPr>
              <a:t>ADVANTAGES OF EMGU CV</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334000"/>
          </a:xfrm>
        </p:spPr>
        <p:txBody>
          <a:bodyPr>
            <a:normAutofit fontScale="92500" lnSpcReduction="10000"/>
          </a:bodyPr>
          <a:lstStyle/>
          <a:p>
            <a:r>
              <a:rPr lang="en-IN" sz="2400" b="1" dirty="0" smtClean="0">
                <a:solidFill>
                  <a:schemeClr val="accent2"/>
                </a:solidFill>
                <a:latin typeface="Times New Roman" pitchFamily="18" charset="0"/>
                <a:cs typeface="Times New Roman" pitchFamily="18" charset="0"/>
              </a:rPr>
              <a:t>Cross-platform</a:t>
            </a:r>
            <a:endParaRPr lang="en-US" sz="2400" dirty="0" smtClean="0">
              <a:solidFill>
                <a:schemeClr val="accent2"/>
              </a:solidFill>
              <a:latin typeface="Times New Roman" pitchFamily="18" charset="0"/>
              <a:cs typeface="Times New Roman" pitchFamily="18" charset="0"/>
            </a:endParaRPr>
          </a:p>
          <a:p>
            <a:r>
              <a:rPr lang="en-IN" sz="2400" dirty="0" smtClean="0">
                <a:solidFill>
                  <a:schemeClr val="accent2"/>
                </a:solidFill>
                <a:latin typeface="Times New Roman" pitchFamily="18" charset="0"/>
                <a:cs typeface="Times New Roman" pitchFamily="18" charset="0"/>
              </a:rPr>
              <a:t>Emgu CV is totally written in C#. </a:t>
            </a:r>
          </a:p>
          <a:p>
            <a:pPr>
              <a:buNone/>
            </a:pPr>
            <a:endParaRPr lang="en-IN" sz="2400" dirty="0" smtClean="0">
              <a:solidFill>
                <a:schemeClr val="accent2"/>
              </a:solidFill>
              <a:latin typeface="Times New Roman" pitchFamily="18" charset="0"/>
              <a:cs typeface="Times New Roman" pitchFamily="18" charset="0"/>
            </a:endParaRPr>
          </a:p>
          <a:p>
            <a:r>
              <a:rPr lang="en-IN" sz="2400" dirty="0" smtClean="0">
                <a:solidFill>
                  <a:schemeClr val="accent2"/>
                </a:solidFill>
                <a:latin typeface="Times New Roman" pitchFamily="18" charset="0"/>
                <a:cs typeface="Times New Roman" pitchFamily="18" charset="0"/>
              </a:rPr>
              <a:t>The advantage it brings is that it is compatible with Mono. Linux PC, Android, iOS, and Mac OS X. Headers can be simply included in managed C++ implementation, but great effort has been taken to build this pure C# implementation to achieve cross-platform. </a:t>
            </a:r>
          </a:p>
          <a:p>
            <a:pPr>
              <a:buNone/>
            </a:pPr>
            <a:endParaRPr lang="en-IN" sz="2400" dirty="0" smtClean="0">
              <a:solidFill>
                <a:schemeClr val="accent2"/>
              </a:solidFill>
              <a:latin typeface="Times New Roman" pitchFamily="18" charset="0"/>
              <a:cs typeface="Times New Roman" pitchFamily="18" charset="0"/>
            </a:endParaRPr>
          </a:p>
          <a:p>
            <a:r>
              <a:rPr lang="en-IN" sz="2400" b="1" dirty="0" smtClean="0">
                <a:solidFill>
                  <a:schemeClr val="accent2"/>
                </a:solidFill>
                <a:latin typeface="Times New Roman" pitchFamily="18" charset="0"/>
                <a:cs typeface="Times New Roman" pitchFamily="18" charset="0"/>
              </a:rPr>
              <a:t>Cross-language support with examples</a:t>
            </a:r>
            <a:endParaRPr lang="en-US" sz="2400" dirty="0" smtClean="0">
              <a:solidFill>
                <a:schemeClr val="accent2"/>
              </a:solidFill>
              <a:latin typeface="Times New Roman" pitchFamily="18" charset="0"/>
              <a:cs typeface="Times New Roman" pitchFamily="18" charset="0"/>
            </a:endParaRPr>
          </a:p>
          <a:p>
            <a:r>
              <a:rPr lang="en-IN" sz="2400" dirty="0" smtClean="0">
                <a:solidFill>
                  <a:schemeClr val="accent2"/>
                </a:solidFill>
                <a:latin typeface="Times New Roman" pitchFamily="18" charset="0"/>
                <a:cs typeface="Times New Roman" pitchFamily="18" charset="0"/>
              </a:rPr>
              <a:t>Emgu CV is able to run in multiple language environments,               including VB.NET.</a:t>
            </a:r>
          </a:p>
          <a:p>
            <a:pPr>
              <a:buNone/>
            </a:pPr>
            <a:endParaRPr lang="en-US" sz="2400" dirty="0" smtClean="0">
              <a:solidFill>
                <a:schemeClr val="accent2"/>
              </a:solidFill>
              <a:latin typeface="Times New Roman" pitchFamily="18" charset="0"/>
              <a:cs typeface="Times New Roman" pitchFamily="18" charset="0"/>
            </a:endParaRPr>
          </a:p>
          <a:p>
            <a:r>
              <a:rPr lang="en-IN" sz="2400" dirty="0" smtClean="0">
                <a:solidFill>
                  <a:schemeClr val="accent2"/>
                </a:solidFill>
                <a:latin typeface="Times New Roman" pitchFamily="18" charset="0"/>
                <a:cs typeface="Times New Roman" pitchFamily="18" charset="0"/>
              </a:rPr>
              <a:t>IronPython, C#, and C++. Several instances have been provided on the official.</a:t>
            </a:r>
            <a:endParaRPr lang="en-US" sz="2400" dirty="0" smtClean="0">
              <a:solidFill>
                <a:schemeClr val="accent2"/>
              </a:solidFill>
              <a:latin typeface="Times New Roman" pitchFamily="18" charset="0"/>
              <a:cs typeface="Times New Roman" pitchFamily="18" charset="0"/>
            </a:endParaRPr>
          </a:p>
          <a:p>
            <a:pPr>
              <a:buNone/>
            </a:pPr>
            <a:r>
              <a:rPr lang="en-IN" sz="2400" dirty="0" smtClean="0">
                <a:solidFill>
                  <a:schemeClr val="accent2"/>
                </a:solidFill>
              </a:rPr>
              <a:t>     </a:t>
            </a:r>
            <a:endParaRPr lang="en-US" sz="2400" dirty="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chemeClr val="accent2"/>
                </a:solidFill>
                <a:latin typeface="Times New Roman" pitchFamily="18" charset="0"/>
                <a:cs typeface="Times New Roman" pitchFamily="18" charset="0"/>
              </a:rPr>
              <a:t>EMGU FLOW CHART</a:t>
            </a:r>
            <a:endParaRPr lang="en-US" b="1" dirty="0">
              <a:solidFill>
                <a:schemeClr val="accent2"/>
              </a:solidFill>
              <a:latin typeface="Times New Roman" pitchFamily="18" charset="0"/>
              <a:cs typeface="Times New Roman" pitchFamily="18" charset="0"/>
            </a:endParaRPr>
          </a:p>
        </p:txBody>
      </p:sp>
      <p:pic>
        <p:nvPicPr>
          <p:cNvPr id="4" name="Content Placeholder 3" descr="EmguCVArchitecture.png"/>
          <p:cNvPicPr>
            <a:picLocks noGrp="1" noChangeAspect="1"/>
          </p:cNvPicPr>
          <p:nvPr>
            <p:ph idx="1"/>
          </p:nvPr>
        </p:nvPicPr>
        <p:blipFill>
          <a:blip r:embed="rId2" cstate="print"/>
          <a:stretch>
            <a:fillRect/>
          </a:stretch>
        </p:blipFill>
        <p:spPr>
          <a:xfrm>
            <a:off x="762000" y="1187141"/>
            <a:ext cx="7848600" cy="556905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accent2"/>
                </a:solidFill>
                <a:latin typeface="Times New Roman" pitchFamily="18" charset="0"/>
                <a:cs typeface="Times New Roman" pitchFamily="18" charset="0"/>
              </a:rPr>
              <a:t>ADVANTAGES OF HARR CASCADE</a:t>
            </a:r>
            <a:endParaRPr lang="en-US" dirty="0"/>
          </a:p>
        </p:txBody>
      </p:sp>
      <p:sp>
        <p:nvSpPr>
          <p:cNvPr id="3" name="Content Placeholder 2"/>
          <p:cNvSpPr>
            <a:spLocks noGrp="1"/>
          </p:cNvSpPr>
          <p:nvPr>
            <p:ph idx="1"/>
          </p:nvPr>
        </p:nvSpPr>
        <p:spPr/>
        <p:txBody>
          <a:bodyPr>
            <a:normAutofit/>
          </a:bodyPr>
          <a:lstStyle/>
          <a:p>
            <a:r>
              <a:rPr lang="en-US" sz="2500" dirty="0" smtClean="0">
                <a:solidFill>
                  <a:schemeClr val="accent2"/>
                </a:solidFill>
                <a:latin typeface="Times New Roman" pitchFamily="18" charset="0"/>
                <a:cs typeface="Times New Roman" pitchFamily="18" charset="0"/>
              </a:rPr>
              <a:t>What is Harr Cascade?</a:t>
            </a:r>
          </a:p>
          <a:p>
            <a:r>
              <a:rPr lang="en-IN" sz="2500" dirty="0" smtClean="0">
                <a:solidFill>
                  <a:schemeClr val="accent2"/>
                </a:solidFill>
                <a:latin typeface="Times New Roman" pitchFamily="18" charset="0"/>
                <a:cs typeface="Times New Roman" pitchFamily="18" charset="0"/>
              </a:rPr>
              <a:t>It is a machine learning based approach </a:t>
            </a:r>
          </a:p>
          <a:p>
            <a:pPr>
              <a:buNone/>
            </a:pPr>
            <a:r>
              <a:rPr lang="en-IN" sz="2500" dirty="0" smtClean="0">
                <a:solidFill>
                  <a:schemeClr val="accent2"/>
                </a:solidFill>
                <a:latin typeface="Times New Roman" pitchFamily="18" charset="0"/>
                <a:cs typeface="Times New Roman" pitchFamily="18" charset="0"/>
              </a:rPr>
              <a:t>   where a cascade function is trained from</a:t>
            </a:r>
          </a:p>
          <a:p>
            <a:pPr>
              <a:buNone/>
            </a:pPr>
            <a:r>
              <a:rPr lang="en-IN" sz="2500" dirty="0" smtClean="0">
                <a:solidFill>
                  <a:schemeClr val="accent2"/>
                </a:solidFill>
                <a:latin typeface="Times New Roman" pitchFamily="18" charset="0"/>
                <a:cs typeface="Times New Roman" pitchFamily="18" charset="0"/>
              </a:rPr>
              <a:t>   a lot of positive and negative images. </a:t>
            </a:r>
          </a:p>
          <a:p>
            <a:pPr>
              <a:buNone/>
            </a:pPr>
            <a:endParaRPr lang="en-IN" sz="2500" dirty="0" smtClean="0">
              <a:solidFill>
                <a:schemeClr val="accent2"/>
              </a:solidFill>
              <a:latin typeface="Times New Roman" pitchFamily="18" charset="0"/>
              <a:cs typeface="Times New Roman" pitchFamily="18" charset="0"/>
            </a:endParaRPr>
          </a:p>
          <a:p>
            <a:pPr>
              <a:buNone/>
            </a:pPr>
            <a:endParaRPr lang="en-IN" sz="2500" dirty="0" smtClean="0">
              <a:solidFill>
                <a:schemeClr val="accent2"/>
              </a:solidFill>
              <a:latin typeface="Times New Roman" pitchFamily="18" charset="0"/>
              <a:cs typeface="Times New Roman" pitchFamily="18" charset="0"/>
            </a:endParaRPr>
          </a:p>
          <a:p>
            <a:r>
              <a:rPr lang="en-IN" sz="2500" dirty="0" smtClean="0">
                <a:solidFill>
                  <a:schemeClr val="accent2"/>
                </a:solidFill>
                <a:latin typeface="Times New Roman" pitchFamily="18" charset="0"/>
                <a:cs typeface="Times New Roman" pitchFamily="18" charset="0"/>
              </a:rPr>
              <a:t>It is then used to detect objects in other images.</a:t>
            </a:r>
            <a:endParaRPr lang="en-US" sz="2500" dirty="0" smtClean="0">
              <a:solidFill>
                <a:schemeClr val="accent2"/>
              </a:solidFill>
              <a:latin typeface="Times New Roman" pitchFamily="18" charset="0"/>
              <a:cs typeface="Times New Roman" pitchFamily="18" charset="0"/>
            </a:endParaRPr>
          </a:p>
          <a:p>
            <a:pPr>
              <a:buNone/>
            </a:pPr>
            <a:r>
              <a:rPr lang="en-IN" sz="2500" dirty="0" smtClean="0">
                <a:solidFill>
                  <a:schemeClr val="accent2"/>
                </a:solidFill>
                <a:latin typeface="Times New Roman" pitchFamily="18" charset="0"/>
                <a:cs typeface="Times New Roman" pitchFamily="18" charset="0"/>
              </a:rPr>
              <a:t> the algorithm needs a lot of positive images (images of faces) and negative images (images without faces) to train the classifier.</a:t>
            </a:r>
            <a:endParaRPr lang="en-US" sz="2500" dirty="0">
              <a:solidFill>
                <a:schemeClr val="accent2"/>
              </a:solidFill>
              <a:latin typeface="Times New Roman" pitchFamily="18" charset="0"/>
              <a:cs typeface="Times New Roman" pitchFamily="18" charset="0"/>
            </a:endParaRPr>
          </a:p>
        </p:txBody>
      </p:sp>
      <p:pic>
        <p:nvPicPr>
          <p:cNvPr id="4" name="Picture 3" descr="lena.PNG"/>
          <p:cNvPicPr>
            <a:picLocks noChangeAspect="1"/>
          </p:cNvPicPr>
          <p:nvPr/>
        </p:nvPicPr>
        <p:blipFill>
          <a:blip r:embed="rId2" cstate="print"/>
          <a:stretch>
            <a:fillRect/>
          </a:stretch>
        </p:blipFill>
        <p:spPr>
          <a:xfrm>
            <a:off x="6324600" y="1600200"/>
            <a:ext cx="2286000" cy="239403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Times New Roman" pitchFamily="18" charset="0"/>
                <a:cs typeface="Times New Roman" pitchFamily="18" charset="0"/>
              </a:rPr>
              <a:t>APPLICATION</a:t>
            </a:r>
            <a:endParaRPr lang="en-US"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rmAutofit lnSpcReduction="10000"/>
          </a:bodyPr>
          <a:lstStyle/>
          <a:p>
            <a:pPr>
              <a:buNone/>
            </a:pPr>
            <a:endParaRPr lang="en-US" sz="2400" dirty="0" smtClean="0">
              <a:solidFill>
                <a:schemeClr val="accent2"/>
              </a:solidFill>
            </a:endParaRPr>
          </a:p>
          <a:p>
            <a:pPr>
              <a:lnSpc>
                <a:spcPct val="150000"/>
              </a:lnSpc>
            </a:pPr>
            <a:r>
              <a:rPr lang="en-US" sz="2400" dirty="0" smtClean="0">
                <a:solidFill>
                  <a:schemeClr val="accent2"/>
                </a:solidFill>
              </a:rPr>
              <a:t>Counting of attendance in schools, colleges, offices etc.</a:t>
            </a:r>
            <a:endParaRPr lang="en-US" sz="2400" dirty="0" smtClean="0">
              <a:solidFill>
                <a:schemeClr val="accent2"/>
              </a:solidFill>
              <a:latin typeface="Times New Roman" pitchFamily="18" charset="0"/>
              <a:cs typeface="Times New Roman" pitchFamily="18" charset="0"/>
            </a:endParaRPr>
          </a:p>
          <a:p>
            <a:pPr>
              <a:lnSpc>
                <a:spcPct val="160000"/>
              </a:lnSpc>
            </a:pPr>
            <a:r>
              <a:rPr lang="en-US" sz="2400" dirty="0" smtClean="0">
                <a:solidFill>
                  <a:schemeClr val="accent2"/>
                </a:solidFill>
                <a:latin typeface="Times New Roman" pitchFamily="18" charset="0"/>
                <a:cs typeface="Times New Roman" pitchFamily="18" charset="0"/>
              </a:rPr>
              <a:t>Security/Counterterrorism: Access control, comparing surveillance images to Know terrorist</a:t>
            </a:r>
          </a:p>
          <a:p>
            <a:pPr>
              <a:lnSpc>
                <a:spcPct val="150000"/>
              </a:lnSpc>
            </a:pPr>
            <a:r>
              <a:rPr lang="en-US" sz="2400" dirty="0" smtClean="0">
                <a:solidFill>
                  <a:schemeClr val="accent2"/>
                </a:solidFill>
                <a:latin typeface="Times New Roman" pitchFamily="18" charset="0"/>
                <a:cs typeface="Times New Roman" pitchFamily="18" charset="0"/>
              </a:rPr>
              <a:t> Voter verification.</a:t>
            </a:r>
          </a:p>
          <a:p>
            <a:pPr>
              <a:lnSpc>
                <a:spcPct val="150000"/>
              </a:lnSpc>
            </a:pPr>
            <a:r>
              <a:rPr lang="en-US" sz="2400" dirty="0" smtClean="0">
                <a:solidFill>
                  <a:schemeClr val="accent2"/>
                </a:solidFill>
                <a:latin typeface="Times New Roman" pitchFamily="18" charset="0"/>
                <a:cs typeface="Times New Roman" pitchFamily="18" charset="0"/>
              </a:rPr>
              <a:t>Gaming consoles eg. Xbox 360 Kinect.</a:t>
            </a:r>
          </a:p>
          <a:p>
            <a:pPr>
              <a:lnSpc>
                <a:spcPct val="150000"/>
              </a:lnSpc>
            </a:pPr>
            <a:r>
              <a:rPr lang="en-US" sz="2400" dirty="0" smtClean="0">
                <a:solidFill>
                  <a:schemeClr val="accent2"/>
                </a:solidFill>
                <a:latin typeface="Times New Roman" pitchFamily="18" charset="0"/>
                <a:cs typeface="Times New Roman" pitchFamily="18" charset="0"/>
              </a:rPr>
              <a:t>Banking using ATM.</a:t>
            </a:r>
          </a:p>
          <a:p>
            <a:pPr>
              <a:lnSpc>
                <a:spcPct val="150000"/>
              </a:lnSpc>
            </a:pPr>
            <a:r>
              <a:rPr lang="en-US" sz="2400" dirty="0" smtClean="0">
                <a:solidFill>
                  <a:schemeClr val="accent2"/>
                </a:solidFill>
                <a:latin typeface="Times New Roman" pitchFamily="18" charset="0"/>
                <a:cs typeface="Times New Roman" pitchFamily="18" charset="0"/>
              </a:rPr>
              <a:t>Residential Security</a:t>
            </a:r>
          </a:p>
          <a:p>
            <a:r>
              <a:rPr lang="en-US" sz="2400" dirty="0" smtClean="0">
                <a:solidFill>
                  <a:schemeClr val="accent2"/>
                </a:solidFill>
              </a:rPr>
              <a:t>Identification Of guardian Picking up children from school.</a:t>
            </a:r>
            <a:endParaRPr lang="en-US" sz="2400" dirty="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2"/>
                </a:solidFill>
                <a:latin typeface="Times New Roman" pitchFamily="18" charset="0"/>
                <a:cs typeface="Times New Roman" pitchFamily="18" charset="0"/>
              </a:rPr>
              <a:t>CONTENTS</a:t>
            </a:r>
            <a:endParaRPr lang="en-US"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686800" cy="5486400"/>
          </a:xfrm>
        </p:spPr>
        <p:txBody>
          <a:bodyPr>
            <a:normAutofit/>
          </a:bodyPr>
          <a:lstStyle/>
          <a:p>
            <a:pPr marL="514350" indent="-514350">
              <a:buFont typeface="+mj-lt"/>
              <a:buAutoNum type="arabicPeriod"/>
            </a:pPr>
            <a:r>
              <a:rPr lang="en-US" sz="2400" dirty="0" smtClean="0">
                <a:solidFill>
                  <a:schemeClr val="accent2"/>
                </a:solidFill>
                <a:latin typeface="Times New Roman" pitchFamily="18" charset="0"/>
                <a:cs typeface="Times New Roman" pitchFamily="18" charset="0"/>
              </a:rPr>
              <a:t>Introduction</a:t>
            </a:r>
          </a:p>
          <a:p>
            <a:pPr marL="514350" indent="-514350"/>
            <a:r>
              <a:rPr lang="en-US" sz="2400" dirty="0" smtClean="0">
                <a:solidFill>
                  <a:schemeClr val="accent2"/>
                </a:solidFill>
                <a:latin typeface="Times New Roman" pitchFamily="18" charset="0"/>
                <a:cs typeface="Times New Roman" pitchFamily="18" charset="0"/>
              </a:rPr>
              <a:t>Problem Definition</a:t>
            </a:r>
          </a:p>
          <a:p>
            <a:pPr marL="514350" indent="-514350"/>
            <a:r>
              <a:rPr lang="en-US" sz="2400" dirty="0" smtClean="0">
                <a:solidFill>
                  <a:schemeClr val="accent2"/>
                </a:solidFill>
                <a:latin typeface="Times New Roman" pitchFamily="18" charset="0"/>
                <a:cs typeface="Times New Roman" pitchFamily="18" charset="0"/>
              </a:rPr>
              <a:t>Scope of the Project</a:t>
            </a:r>
          </a:p>
          <a:p>
            <a:pPr marL="514350" indent="-514350">
              <a:buNone/>
            </a:pPr>
            <a:r>
              <a:rPr lang="en-IN" sz="2400" dirty="0" smtClean="0">
                <a:solidFill>
                  <a:schemeClr val="accent2"/>
                </a:solidFill>
                <a:latin typeface="Times New Roman" pitchFamily="18" charset="0"/>
                <a:cs typeface="Times New Roman" pitchFamily="18" charset="0"/>
              </a:rPr>
              <a:t>2.Literature Survey</a:t>
            </a:r>
            <a:endParaRPr lang="en-US" sz="2400" dirty="0" smtClean="0">
              <a:solidFill>
                <a:schemeClr val="accent2"/>
              </a:solidFill>
              <a:latin typeface="Times New Roman" pitchFamily="18" charset="0"/>
              <a:cs typeface="Times New Roman" pitchFamily="18" charset="0"/>
            </a:endParaRPr>
          </a:p>
          <a:p>
            <a:pPr marL="514350" indent="-514350"/>
            <a:r>
              <a:rPr lang="en-US" sz="2400" dirty="0" smtClean="0">
                <a:solidFill>
                  <a:schemeClr val="accent2"/>
                </a:solidFill>
                <a:latin typeface="Times New Roman" pitchFamily="18" charset="0"/>
                <a:cs typeface="Times New Roman" pitchFamily="18" charset="0"/>
              </a:rPr>
              <a:t>Existing System </a:t>
            </a:r>
          </a:p>
          <a:p>
            <a:pPr marL="514350" indent="-514350"/>
            <a:r>
              <a:rPr lang="en-US" sz="2400" dirty="0" smtClean="0">
                <a:solidFill>
                  <a:schemeClr val="accent2"/>
                </a:solidFill>
                <a:latin typeface="Times New Roman" pitchFamily="18" charset="0"/>
                <a:cs typeface="Times New Roman" pitchFamily="18" charset="0"/>
              </a:rPr>
              <a:t>Methodology</a:t>
            </a:r>
          </a:p>
          <a:p>
            <a:pPr marL="514350" indent="-514350">
              <a:buNone/>
            </a:pPr>
            <a:r>
              <a:rPr lang="en-US" sz="2400" smtClean="0">
                <a:solidFill>
                  <a:schemeClr val="accent2"/>
                </a:solidFill>
                <a:latin typeface="Times New Roman" pitchFamily="18" charset="0"/>
                <a:cs typeface="Times New Roman" pitchFamily="18" charset="0"/>
              </a:rPr>
              <a:t>3.Hardware </a:t>
            </a:r>
            <a:r>
              <a:rPr lang="en-US" sz="2400" dirty="0" smtClean="0">
                <a:solidFill>
                  <a:schemeClr val="accent2"/>
                </a:solidFill>
                <a:latin typeface="Times New Roman" pitchFamily="18" charset="0"/>
                <a:cs typeface="Times New Roman" pitchFamily="18" charset="0"/>
              </a:rPr>
              <a:t>and Software requirements</a:t>
            </a:r>
          </a:p>
          <a:p>
            <a:pPr marL="514350" indent="-514350">
              <a:buNone/>
            </a:pPr>
            <a:r>
              <a:rPr lang="en-US" sz="2400" dirty="0" smtClean="0">
                <a:solidFill>
                  <a:schemeClr val="accent2"/>
                </a:solidFill>
                <a:latin typeface="Times New Roman" pitchFamily="18" charset="0"/>
                <a:cs typeface="Times New Roman" pitchFamily="18" charset="0"/>
              </a:rPr>
              <a:t>4. Implementation </a:t>
            </a:r>
          </a:p>
          <a:p>
            <a:pPr marL="514350" indent="-514350">
              <a:buNone/>
            </a:pPr>
            <a:r>
              <a:rPr lang="en-US" sz="2400" dirty="0" smtClean="0">
                <a:solidFill>
                  <a:schemeClr val="accent2"/>
                </a:solidFill>
                <a:latin typeface="Times New Roman" pitchFamily="18" charset="0"/>
                <a:cs typeface="Times New Roman" pitchFamily="18" charset="0"/>
              </a:rPr>
              <a:t>5.Application</a:t>
            </a:r>
          </a:p>
          <a:p>
            <a:pPr marL="514350" indent="-514350">
              <a:buNone/>
            </a:pPr>
            <a:r>
              <a:rPr lang="en-US" sz="2400" dirty="0" smtClean="0">
                <a:solidFill>
                  <a:schemeClr val="accent2"/>
                </a:solidFill>
                <a:latin typeface="Times New Roman" pitchFamily="18" charset="0"/>
                <a:cs typeface="Times New Roman" pitchFamily="18" charset="0"/>
              </a:rPr>
              <a:t>6. Advantages and limitation</a:t>
            </a:r>
          </a:p>
          <a:p>
            <a:pPr marL="514350" indent="-514350">
              <a:buNone/>
            </a:pPr>
            <a:r>
              <a:rPr lang="en-US" sz="2400" dirty="0" smtClean="0">
                <a:solidFill>
                  <a:schemeClr val="accent2"/>
                </a:solidFill>
                <a:latin typeface="Times New Roman" pitchFamily="18" charset="0"/>
                <a:cs typeface="Times New Roman" pitchFamily="18" charset="0"/>
              </a:rPr>
              <a:t>7. Conclusion</a:t>
            </a:r>
          </a:p>
          <a:p>
            <a:pPr marL="514350" indent="-514350">
              <a:buNone/>
            </a:pPr>
            <a:r>
              <a:rPr lang="en-US" sz="2400" dirty="0" smtClean="0">
                <a:solidFill>
                  <a:schemeClr val="accent2"/>
                </a:solidFill>
                <a:latin typeface="Times New Roman" pitchFamily="18" charset="0"/>
                <a:cs typeface="Times New Roman" pitchFamily="18" charset="0"/>
              </a:rPr>
              <a:t>8. References </a:t>
            </a:r>
          </a:p>
          <a:p>
            <a:endParaRPr lang="en-US" dirty="0">
              <a:solidFill>
                <a:schemeClr val="accent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2"/>
                </a:solidFill>
                <a:latin typeface="Times New Roman" pitchFamily="18" charset="0"/>
                <a:cs typeface="Times New Roman" pitchFamily="18" charset="0"/>
              </a:rPr>
              <a:t>ADVANTAGES AND LIMITATION</a:t>
            </a:r>
            <a:endParaRPr lang="en-US"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3733800"/>
          </a:xfrm>
        </p:spPr>
        <p:txBody>
          <a:bodyPr>
            <a:noAutofit/>
          </a:bodyPr>
          <a:lstStyle/>
          <a:p>
            <a:pPr>
              <a:buNone/>
            </a:pPr>
            <a:r>
              <a:rPr lang="en-US" sz="2200" dirty="0" smtClean="0">
                <a:solidFill>
                  <a:schemeClr val="accent2"/>
                </a:solidFill>
                <a:latin typeface="Times New Roman" pitchFamily="18" charset="0"/>
                <a:cs typeface="Times New Roman" pitchFamily="18" charset="0"/>
              </a:rPr>
              <a:t>Advantages</a:t>
            </a:r>
          </a:p>
          <a:p>
            <a:r>
              <a:rPr lang="en-US" sz="2200" dirty="0" smtClean="0">
                <a:solidFill>
                  <a:schemeClr val="accent2"/>
                </a:solidFill>
                <a:latin typeface="Times New Roman" pitchFamily="18" charset="0"/>
                <a:cs typeface="Times New Roman" pitchFamily="18" charset="0"/>
              </a:rPr>
              <a:t> There are many benefits to face recognition systems such as its convinence and Social acceptability. all you need is your picture taken for it to work.</a:t>
            </a:r>
          </a:p>
          <a:p>
            <a:pPr>
              <a:buNone/>
            </a:pPr>
            <a:endParaRPr lang="en-US" sz="2200" dirty="0" smtClean="0">
              <a:solidFill>
                <a:schemeClr val="accent2"/>
              </a:solidFill>
              <a:latin typeface="Times New Roman" pitchFamily="18" charset="0"/>
              <a:cs typeface="Times New Roman" pitchFamily="18" charset="0"/>
            </a:endParaRPr>
          </a:p>
          <a:p>
            <a:r>
              <a:rPr lang="en-US" sz="2200" dirty="0" smtClean="0">
                <a:solidFill>
                  <a:schemeClr val="accent2"/>
                </a:solidFill>
                <a:latin typeface="Times New Roman" pitchFamily="18" charset="0"/>
                <a:cs typeface="Times New Roman" pitchFamily="18" charset="0"/>
              </a:rPr>
              <a:t>Face recognition is easy to use and in many cases it can be performed without a Person even knowing. </a:t>
            </a:r>
          </a:p>
          <a:p>
            <a:pPr>
              <a:buNone/>
            </a:pPr>
            <a:endParaRPr lang="en-US" sz="2200" dirty="0" smtClean="0">
              <a:solidFill>
                <a:schemeClr val="accent2"/>
              </a:solidFill>
              <a:latin typeface="Times New Roman" pitchFamily="18" charset="0"/>
              <a:cs typeface="Times New Roman" pitchFamily="18" charset="0"/>
            </a:endParaRPr>
          </a:p>
          <a:p>
            <a:pPr>
              <a:buNone/>
            </a:pPr>
            <a:r>
              <a:rPr lang="en-US" sz="2200" dirty="0" smtClean="0">
                <a:solidFill>
                  <a:schemeClr val="accent2"/>
                </a:solidFill>
                <a:latin typeface="Times New Roman" pitchFamily="18" charset="0"/>
                <a:cs typeface="Times New Roman" pitchFamily="18" charset="0"/>
              </a:rPr>
              <a:t> Limitation</a:t>
            </a:r>
          </a:p>
          <a:p>
            <a:r>
              <a:rPr lang="en-US" sz="2200" dirty="0" smtClean="0">
                <a:solidFill>
                  <a:schemeClr val="accent2"/>
                </a:solidFill>
                <a:latin typeface="Times New Roman" pitchFamily="18" charset="0"/>
                <a:cs typeface="Times New Roman" pitchFamily="18" charset="0"/>
              </a:rPr>
              <a:t>Changes in acquisition environment reduce matching accuracy.</a:t>
            </a:r>
          </a:p>
          <a:p>
            <a:pPr>
              <a:buNone/>
            </a:pPr>
            <a:endParaRPr lang="en-US" sz="2200" dirty="0" smtClean="0">
              <a:solidFill>
                <a:schemeClr val="accent2"/>
              </a:solidFill>
              <a:latin typeface="Times New Roman" pitchFamily="18" charset="0"/>
              <a:cs typeface="Times New Roman" pitchFamily="18" charset="0"/>
            </a:endParaRPr>
          </a:p>
          <a:p>
            <a:r>
              <a:rPr lang="en-US" sz="2200" dirty="0" smtClean="0">
                <a:solidFill>
                  <a:schemeClr val="accent2"/>
                </a:solidFill>
                <a:latin typeface="Times New Roman" pitchFamily="18" charset="0"/>
                <a:cs typeface="Times New Roman" pitchFamily="18" charset="0"/>
              </a:rPr>
              <a:t>Changes in physiological characteristics reduce matching accuracy.</a:t>
            </a:r>
          </a:p>
          <a:p>
            <a:endParaRPr lang="en-US" sz="2200" dirty="0" smtClean="0">
              <a:solidFill>
                <a:schemeClr val="accent2"/>
              </a:solidFill>
              <a:latin typeface="Times New Roman" pitchFamily="18" charset="0"/>
              <a:cs typeface="Times New Roman" pitchFamily="18" charset="0"/>
            </a:endParaRPr>
          </a:p>
          <a:p>
            <a:pPr>
              <a:buNone/>
            </a:pPr>
            <a:endParaRPr lang="en-US" sz="2200" dirty="0" smtClean="0">
              <a:solidFill>
                <a:schemeClr val="accent2"/>
              </a:solidFill>
              <a:latin typeface="Times New Roman" pitchFamily="18" charset="0"/>
              <a:cs typeface="Times New Roman" pitchFamily="18" charset="0"/>
            </a:endParaRPr>
          </a:p>
          <a:p>
            <a:pPr>
              <a:buNone/>
            </a:pPr>
            <a:r>
              <a:rPr lang="en-US" sz="2200" dirty="0" smtClean="0">
                <a:solidFill>
                  <a:schemeClr val="accent2"/>
                </a:solidFill>
                <a:latin typeface="Times New Roman" pitchFamily="18" charset="0"/>
                <a:cs typeface="Times New Roman" pitchFamily="18" charset="0"/>
              </a:rPr>
              <a:t> </a:t>
            </a:r>
          </a:p>
          <a:p>
            <a:endParaRPr lang="en-US" sz="2200" dirty="0" smtClean="0">
              <a:solidFill>
                <a:schemeClr val="accent2"/>
              </a:solidFill>
              <a:latin typeface="Times New Roman" pitchFamily="18" charset="0"/>
              <a:cs typeface="Times New Roman" pitchFamily="18" charset="0"/>
            </a:endParaRPr>
          </a:p>
          <a:p>
            <a:pPr>
              <a:buNone/>
            </a:pPr>
            <a:endParaRPr lang="en-US" sz="2200" dirty="0">
              <a:solidFill>
                <a:schemeClr val="accent2"/>
              </a:solidFill>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smtClean="0">
                <a:solidFill>
                  <a:schemeClr val="accent2"/>
                </a:solidFill>
                <a:latin typeface="Times New Roman" pitchFamily="18" charset="0"/>
                <a:cs typeface="Times New Roman" pitchFamily="18" charset="0"/>
              </a:rPr>
              <a:t>CONCLUSION </a:t>
            </a:r>
            <a:r>
              <a:rPr lang="en-US" dirty="0" smtClean="0">
                <a:solidFill>
                  <a:schemeClr val="accent2"/>
                </a:solidFill>
                <a:latin typeface="Times New Roman" pitchFamily="18" charset="0"/>
                <a:cs typeface="Times New Roman" pitchFamily="18" charset="0"/>
              </a:rPr>
              <a:t/>
            </a:r>
            <a:br>
              <a:rPr lang="en-US" dirty="0" smtClean="0">
                <a:solidFill>
                  <a:schemeClr val="accent2"/>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r>
              <a:rPr lang="en-US" dirty="0" smtClean="0">
                <a:solidFill>
                  <a:schemeClr val="accent2"/>
                </a:solidFill>
                <a:latin typeface="Times New Roman" pitchFamily="18" charset="0"/>
                <a:cs typeface="Times New Roman" pitchFamily="18" charset="0"/>
              </a:rPr>
              <a:t>Face recognition technologies have been associated generally with very costly top secure application Today the secure technologies have evolved and the cost of equipment is going dramatically due to the integration and the increase processing power. Certain application of face recognition technology are now cost effective , reliable and highly accurate.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1" y="533400"/>
            <a:ext cx="3840582" cy="584775"/>
          </a:xfrm>
          <a:prstGeom prst="rect">
            <a:avLst/>
          </a:prstGeom>
        </p:spPr>
        <p:txBody>
          <a:bodyPr wrap="square">
            <a:spAutoFit/>
          </a:bodyPr>
          <a:lstStyle/>
          <a:p>
            <a:r>
              <a:rPr lang="en-US" sz="3200" b="1" dirty="0" smtClean="0">
                <a:solidFill>
                  <a:schemeClr val="accent2"/>
                </a:solidFill>
                <a:latin typeface="Times New Roman" pitchFamily="18" charset="0"/>
                <a:cs typeface="Times New Roman" pitchFamily="18" charset="0"/>
              </a:rPr>
              <a:t>REFERENCES </a:t>
            </a:r>
            <a:endParaRPr lang="en-US" sz="3200" dirty="0">
              <a:solidFill>
                <a:schemeClr val="accent2"/>
              </a:solidFill>
              <a:latin typeface="Times New Roman" pitchFamily="18" charset="0"/>
              <a:cs typeface="Times New Roman" pitchFamily="18" charset="0"/>
            </a:endParaRPr>
          </a:p>
        </p:txBody>
      </p:sp>
      <p:sp>
        <p:nvSpPr>
          <p:cNvPr id="3" name="Rectangle 2"/>
          <p:cNvSpPr/>
          <p:nvPr/>
        </p:nvSpPr>
        <p:spPr>
          <a:xfrm>
            <a:off x="152400" y="1219199"/>
            <a:ext cx="6705600" cy="5632311"/>
          </a:xfrm>
          <a:prstGeom prst="rect">
            <a:avLst/>
          </a:prstGeom>
        </p:spPr>
        <p:txBody>
          <a:bodyPr wrap="square">
            <a:spAutoFit/>
          </a:bodyPr>
          <a:lstStyle/>
          <a:p>
            <a:r>
              <a:rPr lang="en-US" dirty="0" smtClean="0">
                <a:solidFill>
                  <a:schemeClr val="accent2"/>
                </a:solidFill>
                <a:latin typeface="Times New Roman" pitchFamily="18" charset="0"/>
                <a:cs typeface="Times New Roman" pitchFamily="18" charset="0"/>
              </a:rPr>
              <a:t>1) H. Bay, T. Tuytelaars, and L. Van Gool. Surf: Speeded up robust </a:t>
            </a:r>
          </a:p>
          <a:p>
            <a:r>
              <a:rPr lang="en-US" dirty="0" smtClean="0">
                <a:solidFill>
                  <a:schemeClr val="accent2"/>
                </a:solidFill>
                <a:latin typeface="Times New Roman" pitchFamily="18" charset="0"/>
                <a:cs typeface="Times New Roman" pitchFamily="18" charset="0"/>
              </a:rPr>
              <a:t>features. </a:t>
            </a:r>
            <a:r>
              <a:rPr lang="en-US" i="1" dirty="0" smtClean="0">
                <a:solidFill>
                  <a:schemeClr val="accent2"/>
                </a:solidFill>
                <a:latin typeface="Times New Roman" pitchFamily="18" charset="0"/>
                <a:cs typeface="Times New Roman" pitchFamily="18" charset="0"/>
              </a:rPr>
              <a:t>ECCV, 2006. </a:t>
            </a:r>
          </a:p>
          <a:p>
            <a:r>
              <a:rPr lang="en-US" dirty="0" smtClean="0">
                <a:solidFill>
                  <a:schemeClr val="accent2"/>
                </a:solidFill>
                <a:latin typeface="Times New Roman" pitchFamily="18" charset="0"/>
                <a:cs typeface="Times New Roman" pitchFamily="18" charset="0"/>
              </a:rPr>
              <a:t>2)P. N. Belhumeur, J. P. Hespanha, and D. J. Kriegman. Eigenfaces vs. </a:t>
            </a:r>
          </a:p>
          <a:p>
            <a:r>
              <a:rPr lang="en-US" dirty="0" smtClean="0">
                <a:solidFill>
                  <a:schemeClr val="accent2"/>
                </a:solidFill>
                <a:latin typeface="Times New Roman" pitchFamily="18" charset="0"/>
                <a:cs typeface="Times New Roman" pitchFamily="18" charset="0"/>
              </a:rPr>
              <a:t>fisherfaces: Recognition using class specific linear projection. </a:t>
            </a:r>
            <a:r>
              <a:rPr lang="en-US" i="1" dirty="0" smtClean="0">
                <a:solidFill>
                  <a:schemeClr val="accent2"/>
                </a:solidFill>
                <a:latin typeface="Times New Roman" pitchFamily="18" charset="0"/>
                <a:cs typeface="Times New Roman" pitchFamily="18" charset="0"/>
              </a:rPr>
              <a:t>PAMI, </a:t>
            </a:r>
          </a:p>
          <a:p>
            <a:r>
              <a:rPr lang="en-US" dirty="0" smtClean="0">
                <a:solidFill>
                  <a:schemeClr val="accent2"/>
                </a:solidFill>
                <a:latin typeface="Times New Roman" pitchFamily="18" charset="0"/>
                <a:cs typeface="Times New Roman" pitchFamily="18" charset="0"/>
              </a:rPr>
              <a:t>1997. </a:t>
            </a:r>
          </a:p>
          <a:p>
            <a:r>
              <a:rPr lang="en-US" dirty="0" smtClean="0">
                <a:solidFill>
                  <a:schemeClr val="accent2"/>
                </a:solidFill>
                <a:latin typeface="Times New Roman" pitchFamily="18" charset="0"/>
                <a:cs typeface="Times New Roman" pitchFamily="18" charset="0"/>
              </a:rPr>
              <a:t>3)F. L. Bookstein. Principal warps: Thin-plate splines and the decomposition </a:t>
            </a:r>
          </a:p>
          <a:p>
            <a:r>
              <a:rPr lang="en-US" dirty="0" smtClean="0">
                <a:solidFill>
                  <a:schemeClr val="accent2"/>
                </a:solidFill>
                <a:latin typeface="Times New Roman" pitchFamily="18" charset="0"/>
                <a:cs typeface="Times New Roman" pitchFamily="18" charset="0"/>
              </a:rPr>
              <a:t>of deformations. </a:t>
            </a:r>
            <a:r>
              <a:rPr lang="en-US" i="1" dirty="0" smtClean="0">
                <a:solidFill>
                  <a:schemeClr val="accent2"/>
                </a:solidFill>
                <a:latin typeface="Times New Roman" pitchFamily="18" charset="0"/>
                <a:cs typeface="Times New Roman" pitchFamily="18" charset="0"/>
              </a:rPr>
              <a:t>PAMI, 1989. </a:t>
            </a:r>
          </a:p>
          <a:p>
            <a:r>
              <a:rPr lang="en-US" dirty="0" smtClean="0">
                <a:solidFill>
                  <a:schemeClr val="accent2"/>
                </a:solidFill>
                <a:latin typeface="Times New Roman" pitchFamily="18" charset="0"/>
                <a:cs typeface="Times New Roman" pitchFamily="18" charset="0"/>
              </a:rPr>
              <a:t>4) W. Chen and Y. Gao. Recognizing partially occluded faces from a </a:t>
            </a:r>
          </a:p>
          <a:p>
            <a:r>
              <a:rPr lang="en-US" dirty="0" smtClean="0">
                <a:solidFill>
                  <a:schemeClr val="accent2"/>
                </a:solidFill>
                <a:latin typeface="Times New Roman" pitchFamily="18" charset="0"/>
                <a:cs typeface="Times New Roman" pitchFamily="18" charset="0"/>
              </a:rPr>
              <a:t>single sample per class using string-based matching. In </a:t>
            </a:r>
            <a:r>
              <a:rPr lang="en-US" i="1" dirty="0" smtClean="0">
                <a:solidFill>
                  <a:schemeClr val="accent2"/>
                </a:solidFill>
                <a:latin typeface="Times New Roman" pitchFamily="18" charset="0"/>
                <a:cs typeface="Times New Roman" pitchFamily="18" charset="0"/>
              </a:rPr>
              <a:t>ECCV. 2010. </a:t>
            </a:r>
          </a:p>
          <a:p>
            <a:r>
              <a:rPr lang="en-US" dirty="0" smtClean="0">
                <a:solidFill>
                  <a:schemeClr val="accent2"/>
                </a:solidFill>
                <a:latin typeface="Times New Roman" pitchFamily="18" charset="0"/>
                <a:cs typeface="Times New Roman" pitchFamily="18" charset="0"/>
              </a:rPr>
              <a:t>5) H. Chui and A. Rangarajan. A new point matching algorithm for </a:t>
            </a:r>
          </a:p>
          <a:p>
            <a:r>
              <a:rPr lang="en-US" dirty="0" smtClean="0">
                <a:solidFill>
                  <a:schemeClr val="accent2"/>
                </a:solidFill>
                <a:latin typeface="Times New Roman" pitchFamily="18" charset="0"/>
                <a:cs typeface="Times New Roman" pitchFamily="18" charset="0"/>
              </a:rPr>
              <a:t>non-rigid registration. </a:t>
            </a:r>
            <a:r>
              <a:rPr lang="en-US" i="1" dirty="0" smtClean="0">
                <a:solidFill>
                  <a:schemeClr val="accent2"/>
                </a:solidFill>
                <a:latin typeface="Times New Roman" pitchFamily="18" charset="0"/>
                <a:cs typeface="Times New Roman" pitchFamily="18" charset="0"/>
              </a:rPr>
              <a:t>CVIU, 2003. </a:t>
            </a:r>
          </a:p>
          <a:p>
            <a:r>
              <a:rPr lang="en-US" dirty="0" smtClean="0">
                <a:solidFill>
                  <a:schemeClr val="accent2"/>
                </a:solidFill>
                <a:latin typeface="Times New Roman" pitchFamily="18" charset="0"/>
                <a:cs typeface="Times New Roman" pitchFamily="18" charset="0"/>
              </a:rPr>
              <a:t>6) D. Conte, P. Foggia, C. Sansone, and M. Vento. Thirty years of graph </a:t>
            </a:r>
          </a:p>
          <a:p>
            <a:r>
              <a:rPr lang="en-US" dirty="0" smtClean="0">
                <a:solidFill>
                  <a:schemeClr val="accent2"/>
                </a:solidFill>
                <a:latin typeface="Times New Roman" pitchFamily="18" charset="0"/>
                <a:cs typeface="Times New Roman" pitchFamily="18" charset="0"/>
              </a:rPr>
              <a:t>matching in pattern recognition. </a:t>
            </a:r>
            <a:r>
              <a:rPr lang="en-US" i="1" dirty="0" smtClean="0">
                <a:solidFill>
                  <a:schemeClr val="accent2"/>
                </a:solidFill>
                <a:latin typeface="Times New Roman" pitchFamily="18" charset="0"/>
                <a:cs typeface="Times New Roman" pitchFamily="18" charset="0"/>
              </a:rPr>
              <a:t>PAMI, 2004. </a:t>
            </a:r>
          </a:p>
          <a:p>
            <a:r>
              <a:rPr lang="en-US" dirty="0" smtClean="0">
                <a:solidFill>
                  <a:schemeClr val="accent2"/>
                </a:solidFill>
                <a:latin typeface="Times New Roman" pitchFamily="18" charset="0"/>
                <a:cs typeface="Times New Roman" pitchFamily="18" charset="0"/>
              </a:rPr>
              <a:t>7)T. F. Cootes, G. J. Edwards, and C. J. Taylor. Active appearance </a:t>
            </a:r>
          </a:p>
          <a:p>
            <a:r>
              <a:rPr lang="en-US" dirty="0" smtClean="0">
                <a:solidFill>
                  <a:schemeClr val="accent2"/>
                </a:solidFill>
                <a:latin typeface="Times New Roman" pitchFamily="18" charset="0"/>
                <a:cs typeface="Times New Roman" pitchFamily="18" charset="0"/>
              </a:rPr>
              <a:t>models. </a:t>
            </a:r>
            <a:r>
              <a:rPr lang="en-US" i="1" dirty="0" smtClean="0">
                <a:solidFill>
                  <a:schemeClr val="accent2"/>
                </a:solidFill>
                <a:latin typeface="Times New Roman" pitchFamily="18" charset="0"/>
                <a:cs typeface="Times New Roman" pitchFamily="18" charset="0"/>
              </a:rPr>
              <a:t>PAMI, 2001. </a:t>
            </a:r>
          </a:p>
          <a:p>
            <a:r>
              <a:rPr lang="en-US" dirty="0" smtClean="0">
                <a:solidFill>
                  <a:schemeClr val="accent2"/>
                </a:solidFill>
                <a:latin typeface="Times New Roman" pitchFamily="18" charset="0"/>
                <a:cs typeface="Times New Roman" pitchFamily="18" charset="0"/>
              </a:rPr>
              <a:t>8)E. Elhamifar and R. Vidal. Robust classification using structured </a:t>
            </a:r>
          </a:p>
          <a:p>
            <a:r>
              <a:rPr lang="it-IT" dirty="0" smtClean="0">
                <a:solidFill>
                  <a:schemeClr val="accent2"/>
                </a:solidFill>
                <a:latin typeface="Times New Roman" pitchFamily="18" charset="0"/>
                <a:cs typeface="Times New Roman" pitchFamily="18" charset="0"/>
              </a:rPr>
              <a:t>sparse representation. In </a:t>
            </a:r>
            <a:r>
              <a:rPr lang="it-IT" i="1" dirty="0" smtClean="0">
                <a:solidFill>
                  <a:schemeClr val="accent2"/>
                </a:solidFill>
                <a:latin typeface="Times New Roman" pitchFamily="18" charset="0"/>
                <a:cs typeface="Times New Roman" pitchFamily="18" charset="0"/>
              </a:rPr>
              <a:t>CVPR, 2011. </a:t>
            </a:r>
          </a:p>
          <a:p>
            <a:endParaRPr lang="en-US" dirty="0">
              <a:solidFill>
                <a:schemeClr val="accent2"/>
              </a:solidFill>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pPr>
              <a:buNone/>
            </a:pPr>
            <a:endParaRPr lang="en-US" sz="6000" dirty="0" smtClean="0">
              <a:solidFill>
                <a:schemeClr val="accent2"/>
              </a:solidFill>
              <a:latin typeface="Times New Roman" pitchFamily="18" charset="0"/>
              <a:cs typeface="Times New Roman" pitchFamily="18" charset="0"/>
            </a:endParaRPr>
          </a:p>
          <a:p>
            <a:pPr>
              <a:buNone/>
            </a:pPr>
            <a:r>
              <a:rPr lang="en-US" sz="6000" b="1" dirty="0" smtClean="0">
                <a:solidFill>
                  <a:schemeClr val="accent2"/>
                </a:solidFill>
                <a:latin typeface="Times New Roman" pitchFamily="18" charset="0"/>
                <a:cs typeface="Times New Roman" pitchFamily="18" charset="0"/>
              </a:rPr>
              <a:t>Thank you….!!!!!</a:t>
            </a:r>
            <a:endParaRPr lang="en-US" sz="6000" b="1" dirty="0">
              <a:solidFill>
                <a:schemeClr val="accent2"/>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2"/>
                </a:solidFill>
                <a:latin typeface="Times New Roman" pitchFamily="18" charset="0"/>
                <a:cs typeface="Times New Roman" pitchFamily="18" charset="0"/>
              </a:rPr>
              <a:t>INTRODUCTION</a:t>
            </a:r>
            <a:endParaRPr lang="en-US"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solidFill>
                  <a:schemeClr val="accent2"/>
                </a:solidFill>
                <a:latin typeface="Times New Roman" pitchFamily="18" charset="0"/>
                <a:cs typeface="Times New Roman" pitchFamily="18" charset="0"/>
              </a:rPr>
              <a:t>Biometrics recognizing</a:t>
            </a:r>
          </a:p>
          <a:p>
            <a:pPr>
              <a:buNone/>
            </a:pPr>
            <a:endParaRPr lang="en-US" sz="2400" dirty="0" smtClean="0">
              <a:solidFill>
                <a:schemeClr val="accent2"/>
              </a:solidFill>
              <a:latin typeface="Times New Roman" pitchFamily="18" charset="0"/>
              <a:cs typeface="Times New Roman" pitchFamily="18" charset="0"/>
            </a:endParaRPr>
          </a:p>
          <a:p>
            <a:r>
              <a:rPr lang="en-IN" sz="2400" dirty="0">
                <a:solidFill>
                  <a:schemeClr val="accent2"/>
                </a:solidFill>
                <a:latin typeface="Times New Roman" pitchFamily="18" charset="0"/>
                <a:cs typeface="Times New Roman" pitchFamily="18" charset="0"/>
              </a:rPr>
              <a:t>C# </a:t>
            </a:r>
            <a:r>
              <a:rPr lang="en-IN" sz="2400" dirty="0" smtClean="0">
                <a:solidFill>
                  <a:schemeClr val="accent2"/>
                </a:solidFill>
                <a:latin typeface="Times New Roman" pitchFamily="18" charset="0"/>
                <a:cs typeface="Times New Roman" pitchFamily="18" charset="0"/>
              </a:rPr>
              <a:t>CODE</a:t>
            </a:r>
          </a:p>
          <a:p>
            <a:pPr>
              <a:buNone/>
            </a:pPr>
            <a:endParaRPr lang="en-IN" sz="2400" dirty="0" smtClean="0">
              <a:solidFill>
                <a:schemeClr val="accent2"/>
              </a:solidFill>
              <a:latin typeface="Times New Roman" pitchFamily="18" charset="0"/>
              <a:cs typeface="Times New Roman" pitchFamily="18" charset="0"/>
            </a:endParaRPr>
          </a:p>
          <a:p>
            <a:r>
              <a:rPr lang="en-IN" sz="2400" dirty="0" smtClean="0">
                <a:solidFill>
                  <a:schemeClr val="accent2"/>
                </a:solidFill>
                <a:latin typeface="Times New Roman" pitchFamily="18" charset="0"/>
                <a:cs typeface="Times New Roman" pitchFamily="18" charset="0"/>
              </a:rPr>
              <a:t>Attendance of student/employee</a:t>
            </a:r>
          </a:p>
          <a:p>
            <a:endParaRPr lang="en-US" sz="2400" dirty="0" smtClean="0">
              <a:solidFill>
                <a:schemeClr val="accent2"/>
              </a:solidFill>
              <a:latin typeface="Times New Roman" pitchFamily="18" charset="0"/>
              <a:cs typeface="Times New Roman" pitchFamily="18" charset="0"/>
            </a:endParaRPr>
          </a:p>
          <a:p>
            <a:r>
              <a:rPr lang="en-US" sz="2400" dirty="0" smtClean="0">
                <a:solidFill>
                  <a:schemeClr val="accent2"/>
                </a:solidFill>
                <a:latin typeface="Times New Roman" pitchFamily="18" charset="0"/>
                <a:cs typeface="Times New Roman" pitchFamily="18" charset="0"/>
              </a:rPr>
              <a:t> This is a lengthy process and takes a lot of time and effort</a:t>
            </a:r>
          </a:p>
          <a:p>
            <a:endParaRPr lang="en-US" sz="2400" dirty="0" smtClean="0">
              <a:solidFill>
                <a:schemeClr val="accent2"/>
              </a:solidFill>
              <a:latin typeface="Times New Roman" pitchFamily="18" charset="0"/>
              <a:cs typeface="Times New Roman" pitchFamily="18" charset="0"/>
            </a:endParaRPr>
          </a:p>
          <a:p>
            <a:r>
              <a:rPr lang="en-US" sz="2400" dirty="0" smtClean="0">
                <a:solidFill>
                  <a:schemeClr val="accent2"/>
                </a:solidFill>
                <a:latin typeface="Times New Roman" pitchFamily="18" charset="0"/>
                <a:cs typeface="Times New Roman" pitchFamily="18" charset="0"/>
              </a:rPr>
              <a:t> lot of disturbance and interruption ,human error</a:t>
            </a:r>
            <a:endParaRPr lang="en-US" sz="2400" dirty="0">
              <a:solidFill>
                <a:schemeClr val="accent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IN" sz="4900" b="1" dirty="0" smtClean="0">
                <a:solidFill>
                  <a:schemeClr val="accent2"/>
                </a:solidFill>
                <a:latin typeface="Times New Roman" pitchFamily="18" charset="0"/>
                <a:cs typeface="Times New Roman" pitchFamily="18" charset="0"/>
              </a:rPr>
              <a:t>LITERATURE SURVEY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381000" y="1524000"/>
            <a:ext cx="8229600" cy="5334000"/>
          </a:xfrm>
        </p:spPr>
        <p:txBody>
          <a:bodyPr>
            <a:normAutofit/>
          </a:bodyPr>
          <a:lstStyle/>
          <a:p>
            <a:r>
              <a:rPr lang="en-US" sz="2400" dirty="0" smtClean="0">
                <a:solidFill>
                  <a:schemeClr val="accent2"/>
                </a:solidFill>
                <a:latin typeface="Times New Roman" pitchFamily="18" charset="0"/>
                <a:cs typeface="Times New Roman" pitchFamily="18" charset="0"/>
              </a:rPr>
              <a:t>The physiological characteristics are related to the shape of the body </a:t>
            </a:r>
          </a:p>
          <a:p>
            <a:r>
              <a:rPr lang="en-US" sz="2400" dirty="0" smtClean="0">
                <a:solidFill>
                  <a:schemeClr val="accent2"/>
                </a:solidFill>
                <a:latin typeface="Times New Roman" pitchFamily="18" charset="0"/>
                <a:cs typeface="Times New Roman" pitchFamily="18" charset="0"/>
              </a:rPr>
              <a:t>organization to be effective, it needs accurate and fast means of recording the performance of the people inside this organization </a:t>
            </a:r>
          </a:p>
          <a:p>
            <a:r>
              <a:rPr lang="en-US" sz="2400" dirty="0" smtClean="0">
                <a:solidFill>
                  <a:schemeClr val="accent2"/>
                </a:solidFill>
                <a:latin typeface="Times New Roman" pitchFamily="18" charset="0"/>
                <a:cs typeface="Times New Roman" pitchFamily="18" charset="0"/>
              </a:rPr>
              <a:t>Appearance based </a:t>
            </a:r>
          </a:p>
          <a:p>
            <a:endParaRPr lang="en-US" sz="2400" dirty="0" smtClean="0">
              <a:solidFill>
                <a:schemeClr val="accent2"/>
              </a:solidFill>
              <a:latin typeface="Times New Roman" pitchFamily="18" charset="0"/>
              <a:cs typeface="Times New Roman" pitchFamily="18" charset="0"/>
            </a:endParaRPr>
          </a:p>
          <a:p>
            <a:r>
              <a:rPr lang="en-US" sz="2400" dirty="0" smtClean="0">
                <a:solidFill>
                  <a:schemeClr val="accent2"/>
                </a:solidFill>
                <a:latin typeface="Times New Roman" pitchFamily="18" charset="0"/>
                <a:cs typeface="Times New Roman" pitchFamily="18" charset="0"/>
              </a:rPr>
              <a:t>Model based </a:t>
            </a:r>
          </a:p>
          <a:p>
            <a:endParaRPr lang="en-US" sz="2400" dirty="0" smtClean="0">
              <a:solidFill>
                <a:schemeClr val="accent2"/>
              </a:solidFill>
              <a:latin typeface="Times New Roman" pitchFamily="18" charset="0"/>
              <a:cs typeface="Times New Roman" pitchFamily="18" charset="0"/>
            </a:endParaRPr>
          </a:p>
          <a:p>
            <a:r>
              <a:rPr lang="en-US" sz="2400" dirty="0" smtClean="0">
                <a:solidFill>
                  <a:schemeClr val="accent2"/>
                </a:solidFill>
                <a:latin typeface="Times New Roman" pitchFamily="18" charset="0"/>
                <a:cs typeface="Times New Roman" pitchFamily="18" charset="0"/>
              </a:rPr>
              <a:t>Template based </a:t>
            </a:r>
          </a:p>
          <a:p>
            <a:endParaRPr lang="en-US" sz="2400" dirty="0" smtClean="0">
              <a:solidFill>
                <a:schemeClr val="accent2"/>
              </a:solidFill>
              <a:latin typeface="Times New Roman" pitchFamily="18" charset="0"/>
              <a:cs typeface="Times New Roman" pitchFamily="18" charset="0"/>
            </a:endParaRPr>
          </a:p>
          <a:p>
            <a:r>
              <a:rPr lang="en-US" sz="2400" dirty="0" smtClean="0">
                <a:solidFill>
                  <a:schemeClr val="accent2"/>
                </a:solidFill>
                <a:latin typeface="Times New Roman" pitchFamily="18" charset="0"/>
                <a:cs typeface="Times New Roman" pitchFamily="18" charset="0"/>
              </a:rPr>
              <a:t>Neural Networks</a:t>
            </a:r>
          </a:p>
          <a:p>
            <a:endParaRPr lang="en-US" sz="2400" dirty="0" smtClean="0">
              <a:solidFill>
                <a:schemeClr val="accent2"/>
              </a:solidFill>
              <a:latin typeface="Times New Roman" pitchFamily="18" charset="0"/>
              <a:cs typeface="Times New Roman" pitchFamily="18" charset="0"/>
            </a:endParaRPr>
          </a:p>
          <a:p>
            <a:endParaRPr lang="en-US" dirty="0" smtClean="0">
              <a:solidFill>
                <a:schemeClr val="accent2"/>
              </a:solidFill>
            </a:endParaRPr>
          </a:p>
          <a:p>
            <a:endParaRPr lang="en-US" dirty="0">
              <a:solidFill>
                <a:schemeClr val="accent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2"/>
                </a:solidFill>
                <a:latin typeface="Times New Roman" pitchFamily="18" charset="0"/>
                <a:cs typeface="Times New Roman" pitchFamily="18" charset="0"/>
              </a:rPr>
              <a:t>EXISTING SYSTEM</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2200" dirty="0" smtClean="0">
                <a:solidFill>
                  <a:schemeClr val="accent2"/>
                </a:solidFill>
                <a:latin typeface="Times New Roman" pitchFamily="18" charset="0"/>
                <a:cs typeface="Times New Roman" pitchFamily="18" charset="0"/>
              </a:rPr>
              <a:t>1)Attendance taken manually</a:t>
            </a:r>
          </a:p>
          <a:p>
            <a:r>
              <a:rPr lang="en-US" sz="2200" dirty="0" smtClean="0">
                <a:solidFill>
                  <a:schemeClr val="accent2"/>
                </a:solidFill>
                <a:latin typeface="Times New Roman" pitchFamily="18" charset="0"/>
                <a:cs typeface="Times New Roman" pitchFamily="18" charset="0"/>
              </a:rPr>
              <a:t>old version method for the </a:t>
            </a:r>
          </a:p>
          <a:p>
            <a:pPr>
              <a:buNone/>
            </a:pPr>
            <a:r>
              <a:rPr lang="en-US" sz="2200" dirty="0" smtClean="0">
                <a:solidFill>
                  <a:schemeClr val="accent2"/>
                </a:solidFill>
                <a:latin typeface="Times New Roman" pitchFamily="18" charset="0"/>
                <a:cs typeface="Times New Roman" pitchFamily="18" charset="0"/>
              </a:rPr>
              <a:t>      attendance system.</a:t>
            </a:r>
          </a:p>
          <a:p>
            <a:r>
              <a:rPr lang="en-US" sz="2200" dirty="0" smtClean="0">
                <a:solidFill>
                  <a:schemeClr val="accent2"/>
                </a:solidFill>
                <a:latin typeface="Times New Roman" pitchFamily="18" charset="0"/>
                <a:cs typeface="Times New Roman" pitchFamily="18" charset="0"/>
              </a:rPr>
              <a:t> attendance by call the person name </a:t>
            </a:r>
          </a:p>
          <a:p>
            <a:pPr>
              <a:buNone/>
            </a:pPr>
            <a:r>
              <a:rPr lang="en-US" sz="2200" dirty="0" smtClean="0">
                <a:solidFill>
                  <a:schemeClr val="accent2"/>
                </a:solidFill>
                <a:latin typeface="Times New Roman" pitchFamily="18" charset="0"/>
                <a:cs typeface="Times New Roman" pitchFamily="18" charset="0"/>
              </a:rPr>
              <a:t>      and tick in the attendance register</a:t>
            </a:r>
          </a:p>
          <a:p>
            <a:pPr>
              <a:buNone/>
            </a:pPr>
            <a:r>
              <a:rPr lang="en-US" sz="3100" dirty="0" smtClean="0">
                <a:solidFill>
                  <a:schemeClr val="accent2"/>
                </a:solidFill>
                <a:latin typeface="Times New Roman" pitchFamily="18" charset="0"/>
                <a:cs typeface="Times New Roman" pitchFamily="18" charset="0"/>
              </a:rPr>
              <a:t> </a:t>
            </a:r>
          </a:p>
          <a:p>
            <a:pPr>
              <a:buNone/>
            </a:pPr>
            <a:r>
              <a:rPr lang="en-US" sz="2200" dirty="0" smtClean="0">
                <a:solidFill>
                  <a:schemeClr val="accent2"/>
                </a:solidFill>
                <a:latin typeface="Times New Roman" pitchFamily="18" charset="0"/>
                <a:cs typeface="Times New Roman" pitchFamily="18" charset="0"/>
              </a:rPr>
              <a:t>2)Finger print</a:t>
            </a:r>
          </a:p>
          <a:p>
            <a:r>
              <a:rPr lang="en-US" sz="2200" dirty="0" smtClean="0">
                <a:solidFill>
                  <a:schemeClr val="accent2"/>
                </a:solidFill>
                <a:latin typeface="Times New Roman" pitchFamily="18" charset="0"/>
                <a:cs typeface="Times New Roman" pitchFamily="18" charset="0"/>
              </a:rPr>
              <a:t>Identification method looks at the pattern</a:t>
            </a:r>
          </a:p>
          <a:p>
            <a:pPr>
              <a:buNone/>
            </a:pPr>
            <a:r>
              <a:rPr lang="en-US" sz="2200" dirty="0" smtClean="0">
                <a:solidFill>
                  <a:schemeClr val="accent2"/>
                </a:solidFill>
                <a:latin typeface="Times New Roman" pitchFamily="18" charset="0"/>
                <a:cs typeface="Times New Roman" pitchFamily="18" charset="0"/>
              </a:rPr>
              <a:t>      found.</a:t>
            </a:r>
          </a:p>
          <a:p>
            <a:r>
              <a:rPr lang="en-US" sz="2200" dirty="0" smtClean="0">
                <a:solidFill>
                  <a:schemeClr val="accent2"/>
                </a:solidFill>
                <a:latin typeface="Times New Roman" pitchFamily="18" charset="0"/>
                <a:cs typeface="Times New Roman" pitchFamily="18" charset="0"/>
              </a:rPr>
              <a:t>The pattern of friction ridges and valleys </a:t>
            </a:r>
          </a:p>
          <a:p>
            <a:pPr>
              <a:buNone/>
            </a:pPr>
            <a:r>
              <a:rPr lang="en-US" sz="2200" dirty="0" smtClean="0">
                <a:solidFill>
                  <a:schemeClr val="accent2"/>
                </a:solidFill>
                <a:latin typeface="Times New Roman" pitchFamily="18" charset="0"/>
                <a:cs typeface="Times New Roman" pitchFamily="18" charset="0"/>
              </a:rPr>
              <a:t>      On an individuals are unique.</a:t>
            </a:r>
          </a:p>
          <a:p>
            <a:endParaRPr lang="en-US" sz="2200" dirty="0" smtClean="0">
              <a:solidFill>
                <a:schemeClr val="accent2"/>
              </a:solidFill>
              <a:latin typeface="Times New Roman" pitchFamily="18" charset="0"/>
              <a:cs typeface="Times New Roman" pitchFamily="18" charset="0"/>
            </a:endParaRPr>
          </a:p>
          <a:p>
            <a:pPr>
              <a:buNone/>
            </a:pPr>
            <a:endParaRPr lang="en-US" sz="2200" dirty="0" smtClean="0">
              <a:solidFill>
                <a:schemeClr val="accent2"/>
              </a:solidFill>
              <a:latin typeface="Times New Roman" pitchFamily="18" charset="0"/>
              <a:cs typeface="Times New Roman" pitchFamily="18" charset="0"/>
            </a:endParaRPr>
          </a:p>
          <a:p>
            <a:pPr>
              <a:buNone/>
            </a:pPr>
            <a:endParaRPr lang="en-US" sz="2200" dirty="0" smtClean="0">
              <a:solidFill>
                <a:schemeClr val="accent2"/>
              </a:solidFill>
              <a:latin typeface="Times New Roman" pitchFamily="18" charset="0"/>
              <a:cs typeface="Times New Roman" pitchFamily="18" charset="0"/>
            </a:endParaRPr>
          </a:p>
          <a:p>
            <a:pPr>
              <a:buNone/>
            </a:pPr>
            <a:endParaRPr lang="en-US" sz="2200" dirty="0" smtClean="0">
              <a:solidFill>
                <a:schemeClr val="accent2"/>
              </a:solidFill>
              <a:latin typeface="Times New Roman" pitchFamily="18" charset="0"/>
              <a:cs typeface="Times New Roman" pitchFamily="18" charset="0"/>
            </a:endParaRPr>
          </a:p>
          <a:p>
            <a:pPr>
              <a:buNone/>
            </a:pPr>
            <a:endParaRPr lang="en-US" sz="2200" dirty="0" smtClean="0">
              <a:solidFill>
                <a:schemeClr val="accent2"/>
              </a:solidFill>
              <a:latin typeface="Times New Roman" pitchFamily="18" charset="0"/>
              <a:cs typeface="Times New Roman" pitchFamily="18" charset="0"/>
            </a:endParaRPr>
          </a:p>
          <a:p>
            <a:pPr>
              <a:buNone/>
            </a:pPr>
            <a:endParaRPr lang="en-US" sz="2200" dirty="0" smtClean="0">
              <a:solidFill>
                <a:schemeClr val="accent2"/>
              </a:solidFill>
              <a:latin typeface="Times New Roman" pitchFamily="18" charset="0"/>
              <a:cs typeface="Times New Roman" pitchFamily="18" charset="0"/>
            </a:endParaRPr>
          </a:p>
          <a:p>
            <a:pPr>
              <a:buNone/>
            </a:pPr>
            <a:endParaRPr lang="en-US" sz="2200" dirty="0" smtClean="0">
              <a:solidFill>
                <a:schemeClr val="accent2"/>
              </a:solidFill>
              <a:latin typeface="Times New Roman" pitchFamily="18" charset="0"/>
              <a:cs typeface="Times New Roman" pitchFamily="18" charset="0"/>
            </a:endParaRPr>
          </a:p>
          <a:p>
            <a:endParaRPr lang="en-US" sz="2200" dirty="0" smtClean="0">
              <a:solidFill>
                <a:schemeClr val="accent2"/>
              </a:solidFill>
              <a:latin typeface="Times New Roman" pitchFamily="18" charset="0"/>
              <a:cs typeface="Times New Roman" pitchFamily="18" charset="0"/>
            </a:endParaRPr>
          </a:p>
          <a:p>
            <a:pPr>
              <a:buNone/>
            </a:pPr>
            <a:endParaRPr lang="en-US" dirty="0" smtClean="0">
              <a:solidFill>
                <a:schemeClr val="accent2"/>
              </a:solidFill>
            </a:endParaRPr>
          </a:p>
        </p:txBody>
      </p:sp>
      <p:pic>
        <p:nvPicPr>
          <p:cNvPr id="7" name="Picture 2"/>
          <p:cNvPicPr>
            <a:picLocks noChangeAspect="1" noChangeArrowheads="1"/>
          </p:cNvPicPr>
          <p:nvPr/>
        </p:nvPicPr>
        <p:blipFill>
          <a:blip r:embed="rId2" cstate="print"/>
          <a:srcRect/>
          <a:stretch>
            <a:fillRect/>
          </a:stretch>
        </p:blipFill>
        <p:spPr bwMode="auto">
          <a:xfrm>
            <a:off x="5105400" y="1219200"/>
            <a:ext cx="3352799" cy="1555793"/>
          </a:xfrm>
          <a:prstGeom prst="rect">
            <a:avLst/>
          </a:prstGeom>
          <a:noFill/>
          <a:ln w="9525">
            <a:noFill/>
            <a:miter lim="800000"/>
            <a:headEnd/>
            <a:tailEnd/>
          </a:ln>
          <a:effectLst/>
        </p:spPr>
      </p:pic>
      <p:pic>
        <p:nvPicPr>
          <p:cNvPr id="8" name="Picture 3" descr="C:\Users\Priyesh\Desktop\Project\larson-jewelers-fingerprint-engraving-ring.png"/>
          <p:cNvPicPr>
            <a:picLocks noChangeAspect="1" noChangeArrowheads="1"/>
          </p:cNvPicPr>
          <p:nvPr/>
        </p:nvPicPr>
        <p:blipFill>
          <a:blip r:embed="rId3" cstate="print"/>
          <a:srcRect/>
          <a:stretch>
            <a:fillRect/>
          </a:stretch>
        </p:blipFill>
        <p:spPr bwMode="auto">
          <a:xfrm>
            <a:off x="5638800" y="3200400"/>
            <a:ext cx="2667000" cy="1905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riyesh\Desktop\Project\20101106_598.jpg"/>
          <p:cNvPicPr>
            <a:picLocks noChangeAspect="1" noChangeArrowheads="1"/>
          </p:cNvPicPr>
          <p:nvPr/>
        </p:nvPicPr>
        <p:blipFill>
          <a:blip r:embed="rId2" cstate="print"/>
          <a:srcRect/>
          <a:stretch>
            <a:fillRect/>
          </a:stretch>
        </p:blipFill>
        <p:spPr bwMode="auto">
          <a:xfrm>
            <a:off x="6019800" y="1524000"/>
            <a:ext cx="2616200" cy="990600"/>
          </a:xfrm>
          <a:prstGeom prst="rect">
            <a:avLst/>
          </a:prstGeom>
          <a:noFill/>
        </p:spPr>
      </p:pic>
      <p:pic>
        <p:nvPicPr>
          <p:cNvPr id="3077" name="Picture 5" descr="C:\Users\Priyesh\Desktop\Project\HGU.jpg"/>
          <p:cNvPicPr>
            <a:picLocks noChangeAspect="1" noChangeArrowheads="1"/>
          </p:cNvPicPr>
          <p:nvPr/>
        </p:nvPicPr>
        <p:blipFill>
          <a:blip r:embed="rId3" cstate="print"/>
          <a:srcRect/>
          <a:stretch>
            <a:fillRect/>
          </a:stretch>
        </p:blipFill>
        <p:spPr bwMode="auto">
          <a:xfrm>
            <a:off x="5943600" y="5105400"/>
            <a:ext cx="2730500" cy="1524000"/>
          </a:xfrm>
          <a:prstGeom prst="rect">
            <a:avLst/>
          </a:prstGeom>
          <a:noFill/>
        </p:spPr>
      </p:pic>
      <p:pic>
        <p:nvPicPr>
          <p:cNvPr id="6" name="Picture 5" descr="C:\Users\Priyesh\Desktop\ID-50.jpg"/>
          <p:cNvPicPr/>
          <p:nvPr/>
        </p:nvPicPr>
        <p:blipFill>
          <a:blip r:embed="rId4" cstate="print"/>
          <a:srcRect/>
          <a:stretch>
            <a:fillRect/>
          </a:stretch>
        </p:blipFill>
        <p:spPr bwMode="auto">
          <a:xfrm>
            <a:off x="6096000" y="3047999"/>
            <a:ext cx="2514600" cy="1385777"/>
          </a:xfrm>
          <a:prstGeom prst="rect">
            <a:avLst/>
          </a:prstGeom>
          <a:noFill/>
          <a:ln w="9525">
            <a:noFill/>
            <a:miter lim="800000"/>
            <a:headEnd/>
            <a:tailEnd/>
          </a:ln>
        </p:spPr>
      </p:pic>
      <p:sp>
        <p:nvSpPr>
          <p:cNvPr id="7" name="Rectangle 6"/>
          <p:cNvSpPr/>
          <p:nvPr/>
        </p:nvSpPr>
        <p:spPr>
          <a:xfrm>
            <a:off x="228600" y="762000"/>
            <a:ext cx="4999990" cy="4493538"/>
          </a:xfrm>
          <a:prstGeom prst="rect">
            <a:avLst/>
          </a:prstGeom>
        </p:spPr>
        <p:txBody>
          <a:bodyPr wrap="square">
            <a:spAutoFit/>
          </a:bodyPr>
          <a:lstStyle/>
          <a:p>
            <a:r>
              <a:rPr lang="en-US" sz="2200" dirty="0" smtClean="0">
                <a:solidFill>
                  <a:schemeClr val="accent2"/>
                </a:solidFill>
                <a:latin typeface="Times New Roman" pitchFamily="18" charset="0"/>
                <a:cs typeface="Times New Roman" pitchFamily="18" charset="0"/>
              </a:rPr>
              <a:t>3) Retina scan</a:t>
            </a:r>
          </a:p>
          <a:p>
            <a:pPr>
              <a:buFont typeface="Arial" pitchFamily="34" charset="0"/>
              <a:buChar char="•"/>
            </a:pPr>
            <a:r>
              <a:rPr lang="en-US" sz="2200" dirty="0" smtClean="0">
                <a:solidFill>
                  <a:schemeClr val="accent2"/>
                </a:solidFill>
                <a:latin typeface="Times New Roman" pitchFamily="18" charset="0"/>
                <a:cs typeface="Times New Roman" pitchFamily="18" charset="0"/>
              </a:rPr>
              <a:t>The retina scan involves analyzing the layer of blood vessels situated at the back of eye.</a:t>
            </a:r>
          </a:p>
          <a:p>
            <a:pPr>
              <a:buFont typeface="Arial" pitchFamily="34" charset="0"/>
              <a:buChar char="•"/>
            </a:pPr>
            <a:r>
              <a:rPr lang="en-US" sz="2200" dirty="0" smtClean="0">
                <a:solidFill>
                  <a:schemeClr val="accent2"/>
                </a:solidFill>
                <a:latin typeface="Times New Roman" pitchFamily="18" charset="0"/>
                <a:cs typeface="Times New Roman" pitchFamily="18" charset="0"/>
              </a:rPr>
              <a:t>The pattern remain same throughout the </a:t>
            </a:r>
          </a:p>
          <a:p>
            <a:r>
              <a:rPr lang="en-US" sz="2200" dirty="0" smtClean="0">
                <a:solidFill>
                  <a:schemeClr val="accent2"/>
                </a:solidFill>
                <a:latin typeface="Times New Roman" pitchFamily="18" charset="0"/>
                <a:cs typeface="Times New Roman" pitchFamily="18" charset="0"/>
              </a:rPr>
              <a:t>.</a:t>
            </a:r>
          </a:p>
          <a:p>
            <a:pPr>
              <a:buFont typeface="Arial" pitchFamily="34" charset="0"/>
              <a:buChar char="•"/>
            </a:pPr>
            <a:r>
              <a:rPr lang="en-US" sz="2200" dirty="0" smtClean="0">
                <a:solidFill>
                  <a:schemeClr val="accent2"/>
                </a:solidFill>
                <a:latin typeface="Times New Roman" pitchFamily="18" charset="0"/>
                <a:cs typeface="Times New Roman" pitchFamily="18" charset="0"/>
              </a:rPr>
              <a:t> Low  intensity light use for image.</a:t>
            </a:r>
          </a:p>
          <a:p>
            <a:endParaRPr lang="en-US" sz="2200" dirty="0" smtClean="0">
              <a:solidFill>
                <a:schemeClr val="accent2"/>
              </a:solidFill>
              <a:latin typeface="Times New Roman" pitchFamily="18" charset="0"/>
              <a:cs typeface="Times New Roman" pitchFamily="18" charset="0"/>
            </a:endParaRPr>
          </a:p>
          <a:p>
            <a:endParaRPr lang="en-US" sz="2200" dirty="0" smtClean="0">
              <a:solidFill>
                <a:schemeClr val="accent2"/>
              </a:solidFill>
              <a:latin typeface="Times New Roman" pitchFamily="18" charset="0"/>
              <a:cs typeface="Times New Roman" pitchFamily="18" charset="0"/>
            </a:endParaRPr>
          </a:p>
          <a:p>
            <a:pPr>
              <a:buFont typeface="Arial" pitchFamily="34" charset="0"/>
              <a:buChar char="•"/>
            </a:pPr>
            <a:r>
              <a:rPr lang="en-US" sz="2200" dirty="0" smtClean="0">
                <a:solidFill>
                  <a:schemeClr val="accent2"/>
                </a:solidFill>
                <a:latin typeface="Times New Roman" pitchFamily="18" charset="0"/>
                <a:cs typeface="Times New Roman" pitchFamily="18" charset="0"/>
              </a:rPr>
              <a:t> The magnetic strip on the id card is scanned by a computer and information is collected and at the same time attendance is marked.</a:t>
            </a:r>
          </a:p>
        </p:txBody>
      </p:sp>
      <p:sp>
        <p:nvSpPr>
          <p:cNvPr id="8" name="Rectangle 7"/>
          <p:cNvSpPr/>
          <p:nvPr/>
        </p:nvSpPr>
        <p:spPr>
          <a:xfrm>
            <a:off x="152401" y="2514600"/>
            <a:ext cx="3581400" cy="430887"/>
          </a:xfrm>
          <a:prstGeom prst="rect">
            <a:avLst/>
          </a:prstGeom>
        </p:spPr>
        <p:txBody>
          <a:bodyPr wrap="square">
            <a:spAutoFit/>
          </a:bodyPr>
          <a:lstStyle/>
          <a:p>
            <a:r>
              <a:rPr lang="en-US" sz="2200" dirty="0" smtClean="0">
                <a:solidFill>
                  <a:schemeClr val="accent2"/>
                </a:solidFill>
                <a:latin typeface="Times New Roman" pitchFamily="18" charset="0"/>
                <a:cs typeface="Times New Roman" pitchFamily="18" charset="0"/>
              </a:rPr>
              <a:t>4) ID card scanning system </a:t>
            </a:r>
            <a:endParaRPr lang="en-US" sz="2200" dirty="0">
              <a:solidFill>
                <a:schemeClr val="accent2"/>
              </a:solidFill>
              <a:latin typeface="Times New Roman" pitchFamily="18" charset="0"/>
              <a:cs typeface="Times New Roman" pitchFamily="18" charset="0"/>
            </a:endParaRPr>
          </a:p>
        </p:txBody>
      </p:sp>
      <p:sp>
        <p:nvSpPr>
          <p:cNvPr id="9" name="Rectangle 8"/>
          <p:cNvSpPr/>
          <p:nvPr/>
        </p:nvSpPr>
        <p:spPr>
          <a:xfrm>
            <a:off x="381000" y="5410200"/>
            <a:ext cx="4800599" cy="2462213"/>
          </a:xfrm>
          <a:prstGeom prst="rect">
            <a:avLst/>
          </a:prstGeom>
        </p:spPr>
        <p:txBody>
          <a:bodyPr wrap="square">
            <a:spAutoFit/>
          </a:bodyPr>
          <a:lstStyle/>
          <a:p>
            <a:r>
              <a:rPr lang="en-US" dirty="0" smtClean="0">
                <a:solidFill>
                  <a:schemeClr val="accent2"/>
                </a:solidFill>
                <a:latin typeface="Times New Roman" pitchFamily="18" charset="0"/>
                <a:cs typeface="Times New Roman" pitchFamily="18" charset="0"/>
              </a:rPr>
              <a:t>5) </a:t>
            </a:r>
            <a:r>
              <a:rPr lang="en-US" sz="2200" dirty="0" smtClean="0">
                <a:solidFill>
                  <a:schemeClr val="accent2"/>
                </a:solidFill>
                <a:latin typeface="Times New Roman" pitchFamily="18" charset="0"/>
                <a:cs typeface="Times New Roman" pitchFamily="18" charset="0"/>
              </a:rPr>
              <a:t>Hand geometry</a:t>
            </a:r>
          </a:p>
          <a:p>
            <a:pPr>
              <a:buFont typeface="Arial" pitchFamily="34" charset="0"/>
              <a:buChar char="•"/>
            </a:pPr>
            <a:r>
              <a:rPr lang="en-US" sz="2200" dirty="0" smtClean="0">
                <a:solidFill>
                  <a:schemeClr val="accent2"/>
                </a:solidFill>
                <a:latin typeface="Times New Roman" pitchFamily="18" charset="0"/>
                <a:cs typeface="Times New Roman" pitchFamily="18" charset="0"/>
              </a:rPr>
              <a:t>Analysis and measure shape of hand.</a:t>
            </a:r>
          </a:p>
          <a:p>
            <a:endParaRPr lang="en-US" sz="2200" dirty="0" smtClean="0">
              <a:solidFill>
                <a:schemeClr val="accent2"/>
              </a:solidFill>
              <a:latin typeface="Times New Roman" pitchFamily="18" charset="0"/>
              <a:cs typeface="Times New Roman" pitchFamily="18" charset="0"/>
            </a:endParaRPr>
          </a:p>
          <a:p>
            <a:pPr>
              <a:buFont typeface="Arial" pitchFamily="34" charset="0"/>
              <a:buChar char="•"/>
            </a:pPr>
            <a:r>
              <a:rPr lang="en-US" sz="2200" dirty="0" smtClean="0">
                <a:solidFill>
                  <a:schemeClr val="accent2"/>
                </a:solidFill>
                <a:latin typeface="Times New Roman" pitchFamily="18" charset="0"/>
                <a:cs typeface="Times New Roman" pitchFamily="18" charset="0"/>
              </a:rPr>
              <a:t>Length , width , thickness, and surface.</a:t>
            </a:r>
          </a:p>
          <a:p>
            <a:pPr>
              <a:buFont typeface="Arial" pitchFamily="34" charset="0"/>
              <a:buChar char="•"/>
            </a:pPr>
            <a:endParaRPr lang="en-US" sz="2200" dirty="0" smtClean="0">
              <a:solidFill>
                <a:schemeClr val="accent2"/>
              </a:solidFill>
              <a:latin typeface="Times New Roman" pitchFamily="18" charset="0"/>
              <a:cs typeface="Times New Roman" pitchFamily="18" charset="0"/>
            </a:endParaRPr>
          </a:p>
          <a:p>
            <a:pPr>
              <a:buFont typeface="Arial" pitchFamily="34" charset="0"/>
              <a:buChar char="•"/>
            </a:pPr>
            <a:endParaRPr lang="en-US" sz="2200" dirty="0" smtClean="0">
              <a:solidFill>
                <a:schemeClr val="accent2"/>
              </a:solidFill>
              <a:latin typeface="Times New Roman" pitchFamily="18" charset="0"/>
              <a:cs typeface="Times New Roman" pitchFamily="18" charset="0"/>
            </a:endParaRPr>
          </a:p>
          <a:p>
            <a:endParaRPr lang="en-US" sz="2200" dirty="0" smtClean="0">
              <a:solidFill>
                <a:schemeClr val="accent2"/>
              </a:solidFill>
              <a:latin typeface="Times New Roman" pitchFamily="18" charset="0"/>
              <a:cs typeface="Times New Roman" pitchFamily="18" charset="0"/>
            </a:endParaRPr>
          </a:p>
        </p:txBody>
      </p:sp>
      <p:sp>
        <p:nvSpPr>
          <p:cNvPr id="11" name="TextBox 10"/>
          <p:cNvSpPr txBox="1"/>
          <p:nvPr/>
        </p:nvSpPr>
        <p:spPr>
          <a:xfrm>
            <a:off x="2133600" y="152400"/>
            <a:ext cx="6172200" cy="1046440"/>
          </a:xfrm>
          <a:prstGeom prst="rect">
            <a:avLst/>
          </a:prstGeom>
          <a:noFill/>
        </p:spPr>
        <p:txBody>
          <a:bodyPr wrap="square" rtlCol="0">
            <a:spAutoFit/>
          </a:bodyPr>
          <a:lstStyle/>
          <a:p>
            <a:r>
              <a:rPr lang="en-US" sz="4400" b="1" dirty="0" smtClean="0">
                <a:solidFill>
                  <a:schemeClr val="accent2"/>
                </a:solidFill>
                <a:latin typeface="Times New Roman" pitchFamily="18" charset="0"/>
                <a:cs typeface="Times New Roman" pitchFamily="18" charset="0"/>
              </a:rPr>
              <a:t>EXISTING SYSTEM</a:t>
            </a:r>
            <a:endParaRPr lang="en-US" sz="4400" b="1"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riyesh\Desktop\Project\4214_30060543546.jpg"/>
          <p:cNvPicPr>
            <a:picLocks noChangeAspect="1" noChangeArrowheads="1"/>
          </p:cNvPicPr>
          <p:nvPr/>
        </p:nvPicPr>
        <p:blipFill>
          <a:blip r:embed="rId2" cstate="print"/>
          <a:srcRect/>
          <a:stretch>
            <a:fillRect/>
          </a:stretch>
        </p:blipFill>
        <p:spPr bwMode="auto">
          <a:xfrm>
            <a:off x="5715000" y="4495800"/>
            <a:ext cx="2962275" cy="2362200"/>
          </a:xfrm>
          <a:prstGeom prst="rect">
            <a:avLst/>
          </a:prstGeom>
          <a:noFill/>
        </p:spPr>
      </p:pic>
      <p:pic>
        <p:nvPicPr>
          <p:cNvPr id="3" name="Picture 4" descr="C:\Users\Priyesh\Desktop\Project\Voice-biometrics.jpg"/>
          <p:cNvPicPr>
            <a:picLocks noChangeAspect="1" noChangeArrowheads="1"/>
          </p:cNvPicPr>
          <p:nvPr/>
        </p:nvPicPr>
        <p:blipFill>
          <a:blip r:embed="rId3" cstate="print"/>
          <a:srcRect/>
          <a:stretch>
            <a:fillRect/>
          </a:stretch>
        </p:blipFill>
        <p:spPr bwMode="auto">
          <a:xfrm>
            <a:off x="5849257" y="2895600"/>
            <a:ext cx="2837543" cy="1143000"/>
          </a:xfrm>
          <a:prstGeom prst="rect">
            <a:avLst/>
          </a:prstGeom>
          <a:noFill/>
        </p:spPr>
      </p:pic>
      <p:pic>
        <p:nvPicPr>
          <p:cNvPr id="4" name="Picture 3" descr="C:\Users\Priyesh\Desktop\Project\signature_scan.gif"/>
          <p:cNvPicPr>
            <a:picLocks noChangeAspect="1" noChangeArrowheads="1"/>
          </p:cNvPicPr>
          <p:nvPr/>
        </p:nvPicPr>
        <p:blipFill>
          <a:blip r:embed="rId4" cstate="print"/>
          <a:srcRect/>
          <a:stretch>
            <a:fillRect/>
          </a:stretch>
        </p:blipFill>
        <p:spPr bwMode="auto">
          <a:xfrm>
            <a:off x="5715000" y="1676400"/>
            <a:ext cx="2895600" cy="990600"/>
          </a:xfrm>
          <a:prstGeom prst="rect">
            <a:avLst/>
          </a:prstGeom>
          <a:noFill/>
        </p:spPr>
      </p:pic>
      <p:sp>
        <p:nvSpPr>
          <p:cNvPr id="5" name="Rectangle 4"/>
          <p:cNvSpPr/>
          <p:nvPr/>
        </p:nvSpPr>
        <p:spPr>
          <a:xfrm>
            <a:off x="304800" y="914400"/>
            <a:ext cx="4495800" cy="1785104"/>
          </a:xfrm>
          <a:prstGeom prst="rect">
            <a:avLst/>
          </a:prstGeom>
        </p:spPr>
        <p:txBody>
          <a:bodyPr wrap="square">
            <a:spAutoFit/>
          </a:bodyPr>
          <a:lstStyle/>
          <a:p>
            <a:r>
              <a:rPr lang="en-US" sz="2200" dirty="0" smtClean="0">
                <a:solidFill>
                  <a:schemeClr val="accent2"/>
                </a:solidFill>
                <a:latin typeface="Times New Roman" pitchFamily="18" charset="0"/>
                <a:cs typeface="Times New Roman" pitchFamily="18" charset="0"/>
              </a:rPr>
              <a:t>6) Signature</a:t>
            </a:r>
          </a:p>
          <a:p>
            <a:pPr>
              <a:buFont typeface="Arial" pitchFamily="34" charset="0"/>
              <a:buChar char="•"/>
            </a:pPr>
            <a:r>
              <a:rPr lang="en-US" sz="2200" dirty="0" smtClean="0">
                <a:solidFill>
                  <a:schemeClr val="accent2"/>
                </a:solidFill>
                <a:latin typeface="Times New Roman" pitchFamily="18" charset="0"/>
                <a:cs typeface="Times New Roman" pitchFamily="18" charset="0"/>
              </a:rPr>
              <a:t>Verification analyzes the way user sign his name.</a:t>
            </a:r>
          </a:p>
          <a:p>
            <a:pPr>
              <a:buFont typeface="Arial" pitchFamily="34" charset="0"/>
              <a:buChar char="•"/>
            </a:pPr>
            <a:r>
              <a:rPr lang="en-US" sz="2200" dirty="0" smtClean="0">
                <a:solidFill>
                  <a:schemeClr val="accent2"/>
                </a:solidFill>
                <a:latin typeface="Times New Roman" pitchFamily="18" charset="0"/>
                <a:cs typeface="Times New Roman" pitchFamily="18" charset="0"/>
              </a:rPr>
              <a:t>Features such as speed ,velocity and pressure. </a:t>
            </a:r>
          </a:p>
        </p:txBody>
      </p:sp>
      <p:sp>
        <p:nvSpPr>
          <p:cNvPr id="6" name="Rectangle 5"/>
          <p:cNvSpPr/>
          <p:nvPr/>
        </p:nvSpPr>
        <p:spPr>
          <a:xfrm>
            <a:off x="304800" y="2819400"/>
            <a:ext cx="4191000" cy="1785104"/>
          </a:xfrm>
          <a:prstGeom prst="rect">
            <a:avLst/>
          </a:prstGeom>
        </p:spPr>
        <p:txBody>
          <a:bodyPr wrap="square">
            <a:spAutoFit/>
          </a:bodyPr>
          <a:lstStyle/>
          <a:p>
            <a:r>
              <a:rPr lang="en-US" sz="2200" dirty="0" smtClean="0">
                <a:solidFill>
                  <a:schemeClr val="accent2"/>
                </a:solidFill>
                <a:latin typeface="Times New Roman" pitchFamily="18" charset="0"/>
                <a:cs typeface="Times New Roman" pitchFamily="18" charset="0"/>
              </a:rPr>
              <a:t>7)Voice</a:t>
            </a:r>
          </a:p>
          <a:p>
            <a:pPr>
              <a:buFont typeface="Arial" pitchFamily="34" charset="0"/>
              <a:buChar char="•"/>
            </a:pPr>
            <a:r>
              <a:rPr lang="en-US" sz="2200" dirty="0" smtClean="0">
                <a:solidFill>
                  <a:schemeClr val="accent2"/>
                </a:solidFill>
                <a:latin typeface="Times New Roman" pitchFamily="18" charset="0"/>
                <a:cs typeface="Times New Roman" pitchFamily="18" charset="0"/>
              </a:rPr>
              <a:t>Voice authentication is based on voice to print authentication where complex technology transform voice into text.</a:t>
            </a:r>
          </a:p>
        </p:txBody>
      </p:sp>
      <p:sp>
        <p:nvSpPr>
          <p:cNvPr id="7" name="Rectangle 6"/>
          <p:cNvSpPr/>
          <p:nvPr/>
        </p:nvSpPr>
        <p:spPr>
          <a:xfrm>
            <a:off x="304801" y="4648200"/>
            <a:ext cx="4800600" cy="1785104"/>
          </a:xfrm>
          <a:prstGeom prst="rect">
            <a:avLst/>
          </a:prstGeom>
        </p:spPr>
        <p:txBody>
          <a:bodyPr wrap="square">
            <a:spAutoFit/>
          </a:bodyPr>
          <a:lstStyle/>
          <a:p>
            <a:r>
              <a:rPr lang="en-US" sz="2200" dirty="0" smtClean="0">
                <a:solidFill>
                  <a:schemeClr val="accent2"/>
                </a:solidFill>
                <a:latin typeface="Times New Roman" pitchFamily="18" charset="0"/>
                <a:cs typeface="Times New Roman" pitchFamily="18" charset="0"/>
              </a:rPr>
              <a:t>8)Palm vein authentication</a:t>
            </a:r>
          </a:p>
          <a:p>
            <a:pPr>
              <a:buFont typeface="Arial" pitchFamily="34" charset="0"/>
              <a:buChar char="•"/>
            </a:pPr>
            <a:r>
              <a:rPr lang="en-US" sz="2200" dirty="0" smtClean="0">
                <a:solidFill>
                  <a:schemeClr val="accent2"/>
                </a:solidFill>
                <a:latin typeface="Times New Roman" pitchFamily="18" charset="0"/>
                <a:cs typeface="Times New Roman" pitchFamily="18" charset="0"/>
              </a:rPr>
              <a:t>System used infrared beam to penetrate user hand as it is waved over the system.</a:t>
            </a:r>
          </a:p>
          <a:p>
            <a:pPr>
              <a:buFont typeface="Arial" pitchFamily="34" charset="0"/>
              <a:buChar char="•"/>
            </a:pPr>
            <a:r>
              <a:rPr lang="en-US" sz="2200" dirty="0" smtClean="0">
                <a:solidFill>
                  <a:schemeClr val="accent2"/>
                </a:solidFill>
                <a:latin typeface="Times New Roman" pitchFamily="18" charset="0"/>
                <a:cs typeface="Times New Roman" pitchFamily="18" charset="0"/>
              </a:rPr>
              <a:t>This method has high level of authentication accuracy</a:t>
            </a:r>
          </a:p>
        </p:txBody>
      </p:sp>
      <p:sp>
        <p:nvSpPr>
          <p:cNvPr id="9" name="TextBox 8"/>
          <p:cNvSpPr txBox="1"/>
          <p:nvPr/>
        </p:nvSpPr>
        <p:spPr>
          <a:xfrm>
            <a:off x="1600200" y="0"/>
            <a:ext cx="5791200" cy="769441"/>
          </a:xfrm>
          <a:prstGeom prst="rect">
            <a:avLst/>
          </a:prstGeom>
          <a:noFill/>
        </p:spPr>
        <p:txBody>
          <a:bodyPr wrap="square" rtlCol="0">
            <a:spAutoFit/>
          </a:bodyPr>
          <a:lstStyle/>
          <a:p>
            <a:r>
              <a:rPr lang="en-US" sz="4400" b="1" dirty="0" smtClean="0">
                <a:solidFill>
                  <a:schemeClr val="accent2"/>
                </a:solidFill>
                <a:latin typeface="Times New Roman" pitchFamily="18" charset="0"/>
                <a:cs typeface="Times New Roman" pitchFamily="18" charset="0"/>
              </a:rPr>
              <a:t>EXISTING SYSTEM</a:t>
            </a:r>
            <a:endParaRPr lang="en-US" sz="4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6200"/>
          </a:xfrm>
        </p:spPr>
        <p:txBody>
          <a:bodyPr>
            <a:noAutofit/>
          </a:bodyPr>
          <a:lstStyle/>
          <a:p>
            <a:r>
              <a:rPr lang="en-US" b="1" dirty="0" smtClean="0">
                <a:solidFill>
                  <a:schemeClr val="accent2"/>
                </a:solidFill>
                <a:latin typeface="Times New Roman" pitchFamily="18" charset="0"/>
                <a:cs typeface="Times New Roman" pitchFamily="18" charset="0"/>
              </a:rPr>
              <a:t>FACE RECOGNITION PROCESS</a:t>
            </a:r>
            <a:r>
              <a:rPr lang="en-US" dirty="0" smtClean="0">
                <a:solidFill>
                  <a:schemeClr val="accent2"/>
                </a:solidFill>
                <a:latin typeface="Times New Roman" pitchFamily="18" charset="0"/>
                <a:cs typeface="Times New Roman" pitchFamily="18" charset="0"/>
              </a:rPr>
              <a:t/>
            </a:r>
            <a:br>
              <a:rPr lang="en-US" dirty="0" smtClean="0">
                <a:solidFill>
                  <a:schemeClr val="accent2"/>
                </a:solidFill>
                <a:latin typeface="Times New Roman" pitchFamily="18" charset="0"/>
                <a:cs typeface="Times New Roman" pitchFamily="18" charset="0"/>
              </a:rPr>
            </a:br>
            <a:endParaRPr lang="en-US"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IN" sz="2400" dirty="0" smtClean="0">
                <a:solidFill>
                  <a:schemeClr val="accent2"/>
                </a:solidFill>
                <a:latin typeface="Times New Roman" pitchFamily="18" charset="0"/>
                <a:cs typeface="Times New Roman" pitchFamily="18" charset="0"/>
              </a:rPr>
              <a:t>1)Acquiring </a:t>
            </a:r>
            <a:r>
              <a:rPr lang="en-IN" sz="2400" dirty="0">
                <a:solidFill>
                  <a:schemeClr val="accent2"/>
                </a:solidFill>
                <a:latin typeface="Times New Roman" pitchFamily="18" charset="0"/>
                <a:cs typeface="Times New Roman" pitchFamily="18" charset="0"/>
              </a:rPr>
              <a:t>a </a:t>
            </a:r>
            <a:r>
              <a:rPr lang="en-IN" sz="2400" dirty="0" smtClean="0">
                <a:solidFill>
                  <a:schemeClr val="accent2"/>
                </a:solidFill>
                <a:latin typeface="Times New Roman" pitchFamily="18" charset="0"/>
                <a:cs typeface="Times New Roman" pitchFamily="18" charset="0"/>
              </a:rPr>
              <a:t>sample</a:t>
            </a:r>
          </a:p>
          <a:p>
            <a:pPr algn="just"/>
            <a:r>
              <a:rPr lang="en-US" sz="2400" dirty="0" smtClean="0">
                <a:solidFill>
                  <a:schemeClr val="accent2"/>
                </a:solidFill>
                <a:latin typeface="Times New Roman" pitchFamily="18" charset="0"/>
                <a:cs typeface="Times New Roman" pitchFamily="18" charset="0"/>
              </a:rPr>
              <a:t>The sensor might be a camera </a:t>
            </a:r>
          </a:p>
          <a:p>
            <a:pPr algn="just">
              <a:buNone/>
            </a:pPr>
            <a:r>
              <a:rPr lang="en-US" sz="2400" dirty="0" smtClean="0">
                <a:solidFill>
                  <a:schemeClr val="accent2"/>
                </a:solidFill>
                <a:latin typeface="Times New Roman" pitchFamily="18" charset="0"/>
                <a:cs typeface="Times New Roman" pitchFamily="18" charset="0"/>
              </a:rPr>
              <a:t>     and the observation is a </a:t>
            </a:r>
          </a:p>
          <a:p>
            <a:pPr algn="just">
              <a:buNone/>
            </a:pPr>
            <a:r>
              <a:rPr lang="en-US" sz="2400" dirty="0" smtClean="0">
                <a:solidFill>
                  <a:schemeClr val="accent2"/>
                </a:solidFill>
                <a:latin typeface="Times New Roman" pitchFamily="18" charset="0"/>
                <a:cs typeface="Times New Roman" pitchFamily="18" charset="0"/>
              </a:rPr>
              <a:t>     snapshot picture </a:t>
            </a:r>
          </a:p>
          <a:p>
            <a:pPr>
              <a:buNone/>
            </a:pPr>
            <a:endParaRPr lang="en-IN" sz="2400" dirty="0" smtClean="0">
              <a:solidFill>
                <a:schemeClr val="accent2"/>
              </a:solidFill>
              <a:latin typeface="Times New Roman" pitchFamily="18" charset="0"/>
              <a:cs typeface="Times New Roman" pitchFamily="18" charset="0"/>
            </a:endParaRPr>
          </a:p>
          <a:p>
            <a:pPr>
              <a:buNone/>
            </a:pPr>
            <a:endParaRPr lang="en-IN" sz="2400" dirty="0" smtClean="0">
              <a:solidFill>
                <a:schemeClr val="accent2"/>
              </a:solidFill>
              <a:latin typeface="Times New Roman" pitchFamily="18" charset="0"/>
              <a:cs typeface="Times New Roman" pitchFamily="18" charset="0"/>
            </a:endParaRPr>
          </a:p>
          <a:p>
            <a:pPr>
              <a:buNone/>
            </a:pPr>
            <a:r>
              <a:rPr lang="en-IN" sz="2400" dirty="0" smtClean="0">
                <a:solidFill>
                  <a:schemeClr val="accent2"/>
                </a:solidFill>
                <a:latin typeface="Times New Roman" pitchFamily="18" charset="0"/>
                <a:cs typeface="Times New Roman" pitchFamily="18" charset="0"/>
              </a:rPr>
              <a:t>2)Extracting Features</a:t>
            </a:r>
          </a:p>
          <a:p>
            <a:r>
              <a:rPr lang="en-US" sz="2400" dirty="0" smtClean="0">
                <a:solidFill>
                  <a:schemeClr val="accent2"/>
                </a:solidFill>
                <a:latin typeface="Times New Roman" pitchFamily="18" charset="0"/>
                <a:cs typeface="Times New Roman" pitchFamily="18" charset="0"/>
              </a:rPr>
              <a:t>the relevant data is extracted from</a:t>
            </a:r>
          </a:p>
          <a:p>
            <a:pPr>
              <a:buNone/>
            </a:pPr>
            <a:r>
              <a:rPr lang="en-US" sz="2400" dirty="0" smtClean="0">
                <a:solidFill>
                  <a:schemeClr val="accent2"/>
                </a:solidFill>
                <a:latin typeface="Times New Roman" pitchFamily="18" charset="0"/>
                <a:cs typeface="Times New Roman" pitchFamily="18" charset="0"/>
              </a:rPr>
              <a:t>     the predefined captured sample </a:t>
            </a:r>
          </a:p>
          <a:p>
            <a:r>
              <a:rPr lang="en-US" sz="2400" dirty="0" smtClean="0">
                <a:solidFill>
                  <a:schemeClr val="accent2"/>
                </a:solidFill>
                <a:latin typeface="Times New Roman" pitchFamily="18" charset="0"/>
                <a:cs typeface="Times New Roman" pitchFamily="18" charset="0"/>
              </a:rPr>
              <a:t>software where  algorithms </a:t>
            </a:r>
          </a:p>
          <a:p>
            <a:pPr>
              <a:buNone/>
            </a:pPr>
            <a:r>
              <a:rPr lang="en-US" sz="2400" dirty="0" smtClean="0">
                <a:solidFill>
                  <a:schemeClr val="accent2"/>
                </a:solidFill>
                <a:latin typeface="Times New Roman" pitchFamily="18" charset="0"/>
                <a:cs typeface="Times New Roman" pitchFamily="18" charset="0"/>
              </a:rPr>
              <a:t>     use unique features is enrolled </a:t>
            </a:r>
            <a:endParaRPr lang="en-US" sz="2400" dirty="0">
              <a:solidFill>
                <a:schemeClr val="accent2"/>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5410200" y="1371600"/>
            <a:ext cx="3272857" cy="236220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5410200" y="4038600"/>
            <a:ext cx="3276600" cy="23947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534400" cy="4572000"/>
          </a:xfrm>
        </p:spPr>
        <p:txBody>
          <a:bodyPr>
            <a:normAutofit/>
          </a:bodyPr>
          <a:lstStyle/>
          <a:p>
            <a:r>
              <a:rPr lang="en-US" dirty="0" smtClean="0">
                <a:solidFill>
                  <a:schemeClr val="accent2"/>
                </a:solidFill>
                <a:latin typeface="Times New Roman" pitchFamily="18" charset="0"/>
                <a:cs typeface="Times New Roman" pitchFamily="18" charset="0"/>
              </a:rPr>
              <a:t>Comparision of templates </a:t>
            </a:r>
          </a:p>
          <a:p>
            <a:pPr>
              <a:buNone/>
            </a:pPr>
            <a:r>
              <a:rPr lang="en-US" dirty="0" smtClean="0">
                <a:solidFill>
                  <a:schemeClr val="accent2"/>
                </a:solidFill>
                <a:latin typeface="Times New Roman" pitchFamily="18" charset="0"/>
                <a:cs typeface="Times New Roman" pitchFamily="18" charset="0"/>
              </a:rPr>
              <a:t>Image acquisition module is to seek and  then extracts a region which contains only the face. </a:t>
            </a:r>
          </a:p>
          <a:p>
            <a:pPr>
              <a:buNone/>
            </a:pPr>
            <a:endParaRPr lang="en-US" dirty="0" smtClean="0">
              <a:solidFill>
                <a:schemeClr val="accent2"/>
              </a:solidFill>
              <a:latin typeface="Times New Roman" pitchFamily="18" charset="0"/>
              <a:cs typeface="Times New Roman" pitchFamily="18" charset="0"/>
            </a:endParaRPr>
          </a:p>
          <a:p>
            <a:r>
              <a:rPr lang="en-US" dirty="0" smtClean="0">
                <a:solidFill>
                  <a:schemeClr val="accent2"/>
                </a:solidFill>
                <a:latin typeface="Times New Roman" pitchFamily="18" charset="0"/>
                <a:cs typeface="Times New Roman" pitchFamily="18" charset="0"/>
              </a:rPr>
              <a:t>Declaring match The face recognition module contains of preprocessing, feature extraction, and classification sub-modules. The input to the face recognition/verification module</a:t>
            </a:r>
            <a:endParaRPr lang="en-US" dirty="0">
              <a:solidFill>
                <a:schemeClr val="accent2"/>
              </a:solidFill>
              <a:latin typeface="Times New Roman" pitchFamily="18" charset="0"/>
              <a:cs typeface="Times New Roman" pitchFamily="18" charset="0"/>
            </a:endParaRPr>
          </a:p>
        </p:txBody>
      </p:sp>
      <p:sp>
        <p:nvSpPr>
          <p:cNvPr id="4" name="TextBox 3"/>
          <p:cNvSpPr txBox="1"/>
          <p:nvPr/>
        </p:nvSpPr>
        <p:spPr>
          <a:xfrm>
            <a:off x="762000" y="304800"/>
            <a:ext cx="7696200" cy="1446550"/>
          </a:xfrm>
          <a:prstGeom prst="rect">
            <a:avLst/>
          </a:prstGeom>
          <a:noFill/>
        </p:spPr>
        <p:txBody>
          <a:bodyPr wrap="square" rtlCol="0">
            <a:spAutoFit/>
          </a:bodyPr>
          <a:lstStyle/>
          <a:p>
            <a:r>
              <a:rPr lang="en-US" sz="4400" b="1" dirty="0" smtClean="0">
                <a:solidFill>
                  <a:schemeClr val="accent2"/>
                </a:solidFill>
                <a:latin typeface="Times New Roman" pitchFamily="18" charset="0"/>
                <a:cs typeface="Times New Roman" pitchFamily="18" charset="0"/>
              </a:rPr>
              <a:t>FACE  RECOGNITION         PROCESS</a:t>
            </a:r>
            <a:endParaRPr lang="en-US" sz="4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1055</TotalTime>
  <Words>1074</Words>
  <Application>Microsoft Office PowerPoint</Application>
  <PresentationFormat>On-screen Show (4:3)</PresentationFormat>
  <Paragraphs>220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Partial face recognisation using core feature of face   PROJECT GUIDE : KRISHNENDU.S.NAIR </vt:lpstr>
      <vt:lpstr>CONTENTS</vt:lpstr>
      <vt:lpstr>INTRODUCTION</vt:lpstr>
      <vt:lpstr> LITERATURE SURVEY </vt:lpstr>
      <vt:lpstr>EXISTING SYSTEM </vt:lpstr>
      <vt:lpstr>Slide 6</vt:lpstr>
      <vt:lpstr>Slide 7</vt:lpstr>
      <vt:lpstr>FACE RECOGNITION PROCESS </vt:lpstr>
      <vt:lpstr>Slide 9</vt:lpstr>
      <vt:lpstr>WHAT IS OPEN CV</vt:lpstr>
      <vt:lpstr>USES</vt:lpstr>
      <vt:lpstr>HARDWARE AND SOFTWARE REQUIREMENT</vt:lpstr>
      <vt:lpstr>IMPLEMENTATION</vt:lpstr>
      <vt:lpstr>IMPLEMENTATION BLOCK DIAGRAM</vt:lpstr>
      <vt:lpstr>ALGORITHM</vt:lpstr>
      <vt:lpstr> ADVANTAGES OF EMGU CV </vt:lpstr>
      <vt:lpstr>EMGU FLOW CHART</vt:lpstr>
      <vt:lpstr>ADVANTAGES OF HARR CASCADE</vt:lpstr>
      <vt:lpstr>APPLICATION</vt:lpstr>
      <vt:lpstr>ADVANTAGES AND LIMITATION</vt:lpstr>
      <vt:lpstr>CONCLUSION  </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Partial face recognisation using core feature of face</dc:title>
  <dc:creator>Priyesh</dc:creator>
  <cp:lastModifiedBy>Priyesh</cp:lastModifiedBy>
  <cp:revision>91</cp:revision>
  <dcterms:created xsi:type="dcterms:W3CDTF">2014-10-28T02:18:12Z</dcterms:created>
  <dcterms:modified xsi:type="dcterms:W3CDTF">2015-04-24T14:33:46Z</dcterms:modified>
</cp:coreProperties>
</file>