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10/28/2014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10/28/2014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lang="en-US" dirty="0" smtClean="0"/>
              <a:t>Face Recognition based Attendance System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Biometrics</a:t>
            </a:r>
            <a:endParaRPr lang="en-IN" dirty="0"/>
          </a:p>
        </p:txBody>
      </p:sp>
      <p:sp>
        <p:nvSpPr>
          <p:cNvPr id="3" name="Content Placeholder 2"/>
          <p:cNvSpPr>
            <a:spLocks noGrp="1"/>
          </p:cNvSpPr>
          <p:nvPr>
            <p:ph sz="quarter" idx="1"/>
          </p:nvPr>
        </p:nvSpPr>
        <p:spPr>
          <a:xfrm>
            <a:off x="914400" y="1447800"/>
            <a:ext cx="7772400" cy="5181600"/>
          </a:xfrm>
        </p:spPr>
        <p:txBody>
          <a:bodyPr>
            <a:normAutofit/>
          </a:bodyPr>
          <a:lstStyle/>
          <a:p>
            <a:pPr lvl="0" algn="just"/>
            <a:r>
              <a:rPr lang="en-IN" b="1" dirty="0" smtClean="0"/>
              <a:t>Commercial applications: </a:t>
            </a:r>
            <a:r>
              <a:rPr lang="en-IN" dirty="0" smtClean="0"/>
              <a:t>such as computer network login, electronic data security, e-commerce, Internet access, ATM, credit card, physical access control, cellular phone, PDA, medical records management, distance learning, etc</a:t>
            </a:r>
            <a:r>
              <a:rPr lang="en-IN" dirty="0" smtClean="0"/>
              <a:t>.</a:t>
            </a:r>
            <a:endParaRPr lang="en-IN" dirty="0" smtClean="0"/>
          </a:p>
          <a:p>
            <a:pPr lvl="0" algn="just"/>
            <a:r>
              <a:rPr lang="en-IN" b="1" dirty="0" smtClean="0"/>
              <a:t>Government applications: </a:t>
            </a:r>
            <a:r>
              <a:rPr lang="en-IN" dirty="0" smtClean="0"/>
              <a:t>such as national ID card, correctional facility, driver’s license, social security, welfare-disbursement, border control, passport control, </a:t>
            </a:r>
            <a:r>
              <a:rPr lang="en-IN" dirty="0" smtClean="0"/>
              <a:t>etc.</a:t>
            </a:r>
            <a:r>
              <a:rPr lang="en-IN" dirty="0" smtClean="0"/>
              <a:t> </a:t>
            </a:r>
          </a:p>
          <a:p>
            <a:pPr lvl="0" algn="just"/>
            <a:r>
              <a:rPr lang="en-IN" b="1" dirty="0" smtClean="0"/>
              <a:t>Forensic applications: </a:t>
            </a:r>
            <a:r>
              <a:rPr lang="en-IN" dirty="0" smtClean="0"/>
              <a:t>such as corpse identification, criminal investigation, </a:t>
            </a:r>
            <a:r>
              <a:rPr lang="en-IN" dirty="0" smtClean="0"/>
              <a:t>terrorist identification</a:t>
            </a:r>
            <a:r>
              <a:rPr lang="en-IN" dirty="0" smtClean="0"/>
              <a:t>, parenthood determination, missing children, etc can be </a:t>
            </a:r>
            <a:r>
              <a:rPr lang="en-IN" dirty="0" smtClean="0"/>
              <a:t>carried out </a:t>
            </a:r>
            <a:r>
              <a:rPr lang="en-IN" dirty="0" smtClean="0"/>
              <a:t>using biometric systems.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sz="quarter" idx="1"/>
          </p:nvPr>
        </p:nvSpPr>
        <p:spPr>
          <a:xfrm>
            <a:off x="914400" y="1447800"/>
            <a:ext cx="7772400" cy="5181600"/>
          </a:xfrm>
        </p:spPr>
        <p:txBody>
          <a:bodyPr>
            <a:normAutofit fontScale="70000" lnSpcReduction="20000"/>
          </a:bodyPr>
          <a:lstStyle/>
          <a:p>
            <a:r>
              <a:rPr lang="en-IN" b="1" dirty="0" smtClean="0"/>
              <a:t>Face Recognition Process</a:t>
            </a:r>
            <a:endParaRPr lang="en-IN" dirty="0" smtClean="0"/>
          </a:p>
          <a:p>
            <a:pPr lvl="0"/>
            <a:r>
              <a:rPr lang="en-IN" b="1" dirty="0" smtClean="0"/>
              <a:t>Acquiring a sample: </a:t>
            </a:r>
            <a:r>
              <a:rPr lang="en-IN" dirty="0" smtClean="0"/>
              <a:t>In a complete, full implemented biometric system, a sensor takes an observation. The sensor might be a camera and the observation is a snapshot picture. In our system, a sensor will be ignored, and a 2D face picture “observation” will supplied manually.</a:t>
            </a:r>
          </a:p>
          <a:p>
            <a:pPr lvl="0"/>
            <a:r>
              <a:rPr lang="en-IN" b="1" dirty="0" smtClean="0"/>
              <a:t> Extracting Features: </a:t>
            </a:r>
            <a:r>
              <a:rPr lang="en-IN" dirty="0" smtClean="0"/>
              <a:t>For this step, the relevant data is extracted from the predefined captured sample. This is can be done by the use of software where many algorithms are available. The outcome of this step is a biometric template which is a reduced set of data that represents the unique features of the enrolled user's face</a:t>
            </a:r>
            <a:r>
              <a:rPr lang="en-IN" dirty="0" smtClean="0"/>
              <a:t>.</a:t>
            </a:r>
            <a:endParaRPr lang="en-IN" dirty="0" smtClean="0"/>
          </a:p>
          <a:p>
            <a:pPr lvl="0"/>
            <a:r>
              <a:rPr lang="en-IN" b="1" dirty="0" smtClean="0"/>
              <a:t>Comparison Templates: </a:t>
            </a:r>
            <a:r>
              <a:rPr lang="en-IN" dirty="0" smtClean="0"/>
              <a:t>This depends on the application at hand. For identification purposes, this step will be a comparison between a given picture for the subject and all the biometric templates stored on a database. For verification, the biometric template of the claimed identity will be retrieved (either from a database or a storage medium presented by the subject) and this will be compared to a given picture</a:t>
            </a:r>
            <a:r>
              <a:rPr lang="en-IN" dirty="0" smtClean="0"/>
              <a:t>.</a:t>
            </a:r>
            <a:endParaRPr lang="en-IN" dirty="0" smtClean="0"/>
          </a:p>
          <a:p>
            <a:pPr lvl="0"/>
            <a:r>
              <a:rPr lang="en-IN" b="1" dirty="0" smtClean="0"/>
              <a:t>Declaring </a:t>
            </a:r>
            <a:r>
              <a:rPr lang="en-IN" b="1" dirty="0" smtClean="0"/>
              <a:t>a Match: </a:t>
            </a:r>
            <a:r>
              <a:rPr lang="en-IN" dirty="0" smtClean="0"/>
              <a:t>The face recognition system will return a candidate match list of potential matches. In this case, the intervention of a human operator will be required in order to select the best fit from the candidate list. An illustrative analogy is that of a walk-through metal detector, where if a person causes the 7 detector to beep, a human operator steps in and checks the person manually or with a hand-held detector. </a:t>
            </a:r>
          </a:p>
          <a:p>
            <a:pPr>
              <a:buNone/>
            </a:pPr>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Face Recognition </a:t>
            </a:r>
            <a:r>
              <a:rPr lang="en-IN" b="1" dirty="0" smtClean="0"/>
              <a:t>Techniques</a:t>
            </a:r>
            <a:endParaRPr lang="en-IN" dirty="0"/>
          </a:p>
        </p:txBody>
      </p:sp>
      <p:sp>
        <p:nvSpPr>
          <p:cNvPr id="3" name="Content Placeholder 2"/>
          <p:cNvSpPr>
            <a:spLocks noGrp="1"/>
          </p:cNvSpPr>
          <p:nvPr>
            <p:ph sz="quarter" idx="1"/>
          </p:nvPr>
        </p:nvSpPr>
        <p:spPr/>
        <p:txBody>
          <a:bodyPr>
            <a:normAutofit/>
          </a:bodyPr>
          <a:lstStyle/>
          <a:p>
            <a:r>
              <a:rPr lang="en-IN" dirty="0" smtClean="0"/>
              <a:t>All available face recognition techniques can be classified into four categories based on the way they represent face;</a:t>
            </a:r>
          </a:p>
          <a:p>
            <a:pPr lvl="0"/>
            <a:r>
              <a:rPr lang="en-IN" dirty="0" smtClean="0"/>
              <a:t>Appearance based which uses holistic texture features</a:t>
            </a:r>
            <a:r>
              <a:rPr lang="en-IN" dirty="0" smtClean="0"/>
              <a:t>.</a:t>
            </a:r>
            <a:endParaRPr lang="en-IN" dirty="0" smtClean="0"/>
          </a:p>
          <a:p>
            <a:pPr lvl="0"/>
            <a:r>
              <a:rPr lang="en-IN" dirty="0" smtClean="0"/>
              <a:t>Model based which employ shape and texture of the face, along with 3D </a:t>
            </a:r>
            <a:r>
              <a:rPr lang="en-IN" dirty="0" smtClean="0"/>
              <a:t>depth information</a:t>
            </a:r>
            <a:r>
              <a:rPr lang="en-IN" dirty="0" smtClean="0"/>
              <a:t>. </a:t>
            </a:r>
          </a:p>
          <a:p>
            <a:pPr lvl="0"/>
            <a:r>
              <a:rPr lang="en-IN" dirty="0" smtClean="0"/>
              <a:t>Template based face recognition. </a:t>
            </a:r>
          </a:p>
          <a:p>
            <a:pPr lvl="0"/>
            <a:r>
              <a:rPr lang="en-IN" dirty="0" smtClean="0"/>
              <a:t>Techniques using Neural Networks.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a:t>
            </a:r>
            <a:endParaRPr lang="en-IN" dirty="0"/>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r>
              <a:rPr lang="en-IN" b="1" dirty="0" smtClean="0"/>
              <a:t>1. </a:t>
            </a:r>
            <a:r>
              <a:rPr lang="en-IN" dirty="0" smtClean="0"/>
              <a:t>Functional requirements</a:t>
            </a:r>
          </a:p>
          <a:p>
            <a:r>
              <a:rPr lang="en-IN" b="1" dirty="0" smtClean="0"/>
              <a:t>a</a:t>
            </a:r>
            <a:r>
              <a:rPr lang="en-IN" b="1" dirty="0" smtClean="0"/>
              <a:t>. </a:t>
            </a:r>
            <a:r>
              <a:rPr lang="en-IN" dirty="0" smtClean="0"/>
              <a:t>The user should be able to enter records.</a:t>
            </a:r>
          </a:p>
          <a:p>
            <a:r>
              <a:rPr lang="en-IN" b="1" dirty="0" smtClean="0"/>
              <a:t>b</a:t>
            </a:r>
            <a:r>
              <a:rPr lang="en-IN" b="1" dirty="0" smtClean="0"/>
              <a:t>. </a:t>
            </a:r>
            <a:r>
              <a:rPr lang="en-IN" dirty="0" smtClean="0"/>
              <a:t>Each record represents information about a person and contains an image of his/her </a:t>
            </a:r>
            <a:r>
              <a:rPr lang="en-IN" dirty="0" smtClean="0"/>
              <a:t>face</a:t>
            </a:r>
            <a:r>
              <a:rPr lang="en-IN" dirty="0" smtClean="0"/>
              <a:t>.</a:t>
            </a:r>
          </a:p>
          <a:p>
            <a:r>
              <a:rPr lang="en-IN" b="1" dirty="0" smtClean="0"/>
              <a:t>c</a:t>
            </a:r>
            <a:r>
              <a:rPr lang="en-IN" b="1" dirty="0" smtClean="0"/>
              <a:t>. </a:t>
            </a:r>
            <a:r>
              <a:rPr lang="en-IN" dirty="0" smtClean="0"/>
              <a:t>Records may consist of:</a:t>
            </a:r>
          </a:p>
          <a:p>
            <a:pPr lvl="1"/>
            <a:r>
              <a:rPr lang="en-IN" b="1" dirty="0" err="1" smtClean="0"/>
              <a:t>i</a:t>
            </a:r>
            <a:r>
              <a:rPr lang="en-IN" b="1" dirty="0" smtClean="0"/>
              <a:t>. </a:t>
            </a:r>
            <a:r>
              <a:rPr lang="en-IN" dirty="0" smtClean="0"/>
              <a:t>First name.</a:t>
            </a:r>
          </a:p>
          <a:p>
            <a:pPr lvl="1"/>
            <a:r>
              <a:rPr lang="en-IN" b="1" dirty="0" smtClean="0"/>
              <a:t>ii</a:t>
            </a:r>
            <a:r>
              <a:rPr lang="en-IN" b="1" dirty="0" smtClean="0"/>
              <a:t>. </a:t>
            </a:r>
            <a:r>
              <a:rPr lang="en-IN" dirty="0" smtClean="0"/>
              <a:t>Last name.</a:t>
            </a:r>
          </a:p>
          <a:p>
            <a:pPr lvl="1"/>
            <a:r>
              <a:rPr lang="en-IN" b="1" dirty="0" smtClean="0"/>
              <a:t>iii</a:t>
            </a:r>
            <a:r>
              <a:rPr lang="en-IN" b="1" dirty="0" smtClean="0"/>
              <a:t>. </a:t>
            </a:r>
            <a:r>
              <a:rPr lang="en-IN" dirty="0" smtClean="0"/>
              <a:t>Phone.</a:t>
            </a:r>
          </a:p>
          <a:p>
            <a:pPr lvl="1"/>
            <a:r>
              <a:rPr lang="en-IN" b="1" dirty="0" smtClean="0"/>
              <a:t>iv</a:t>
            </a:r>
            <a:r>
              <a:rPr lang="en-IN" b="1" dirty="0" smtClean="0"/>
              <a:t>. </a:t>
            </a:r>
            <a:r>
              <a:rPr lang="en-IN" dirty="0" smtClean="0"/>
              <a:t>Address (city-street address).</a:t>
            </a:r>
          </a:p>
          <a:p>
            <a:pPr lvl="1"/>
            <a:r>
              <a:rPr lang="en-IN" b="1" dirty="0" smtClean="0"/>
              <a:t>v</a:t>
            </a:r>
            <a:r>
              <a:rPr lang="en-IN" b="1" dirty="0" smtClean="0"/>
              <a:t>. </a:t>
            </a:r>
            <a:r>
              <a:rPr lang="en-IN" dirty="0" smtClean="0"/>
              <a:t>Face image(s).</a:t>
            </a:r>
          </a:p>
          <a:p>
            <a:pPr lvl="1"/>
            <a:r>
              <a:rPr lang="en-IN" b="1" dirty="0" smtClean="0"/>
              <a:t>vi</a:t>
            </a:r>
            <a:r>
              <a:rPr lang="en-IN" b="1" dirty="0" smtClean="0"/>
              <a:t>. </a:t>
            </a:r>
            <a:r>
              <a:rPr lang="en-IN" dirty="0" smtClean="0"/>
              <a:t>ID-number.</a:t>
            </a:r>
          </a:p>
          <a:p>
            <a:r>
              <a:rPr lang="en-IN" b="1" dirty="0" smtClean="0"/>
              <a:t>d</a:t>
            </a:r>
            <a:r>
              <a:rPr lang="en-IN" b="1" dirty="0" smtClean="0"/>
              <a:t>. </a:t>
            </a:r>
            <a:r>
              <a:rPr lang="en-IN" dirty="0" smtClean="0"/>
              <a:t>The system must be able to take face image as an input and search for a matching </a:t>
            </a:r>
            <a:r>
              <a:rPr lang="en-IN" dirty="0" smtClean="0"/>
              <a:t> face </a:t>
            </a:r>
            <a:r>
              <a:rPr lang="en-IN" dirty="0" smtClean="0"/>
              <a:t>in the database, and then show the results.</a:t>
            </a:r>
          </a:p>
          <a:p>
            <a:r>
              <a:rPr lang="en-IN" b="1" dirty="0" smtClean="0"/>
              <a:t>e</a:t>
            </a:r>
            <a:r>
              <a:rPr lang="en-IN" b="1" dirty="0" smtClean="0"/>
              <a:t>. </a:t>
            </a:r>
            <a:r>
              <a:rPr lang="en-IN" dirty="0" smtClean="0"/>
              <a:t>The results should be viewed by showing the faces matches the input, and display </a:t>
            </a:r>
            <a:r>
              <a:rPr lang="en-IN" dirty="0" smtClean="0"/>
              <a:t>the </a:t>
            </a:r>
            <a:r>
              <a:rPr lang="en-IN" dirty="0" smtClean="0"/>
              <a:t>most possible image first, in numerical order.</a:t>
            </a:r>
          </a:p>
          <a:p>
            <a:r>
              <a:rPr lang="en-IN" b="1" dirty="0" smtClean="0"/>
              <a:t>f</a:t>
            </a:r>
            <a:r>
              <a:rPr lang="en-IN" b="1" dirty="0" smtClean="0"/>
              <a:t>. </a:t>
            </a:r>
            <a:r>
              <a:rPr lang="en-IN" dirty="0" smtClean="0"/>
              <a:t>The user should be able to chose (click on) the result that he/she wants and view the </a:t>
            </a:r>
            <a:r>
              <a:rPr lang="en-IN" dirty="0" smtClean="0"/>
              <a:t>full </a:t>
            </a:r>
            <a:r>
              <a:rPr lang="en-IN" dirty="0" smtClean="0"/>
              <a:t>record’s information of the person.</a:t>
            </a:r>
          </a:p>
          <a:p>
            <a:r>
              <a:rPr lang="en-IN" b="1" dirty="0" smtClean="0"/>
              <a:t>g</a:t>
            </a:r>
            <a:r>
              <a:rPr lang="en-IN" b="1" dirty="0" smtClean="0"/>
              <a:t>. </a:t>
            </a:r>
            <a:r>
              <a:rPr lang="en-IN" dirty="0" smtClean="0"/>
              <a:t>The system can do noisy filter on images.</a:t>
            </a:r>
          </a:p>
          <a:p>
            <a:endParaRPr lang="en-IN" dirty="0" smtClean="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Non Functional </a:t>
            </a:r>
            <a:r>
              <a:rPr lang="en-IN" dirty="0" smtClean="0"/>
              <a:t>Requirements</a:t>
            </a:r>
            <a:endParaRPr lang="en-IN" dirty="0"/>
          </a:p>
        </p:txBody>
      </p:sp>
      <p:sp>
        <p:nvSpPr>
          <p:cNvPr id="3" name="Content Placeholder 2"/>
          <p:cNvSpPr>
            <a:spLocks noGrp="1"/>
          </p:cNvSpPr>
          <p:nvPr>
            <p:ph sz="quarter" idx="1"/>
          </p:nvPr>
        </p:nvSpPr>
        <p:spPr>
          <a:xfrm>
            <a:off x="914400" y="1447800"/>
            <a:ext cx="7772400" cy="5181600"/>
          </a:xfrm>
        </p:spPr>
        <p:txBody>
          <a:bodyPr>
            <a:normAutofit fontScale="70000" lnSpcReduction="20000"/>
          </a:bodyPr>
          <a:lstStyle/>
          <a:p>
            <a:r>
              <a:rPr lang="en-IN" b="1" dirty="0" smtClean="0"/>
              <a:t>a</a:t>
            </a:r>
            <a:r>
              <a:rPr lang="en-IN" b="1" dirty="0" smtClean="0"/>
              <a:t>. </a:t>
            </a:r>
            <a:r>
              <a:rPr lang="en-IN" dirty="0" smtClean="0"/>
              <a:t>Records are maintained in a database.</a:t>
            </a:r>
          </a:p>
          <a:p>
            <a:r>
              <a:rPr lang="en-IN" b="1" dirty="0" smtClean="0"/>
              <a:t>b</a:t>
            </a:r>
            <a:r>
              <a:rPr lang="en-IN" b="1" dirty="0" smtClean="0"/>
              <a:t>. </a:t>
            </a:r>
            <a:r>
              <a:rPr lang="en-IN" dirty="0" smtClean="0"/>
              <a:t>Every record shall be allocated a unique identifier (id-number).</a:t>
            </a:r>
          </a:p>
          <a:p>
            <a:r>
              <a:rPr lang="en-IN" b="1" dirty="0" smtClean="0"/>
              <a:t>c</a:t>
            </a:r>
            <a:r>
              <a:rPr lang="en-IN" b="1" dirty="0" smtClean="0"/>
              <a:t>. </a:t>
            </a:r>
            <a:r>
              <a:rPr lang="en-IN" dirty="0" smtClean="0"/>
              <a:t>User should be able to retrieve data by entering id or name.</a:t>
            </a:r>
          </a:p>
          <a:p>
            <a:r>
              <a:rPr lang="en-IN" b="1" dirty="0" smtClean="0"/>
              <a:t>d</a:t>
            </a:r>
            <a:r>
              <a:rPr lang="en-IN" b="1" dirty="0" smtClean="0"/>
              <a:t>. </a:t>
            </a:r>
            <a:r>
              <a:rPr lang="en-IN" dirty="0" smtClean="0"/>
              <a:t>The system should provide a control for the user over the result. Means, the system </a:t>
            </a:r>
            <a:r>
              <a:rPr lang="en-IN" dirty="0" smtClean="0"/>
              <a:t>mustn’t </a:t>
            </a:r>
            <a:r>
              <a:rPr lang="en-IN" dirty="0" smtClean="0"/>
              <a:t>decide what the right match is. Instead, the system should display records </a:t>
            </a:r>
            <a:r>
              <a:rPr lang="en-IN" dirty="0" smtClean="0"/>
              <a:t>above </a:t>
            </a:r>
            <a:r>
              <a:rPr lang="en-IN" dirty="0" smtClean="0"/>
              <a:t>60% match.</a:t>
            </a:r>
          </a:p>
          <a:p>
            <a:r>
              <a:rPr lang="en-IN" b="1" dirty="0" smtClean="0"/>
              <a:t>e</a:t>
            </a:r>
            <a:r>
              <a:rPr lang="en-IN" b="1" dirty="0" smtClean="0"/>
              <a:t>. </a:t>
            </a:r>
            <a:r>
              <a:rPr lang="en-IN" dirty="0" smtClean="0"/>
              <a:t>The results may be shown on a box where it has scroll bar activated when the space </a:t>
            </a:r>
            <a:r>
              <a:rPr lang="en-IN" dirty="0" smtClean="0"/>
              <a:t>of </a:t>
            </a:r>
            <a:r>
              <a:rPr lang="en-IN" dirty="0" smtClean="0"/>
              <a:t>the box is not enough.</a:t>
            </a:r>
          </a:p>
          <a:p>
            <a:r>
              <a:rPr lang="en-IN" b="1" dirty="0" smtClean="0"/>
              <a:t>f</a:t>
            </a:r>
            <a:r>
              <a:rPr lang="en-IN" b="1" dirty="0" smtClean="0"/>
              <a:t>. </a:t>
            </a:r>
            <a:r>
              <a:rPr lang="en-IN" dirty="0" smtClean="0"/>
              <a:t>In a case the user choose to show all result, the system should show N-item in a </a:t>
            </a:r>
            <a:r>
              <a:rPr lang="en-IN" dirty="0" smtClean="0"/>
              <a:t>box</a:t>
            </a:r>
            <a:r>
              <a:rPr lang="en-IN" dirty="0" smtClean="0"/>
              <a:t>, where the user can forward to get next result.</a:t>
            </a:r>
          </a:p>
          <a:p>
            <a:r>
              <a:rPr lang="en-IN" b="1" dirty="0" smtClean="0"/>
              <a:t>g</a:t>
            </a:r>
            <a:r>
              <a:rPr lang="en-IN" b="1" dirty="0" smtClean="0"/>
              <a:t>. </a:t>
            </a:r>
            <a:r>
              <a:rPr lang="en-IN" dirty="0" smtClean="0"/>
              <a:t>The system should be able to handle images of all formats.</a:t>
            </a:r>
          </a:p>
          <a:p>
            <a:r>
              <a:rPr lang="en-IN" b="1" dirty="0" smtClean="0"/>
              <a:t>h</a:t>
            </a:r>
            <a:r>
              <a:rPr lang="en-IN" b="1" dirty="0" smtClean="0"/>
              <a:t>. </a:t>
            </a:r>
            <a:r>
              <a:rPr lang="en-IN" dirty="0" smtClean="0"/>
              <a:t>The images should be pre-processed by ignoring the irrelevant parts, means </a:t>
            </a:r>
            <a:r>
              <a:rPr lang="en-IN" dirty="0" smtClean="0"/>
              <a:t>localizing </a:t>
            </a:r>
            <a:r>
              <a:rPr lang="en-IN" dirty="0" smtClean="0"/>
              <a:t>and normalize the face.</a:t>
            </a:r>
          </a:p>
          <a:p>
            <a:r>
              <a:rPr lang="en-IN" b="1" dirty="0" err="1" smtClean="0"/>
              <a:t>i</a:t>
            </a:r>
            <a:r>
              <a:rPr lang="en-IN" b="1" dirty="0" smtClean="0"/>
              <a:t>. </a:t>
            </a:r>
            <a:r>
              <a:rPr lang="en-IN" dirty="0" smtClean="0"/>
              <a:t>The face should be localized by detecting inner and outer boundaries, background 	must be ignored.</a:t>
            </a:r>
          </a:p>
          <a:p>
            <a:r>
              <a:rPr lang="en-IN" b="1" dirty="0" smtClean="0"/>
              <a:t>j</a:t>
            </a:r>
            <a:r>
              <a:rPr lang="en-IN" b="1" dirty="0" smtClean="0"/>
              <a:t>. </a:t>
            </a:r>
            <a:r>
              <a:rPr lang="en-IN" dirty="0" smtClean="0"/>
              <a:t>To improve the performance, the database should include a transformed image </a:t>
            </a:r>
            <a:r>
              <a:rPr lang="en-IN" dirty="0" smtClean="0"/>
              <a:t>(</a:t>
            </a:r>
            <a:r>
              <a:rPr lang="en-IN" dirty="0" smtClean="0"/>
              <a:t>template) by PCA algorithm for each record, i.e. the template should be ready when </a:t>
            </a:r>
            <a:r>
              <a:rPr lang="en-IN" dirty="0" smtClean="0"/>
              <a:t>it’s </a:t>
            </a:r>
            <a:r>
              <a:rPr lang="en-IN" dirty="0" smtClean="0"/>
              <a:t>needed.</a:t>
            </a:r>
          </a:p>
          <a:p>
            <a:r>
              <a:rPr lang="en-IN" b="1" dirty="0" smtClean="0"/>
              <a:t>k</a:t>
            </a:r>
            <a:r>
              <a:rPr lang="en-IN" b="1" dirty="0" smtClean="0"/>
              <a:t>. </a:t>
            </a:r>
            <a:r>
              <a:rPr lang="en-IN" dirty="0" smtClean="0"/>
              <a:t>The database should be developed using Microsoft SQL Server.</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Software Requirements</a:t>
            </a:r>
            <a:endParaRPr lang="en-IN" dirty="0"/>
          </a:p>
        </p:txBody>
      </p:sp>
      <p:sp>
        <p:nvSpPr>
          <p:cNvPr id="3" name="Content Placeholder 2"/>
          <p:cNvSpPr>
            <a:spLocks noGrp="1"/>
          </p:cNvSpPr>
          <p:nvPr>
            <p:ph sz="quarter" idx="1"/>
          </p:nvPr>
        </p:nvSpPr>
        <p:spPr/>
        <p:txBody>
          <a:bodyPr>
            <a:normAutofit/>
          </a:bodyPr>
          <a:lstStyle/>
          <a:p>
            <a:pPr>
              <a:buNone/>
            </a:pPr>
            <a:r>
              <a:rPr lang="en-IN" b="1" u="sng" dirty="0" smtClean="0"/>
              <a:t>HARDWARE</a:t>
            </a:r>
            <a:endParaRPr lang="en-IN" dirty="0" smtClean="0"/>
          </a:p>
          <a:p>
            <a:pPr lvl="0"/>
            <a:r>
              <a:rPr lang="en-IN" dirty="0" smtClean="0"/>
              <a:t>1.66 GHz Pentium Processor or Intel compatible processor.</a:t>
            </a:r>
          </a:p>
          <a:p>
            <a:pPr lvl="0"/>
            <a:r>
              <a:rPr lang="en-IN" dirty="0" smtClean="0"/>
              <a:t>2GB RAM. </a:t>
            </a:r>
          </a:p>
          <a:p>
            <a:pPr lvl="0"/>
            <a:r>
              <a:rPr lang="en-IN" dirty="0" smtClean="0"/>
              <a:t>80 GB free hard disk space.</a:t>
            </a:r>
          </a:p>
          <a:p>
            <a:pPr lvl="0"/>
            <a:r>
              <a:rPr lang="en-IN" dirty="0" smtClean="0"/>
              <a:t>Web </a:t>
            </a:r>
            <a:r>
              <a:rPr lang="en-IN" dirty="0" smtClean="0"/>
              <a:t>Camera</a:t>
            </a:r>
            <a:endParaRPr lang="en-IN" dirty="0" smtClean="0"/>
          </a:p>
          <a:p>
            <a:pPr>
              <a:buNone/>
            </a:pPr>
            <a:r>
              <a:rPr lang="en-IN" b="1" u="sng" dirty="0" smtClean="0"/>
              <a:t>SOFTWARE</a:t>
            </a:r>
            <a:endParaRPr lang="en-IN" dirty="0" smtClean="0"/>
          </a:p>
          <a:p>
            <a:pPr lvl="0"/>
            <a:r>
              <a:rPr lang="en-IN" dirty="0" smtClean="0"/>
              <a:t>Visual Studio </a:t>
            </a:r>
            <a:r>
              <a:rPr lang="en-IN" dirty="0" smtClean="0"/>
              <a:t>2010(</a:t>
            </a:r>
            <a:r>
              <a:rPr lang="en-IN" dirty="0" err="1" smtClean="0"/>
              <a:t>.</a:t>
            </a:r>
            <a:r>
              <a:rPr lang="en-IN" dirty="0" err="1" smtClean="0"/>
              <a:t>Net</a:t>
            </a:r>
            <a:r>
              <a:rPr lang="en-IN" dirty="0" smtClean="0"/>
              <a:t> framework</a:t>
            </a:r>
            <a:r>
              <a:rPr lang="en-IN" dirty="0" smtClean="0"/>
              <a:t>)</a:t>
            </a:r>
            <a:endParaRPr lang="en-IN" dirty="0" smtClean="0"/>
          </a:p>
          <a:p>
            <a:pPr lvl="0"/>
            <a:r>
              <a:rPr lang="en-IN" dirty="0" smtClean="0"/>
              <a:t>MS SQL Server </a:t>
            </a:r>
            <a:r>
              <a:rPr lang="en-IN" dirty="0" smtClean="0"/>
              <a:t>2008</a:t>
            </a:r>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sz="quarter" idx="1"/>
          </p:nvPr>
        </p:nvSpPr>
        <p:spPr>
          <a:xfrm>
            <a:off x="914400" y="1447800"/>
            <a:ext cx="7772400" cy="5181600"/>
          </a:xfrm>
        </p:spPr>
        <p:txBody>
          <a:bodyPr>
            <a:normAutofit fontScale="92500"/>
          </a:bodyPr>
          <a:lstStyle/>
          <a:p>
            <a:r>
              <a:rPr lang="en-IN" dirty="0" smtClean="0"/>
              <a:t>This report gives a brief background </a:t>
            </a:r>
            <a:r>
              <a:rPr lang="en-IN" dirty="0" smtClean="0"/>
              <a:t>about recognition system</a:t>
            </a:r>
          </a:p>
          <a:p>
            <a:r>
              <a:rPr lang="en-IN" dirty="0" smtClean="0"/>
              <a:t>A </a:t>
            </a:r>
            <a:r>
              <a:rPr lang="en-IN" dirty="0" smtClean="0"/>
              <a:t>particular attention is given to face </a:t>
            </a:r>
            <a:r>
              <a:rPr lang="en-IN" dirty="0" smtClean="0"/>
              <a:t>recognition</a:t>
            </a:r>
            <a:r>
              <a:rPr lang="en-IN" dirty="0" smtClean="0"/>
              <a:t>. </a:t>
            </a:r>
            <a:endParaRPr lang="en-IN" dirty="0" smtClean="0"/>
          </a:p>
          <a:p>
            <a:r>
              <a:rPr lang="en-IN" dirty="0" smtClean="0"/>
              <a:t>Face </a:t>
            </a:r>
            <a:r>
              <a:rPr lang="en-IN" dirty="0" smtClean="0"/>
              <a:t>recognition refers to an automated or semi-automated process of matching facial images. </a:t>
            </a:r>
            <a:endParaRPr lang="en-IN" dirty="0" smtClean="0"/>
          </a:p>
          <a:p>
            <a:r>
              <a:rPr lang="en-IN" dirty="0" smtClean="0"/>
              <a:t>Many </a:t>
            </a:r>
            <a:r>
              <a:rPr lang="en-IN" dirty="0" smtClean="0"/>
              <a:t>techniques are available to apply face recognition of which is Principle Component Analysis (PCA). </a:t>
            </a:r>
            <a:endParaRPr lang="en-IN" dirty="0" smtClean="0"/>
          </a:p>
          <a:p>
            <a:r>
              <a:rPr lang="en-IN" dirty="0" smtClean="0"/>
              <a:t>PCA </a:t>
            </a:r>
            <a:r>
              <a:rPr lang="en-IN" dirty="0" smtClean="0"/>
              <a:t>is a way of identifying patterns in data and expressing the data in such a way to highlight their similarities and differences. </a:t>
            </a:r>
            <a:endParaRPr lang="en-IN" dirty="0" smtClean="0"/>
          </a:p>
          <a:p>
            <a:r>
              <a:rPr lang="en-IN" dirty="0" smtClean="0"/>
              <a:t>Before </a:t>
            </a:r>
            <a:r>
              <a:rPr lang="en-IN" dirty="0" smtClean="0"/>
              <a:t>applying this method to face recognition, a brief introduction is given for PCA from mathematical point of view. </a:t>
            </a:r>
            <a:endParaRPr lang="en-IN" dirty="0" smtClean="0"/>
          </a:p>
          <a:p>
            <a:r>
              <a:rPr lang="en-IN" dirty="0" smtClean="0"/>
              <a:t>The </a:t>
            </a:r>
            <a:r>
              <a:rPr lang="en-IN" dirty="0" smtClean="0"/>
              <a:t>last part of the report gives an explanation about the implementation of PCA in C#.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endParaRPr lang="en-IN" dirty="0"/>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r>
              <a:rPr lang="en-IN" dirty="0" smtClean="0"/>
              <a:t>Biometrics is the automated recognition of individuals based on their behavioural or physiological </a:t>
            </a:r>
            <a:r>
              <a:rPr lang="en-IN" dirty="0" smtClean="0"/>
              <a:t>characteristics.</a:t>
            </a:r>
          </a:p>
          <a:p>
            <a:r>
              <a:rPr lang="en-IN" dirty="0" smtClean="0"/>
              <a:t>The </a:t>
            </a:r>
            <a:r>
              <a:rPr lang="en-IN" dirty="0" smtClean="0"/>
              <a:t>physiological characteristics are related to the shape of the body. </a:t>
            </a:r>
            <a:endParaRPr lang="en-IN" dirty="0" smtClean="0"/>
          </a:p>
          <a:p>
            <a:r>
              <a:rPr lang="en-IN" dirty="0" smtClean="0"/>
              <a:t>The </a:t>
            </a:r>
            <a:r>
              <a:rPr lang="en-IN" dirty="0" smtClean="0"/>
              <a:t>most common example is fingerprint. Other examples include face recognition, hand geometry and iris recognition. </a:t>
            </a:r>
            <a:endParaRPr lang="en-IN" dirty="0" smtClean="0"/>
          </a:p>
          <a:p>
            <a:r>
              <a:rPr lang="en-IN" dirty="0" smtClean="0"/>
              <a:t>The </a:t>
            </a:r>
            <a:r>
              <a:rPr lang="en-IN" dirty="0" smtClean="0"/>
              <a:t>behavioural characteristics are related to the behaviour of a person. </a:t>
            </a:r>
            <a:endParaRPr lang="en-IN" dirty="0" smtClean="0"/>
          </a:p>
          <a:p>
            <a:r>
              <a:rPr lang="en-IN" dirty="0" smtClean="0"/>
              <a:t>Signature </a:t>
            </a:r>
            <a:r>
              <a:rPr lang="en-IN" dirty="0" smtClean="0"/>
              <a:t>is one example of these characteristics which is still widely used today. </a:t>
            </a:r>
          </a:p>
          <a:p>
            <a:pPr>
              <a:buNone/>
            </a:pPr>
            <a:r>
              <a:rPr lang="en-IN" dirty="0" smtClean="0"/>
              <a:t/>
            </a:r>
            <a:br>
              <a:rPr lang="en-IN" dirty="0" smtClean="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IN" dirty="0" smtClean="0"/>
              <a:t>Humans have been using physical characteristics such as face, voice, gait, etc. to recognize each other for thousands of years. </a:t>
            </a:r>
            <a:endParaRPr lang="en-IN" dirty="0" smtClean="0"/>
          </a:p>
          <a:p>
            <a:r>
              <a:rPr lang="en-IN" dirty="0" smtClean="0"/>
              <a:t>With </a:t>
            </a:r>
            <a:r>
              <a:rPr lang="en-IN" dirty="0" smtClean="0"/>
              <a:t>new advances in technology, biometrics has become an emerging technology for recognizing individuals using their biological traits. </a:t>
            </a:r>
            <a:endParaRPr lang="en-IN" dirty="0" smtClean="0"/>
          </a:p>
          <a:p>
            <a:r>
              <a:rPr lang="en-IN" dirty="0" smtClean="0"/>
              <a:t>Now</a:t>
            </a:r>
            <a:r>
              <a:rPr lang="en-IN" dirty="0" smtClean="0"/>
              <a:t>, biometrics is becoming part of day to day life, where in a person is recognized by his/her personal biological characteristics. </a:t>
            </a:r>
            <a:endParaRPr lang="en-IN" dirty="0" smtClean="0"/>
          </a:p>
          <a:p>
            <a:r>
              <a:rPr lang="en-IN" dirty="0" smtClean="0"/>
              <a:t>Examples </a:t>
            </a:r>
            <a:r>
              <a:rPr lang="en-IN" dirty="0" smtClean="0"/>
              <a:t>of different Biometric systems include Fingerprint recognition, Face recognition, Iris recognition, Retina recognition, Hand geometry, Voice recognition, Signature recognition, among others. </a:t>
            </a:r>
            <a:endParaRPr lang="en-IN" dirty="0" smtClean="0"/>
          </a:p>
          <a:p>
            <a:r>
              <a:rPr lang="en-IN" dirty="0" smtClean="0"/>
              <a:t>Face </a:t>
            </a:r>
            <a:r>
              <a:rPr lang="en-IN" dirty="0" smtClean="0"/>
              <a:t>recognition, in  particular has received a considerable attention in recent years both from the industry and the research community. </a:t>
            </a:r>
            <a:endParaRPr lang="en-IN" dirty="0" smtClean="0"/>
          </a:p>
          <a:p>
            <a:r>
              <a:rPr lang="en-IN" dirty="0" smtClean="0"/>
              <a:t>The </a:t>
            </a:r>
            <a:r>
              <a:rPr lang="en-IN" dirty="0" smtClean="0"/>
              <a:t>objective of our project is to create a C# code that can be used to identify people using their face images.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r>
              <a:rPr lang="en-IN" dirty="0" smtClean="0"/>
              <a:t>This report gives a brief background about biometrics. </a:t>
            </a:r>
            <a:endParaRPr lang="en-IN" dirty="0" smtClean="0"/>
          </a:p>
          <a:p>
            <a:r>
              <a:rPr lang="en-IN" dirty="0" smtClean="0"/>
              <a:t>A </a:t>
            </a:r>
            <a:r>
              <a:rPr lang="en-IN" dirty="0" smtClean="0"/>
              <a:t>particular attention is given to face recognition. </a:t>
            </a:r>
            <a:endParaRPr lang="en-IN" dirty="0" smtClean="0"/>
          </a:p>
          <a:p>
            <a:r>
              <a:rPr lang="en-IN" dirty="0" smtClean="0"/>
              <a:t>Face </a:t>
            </a:r>
            <a:r>
              <a:rPr lang="en-IN" dirty="0" smtClean="0"/>
              <a:t>recognition refers to an automated or semi-automated process of matching facial images. </a:t>
            </a:r>
            <a:endParaRPr lang="en-IN" dirty="0" smtClean="0"/>
          </a:p>
          <a:p>
            <a:r>
              <a:rPr lang="en-IN" dirty="0" smtClean="0"/>
              <a:t>Many </a:t>
            </a:r>
            <a:r>
              <a:rPr lang="en-IN" dirty="0" smtClean="0"/>
              <a:t>techniques are available to apply face recognition of which is Principle Component Analysis (PCA). </a:t>
            </a:r>
            <a:endParaRPr lang="en-IN" dirty="0" smtClean="0"/>
          </a:p>
          <a:p>
            <a:r>
              <a:rPr lang="en-IN" dirty="0" smtClean="0"/>
              <a:t>PCA </a:t>
            </a:r>
            <a:r>
              <a:rPr lang="en-IN" dirty="0" smtClean="0"/>
              <a:t>is a way of identifying patterns in data and expressing the data in such a way to highlight their similarities and differences. </a:t>
            </a:r>
            <a:endParaRPr lang="en-IN" dirty="0" smtClean="0"/>
          </a:p>
          <a:p>
            <a:r>
              <a:rPr lang="en-IN" dirty="0" smtClean="0"/>
              <a:t>Before </a:t>
            </a:r>
            <a:r>
              <a:rPr lang="en-IN" dirty="0" smtClean="0"/>
              <a:t>applying this method to face recognition, a brief introduction is given for PCA from mathematical point of view. The last part of the report gives an explanation about the implementation of PCA in C#. </a:t>
            </a:r>
            <a:endParaRPr lang="en-IN" dirty="0" smtClean="0"/>
          </a:p>
          <a:p>
            <a:r>
              <a:rPr lang="en-US" dirty="0" smtClean="0"/>
              <a:t>T</a:t>
            </a:r>
            <a:r>
              <a:rPr lang="en-IN" dirty="0" smtClean="0"/>
              <a:t>o </a:t>
            </a:r>
            <a:r>
              <a:rPr lang="en-IN" dirty="0" smtClean="0"/>
              <a:t>understand how we can use our face recognition system, a description of the Graphical User Interface is given.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IN" dirty="0"/>
          </a:p>
        </p:txBody>
      </p:sp>
      <p:sp>
        <p:nvSpPr>
          <p:cNvPr id="3" name="Content Placeholder 2"/>
          <p:cNvSpPr>
            <a:spLocks noGrp="1"/>
          </p:cNvSpPr>
          <p:nvPr>
            <p:ph sz="quarter" idx="1"/>
          </p:nvPr>
        </p:nvSpPr>
        <p:spPr>
          <a:xfrm>
            <a:off x="914400" y="1447800"/>
            <a:ext cx="7772400" cy="5257800"/>
          </a:xfrm>
        </p:spPr>
        <p:txBody>
          <a:bodyPr>
            <a:normAutofit fontScale="92500"/>
          </a:bodyPr>
          <a:lstStyle/>
          <a:p>
            <a:r>
              <a:rPr lang="en-IN" dirty="0" smtClean="0"/>
              <a:t>The purpose of our project is to create an accurate and convenient way to implement recognition of human features using DSP</a:t>
            </a:r>
            <a:r>
              <a:rPr lang="en-IN" dirty="0" smtClean="0"/>
              <a:t>.</a:t>
            </a:r>
          </a:p>
          <a:p>
            <a:r>
              <a:rPr lang="en-IN" dirty="0" smtClean="0"/>
              <a:t>In </a:t>
            </a:r>
            <a:r>
              <a:rPr lang="en-IN" dirty="0" smtClean="0"/>
              <a:t>this world filled with credit cards, driver’s licenses, bank accounts, and all sorts of other verification of identity, there are more and more venues in which ones’ identity can be stolen. </a:t>
            </a:r>
          </a:p>
          <a:p>
            <a:r>
              <a:rPr lang="en-IN" dirty="0" smtClean="0"/>
              <a:t>The </a:t>
            </a:r>
            <a:r>
              <a:rPr lang="en-IN" dirty="0" smtClean="0"/>
              <a:t>physical identifications can be lost or stolen, verification numbers can be forgotten, and even signatures can be forged. </a:t>
            </a:r>
            <a:endParaRPr lang="en-IN" dirty="0" smtClean="0"/>
          </a:p>
          <a:p>
            <a:r>
              <a:rPr lang="en-IN" dirty="0" smtClean="0"/>
              <a:t>With </a:t>
            </a:r>
            <a:r>
              <a:rPr lang="en-IN" dirty="0" smtClean="0"/>
              <a:t>our system of recognition, we are hoping to use the traits that are much more difficult to lose or be taken: </a:t>
            </a:r>
            <a:r>
              <a:rPr lang="en-IN" dirty="0" smtClean="0"/>
              <a:t> </a:t>
            </a:r>
            <a:r>
              <a:rPr lang="en-IN" dirty="0" smtClean="0"/>
              <a:t>facial structures. </a:t>
            </a:r>
            <a:endParaRPr lang="en-IN" dirty="0" smtClean="0"/>
          </a:p>
          <a:p>
            <a:r>
              <a:rPr lang="en-IN" dirty="0" smtClean="0"/>
              <a:t>This</a:t>
            </a:r>
            <a:r>
              <a:rPr lang="en-IN" dirty="0" smtClean="0"/>
              <a:t>, in combination with password protection, will ensure that whatever is being protected will remain same.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IN" dirty="0" smtClean="0"/>
              <a:t>Eliminates </a:t>
            </a:r>
            <a:r>
              <a:rPr lang="en-IN" dirty="0" smtClean="0"/>
              <a:t>the dependency on carrying identification</a:t>
            </a:r>
          </a:p>
          <a:p>
            <a:r>
              <a:rPr lang="en-IN" dirty="0" smtClean="0"/>
              <a:t>Significant </a:t>
            </a:r>
            <a:r>
              <a:rPr lang="en-IN" dirty="0" smtClean="0"/>
              <a:t>increase in security</a:t>
            </a:r>
          </a:p>
          <a:p>
            <a:r>
              <a:rPr lang="en-IN" dirty="0" smtClean="0"/>
              <a:t>Great </a:t>
            </a:r>
            <a:r>
              <a:rPr lang="en-IN" dirty="0" smtClean="0"/>
              <a:t>reduction in ability to duplicate passwords</a:t>
            </a:r>
          </a:p>
          <a:p>
            <a:r>
              <a:rPr lang="en-IN" dirty="0" smtClean="0"/>
              <a:t>Uniqueness </a:t>
            </a:r>
            <a:r>
              <a:rPr lang="en-IN" dirty="0" smtClean="0"/>
              <a:t>fundamentally a part of system due to differences between </a:t>
            </a:r>
            <a:r>
              <a:rPr lang="en-IN" dirty="0" smtClean="0"/>
              <a:t>users Features</a:t>
            </a:r>
            <a:endParaRPr lang="en-IN" dirty="0" smtClean="0"/>
          </a:p>
          <a:p>
            <a:r>
              <a:rPr lang="en-IN" dirty="0" smtClean="0"/>
              <a:t>A </a:t>
            </a:r>
            <a:r>
              <a:rPr lang="en-IN" dirty="0" smtClean="0"/>
              <a:t>key which puts the system into either training or testing mode</a:t>
            </a:r>
          </a:p>
          <a:p>
            <a:r>
              <a:rPr lang="en-IN" dirty="0" smtClean="0"/>
              <a:t>Accuracy </a:t>
            </a:r>
            <a:r>
              <a:rPr lang="en-IN" dirty="0" smtClean="0"/>
              <a:t>of at least 80%</a:t>
            </a:r>
          </a:p>
          <a:p>
            <a:r>
              <a:rPr lang="en-IN" dirty="0" smtClean="0"/>
              <a:t>LCD </a:t>
            </a:r>
            <a:r>
              <a:rPr lang="en-IN" dirty="0" smtClean="0"/>
              <a:t>display of matched user from database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Multi Modal Biometric </a:t>
            </a:r>
            <a:r>
              <a:rPr lang="en-IN" b="1" dirty="0" smtClean="0"/>
              <a:t>Characteristics</a:t>
            </a:r>
            <a:endParaRPr lang="en-IN" dirty="0"/>
          </a:p>
        </p:txBody>
      </p:sp>
      <p:sp>
        <p:nvSpPr>
          <p:cNvPr id="3" name="Content Placeholder 2"/>
          <p:cNvSpPr>
            <a:spLocks noGrp="1"/>
          </p:cNvSpPr>
          <p:nvPr>
            <p:ph sz="quarter" idx="1"/>
          </p:nvPr>
        </p:nvSpPr>
        <p:spPr>
          <a:xfrm>
            <a:off x="914400" y="1447800"/>
            <a:ext cx="7772400" cy="5029200"/>
          </a:xfrm>
        </p:spPr>
        <p:txBody>
          <a:bodyPr>
            <a:normAutofit fontScale="92500" lnSpcReduction="20000"/>
          </a:bodyPr>
          <a:lstStyle/>
          <a:p>
            <a:pPr lvl="0"/>
            <a:r>
              <a:rPr lang="en-IN" b="1" dirty="0" smtClean="0"/>
              <a:t>Universality</a:t>
            </a:r>
            <a:r>
              <a:rPr lang="en-IN" dirty="0" smtClean="0"/>
              <a:t>: Each and every person throughout the world should have a biometric characteristic on the basis of which he/she could be represented, for example every person has a thumb impression which is unique with him.</a:t>
            </a:r>
          </a:p>
          <a:p>
            <a:pPr lvl="0"/>
            <a:r>
              <a:rPr lang="en-IN" b="1" dirty="0" smtClean="0"/>
              <a:t>Distinctiveness</a:t>
            </a:r>
            <a:r>
              <a:rPr lang="en-IN" dirty="0" smtClean="0"/>
              <a:t>: any two persons should be sufficiently different in terms of a biometric characteristic measure. Taking the above example any two persons will have different thumb impression.</a:t>
            </a:r>
            <a:r>
              <a:rPr lang="en-IN" b="1" dirty="0" smtClean="0"/>
              <a:t> </a:t>
            </a:r>
            <a:endParaRPr lang="en-IN" dirty="0" smtClean="0"/>
          </a:p>
          <a:p>
            <a:pPr lvl="0"/>
            <a:r>
              <a:rPr lang="en-IN" b="1" dirty="0" smtClean="0"/>
              <a:t>Collect-ability:</a:t>
            </a:r>
            <a:r>
              <a:rPr lang="en-IN" dirty="0" smtClean="0"/>
              <a:t> the biometric characteristic can be measured quantitatively with an ease. For </a:t>
            </a:r>
            <a:r>
              <a:rPr lang="en-IN" dirty="0" smtClean="0"/>
              <a:t>example </a:t>
            </a:r>
            <a:r>
              <a:rPr lang="en-IN" dirty="0" smtClean="0"/>
              <a:t>taking a snap of face is typically easy with a camera, where as it is difficult to take a </a:t>
            </a:r>
            <a:r>
              <a:rPr lang="en-IN" dirty="0" smtClean="0"/>
              <a:t>retina </a:t>
            </a:r>
            <a:r>
              <a:rPr lang="en-IN" dirty="0" smtClean="0"/>
              <a:t>sample of a person, but it is possible</a:t>
            </a:r>
            <a:r>
              <a:rPr lang="en-IN" dirty="0" smtClean="0"/>
              <a:t>.</a:t>
            </a:r>
          </a:p>
          <a:p>
            <a:r>
              <a:rPr lang="en-IN" b="1" dirty="0" smtClean="0"/>
              <a:t>Permanence:</a:t>
            </a:r>
            <a:r>
              <a:rPr lang="en-IN" dirty="0" smtClean="0"/>
              <a:t> the characteristic should be sufficiently invariant (with respect to the matching criterion) over a period of time. Taking an example of face recognition as a person grows in age his or her face changes over a time.</a:t>
            </a:r>
          </a:p>
          <a:p>
            <a:pPr lvl="0"/>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sz="quarter" idx="1"/>
          </p:nvPr>
        </p:nvSpPr>
        <p:spPr>
          <a:xfrm>
            <a:off x="914400" y="1447800"/>
            <a:ext cx="7772400" cy="5105400"/>
          </a:xfrm>
        </p:spPr>
        <p:txBody>
          <a:bodyPr>
            <a:normAutofit/>
          </a:bodyPr>
          <a:lstStyle/>
          <a:p>
            <a:pPr lvl="0"/>
            <a:r>
              <a:rPr lang="en-IN" b="1" dirty="0" smtClean="0"/>
              <a:t>Performance</a:t>
            </a:r>
            <a:r>
              <a:rPr lang="en-IN" b="1" dirty="0" smtClean="0"/>
              <a:t>:</a:t>
            </a:r>
            <a:r>
              <a:rPr lang="en-IN" dirty="0" smtClean="0"/>
              <a:t> It refers to the achievable recognition accuracy and speed, the resources required to achieve the desired recognition accuracy and speed, as well as the operational and environmental factors that affect the accuracy and speed</a:t>
            </a:r>
            <a:r>
              <a:rPr lang="en-IN" dirty="0" smtClean="0"/>
              <a:t>.	</a:t>
            </a:r>
            <a:endParaRPr lang="en-IN" dirty="0" smtClean="0"/>
          </a:p>
          <a:p>
            <a:pPr lvl="0"/>
            <a:r>
              <a:rPr lang="en-IN" b="1" dirty="0" smtClean="0"/>
              <a:t>Acceptability:</a:t>
            </a:r>
            <a:r>
              <a:rPr lang="en-IN" dirty="0" smtClean="0"/>
              <a:t> It indicates the extent to which people are willing to accept the use of a particular biometric identifier (characteristic) in their daily lives</a:t>
            </a:r>
            <a:r>
              <a:rPr lang="en-IN" dirty="0" smtClean="0"/>
              <a:t>.</a:t>
            </a:r>
          </a:p>
          <a:p>
            <a:pPr lvl="0"/>
            <a:r>
              <a:rPr lang="en-IN" b="1" dirty="0" smtClean="0"/>
              <a:t>Circumvention:</a:t>
            </a:r>
            <a:r>
              <a:rPr lang="en-IN" dirty="0" smtClean="0"/>
              <a:t> It reflects how easily the system can be fooled using fraudulent methods or could be avoided. For example in voice recognition any person’s voice can be recorded and the biometric system can easily be fooled.</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50</TotalTime>
  <Words>1652</Words>
  <Application>Microsoft Office PowerPoint</Application>
  <PresentationFormat>On-screen Show (4:3)</PresentationFormat>
  <Paragraphs>106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Face Recognition based Attendance System</vt:lpstr>
      <vt:lpstr>Abstract</vt:lpstr>
      <vt:lpstr>Background </vt:lpstr>
      <vt:lpstr>Introduction</vt:lpstr>
      <vt:lpstr>Continue</vt:lpstr>
      <vt:lpstr>Aim</vt:lpstr>
      <vt:lpstr>Objectives</vt:lpstr>
      <vt:lpstr>Multi Modal Biometric Characteristics</vt:lpstr>
      <vt:lpstr>Continue</vt:lpstr>
      <vt:lpstr>Applications of Biometrics</vt:lpstr>
      <vt:lpstr>Proposed System</vt:lpstr>
      <vt:lpstr>Face Recognition Techniques</vt:lpstr>
      <vt:lpstr>User Requirements</vt:lpstr>
      <vt:lpstr>Non Functional Requirements</vt:lpstr>
      <vt:lpstr>Hardware Software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based Attendance System</dc:title>
  <dc:creator>chintan</dc:creator>
  <cp:lastModifiedBy>chintan</cp:lastModifiedBy>
  <cp:revision>20</cp:revision>
  <dcterms:created xsi:type="dcterms:W3CDTF">2006-08-16T00:00:00Z</dcterms:created>
  <dcterms:modified xsi:type="dcterms:W3CDTF">2014-10-28T05:38:16Z</dcterms:modified>
</cp:coreProperties>
</file>