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8" r:id="rId1"/>
  </p:sldMasterIdLst>
  <p:notesMasterIdLst>
    <p:notesMasterId r:id="rId48"/>
  </p:notesMasterIdLst>
  <p:sldIdLst>
    <p:sldId id="260" r:id="rId2"/>
    <p:sldId id="327" r:id="rId3"/>
    <p:sldId id="328" r:id="rId4"/>
    <p:sldId id="329" r:id="rId5"/>
    <p:sldId id="330" r:id="rId6"/>
    <p:sldId id="312" r:id="rId7"/>
    <p:sldId id="313" r:id="rId8"/>
    <p:sldId id="314" r:id="rId9"/>
    <p:sldId id="315" r:id="rId10"/>
    <p:sldId id="316" r:id="rId11"/>
    <p:sldId id="323" r:id="rId12"/>
    <p:sldId id="336" r:id="rId13"/>
    <p:sldId id="342" r:id="rId14"/>
    <p:sldId id="343" r:id="rId15"/>
    <p:sldId id="346" r:id="rId16"/>
    <p:sldId id="347" r:id="rId17"/>
    <p:sldId id="348" r:id="rId18"/>
    <p:sldId id="344" r:id="rId19"/>
    <p:sldId id="308" r:id="rId20"/>
    <p:sldId id="310" r:id="rId21"/>
    <p:sldId id="324" r:id="rId22"/>
    <p:sldId id="319" r:id="rId23"/>
    <p:sldId id="320" r:id="rId24"/>
    <p:sldId id="322" r:id="rId25"/>
    <p:sldId id="337" r:id="rId26"/>
    <p:sldId id="339" r:id="rId27"/>
    <p:sldId id="341" r:id="rId28"/>
    <p:sldId id="338" r:id="rId29"/>
    <p:sldId id="294" r:id="rId30"/>
    <p:sldId id="290" r:id="rId31"/>
    <p:sldId id="288" r:id="rId32"/>
    <p:sldId id="289" r:id="rId33"/>
    <p:sldId id="292" r:id="rId34"/>
    <p:sldId id="293" r:id="rId35"/>
    <p:sldId id="333" r:id="rId36"/>
    <p:sldId id="331" r:id="rId37"/>
    <p:sldId id="317" r:id="rId38"/>
    <p:sldId id="332" r:id="rId39"/>
    <p:sldId id="295" r:id="rId40"/>
    <p:sldId id="268" r:id="rId41"/>
    <p:sldId id="269" r:id="rId42"/>
    <p:sldId id="334" r:id="rId43"/>
    <p:sldId id="335" r:id="rId44"/>
    <p:sldId id="340" r:id="rId45"/>
    <p:sldId id="271" r:id="rId46"/>
    <p:sldId id="29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8B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4660"/>
  </p:normalViewPr>
  <p:slideViewPr>
    <p:cSldViewPr snapToGrid="0">
      <p:cViewPr varScale="1">
        <p:scale>
          <a:sx n="73" d="100"/>
          <a:sy n="73" d="100"/>
        </p:scale>
        <p:origin x="552" y="78"/>
      </p:cViewPr>
      <p:guideLst/>
    </p:cSldViewPr>
  </p:slideViewPr>
  <p:notesTextViewPr>
    <p:cViewPr>
      <p:scale>
        <a:sx n="1" d="1"/>
        <a:sy n="1" d="1"/>
      </p:scale>
      <p:origin x="0" y="0"/>
    </p:cViewPr>
  </p:notesTextViewPr>
  <p:sorterViewPr>
    <p:cViewPr>
      <p:scale>
        <a:sx n="100" d="100"/>
        <a:sy n="100" d="100"/>
      </p:scale>
      <p:origin x="0" y="-1080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13E9F-9E07-43CE-8947-D20AF6E5E4F7}" type="datetimeFigureOut">
              <a:rPr lang="en-US" smtClean="0"/>
              <a:t>3/18/2018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281F3D-447E-481A-A396-EC849CCB2D30}" type="slidenum">
              <a:rPr lang="en-US" smtClean="0"/>
              <a:t>‹#›</a:t>
            </a:fld>
            <a:endParaRPr lang="en-US"/>
          </a:p>
        </p:txBody>
      </p:sp>
    </p:spTree>
    <p:extLst>
      <p:ext uri="{BB962C8B-B14F-4D97-AF65-F5344CB8AC3E}">
        <p14:creationId xmlns:p14="http://schemas.microsoft.com/office/powerpoint/2010/main" val="572438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56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92085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716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6858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71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248963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068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010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3/18/2018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3644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3/18/2018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3520541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678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3/18/2018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246546"/>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1" y="2214126"/>
            <a:ext cx="5651862" cy="1569660"/>
          </a:xfrm>
          <a:prstGeom prst="rect">
            <a:avLst/>
          </a:prstGeom>
        </p:spPr>
        <p:txBody>
          <a:bodyPr wrap="square">
            <a:spAutoFit/>
          </a:bodyPr>
          <a:lstStyle/>
          <a:p>
            <a:r>
              <a:rPr lang="en-US" sz="4800" u="sng" dirty="0">
                <a:solidFill>
                  <a:schemeClr val="bg1"/>
                </a:solidFill>
                <a:latin typeface="Impact" panose="020B0806030902050204" pitchFamily="34" charset="0"/>
              </a:rPr>
              <a:t>Project</a:t>
            </a:r>
            <a:r>
              <a:rPr lang="en-US" sz="4800" u="sng" dirty="0">
                <a:solidFill>
                  <a:schemeClr val="accent3"/>
                </a:solidFill>
                <a:latin typeface="Impact" panose="020B0806030902050204" pitchFamily="34" charset="0"/>
              </a:rPr>
              <a:t> </a:t>
            </a:r>
            <a:endParaRPr lang="en-US" sz="4800" u="sng" dirty="0" smtClean="0">
              <a:solidFill>
                <a:schemeClr val="accent3"/>
              </a:solidFill>
              <a:latin typeface="Impact" panose="020B0806030902050204" pitchFamily="34" charset="0"/>
            </a:endParaRPr>
          </a:p>
          <a:p>
            <a:r>
              <a:rPr lang="en-US" sz="4800" u="sng" dirty="0" smtClean="0">
                <a:solidFill>
                  <a:schemeClr val="bg1"/>
                </a:solidFill>
                <a:latin typeface="Impact" panose="020B0806030902050204" pitchFamily="34" charset="0"/>
              </a:rPr>
              <a:t>Presentation</a:t>
            </a:r>
            <a:endParaRPr lang="en-US" sz="4800" u="sng" dirty="0">
              <a:solidFill>
                <a:schemeClr val="bg1"/>
              </a:solidFill>
              <a:latin typeface="Impact" panose="020B0806030902050204" pitchFamily="34" charset="0"/>
            </a:endParaRPr>
          </a:p>
        </p:txBody>
      </p:sp>
      <p:sp>
        <p:nvSpPr>
          <p:cNvPr id="3" name="Rectangle 2"/>
          <p:cNvSpPr/>
          <p:nvPr/>
        </p:nvSpPr>
        <p:spPr>
          <a:xfrm>
            <a:off x="4154222" y="2377151"/>
            <a:ext cx="8037778" cy="1569660"/>
          </a:xfrm>
          <a:prstGeom prst="rect">
            <a:avLst/>
          </a:prstGeom>
          <a:noFill/>
          <a:ln>
            <a:noFill/>
          </a:ln>
        </p:spPr>
        <p:txBody>
          <a:bodyPr wrap="none">
            <a:spAutoFit/>
          </a:bodyPr>
          <a:lstStyle/>
          <a:p>
            <a:r>
              <a:rPr lang="en-US" sz="9600" b="1" dirty="0" smtClean="0">
                <a:solidFill>
                  <a:schemeClr val="accent2">
                    <a:lumMod val="75000"/>
                  </a:schemeClr>
                </a:solidFill>
                <a:effectLst>
                  <a:outerShdw blurRad="38100" dist="38100" dir="2700000" algn="tl">
                    <a:srgbClr val="000000">
                      <a:alpha val="43137"/>
                    </a:srgbClr>
                  </a:outerShdw>
                </a:effectLst>
                <a:latin typeface="Sitka Heading" panose="02000505000000020004" pitchFamily="2" charset="0"/>
              </a:rPr>
              <a:t>Code</a:t>
            </a:r>
            <a:r>
              <a:rPr lang="en-US" sz="9600" b="1" dirty="0" smtClean="0">
                <a:solidFill>
                  <a:schemeClr val="accent6">
                    <a:lumMod val="50000"/>
                  </a:schemeClr>
                </a:solidFill>
                <a:effectLst>
                  <a:outerShdw blurRad="38100" dist="38100" dir="2700000" algn="tl">
                    <a:srgbClr val="000000">
                      <a:alpha val="43137"/>
                    </a:srgbClr>
                  </a:outerShdw>
                </a:effectLst>
                <a:latin typeface="Sitka Heading" panose="02000505000000020004" pitchFamily="2" charset="0"/>
              </a:rPr>
              <a:t> park hub</a:t>
            </a:r>
            <a:endParaRPr lang="en-US" sz="9600" b="1" dirty="0">
              <a:solidFill>
                <a:schemeClr val="accent6">
                  <a:lumMod val="50000"/>
                </a:schemeClr>
              </a:solidFill>
              <a:effectLst>
                <a:outerShdw blurRad="38100" dist="38100" dir="2700000" algn="tl">
                  <a:srgbClr val="000000">
                    <a:alpha val="43137"/>
                  </a:srgbClr>
                </a:outerShdw>
              </a:effectLst>
              <a:latin typeface="Sitka Heading" panose="02000505000000020004" pitchFamily="2" charset="0"/>
            </a:endParaRPr>
          </a:p>
        </p:txBody>
      </p:sp>
      <p:sp>
        <p:nvSpPr>
          <p:cNvPr id="4" name="Rectangle 3"/>
          <p:cNvSpPr/>
          <p:nvPr/>
        </p:nvSpPr>
        <p:spPr>
          <a:xfrm>
            <a:off x="9061154" y="5290458"/>
            <a:ext cx="2245610" cy="461665"/>
          </a:xfrm>
          <a:prstGeom prst="rect">
            <a:avLst/>
          </a:prstGeom>
        </p:spPr>
        <p:txBody>
          <a:bodyPr wrap="square">
            <a:spAutoFit/>
          </a:bodyPr>
          <a:lstStyle/>
          <a:p>
            <a:r>
              <a:rPr lang="en-US" sz="2400" u="sng" dirty="0">
                <a:solidFill>
                  <a:schemeClr val="accent6">
                    <a:lumMod val="50000"/>
                  </a:schemeClr>
                </a:solidFill>
              </a:rPr>
              <a:t>SUBMITTED BY:</a:t>
            </a:r>
          </a:p>
        </p:txBody>
      </p:sp>
      <p:sp>
        <p:nvSpPr>
          <p:cNvPr id="5" name="TextBox 4"/>
          <p:cNvSpPr txBox="1"/>
          <p:nvPr/>
        </p:nvSpPr>
        <p:spPr>
          <a:xfrm>
            <a:off x="9178720" y="5752123"/>
            <a:ext cx="2805843" cy="831557"/>
          </a:xfrm>
          <a:prstGeom prst="rect">
            <a:avLst/>
          </a:prstGeom>
          <a:noFill/>
          <a:ln>
            <a:solidFill>
              <a:schemeClr val="accent5"/>
            </a:solidFill>
          </a:ln>
        </p:spPr>
        <p:txBody>
          <a:bodyPr wrap="square" rtlCol="0">
            <a:spAutoFit/>
          </a:bodyPr>
          <a:lstStyle/>
          <a:p>
            <a:r>
              <a:rPr lang="en-US" sz="2400" dirty="0" smtClean="0">
                <a:solidFill>
                  <a:schemeClr val="accent6">
                    <a:lumMod val="50000"/>
                  </a:schemeClr>
                </a:solidFill>
              </a:rPr>
              <a:t>       Adarsh Mishra  </a:t>
            </a:r>
          </a:p>
          <a:p>
            <a:r>
              <a:rPr lang="en-US" sz="2400" dirty="0" smtClean="0">
                <a:solidFill>
                  <a:schemeClr val="accent6">
                    <a:lumMod val="50000"/>
                  </a:schemeClr>
                </a:solidFill>
              </a:rPr>
              <a:t>       Ayush Kumar</a:t>
            </a:r>
            <a:endParaRPr lang="en-US" sz="2400" dirty="0">
              <a:solidFill>
                <a:schemeClr val="accent6">
                  <a:lumMod val="50000"/>
                </a:schemeClr>
              </a:solidFill>
            </a:endParaRPr>
          </a:p>
        </p:txBody>
      </p:sp>
    </p:spTree>
    <p:extLst>
      <p:ext uri="{BB962C8B-B14F-4D97-AF65-F5344CB8AC3E}">
        <p14:creationId xmlns:p14="http://schemas.microsoft.com/office/powerpoint/2010/main" val="1730515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2988" y="276616"/>
            <a:ext cx="3231654" cy="707886"/>
          </a:xfrm>
          <a:prstGeom prst="rect">
            <a:avLst/>
          </a:prstGeom>
        </p:spPr>
        <p:txBody>
          <a:bodyPr wrap="none">
            <a:spAutoFit/>
          </a:bodyPr>
          <a:lstStyle/>
          <a:p>
            <a:r>
              <a:rPr lang="en-US" sz="4000" b="1" dirty="0">
                <a:solidFill>
                  <a:schemeClr val="accent2">
                    <a:lumMod val="75000"/>
                  </a:schemeClr>
                </a:solidFill>
                <a:effectLst>
                  <a:outerShdw blurRad="38100" dist="38100" dir="2700000" algn="tl">
                    <a:srgbClr val="000000">
                      <a:alpha val="43137"/>
                    </a:srgbClr>
                  </a:outerShdw>
                </a:effectLst>
              </a:rPr>
              <a:t>GANTT CHART</a:t>
            </a:r>
            <a:endParaRPr lang="en-IN" sz="4000" b="1" dirty="0">
              <a:solidFill>
                <a:schemeClr val="accent2">
                  <a:lumMod val="75000"/>
                </a:schemeClr>
              </a:solidFill>
              <a:effectLst>
                <a:outerShdw blurRad="38100" dist="38100" dir="2700000" algn="tl">
                  <a:srgbClr val="000000">
                    <a:alpha val="43137"/>
                  </a:srgbClr>
                </a:outerShdw>
              </a:effectLst>
            </a:endParaRPr>
          </a:p>
        </p:txBody>
      </p:sp>
      <p:graphicFrame>
        <p:nvGraphicFramePr>
          <p:cNvPr id="3" name="Table 2"/>
          <p:cNvGraphicFramePr>
            <a:graphicFrameLocks noGrp="1"/>
          </p:cNvGraphicFramePr>
          <p:nvPr>
            <p:extLst>
              <p:ext uri="{D42A27DB-BD31-4B8C-83A1-F6EECF244321}">
                <p14:modId xmlns:p14="http://schemas.microsoft.com/office/powerpoint/2010/main" val="1890820099"/>
              </p:ext>
            </p:extLst>
          </p:nvPr>
        </p:nvGraphicFramePr>
        <p:xfrm>
          <a:off x="919573" y="1352440"/>
          <a:ext cx="10249172" cy="4172877"/>
        </p:xfrm>
        <a:graphic>
          <a:graphicData uri="http://schemas.openxmlformats.org/drawingml/2006/table">
            <a:tbl>
              <a:tblPr firstRow="1" firstCol="1">
                <a:tableStyleId>{9DCAF9ED-07DC-4A11-8D7F-57B35C25682E}</a:tableStyleId>
              </a:tblPr>
              <a:tblGrid>
                <a:gridCol w="2376433">
                  <a:extLst>
                    <a:ext uri="{9D8B030D-6E8A-4147-A177-3AD203B41FA5}">
                      <a16:colId xmlns:a16="http://schemas.microsoft.com/office/drawing/2014/main" val="1362504296"/>
                    </a:ext>
                  </a:extLst>
                </a:gridCol>
                <a:gridCol w="1297704">
                  <a:extLst>
                    <a:ext uri="{9D8B030D-6E8A-4147-A177-3AD203B41FA5}">
                      <a16:colId xmlns:a16="http://schemas.microsoft.com/office/drawing/2014/main" val="4046392344"/>
                    </a:ext>
                  </a:extLst>
                </a:gridCol>
                <a:gridCol w="1384219">
                  <a:extLst>
                    <a:ext uri="{9D8B030D-6E8A-4147-A177-3AD203B41FA5}">
                      <a16:colId xmlns:a16="http://schemas.microsoft.com/office/drawing/2014/main" val="2900592765"/>
                    </a:ext>
                  </a:extLst>
                </a:gridCol>
                <a:gridCol w="1297704">
                  <a:extLst>
                    <a:ext uri="{9D8B030D-6E8A-4147-A177-3AD203B41FA5}">
                      <a16:colId xmlns:a16="http://schemas.microsoft.com/office/drawing/2014/main" val="4158649691"/>
                    </a:ext>
                  </a:extLst>
                </a:gridCol>
                <a:gridCol w="1297704">
                  <a:extLst>
                    <a:ext uri="{9D8B030D-6E8A-4147-A177-3AD203B41FA5}">
                      <a16:colId xmlns:a16="http://schemas.microsoft.com/office/drawing/2014/main" val="3147209422"/>
                    </a:ext>
                  </a:extLst>
                </a:gridCol>
                <a:gridCol w="1297704">
                  <a:extLst>
                    <a:ext uri="{9D8B030D-6E8A-4147-A177-3AD203B41FA5}">
                      <a16:colId xmlns:a16="http://schemas.microsoft.com/office/drawing/2014/main" val="1452189990"/>
                    </a:ext>
                  </a:extLst>
                </a:gridCol>
                <a:gridCol w="1297704">
                  <a:extLst>
                    <a:ext uri="{9D8B030D-6E8A-4147-A177-3AD203B41FA5}">
                      <a16:colId xmlns:a16="http://schemas.microsoft.com/office/drawing/2014/main" val="3795984259"/>
                    </a:ext>
                  </a:extLst>
                </a:gridCol>
              </a:tblGrid>
              <a:tr h="486518">
                <a:tc>
                  <a:txBody>
                    <a:bodyPr/>
                    <a:lstStyle/>
                    <a:p>
                      <a:pPr marL="0" marR="0" algn="ctr">
                        <a:lnSpc>
                          <a:spcPct val="107000"/>
                        </a:lnSpc>
                        <a:spcBef>
                          <a:spcPts val="0"/>
                        </a:spcBef>
                        <a:spcAft>
                          <a:spcPts val="0"/>
                        </a:spcAft>
                      </a:pPr>
                      <a:r>
                        <a:rPr lang="en-US" sz="1400" dirty="0">
                          <a:effectLst/>
                        </a:rPr>
                        <a:t>Task</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lnR w="12700" cap="flat" cmpd="sng" algn="ctr">
                      <a:solidFill>
                        <a:schemeClr val="accent1">
                          <a:lumMod val="60000"/>
                          <a:lumOff val="40000"/>
                        </a:schemeClr>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400" dirty="0" smtClean="0">
                          <a:effectLst/>
                        </a:rPr>
                        <a:t>1 Jan – 31 Jan</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lnL w="12700" cap="flat" cmpd="sng" algn="ctr">
                      <a:solidFill>
                        <a:schemeClr val="accent1">
                          <a:lumMod val="60000"/>
                          <a:lumOff val="40000"/>
                        </a:schemeClr>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smtClean="0">
                          <a:effectLst/>
                        </a:rPr>
                        <a:t>1 Feb – 21</a:t>
                      </a:r>
                      <a:r>
                        <a:rPr lang="en-US" sz="1400" baseline="0" dirty="0" smtClean="0">
                          <a:effectLst/>
                        </a:rPr>
                        <a:t> </a:t>
                      </a:r>
                      <a:r>
                        <a:rPr lang="en-US" sz="1400" dirty="0" smtClean="0">
                          <a:effectLst/>
                        </a:rPr>
                        <a:t>Feb</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dirty="0" smtClean="0">
                          <a:effectLst/>
                        </a:rPr>
                        <a:t>22 Feb – 10 Mar</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dirty="0" smtClean="0">
                          <a:effectLst/>
                        </a:rPr>
                        <a:t>11 Mar – 11 Apr</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dirty="0" smtClean="0">
                          <a:effectLst/>
                        </a:rPr>
                        <a:t>12 Apr – 20 Apr</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dirty="0">
                          <a:effectLst/>
                        </a:rPr>
                        <a:t> </a:t>
                      </a:r>
                      <a:r>
                        <a:rPr lang="en-US" sz="1400" dirty="0" smtClean="0">
                          <a:effectLst/>
                        </a:rPr>
                        <a:t>21 Apr – 28 Apr</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tc>
                <a:extLst>
                  <a:ext uri="{0D108BD9-81ED-4DB2-BD59-A6C34878D82A}">
                    <a16:rowId xmlns:a16="http://schemas.microsoft.com/office/drawing/2014/main" val="670109919"/>
                  </a:ext>
                </a:extLst>
              </a:tr>
              <a:tr h="742826">
                <a:tc>
                  <a:txBody>
                    <a:bodyPr/>
                    <a:lstStyle/>
                    <a:p>
                      <a:pPr marL="0" marR="0" algn="ctr">
                        <a:lnSpc>
                          <a:spcPct val="107000"/>
                        </a:lnSpc>
                        <a:spcBef>
                          <a:spcPts val="0"/>
                        </a:spcBef>
                        <a:spcAft>
                          <a:spcPts val="0"/>
                        </a:spcAft>
                      </a:pPr>
                      <a:r>
                        <a:rPr lang="en-US" sz="1400" dirty="0">
                          <a:effectLst/>
                        </a:rPr>
                        <a:t>Develop </a:t>
                      </a:r>
                      <a:r>
                        <a:rPr lang="en-US" sz="1400" dirty="0" smtClean="0">
                          <a:effectLst/>
                        </a:rPr>
                        <a:t>Project Proposal </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lnR w="12700" cap="flat" cmpd="sng" algn="ctr">
                      <a:solidFill>
                        <a:schemeClr val="accent1">
                          <a:lumMod val="60000"/>
                          <a:lumOff val="40000"/>
                        </a:schemeClr>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400" dirty="0" smtClean="0">
                          <a:effectLst/>
                        </a:rPr>
                        <a:t>31 Days</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lnL w="12700" cap="flat" cmpd="sng" algn="ctr">
                      <a:solidFill>
                        <a:schemeClr val="accent1">
                          <a:lumMod val="60000"/>
                          <a:lumOff val="40000"/>
                        </a:schemeClr>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effectLst/>
                        </a:rPr>
                        <a:t> </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dirty="0">
                          <a:effectLst/>
                        </a:rPr>
                        <a:t> </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a:effectLst/>
                        </a:rPr>
                        <a:t> </a:t>
                      </a:r>
                      <a:endParaRPr lang="en-US" sz="140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dirty="0">
                          <a:effectLst/>
                        </a:rPr>
                        <a:t> </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a:effectLst/>
                        </a:rPr>
                        <a:t> </a:t>
                      </a:r>
                      <a:endParaRPr lang="en-US" sz="1400">
                        <a:effectLst/>
                        <a:latin typeface="+mn-lt"/>
                        <a:ea typeface="Times New Roman" panose="02020603050405020304" pitchFamily="18" charset="0"/>
                        <a:cs typeface="Times New Roman" panose="02020603050405020304" pitchFamily="18" charset="0"/>
                      </a:endParaRPr>
                    </a:p>
                  </a:txBody>
                  <a:tcPr marL="25400" marR="25400" marT="0" marB="0" anchor="ctr"/>
                </a:tc>
                <a:extLst>
                  <a:ext uri="{0D108BD9-81ED-4DB2-BD59-A6C34878D82A}">
                    <a16:rowId xmlns:a16="http://schemas.microsoft.com/office/drawing/2014/main" val="3935699567"/>
                  </a:ext>
                </a:extLst>
              </a:tr>
              <a:tr h="560427">
                <a:tc>
                  <a:txBody>
                    <a:bodyPr/>
                    <a:lstStyle/>
                    <a:p>
                      <a:pPr marL="0" marR="0" algn="ctr">
                        <a:lnSpc>
                          <a:spcPct val="107000"/>
                        </a:lnSpc>
                        <a:spcBef>
                          <a:spcPts val="0"/>
                        </a:spcBef>
                        <a:spcAft>
                          <a:spcPts val="0"/>
                        </a:spcAft>
                      </a:pPr>
                      <a:r>
                        <a:rPr lang="en-US" sz="1400" dirty="0">
                          <a:effectLst/>
                        </a:rPr>
                        <a:t>Analysis</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lnR w="12700" cap="flat" cmpd="sng" algn="ctr">
                      <a:solidFill>
                        <a:schemeClr val="accent1">
                          <a:lumMod val="60000"/>
                          <a:lumOff val="40000"/>
                        </a:schemeClr>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400" dirty="0">
                          <a:effectLst/>
                        </a:rPr>
                        <a:t> </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lnL w="12700" cap="flat" cmpd="sng" algn="ctr">
                      <a:solidFill>
                        <a:schemeClr val="accent1">
                          <a:lumMod val="60000"/>
                          <a:lumOff val="40000"/>
                        </a:schemeClr>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smtClean="0">
                          <a:effectLst/>
                        </a:rPr>
                        <a:t>21 Days</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dirty="0">
                          <a:effectLst/>
                        </a:rPr>
                        <a:t> </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a:effectLst/>
                        </a:rPr>
                        <a:t> </a:t>
                      </a:r>
                      <a:endParaRPr lang="en-US" sz="140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a:effectLst/>
                        </a:rPr>
                        <a:t> </a:t>
                      </a:r>
                      <a:endParaRPr lang="en-US" sz="140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a:effectLst/>
                        </a:rPr>
                        <a:t> </a:t>
                      </a:r>
                      <a:endParaRPr lang="en-US" sz="1400">
                        <a:effectLst/>
                        <a:latin typeface="+mn-lt"/>
                        <a:ea typeface="Times New Roman" panose="02020603050405020304" pitchFamily="18" charset="0"/>
                        <a:cs typeface="Times New Roman" panose="02020603050405020304" pitchFamily="18" charset="0"/>
                      </a:endParaRPr>
                    </a:p>
                  </a:txBody>
                  <a:tcPr marL="25400" marR="25400" marT="0" marB="0" anchor="ctr"/>
                </a:tc>
                <a:extLst>
                  <a:ext uri="{0D108BD9-81ED-4DB2-BD59-A6C34878D82A}">
                    <a16:rowId xmlns:a16="http://schemas.microsoft.com/office/drawing/2014/main" val="3007675701"/>
                  </a:ext>
                </a:extLst>
              </a:tr>
              <a:tr h="699588">
                <a:tc>
                  <a:txBody>
                    <a:bodyPr/>
                    <a:lstStyle/>
                    <a:p>
                      <a:pPr marL="0" marR="0" algn="ctr">
                        <a:lnSpc>
                          <a:spcPct val="107000"/>
                        </a:lnSpc>
                        <a:spcBef>
                          <a:spcPts val="0"/>
                        </a:spcBef>
                        <a:spcAft>
                          <a:spcPts val="0"/>
                        </a:spcAft>
                      </a:pPr>
                      <a:r>
                        <a:rPr lang="en-US" sz="1400" dirty="0">
                          <a:effectLst/>
                        </a:rPr>
                        <a:t>Designing</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lnR w="12700" cap="flat" cmpd="sng" algn="ctr">
                      <a:solidFill>
                        <a:schemeClr val="accent1">
                          <a:lumMod val="60000"/>
                          <a:lumOff val="40000"/>
                        </a:schemeClr>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400" dirty="0">
                          <a:effectLst/>
                        </a:rPr>
                        <a:t> </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lnL w="12700" cap="flat" cmpd="sng" algn="ctr">
                      <a:solidFill>
                        <a:schemeClr val="accent1">
                          <a:lumMod val="60000"/>
                          <a:lumOff val="40000"/>
                        </a:schemeClr>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effectLst/>
                        </a:rPr>
                        <a:t> </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dirty="0" smtClean="0">
                          <a:effectLst/>
                        </a:rPr>
                        <a:t>17 Days</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a:effectLst/>
                        </a:rPr>
                        <a:t> </a:t>
                      </a:r>
                      <a:endParaRPr lang="en-US" sz="140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a:effectLst/>
                        </a:rPr>
                        <a:t> </a:t>
                      </a:r>
                      <a:endParaRPr lang="en-US" sz="140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dirty="0">
                          <a:effectLst/>
                        </a:rPr>
                        <a:t> </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tc>
                <a:extLst>
                  <a:ext uri="{0D108BD9-81ED-4DB2-BD59-A6C34878D82A}">
                    <a16:rowId xmlns:a16="http://schemas.microsoft.com/office/drawing/2014/main" val="967472939"/>
                  </a:ext>
                </a:extLst>
              </a:tr>
              <a:tr h="548031">
                <a:tc>
                  <a:txBody>
                    <a:bodyPr/>
                    <a:lstStyle/>
                    <a:p>
                      <a:pPr marL="0" marR="0" algn="ctr">
                        <a:lnSpc>
                          <a:spcPct val="107000"/>
                        </a:lnSpc>
                        <a:spcBef>
                          <a:spcPts val="0"/>
                        </a:spcBef>
                        <a:spcAft>
                          <a:spcPts val="0"/>
                        </a:spcAft>
                      </a:pPr>
                      <a:r>
                        <a:rPr lang="en-US" sz="1400" b="1" dirty="0">
                          <a:effectLst/>
                        </a:rPr>
                        <a:t>Coding</a:t>
                      </a:r>
                      <a:endParaRPr lang="en-US" sz="1400" b="1" dirty="0">
                        <a:effectLst/>
                        <a:latin typeface="+mn-lt"/>
                        <a:ea typeface="Times New Roman" panose="02020603050405020304" pitchFamily="18" charset="0"/>
                        <a:cs typeface="Times New Roman" panose="02020603050405020304" pitchFamily="18" charset="0"/>
                      </a:endParaRPr>
                    </a:p>
                  </a:txBody>
                  <a:tcPr marL="25400" marR="25400" marT="0" marB="0" anchor="ctr">
                    <a:lnR w="12700" cap="flat" cmpd="sng" algn="ctr">
                      <a:solidFill>
                        <a:schemeClr val="accent1">
                          <a:lumMod val="60000"/>
                          <a:lumOff val="40000"/>
                        </a:schemeClr>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400" dirty="0">
                          <a:effectLst/>
                        </a:rPr>
                        <a:t> </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lnL w="12700" cap="flat" cmpd="sng" algn="ctr">
                      <a:solidFill>
                        <a:schemeClr val="accent1">
                          <a:lumMod val="60000"/>
                          <a:lumOff val="40000"/>
                        </a:schemeClr>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effectLst/>
                        </a:rPr>
                        <a:t> </a:t>
                      </a:r>
                      <a:endParaRPr lang="en-US" sz="140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a:effectLst/>
                        </a:rPr>
                        <a:t> </a:t>
                      </a:r>
                      <a:endParaRPr lang="en-US" sz="140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dirty="0" smtClean="0">
                          <a:effectLst/>
                        </a:rPr>
                        <a:t>32 Days</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a:effectLst/>
                        </a:rPr>
                        <a:t> </a:t>
                      </a:r>
                      <a:endParaRPr lang="en-US" sz="140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a:effectLst/>
                        </a:rPr>
                        <a:t> </a:t>
                      </a:r>
                      <a:endParaRPr lang="en-US" sz="1400">
                        <a:effectLst/>
                        <a:latin typeface="+mn-lt"/>
                        <a:ea typeface="Times New Roman" panose="02020603050405020304" pitchFamily="18" charset="0"/>
                        <a:cs typeface="Times New Roman" panose="02020603050405020304" pitchFamily="18" charset="0"/>
                      </a:endParaRPr>
                    </a:p>
                  </a:txBody>
                  <a:tcPr marL="25400" marR="25400" marT="0" marB="0" anchor="ctr"/>
                </a:tc>
                <a:extLst>
                  <a:ext uri="{0D108BD9-81ED-4DB2-BD59-A6C34878D82A}">
                    <a16:rowId xmlns:a16="http://schemas.microsoft.com/office/drawing/2014/main" val="3825142238"/>
                  </a:ext>
                </a:extLst>
              </a:tr>
              <a:tr h="560427">
                <a:tc>
                  <a:txBody>
                    <a:bodyPr/>
                    <a:lstStyle/>
                    <a:p>
                      <a:pPr marL="0" marR="0" algn="ctr">
                        <a:lnSpc>
                          <a:spcPct val="107000"/>
                        </a:lnSpc>
                        <a:spcBef>
                          <a:spcPts val="0"/>
                        </a:spcBef>
                        <a:spcAft>
                          <a:spcPts val="0"/>
                        </a:spcAft>
                      </a:pPr>
                      <a:r>
                        <a:rPr lang="en-US" sz="1400">
                          <a:effectLst/>
                        </a:rPr>
                        <a:t>Unit Testing</a:t>
                      </a:r>
                      <a:endParaRPr lang="en-US" sz="1400">
                        <a:effectLst/>
                        <a:latin typeface="+mn-lt"/>
                        <a:ea typeface="Times New Roman" panose="02020603050405020304" pitchFamily="18" charset="0"/>
                        <a:cs typeface="Times New Roman" panose="02020603050405020304" pitchFamily="18" charset="0"/>
                      </a:endParaRPr>
                    </a:p>
                  </a:txBody>
                  <a:tcPr marL="25400" marR="25400" marT="0" marB="0" anchor="ctr">
                    <a:lnR w="12700" cap="flat" cmpd="sng" algn="ctr">
                      <a:solidFill>
                        <a:schemeClr val="accent1">
                          <a:lumMod val="60000"/>
                          <a:lumOff val="40000"/>
                        </a:schemeClr>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400" dirty="0">
                          <a:effectLst/>
                        </a:rPr>
                        <a:t> </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lnL w="12700" cap="flat" cmpd="sng" algn="ctr">
                      <a:solidFill>
                        <a:schemeClr val="accent1">
                          <a:lumMod val="60000"/>
                          <a:lumOff val="40000"/>
                        </a:schemeClr>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effectLst/>
                        </a:rPr>
                        <a:t> </a:t>
                      </a:r>
                      <a:endParaRPr lang="en-US" sz="140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a:effectLst/>
                        </a:rPr>
                        <a:t> </a:t>
                      </a:r>
                      <a:endParaRPr lang="en-US" sz="140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a:effectLst/>
                        </a:rPr>
                        <a:t> </a:t>
                      </a:r>
                      <a:endParaRPr lang="en-US" sz="140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dirty="0" smtClean="0">
                          <a:effectLst/>
                        </a:rPr>
                        <a:t>9</a:t>
                      </a:r>
                      <a:r>
                        <a:rPr lang="en-US" sz="1400" baseline="0" dirty="0" smtClean="0">
                          <a:effectLst/>
                        </a:rPr>
                        <a:t> D</a:t>
                      </a:r>
                      <a:r>
                        <a:rPr lang="en-US" sz="1400" dirty="0" smtClean="0">
                          <a:effectLst/>
                        </a:rPr>
                        <a:t>ays</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dirty="0">
                          <a:effectLst/>
                        </a:rPr>
                        <a:t> </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tc>
                <a:extLst>
                  <a:ext uri="{0D108BD9-81ED-4DB2-BD59-A6C34878D82A}">
                    <a16:rowId xmlns:a16="http://schemas.microsoft.com/office/drawing/2014/main" val="1116268864"/>
                  </a:ext>
                </a:extLst>
              </a:tr>
              <a:tr h="575060">
                <a:tc>
                  <a:txBody>
                    <a:bodyPr/>
                    <a:lstStyle/>
                    <a:p>
                      <a:pPr marL="0" marR="0" algn="ctr">
                        <a:lnSpc>
                          <a:spcPct val="107000"/>
                        </a:lnSpc>
                        <a:spcBef>
                          <a:spcPts val="0"/>
                        </a:spcBef>
                        <a:spcAft>
                          <a:spcPts val="0"/>
                        </a:spcAft>
                      </a:pPr>
                      <a:r>
                        <a:rPr lang="en-US" sz="1400" dirty="0">
                          <a:effectLst/>
                        </a:rPr>
                        <a:t>Beta Testing</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lnR w="12700" cap="flat" cmpd="sng" algn="ctr">
                      <a:solidFill>
                        <a:schemeClr val="accent1">
                          <a:lumMod val="60000"/>
                          <a:lumOff val="40000"/>
                        </a:schemeClr>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400" dirty="0">
                          <a:effectLst/>
                        </a:rPr>
                        <a:t> </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lnL w="12700" cap="flat" cmpd="sng" algn="ctr">
                      <a:solidFill>
                        <a:schemeClr val="accent1">
                          <a:lumMod val="60000"/>
                          <a:lumOff val="40000"/>
                        </a:schemeClr>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effectLst/>
                        </a:rPr>
                        <a:t> </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dirty="0">
                          <a:effectLst/>
                        </a:rPr>
                        <a:t> </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dirty="0">
                          <a:effectLst/>
                        </a:rPr>
                        <a:t> </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dirty="0">
                          <a:effectLst/>
                        </a:rPr>
                        <a:t> </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tc>
                <a:tc>
                  <a:txBody>
                    <a:bodyPr/>
                    <a:lstStyle/>
                    <a:p>
                      <a:pPr marL="0" marR="0" algn="ctr">
                        <a:lnSpc>
                          <a:spcPct val="107000"/>
                        </a:lnSpc>
                        <a:spcBef>
                          <a:spcPts val="0"/>
                        </a:spcBef>
                        <a:spcAft>
                          <a:spcPts val="0"/>
                        </a:spcAft>
                      </a:pPr>
                      <a:r>
                        <a:rPr lang="en-US" sz="1400" dirty="0" smtClean="0">
                          <a:effectLst/>
                        </a:rPr>
                        <a:t>8 Days</a:t>
                      </a:r>
                      <a:endParaRPr lang="en-US" sz="1400" dirty="0">
                        <a:effectLst/>
                        <a:latin typeface="+mn-lt"/>
                        <a:ea typeface="Times New Roman" panose="02020603050405020304" pitchFamily="18" charset="0"/>
                        <a:cs typeface="Times New Roman" panose="02020603050405020304" pitchFamily="18" charset="0"/>
                      </a:endParaRPr>
                    </a:p>
                  </a:txBody>
                  <a:tcPr marL="25400" marR="25400" marT="0" marB="0" anchor="ctr"/>
                </a:tc>
                <a:extLst>
                  <a:ext uri="{0D108BD9-81ED-4DB2-BD59-A6C34878D82A}">
                    <a16:rowId xmlns:a16="http://schemas.microsoft.com/office/drawing/2014/main" val="767257720"/>
                  </a:ext>
                </a:extLst>
              </a:tr>
            </a:tbl>
          </a:graphicData>
        </a:graphic>
      </p:graphicFrame>
      <p:cxnSp>
        <p:nvCxnSpPr>
          <p:cNvPr id="5" name="Straight Connector 4"/>
          <p:cNvCxnSpPr/>
          <p:nvPr/>
        </p:nvCxnSpPr>
        <p:spPr>
          <a:xfrm>
            <a:off x="4637314" y="1358537"/>
            <a:ext cx="0" cy="4140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965371" y="1384391"/>
            <a:ext cx="0" cy="4140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293428" y="1397182"/>
            <a:ext cx="0" cy="4140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21485" y="1396910"/>
            <a:ext cx="0" cy="4140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949542" y="1396638"/>
            <a:ext cx="0" cy="4140926"/>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283131" y="2442754"/>
            <a:ext cx="1001485" cy="11756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iamond 10"/>
          <p:cNvSpPr/>
          <p:nvPr/>
        </p:nvSpPr>
        <p:spPr>
          <a:xfrm>
            <a:off x="4284616" y="2442754"/>
            <a:ext cx="195944" cy="117565"/>
          </a:xfrm>
          <a:prstGeom prst="diamond">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56710" y="3013165"/>
            <a:ext cx="910441" cy="11756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iamond 14"/>
          <p:cNvSpPr/>
          <p:nvPr/>
        </p:nvSpPr>
        <p:spPr>
          <a:xfrm>
            <a:off x="5586547" y="3000102"/>
            <a:ext cx="195944" cy="117565"/>
          </a:xfrm>
          <a:prstGeom prst="diamond">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65371" y="3714206"/>
            <a:ext cx="827674" cy="11756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iamond 17"/>
          <p:cNvSpPr/>
          <p:nvPr/>
        </p:nvSpPr>
        <p:spPr>
          <a:xfrm>
            <a:off x="6793045" y="3714206"/>
            <a:ext cx="161937" cy="117565"/>
          </a:xfrm>
          <a:prstGeom prst="diamond">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306491" y="4258491"/>
            <a:ext cx="1001485" cy="11756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20"/>
          <p:cNvSpPr/>
          <p:nvPr/>
        </p:nvSpPr>
        <p:spPr>
          <a:xfrm>
            <a:off x="8307976" y="4258491"/>
            <a:ext cx="195944" cy="117565"/>
          </a:xfrm>
          <a:prstGeom prst="diamond">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621486" y="4828901"/>
            <a:ext cx="827674" cy="11756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p:cNvSpPr/>
          <p:nvPr/>
        </p:nvSpPr>
        <p:spPr>
          <a:xfrm>
            <a:off x="9449160" y="4828901"/>
            <a:ext cx="161937" cy="117565"/>
          </a:xfrm>
          <a:prstGeom prst="diamond">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949542" y="5381898"/>
            <a:ext cx="752430" cy="11756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iamond 26"/>
          <p:cNvSpPr/>
          <p:nvPr/>
        </p:nvSpPr>
        <p:spPr>
          <a:xfrm>
            <a:off x="10701972" y="5381898"/>
            <a:ext cx="147216" cy="117565"/>
          </a:xfrm>
          <a:prstGeom prst="diamond">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9094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7566" y="2024782"/>
            <a:ext cx="11344245" cy="2625594"/>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45720" algn="ctr"/>
            <a:r>
              <a:rPr lang="en-US" sz="6000" b="1" u="sng" dirty="0" smtClean="0">
                <a:solidFill>
                  <a:schemeClr val="accent2">
                    <a:lumMod val="75000"/>
                  </a:schemeClr>
                </a:solidFill>
                <a:effectLst>
                  <a:outerShdw blurRad="38100" dist="38100" dir="2700000" algn="tl">
                    <a:srgbClr val="000000">
                      <a:alpha val="43137"/>
                    </a:srgbClr>
                  </a:outerShdw>
                </a:effectLst>
              </a:rPr>
              <a:t>SOFTWARE</a:t>
            </a:r>
            <a:r>
              <a:rPr lang="en-US" sz="6000" b="1" u="sng" dirty="0" smtClean="0">
                <a:solidFill>
                  <a:schemeClr val="accent6">
                    <a:lumMod val="50000"/>
                  </a:schemeClr>
                </a:solidFill>
                <a:effectLst>
                  <a:outerShdw blurRad="38100" dist="38100" dir="2700000" algn="tl">
                    <a:srgbClr val="000000">
                      <a:alpha val="43137"/>
                    </a:srgbClr>
                  </a:outerShdw>
                </a:effectLst>
              </a:rPr>
              <a:t> REQUIREMENTSPECIFICATION</a:t>
            </a:r>
            <a:endParaRPr lang="en-US" sz="6000" b="1" u="sng" dirty="0">
              <a:solidFill>
                <a:schemeClr val="accent6">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41182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137160" y="228600"/>
            <a:ext cx="12192000" cy="769441"/>
          </a:xfrm>
          <a:prstGeom prst="rect">
            <a:avLst/>
          </a:prstGeom>
          <a:noFill/>
        </p:spPr>
        <p:txBody>
          <a:bodyPr wrap="square" rtlCol="0">
            <a:spAutoFit/>
          </a:bodyPr>
          <a:lstStyle/>
          <a:p>
            <a:pPr>
              <a:spcBef>
                <a:spcPts val="500"/>
              </a:spcBef>
            </a:pPr>
            <a:r>
              <a:rPr lang="en-US" sz="4400" dirty="0" smtClean="0">
                <a:solidFill>
                  <a:schemeClr val="accent2"/>
                </a:solidFill>
                <a:latin typeface="Arial Rounded MT Bold" panose="020F0704030504030204" pitchFamily="34" charset="0"/>
              </a:rPr>
              <a:t>Purpose</a:t>
            </a:r>
            <a:endParaRPr lang="en-US" sz="4400" dirty="0">
              <a:solidFill>
                <a:schemeClr val="accent2"/>
              </a:solidFill>
              <a:latin typeface="Arial Rounded MT Bold" panose="020F0704030504030204" pitchFamily="34" charset="0"/>
            </a:endParaRPr>
          </a:p>
        </p:txBody>
      </p:sp>
      <p:sp>
        <p:nvSpPr>
          <p:cNvPr id="9" name="TextBox 8"/>
          <p:cNvSpPr txBox="1"/>
          <p:nvPr/>
        </p:nvSpPr>
        <p:spPr>
          <a:xfrm>
            <a:off x="411480" y="1645920"/>
            <a:ext cx="7802880" cy="369332"/>
          </a:xfrm>
          <a:prstGeom prst="rect">
            <a:avLst/>
          </a:prstGeom>
          <a:noFill/>
        </p:spPr>
        <p:txBody>
          <a:bodyPr wrap="square" rtlCol="0">
            <a:spAutoFit/>
          </a:bodyPr>
          <a:lstStyle/>
          <a:p>
            <a:r>
              <a:rPr lang="en-US" dirty="0" smtClean="0"/>
              <a:t>Write Your Purpose Here….</a:t>
            </a:r>
            <a:endParaRPr lang="en-US" dirty="0"/>
          </a:p>
        </p:txBody>
      </p:sp>
    </p:spTree>
    <p:extLst>
      <p:ext uri="{BB962C8B-B14F-4D97-AF65-F5344CB8AC3E}">
        <p14:creationId xmlns:p14="http://schemas.microsoft.com/office/powerpoint/2010/main" val="2421569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151765"/>
            <a:ext cx="10515600" cy="132556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400" dirty="0" smtClean="0">
                <a:solidFill>
                  <a:schemeClr val="accent2"/>
                </a:solidFill>
                <a:latin typeface="Arial Rounded MT Bold" panose="020F0704030504030204" pitchFamily="34" charset="0"/>
              </a:rPr>
              <a:t>Document convention</a:t>
            </a:r>
            <a:endParaRPr lang="en-IN" sz="4400" dirty="0">
              <a:solidFill>
                <a:schemeClr val="accent2"/>
              </a:solidFill>
              <a:latin typeface="Arial Rounded MT Bold" panose="020F0704030504030204" pitchFamily="34" charset="0"/>
            </a:endParaRPr>
          </a:p>
        </p:txBody>
      </p:sp>
      <p:sp>
        <p:nvSpPr>
          <p:cNvPr id="9" name="Content Placeholder 2"/>
          <p:cNvSpPr txBox="1">
            <a:spLocks/>
          </p:cNvSpPr>
          <p:nvPr/>
        </p:nvSpPr>
        <p:spPr>
          <a:xfrm>
            <a:off x="563880" y="1185545"/>
            <a:ext cx="10515600" cy="435133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GB" dirty="0" smtClean="0">
                <a:solidFill>
                  <a:schemeClr val="accent2"/>
                </a:solidFill>
              </a:rPr>
              <a:t>Font Family</a:t>
            </a:r>
          </a:p>
          <a:p>
            <a:pPr lvl="1">
              <a:lnSpc>
                <a:spcPct val="150000"/>
              </a:lnSpc>
            </a:pPr>
            <a:r>
              <a:rPr lang="en-GB" sz="2000" dirty="0" smtClean="0">
                <a:solidFill>
                  <a:schemeClr val="accent2"/>
                </a:solidFill>
              </a:rPr>
              <a:t> Times New Roman</a:t>
            </a:r>
          </a:p>
          <a:p>
            <a:pPr lvl="1">
              <a:lnSpc>
                <a:spcPct val="150000"/>
              </a:lnSpc>
            </a:pPr>
            <a:r>
              <a:rPr lang="en-GB" sz="2000" dirty="0" smtClean="0">
                <a:solidFill>
                  <a:schemeClr val="accent2"/>
                </a:solidFill>
              </a:rPr>
              <a:t>Algerian</a:t>
            </a:r>
          </a:p>
          <a:p>
            <a:pPr>
              <a:lnSpc>
                <a:spcPct val="150000"/>
              </a:lnSpc>
            </a:pPr>
            <a:r>
              <a:rPr lang="en-GB" dirty="0" smtClean="0">
                <a:solidFill>
                  <a:schemeClr val="accent2"/>
                </a:solidFill>
              </a:rPr>
              <a:t>Font Size</a:t>
            </a:r>
          </a:p>
          <a:p>
            <a:pPr lvl="1">
              <a:lnSpc>
                <a:spcPct val="150000"/>
              </a:lnSpc>
            </a:pPr>
            <a:r>
              <a:rPr lang="en-GB" sz="2000" dirty="0" smtClean="0">
                <a:solidFill>
                  <a:schemeClr val="accent2"/>
                </a:solidFill>
              </a:rPr>
              <a:t>Heading –32</a:t>
            </a:r>
          </a:p>
          <a:p>
            <a:pPr lvl="1">
              <a:lnSpc>
                <a:spcPct val="150000"/>
              </a:lnSpc>
            </a:pPr>
            <a:r>
              <a:rPr lang="en-GB" sz="2000" dirty="0" smtClean="0">
                <a:solidFill>
                  <a:schemeClr val="accent2"/>
                </a:solidFill>
              </a:rPr>
              <a:t>Paragraph-20</a:t>
            </a:r>
          </a:p>
          <a:p>
            <a:pPr>
              <a:lnSpc>
                <a:spcPct val="150000"/>
              </a:lnSpc>
            </a:pPr>
            <a:r>
              <a:rPr lang="en-GB" dirty="0" smtClean="0">
                <a:solidFill>
                  <a:schemeClr val="accent2"/>
                </a:solidFill>
              </a:rPr>
              <a:t>Font </a:t>
            </a:r>
            <a:r>
              <a:rPr lang="en-GB" dirty="0" err="1" smtClean="0">
                <a:solidFill>
                  <a:schemeClr val="accent2"/>
                </a:solidFill>
              </a:rPr>
              <a:t>Color</a:t>
            </a:r>
            <a:endParaRPr lang="en-GB" dirty="0" smtClean="0">
              <a:solidFill>
                <a:schemeClr val="accent2"/>
              </a:solidFill>
            </a:endParaRPr>
          </a:p>
          <a:p>
            <a:pPr lvl="1">
              <a:lnSpc>
                <a:spcPct val="150000"/>
              </a:lnSpc>
            </a:pPr>
            <a:r>
              <a:rPr lang="en-GB" sz="2000" dirty="0" smtClean="0">
                <a:solidFill>
                  <a:schemeClr val="accent2"/>
                </a:solidFill>
              </a:rPr>
              <a:t>Blue</a:t>
            </a:r>
          </a:p>
          <a:p>
            <a:pPr>
              <a:lnSpc>
                <a:spcPct val="150000"/>
              </a:lnSpc>
            </a:pPr>
            <a:endParaRPr lang="en-IN" dirty="0">
              <a:solidFill>
                <a:schemeClr val="accent2"/>
              </a:solidFill>
            </a:endParaRPr>
          </a:p>
        </p:txBody>
      </p:sp>
    </p:spTree>
    <p:extLst>
      <p:ext uri="{BB962C8B-B14F-4D97-AF65-F5344CB8AC3E}">
        <p14:creationId xmlns:p14="http://schemas.microsoft.com/office/powerpoint/2010/main" val="37178805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itle 1"/>
          <p:cNvSpPr txBox="1">
            <a:spLocks/>
          </p:cNvSpPr>
          <p:nvPr/>
        </p:nvSpPr>
        <p:spPr>
          <a:xfrm>
            <a:off x="198120" y="200055"/>
            <a:ext cx="12192000" cy="132556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000" dirty="0" smtClean="0">
                <a:solidFill>
                  <a:schemeClr val="accent2"/>
                </a:solidFill>
                <a:latin typeface="Arial Rounded MT Bold" panose="020F0704030504030204" pitchFamily="34" charset="0"/>
              </a:rPr>
              <a:t>Intended Audience &amp; Reading Suggestions</a:t>
            </a:r>
            <a:endParaRPr lang="en-IN" sz="4000" dirty="0">
              <a:solidFill>
                <a:schemeClr val="accent2"/>
              </a:solidFill>
              <a:latin typeface="Arial Rounded MT Bold" panose="020F0704030504030204" pitchFamily="34" charset="0"/>
            </a:endParaRPr>
          </a:p>
        </p:txBody>
      </p:sp>
      <p:sp>
        <p:nvSpPr>
          <p:cNvPr id="5" name="Content Placeholder 2"/>
          <p:cNvSpPr txBox="1">
            <a:spLocks/>
          </p:cNvSpPr>
          <p:nvPr/>
        </p:nvSpPr>
        <p:spPr>
          <a:xfrm>
            <a:off x="198120" y="1383665"/>
            <a:ext cx="11551920" cy="4351338"/>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50000"/>
              </a:lnSpc>
              <a:buFont typeface="Calibri" panose="020F0502020204030204" pitchFamily="34" charset="0"/>
              <a:buNone/>
            </a:pPr>
            <a:r>
              <a:rPr lang="en-GB" dirty="0" smtClean="0">
                <a:solidFill>
                  <a:schemeClr val="accent2"/>
                </a:solidFill>
              </a:rPr>
              <a:t>The different audience to this SRS are as follows:</a:t>
            </a:r>
          </a:p>
          <a:p>
            <a:pPr>
              <a:lnSpc>
                <a:spcPct val="150000"/>
              </a:lnSpc>
              <a:buFont typeface="Wingdings" panose="05000000000000000000" pitchFamily="2" charset="2"/>
              <a:buChar char="v"/>
            </a:pPr>
            <a:r>
              <a:rPr lang="en-GB" b="1" dirty="0" smtClean="0">
                <a:solidFill>
                  <a:schemeClr val="accent2"/>
                </a:solidFill>
              </a:rPr>
              <a:t>Developer</a:t>
            </a:r>
            <a:r>
              <a:rPr lang="en-GB" dirty="0" smtClean="0">
                <a:solidFill>
                  <a:schemeClr val="accent2"/>
                </a:solidFill>
              </a:rPr>
              <a:t> - Developer uses this SRS to maintain and modify this Web Application.</a:t>
            </a:r>
          </a:p>
          <a:p>
            <a:pPr>
              <a:lnSpc>
                <a:spcPct val="150000"/>
              </a:lnSpc>
              <a:buFont typeface="Wingdings" panose="05000000000000000000" pitchFamily="2" charset="2"/>
              <a:buChar char="v"/>
            </a:pPr>
            <a:r>
              <a:rPr lang="en-GB" b="1" dirty="0" smtClean="0">
                <a:solidFill>
                  <a:schemeClr val="accent2"/>
                </a:solidFill>
              </a:rPr>
              <a:t>Client</a:t>
            </a:r>
            <a:r>
              <a:rPr lang="en-GB" dirty="0" smtClean="0">
                <a:solidFill>
                  <a:schemeClr val="accent2"/>
                </a:solidFill>
              </a:rPr>
              <a:t> - The client uses this SRS to verify the pre-defined requirement. They can also suggest some further requirement in future as    per according their need.</a:t>
            </a:r>
          </a:p>
          <a:p>
            <a:pPr>
              <a:lnSpc>
                <a:spcPct val="150000"/>
              </a:lnSpc>
              <a:buFont typeface="Wingdings" panose="05000000000000000000" pitchFamily="2" charset="2"/>
              <a:buChar char="v"/>
            </a:pPr>
            <a:r>
              <a:rPr lang="en-GB" b="1" dirty="0" smtClean="0">
                <a:solidFill>
                  <a:schemeClr val="accent2"/>
                </a:solidFill>
              </a:rPr>
              <a:t>Tester</a:t>
            </a:r>
            <a:r>
              <a:rPr lang="en-GB" dirty="0" smtClean="0">
                <a:solidFill>
                  <a:schemeClr val="accent2"/>
                </a:solidFill>
              </a:rPr>
              <a:t>-Tester performs Black-Box or White-Box Testing according to pre defined requisites provided in SRS.</a:t>
            </a:r>
          </a:p>
          <a:p>
            <a:pPr>
              <a:lnSpc>
                <a:spcPct val="150000"/>
              </a:lnSpc>
              <a:buFont typeface="Wingdings" panose="05000000000000000000" pitchFamily="2" charset="2"/>
              <a:buChar char="v"/>
            </a:pPr>
            <a:r>
              <a:rPr lang="en-GB" b="1" dirty="0" smtClean="0">
                <a:solidFill>
                  <a:schemeClr val="accent2"/>
                </a:solidFill>
              </a:rPr>
              <a:t>Analyst</a:t>
            </a:r>
            <a:r>
              <a:rPr lang="en-GB" dirty="0" smtClean="0">
                <a:solidFill>
                  <a:schemeClr val="accent2"/>
                </a:solidFill>
              </a:rPr>
              <a:t>- uses this document for system testing and they use it for analysis of the proposed system as required by the client.</a:t>
            </a:r>
          </a:p>
          <a:p>
            <a:pPr>
              <a:lnSpc>
                <a:spcPct val="150000"/>
              </a:lnSpc>
            </a:pPr>
            <a:endParaRPr lang="en-IN" dirty="0">
              <a:solidFill>
                <a:schemeClr val="accent2"/>
              </a:solidFill>
            </a:endParaRPr>
          </a:p>
        </p:txBody>
      </p:sp>
    </p:spTree>
    <p:extLst>
      <p:ext uri="{BB962C8B-B14F-4D97-AF65-F5344CB8AC3E}">
        <p14:creationId xmlns:p14="http://schemas.microsoft.com/office/powerpoint/2010/main" val="918991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20040" y="197485"/>
            <a:ext cx="10515600" cy="132556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dirty="0" smtClean="0">
                <a:solidFill>
                  <a:schemeClr val="accent2"/>
                </a:solidFill>
                <a:latin typeface="Arial Rounded MT Bold" panose="020F0704030504030204" pitchFamily="34" charset="0"/>
              </a:rPr>
              <a:t>Product Perspective</a:t>
            </a:r>
            <a:endParaRPr lang="en-IN" dirty="0">
              <a:solidFill>
                <a:schemeClr val="accent2"/>
              </a:solidFill>
              <a:latin typeface="Arial Rounded MT Bold" panose="020F0704030504030204" pitchFamily="34" charset="0"/>
            </a:endParaRPr>
          </a:p>
        </p:txBody>
      </p:sp>
      <p:sp>
        <p:nvSpPr>
          <p:cNvPr id="11" name="Content Placeholder 2"/>
          <p:cNvSpPr txBox="1">
            <a:spLocks/>
          </p:cNvSpPr>
          <p:nvPr/>
        </p:nvSpPr>
        <p:spPr>
          <a:xfrm>
            <a:off x="426720" y="901859"/>
            <a:ext cx="10515600" cy="435133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q"/>
            </a:pPr>
            <a:r>
              <a:rPr lang="en-GB" dirty="0" smtClean="0">
                <a:solidFill>
                  <a:schemeClr val="accent2"/>
                </a:solidFill>
              </a:rPr>
              <a:t>Different modules  are providing a different satisfaction to user when he/she interact with his/her level.</a:t>
            </a:r>
          </a:p>
          <a:p>
            <a:pPr>
              <a:lnSpc>
                <a:spcPct val="150000"/>
              </a:lnSpc>
              <a:buFont typeface="Wingdings" panose="05000000000000000000" pitchFamily="2" charset="2"/>
              <a:buChar char="q"/>
            </a:pPr>
            <a:r>
              <a:rPr lang="en-GB" dirty="0" smtClean="0">
                <a:solidFill>
                  <a:schemeClr val="accent2"/>
                </a:solidFill>
              </a:rPr>
              <a:t>A user may have to visit different streets for different types of tracking mode, which becomes a hectic process. This application provides every component in a single compact and integrated environment. </a:t>
            </a:r>
          </a:p>
          <a:p>
            <a:pPr marL="0" indent="0">
              <a:lnSpc>
                <a:spcPct val="150000"/>
              </a:lnSpc>
              <a:buFont typeface="Calibri" panose="020F0502020204030204" pitchFamily="34" charset="0"/>
              <a:buNone/>
            </a:pPr>
            <a:endParaRPr lang="en-IN" dirty="0">
              <a:solidFill>
                <a:schemeClr val="accent2"/>
              </a:solidFill>
            </a:endParaRPr>
          </a:p>
        </p:txBody>
      </p:sp>
      <p:sp>
        <p:nvSpPr>
          <p:cNvPr id="12" name="Title 1"/>
          <p:cNvSpPr txBox="1">
            <a:spLocks/>
          </p:cNvSpPr>
          <p:nvPr/>
        </p:nvSpPr>
        <p:spPr>
          <a:xfrm>
            <a:off x="426720" y="3611245"/>
            <a:ext cx="10515600" cy="132556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dirty="0" smtClean="0">
                <a:solidFill>
                  <a:schemeClr val="accent2"/>
                </a:solidFill>
                <a:latin typeface="Arial Rounded MT Bold" panose="020F0704030504030204" pitchFamily="34" charset="0"/>
              </a:rPr>
              <a:t>Product Features</a:t>
            </a:r>
            <a:endParaRPr lang="en-IN" dirty="0">
              <a:solidFill>
                <a:schemeClr val="accent2"/>
              </a:solidFill>
              <a:latin typeface="Arial Rounded MT Bold" panose="020F0704030504030204" pitchFamily="34" charset="0"/>
            </a:endParaRPr>
          </a:p>
        </p:txBody>
      </p:sp>
      <p:sp>
        <p:nvSpPr>
          <p:cNvPr id="13" name="Content Placeholder 2"/>
          <p:cNvSpPr txBox="1">
            <a:spLocks/>
          </p:cNvSpPr>
          <p:nvPr/>
        </p:nvSpPr>
        <p:spPr>
          <a:xfrm>
            <a:off x="320040" y="4632008"/>
            <a:ext cx="11597640" cy="163163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q"/>
            </a:pPr>
            <a:r>
              <a:rPr lang="en-GB" dirty="0" smtClean="0">
                <a:solidFill>
                  <a:schemeClr val="accent2"/>
                </a:solidFill>
              </a:rPr>
              <a:t>This application includes the search engine and advance  search engine which gives the users easy way to find the Street at home. </a:t>
            </a:r>
          </a:p>
          <a:p>
            <a:pPr>
              <a:lnSpc>
                <a:spcPct val="150000"/>
              </a:lnSpc>
              <a:buFont typeface="Wingdings" panose="05000000000000000000" pitchFamily="2" charset="2"/>
              <a:buChar char="q"/>
            </a:pPr>
            <a:r>
              <a:rPr lang="en-GB" dirty="0" smtClean="0">
                <a:solidFill>
                  <a:schemeClr val="accent2"/>
                </a:solidFill>
              </a:rPr>
              <a:t>This application acts as a Test Engine for analysing the all round skills of user. </a:t>
            </a:r>
          </a:p>
        </p:txBody>
      </p:sp>
    </p:spTree>
    <p:extLst>
      <p:ext uri="{BB962C8B-B14F-4D97-AF65-F5344CB8AC3E}">
        <p14:creationId xmlns:p14="http://schemas.microsoft.com/office/powerpoint/2010/main" val="42105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9080" y="319405"/>
            <a:ext cx="10515600" cy="132556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400" dirty="0" smtClean="0">
                <a:solidFill>
                  <a:schemeClr val="accent2"/>
                </a:solidFill>
                <a:latin typeface="Arial Rounded MT Bold" panose="020F0704030504030204" pitchFamily="34" charset="0"/>
              </a:rPr>
              <a:t>User Classes &amp; Characteristics </a:t>
            </a:r>
            <a:endParaRPr lang="en-IN" sz="4400" dirty="0">
              <a:solidFill>
                <a:schemeClr val="accent2"/>
              </a:solidFill>
              <a:latin typeface="Arial Rounded MT Bold" panose="020F0704030504030204" pitchFamily="34" charset="0"/>
            </a:endParaRPr>
          </a:p>
        </p:txBody>
      </p:sp>
      <p:sp>
        <p:nvSpPr>
          <p:cNvPr id="7" name="Content Placeholder 2"/>
          <p:cNvSpPr txBox="1">
            <a:spLocks/>
          </p:cNvSpPr>
          <p:nvPr/>
        </p:nvSpPr>
        <p:spPr>
          <a:xfrm>
            <a:off x="259080" y="1414145"/>
            <a:ext cx="11597640" cy="435133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GB" dirty="0" smtClean="0">
                <a:solidFill>
                  <a:schemeClr val="accent2"/>
                </a:solidFill>
              </a:rPr>
              <a:t>On the basis of specified tasks, functions security and privilege levels, we can divide whole system into following users:-</a:t>
            </a:r>
          </a:p>
          <a:p>
            <a:pPr>
              <a:lnSpc>
                <a:spcPct val="150000"/>
              </a:lnSpc>
            </a:pPr>
            <a:r>
              <a:rPr lang="en-GB" b="1" dirty="0" smtClean="0">
                <a:solidFill>
                  <a:schemeClr val="accent2"/>
                </a:solidFill>
              </a:rPr>
              <a:t>System Administrator :</a:t>
            </a:r>
            <a:r>
              <a:rPr lang="en-GB" dirty="0" smtClean="0">
                <a:solidFill>
                  <a:schemeClr val="accent2"/>
                </a:solidFill>
              </a:rPr>
              <a:t>Owner that takes care for the maintenance for the Offline Server.</a:t>
            </a:r>
          </a:p>
          <a:p>
            <a:pPr>
              <a:lnSpc>
                <a:spcPct val="150000"/>
              </a:lnSpc>
            </a:pPr>
            <a:r>
              <a:rPr lang="en-GB" b="1" dirty="0" smtClean="0">
                <a:solidFill>
                  <a:schemeClr val="accent2"/>
                </a:solidFill>
              </a:rPr>
              <a:t>User/Client : </a:t>
            </a:r>
            <a:r>
              <a:rPr lang="en-GB" dirty="0" smtClean="0">
                <a:solidFill>
                  <a:schemeClr val="accent2"/>
                </a:solidFill>
              </a:rPr>
              <a:t>Client are the significant users of this Application who impart efficient participation in Finding the Streets  and thereby analysing and enhancing there Path. </a:t>
            </a:r>
          </a:p>
          <a:p>
            <a:pPr>
              <a:lnSpc>
                <a:spcPct val="150000"/>
              </a:lnSpc>
            </a:pPr>
            <a:endParaRPr lang="en-IN" dirty="0">
              <a:solidFill>
                <a:schemeClr val="accent2"/>
              </a:solidFill>
            </a:endParaRPr>
          </a:p>
        </p:txBody>
      </p:sp>
    </p:spTree>
    <p:extLst>
      <p:ext uri="{BB962C8B-B14F-4D97-AF65-F5344CB8AC3E}">
        <p14:creationId xmlns:p14="http://schemas.microsoft.com/office/powerpoint/2010/main" val="2499825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50520" y="380365"/>
            <a:ext cx="10515600" cy="132556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400" dirty="0" smtClean="0">
                <a:solidFill>
                  <a:schemeClr val="accent2"/>
                </a:solidFill>
                <a:latin typeface="Arial Rounded MT Bold" panose="020F0704030504030204" pitchFamily="34" charset="0"/>
              </a:rPr>
              <a:t>Assumptions &amp; Dependencies</a:t>
            </a:r>
            <a:endParaRPr lang="en-IN" sz="4400" dirty="0">
              <a:solidFill>
                <a:schemeClr val="accent2"/>
              </a:solidFill>
              <a:latin typeface="Arial Rounded MT Bold" panose="020F0704030504030204" pitchFamily="34" charset="0"/>
            </a:endParaRPr>
          </a:p>
        </p:txBody>
      </p:sp>
      <p:sp>
        <p:nvSpPr>
          <p:cNvPr id="5" name="Content Placeholder 2"/>
          <p:cNvSpPr txBox="1">
            <a:spLocks/>
          </p:cNvSpPr>
          <p:nvPr/>
        </p:nvSpPr>
        <p:spPr>
          <a:xfrm>
            <a:off x="350520" y="1490345"/>
            <a:ext cx="11460480" cy="435133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GB" dirty="0" smtClean="0">
                <a:solidFill>
                  <a:schemeClr val="accent2"/>
                </a:solidFill>
              </a:rPr>
              <a:t>The proposed system will be designed to work in the Internet environment . </a:t>
            </a:r>
          </a:p>
          <a:p>
            <a:pPr>
              <a:lnSpc>
                <a:spcPct val="150000"/>
              </a:lnSpc>
            </a:pPr>
            <a:r>
              <a:rPr lang="en-GB" dirty="0" smtClean="0">
                <a:solidFill>
                  <a:schemeClr val="accent2"/>
                </a:solidFill>
              </a:rPr>
              <a:t>The target  environment consist wired and wireless link. </a:t>
            </a:r>
          </a:p>
          <a:p>
            <a:pPr>
              <a:lnSpc>
                <a:spcPct val="150000"/>
              </a:lnSpc>
            </a:pPr>
            <a:r>
              <a:rPr lang="en-GB" dirty="0" smtClean="0">
                <a:solidFill>
                  <a:schemeClr val="accent2"/>
                </a:solidFill>
              </a:rPr>
              <a:t>All outbound incoming traffic  supposed to go through edge routers. But when we use the offline server then there is no any need for internet connection.</a:t>
            </a:r>
          </a:p>
          <a:p>
            <a:pPr marL="0" indent="0">
              <a:lnSpc>
                <a:spcPct val="150000"/>
              </a:lnSpc>
              <a:buFont typeface="Calibri" panose="020F0502020204030204" pitchFamily="34" charset="0"/>
              <a:buNone/>
            </a:pPr>
            <a:endParaRPr lang="en-IN" dirty="0">
              <a:solidFill>
                <a:schemeClr val="accent2"/>
              </a:solidFill>
            </a:endParaRPr>
          </a:p>
        </p:txBody>
      </p:sp>
    </p:spTree>
    <p:extLst>
      <p:ext uri="{BB962C8B-B14F-4D97-AF65-F5344CB8AC3E}">
        <p14:creationId xmlns:p14="http://schemas.microsoft.com/office/powerpoint/2010/main" val="3796893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0" y="0"/>
            <a:ext cx="12192000" cy="6776214"/>
          </a:xfrm>
          <a:prstGeom prst="rect">
            <a:avLst/>
          </a:prstGeom>
          <a:noFill/>
        </p:spPr>
        <p:txBody>
          <a:bodyPr wrap="square" rtlCol="0">
            <a:spAutoFit/>
          </a:bodyPr>
          <a:lstStyle/>
          <a:p>
            <a:pPr lvl="0" defTabSz="914400" eaLnBrk="0" fontAlgn="base" hangingPunct="0">
              <a:spcBef>
                <a:spcPts val="500"/>
              </a:spcBef>
              <a:spcAft>
                <a:spcPct val="0"/>
              </a:spcAft>
              <a:tabLst>
                <a:tab pos="342900" algn="l"/>
              </a:tabLst>
            </a:pPr>
            <a:r>
              <a:rPr lang="en-US" altLang="en-US" sz="3200" b="1" dirty="0">
                <a:solidFill>
                  <a:schemeClr val="accent2"/>
                </a:solidFill>
                <a:latin typeface="Arial Rounded MT Bold" panose="020F0704030504030204" pitchFamily="34" charset="0"/>
                <a:ea typeface="Garamond" panose="02020404030301010803" pitchFamily="18" charset="0"/>
                <a:cs typeface="Arial" panose="020B0604020202020204" pitchFamily="34" charset="0"/>
              </a:rPr>
              <a:t>IDENTIFICATION OF </a:t>
            </a:r>
            <a:r>
              <a:rPr lang="en-US" altLang="en-US" sz="3200" b="1" dirty="0" smtClean="0">
                <a:solidFill>
                  <a:schemeClr val="accent2"/>
                </a:solidFill>
                <a:latin typeface="Arial Rounded MT Bold" panose="020F0704030504030204" pitchFamily="34" charset="0"/>
                <a:ea typeface="Garamond" panose="02020404030301010803" pitchFamily="18" charset="0"/>
                <a:cs typeface="Arial" panose="020B0604020202020204" pitchFamily="34" charset="0"/>
              </a:rPr>
              <a:t>NEED</a:t>
            </a:r>
          </a:p>
          <a:p>
            <a:pPr lvl="0" defTabSz="914400" eaLnBrk="0" fontAlgn="base" hangingPunct="0">
              <a:spcBef>
                <a:spcPts val="500"/>
              </a:spcBef>
              <a:spcAft>
                <a:spcPct val="0"/>
              </a:spcAft>
              <a:tabLst>
                <a:tab pos="342900" algn="l"/>
              </a:tabLst>
            </a:pPr>
            <a:endParaRPr lang="en-US" altLang="en-US" sz="2800" b="1" dirty="0" smtClean="0">
              <a:solidFill>
                <a:schemeClr val="accent2"/>
              </a:solidFill>
              <a:latin typeface="Arial Rounded MT Bold" panose="020F0704030504030204" pitchFamily="34" charset="0"/>
              <a:ea typeface="Garamond" panose="02020404030301010803" pitchFamily="18" charset="0"/>
              <a:cs typeface="Arial" panose="020B0604020202020204" pitchFamily="34" charset="0"/>
            </a:endParaRPr>
          </a:p>
          <a:p>
            <a:pPr lvl="0" defTabSz="914400" eaLnBrk="0" fontAlgn="base" hangingPunct="0">
              <a:spcBef>
                <a:spcPts val="500"/>
              </a:spcBef>
              <a:spcAft>
                <a:spcPct val="0"/>
              </a:spcAft>
              <a:tabLst>
                <a:tab pos="342900" algn="l"/>
              </a:tabLst>
            </a:pPr>
            <a:r>
              <a:rPr lang="en-US" altLang="en-US" sz="2000" dirty="0" smtClean="0">
                <a:solidFill>
                  <a:schemeClr val="accent2"/>
                </a:solidFill>
                <a:ea typeface="Garamond" panose="02020404030301010803" pitchFamily="18" charset="0"/>
                <a:cs typeface="Arial" panose="020B0604020202020204" pitchFamily="34" charset="0"/>
              </a:rPr>
              <a:t>Requirement </a:t>
            </a:r>
            <a:r>
              <a:rPr lang="en-US" altLang="en-US" sz="2000" dirty="0">
                <a:solidFill>
                  <a:schemeClr val="accent2"/>
                </a:solidFill>
                <a:ea typeface="Garamond" panose="02020404030301010803" pitchFamily="18" charset="0"/>
                <a:cs typeface="Arial" panose="020B0604020202020204" pitchFamily="34" charset="0"/>
              </a:rPr>
              <a:t>specification provides the developer and the customer with the means to assess quality once software is built. The requirement analysis task is a process of discovery, refinement, modeling, and specification. Requirement analysis allows the developer to refine the system allocation and build models of the data, functional and behavioral domains that will be treated by system.</a:t>
            </a:r>
            <a:endParaRPr lang="en-US" altLang="en-US" sz="2800" dirty="0">
              <a:solidFill>
                <a:schemeClr val="accent2"/>
              </a:solidFill>
            </a:endParaRPr>
          </a:p>
          <a:p>
            <a:pPr lvl="0" defTabSz="914400" eaLnBrk="0" fontAlgn="base" hangingPunct="0">
              <a:spcBef>
                <a:spcPts val="500"/>
              </a:spcBef>
              <a:spcAft>
                <a:spcPct val="0"/>
              </a:spcAft>
              <a:tabLst>
                <a:tab pos="342900" algn="l"/>
              </a:tabLst>
            </a:pPr>
            <a:r>
              <a:rPr lang="en-US" altLang="en-US" sz="2000" dirty="0">
                <a:solidFill>
                  <a:schemeClr val="accent2"/>
                </a:solidFill>
                <a:ea typeface="Garamond" panose="02020404030301010803" pitchFamily="18" charset="0"/>
                <a:cs typeface="Arial" panose="020B0604020202020204" pitchFamily="34" charset="0"/>
              </a:rPr>
              <a:t>After detailed study of the identification of needs, following are the requirements of the project that includes:</a:t>
            </a:r>
            <a:endParaRPr lang="en-US" altLang="en-US" sz="2800" dirty="0">
              <a:solidFill>
                <a:schemeClr val="accent2"/>
              </a:solidFill>
            </a:endParaRPr>
          </a:p>
          <a:p>
            <a:pPr lvl="0" defTabSz="914400" eaLnBrk="0" fontAlgn="base" hangingPunct="0">
              <a:spcBef>
                <a:spcPts val="500"/>
              </a:spcBef>
              <a:spcAft>
                <a:spcPct val="0"/>
              </a:spcAft>
              <a:buFontTx/>
              <a:buChar char="•"/>
              <a:tabLst>
                <a:tab pos="342900" algn="l"/>
              </a:tabLst>
            </a:pPr>
            <a:r>
              <a:rPr lang="en-US" altLang="en-US" sz="2000" dirty="0">
                <a:solidFill>
                  <a:schemeClr val="accent2"/>
                </a:solidFill>
                <a:ea typeface="Garamond" panose="02020404030301010803" pitchFamily="18" charset="0"/>
                <a:cs typeface="Arial" panose="020B0604020202020204" pitchFamily="34" charset="0"/>
              </a:rPr>
              <a:t>New system should not be too costly.</a:t>
            </a:r>
            <a:endParaRPr lang="en-US" altLang="en-US" sz="2800" dirty="0">
              <a:solidFill>
                <a:schemeClr val="accent2"/>
              </a:solidFill>
            </a:endParaRPr>
          </a:p>
          <a:p>
            <a:pPr lvl="0" defTabSz="914400" eaLnBrk="0" fontAlgn="base" hangingPunct="0">
              <a:spcBef>
                <a:spcPts val="500"/>
              </a:spcBef>
              <a:spcAft>
                <a:spcPct val="0"/>
              </a:spcAft>
              <a:buFontTx/>
              <a:buChar char="•"/>
              <a:tabLst>
                <a:tab pos="342900" algn="l"/>
              </a:tabLst>
            </a:pPr>
            <a:r>
              <a:rPr lang="en-US" altLang="en-US" sz="2000" dirty="0">
                <a:solidFill>
                  <a:schemeClr val="accent2"/>
                </a:solidFill>
                <a:ea typeface="Garamond" panose="02020404030301010803" pitchFamily="18" charset="0"/>
                <a:cs typeface="Arial" panose="020B0604020202020204" pitchFamily="34" charset="0"/>
              </a:rPr>
              <a:t>New system should be fully automated.</a:t>
            </a:r>
            <a:endParaRPr lang="en-US" altLang="en-US" sz="2800" dirty="0">
              <a:solidFill>
                <a:schemeClr val="accent2"/>
              </a:solidFill>
            </a:endParaRPr>
          </a:p>
          <a:p>
            <a:pPr lvl="0" defTabSz="914400" eaLnBrk="0" fontAlgn="base" hangingPunct="0">
              <a:spcBef>
                <a:spcPts val="500"/>
              </a:spcBef>
              <a:spcAft>
                <a:spcPct val="0"/>
              </a:spcAft>
              <a:buFontTx/>
              <a:buChar char="•"/>
              <a:tabLst>
                <a:tab pos="342900" algn="l"/>
              </a:tabLst>
            </a:pPr>
            <a:r>
              <a:rPr lang="en-US" altLang="en-US" sz="2000" dirty="0">
                <a:solidFill>
                  <a:schemeClr val="accent2"/>
                </a:solidFill>
                <a:ea typeface="Garamond" panose="02020404030301010803" pitchFamily="18" charset="0"/>
                <a:cs typeface="Arial" panose="020B0604020202020204" pitchFamily="34" charset="0"/>
              </a:rPr>
              <a:t>Implementation of the new system should be done in reasonable time.</a:t>
            </a:r>
            <a:endParaRPr lang="en-US" altLang="en-US" sz="2800" dirty="0">
              <a:solidFill>
                <a:schemeClr val="accent2"/>
              </a:solidFill>
            </a:endParaRPr>
          </a:p>
          <a:p>
            <a:pPr lvl="0" defTabSz="914400" eaLnBrk="0" fontAlgn="base" hangingPunct="0">
              <a:spcBef>
                <a:spcPts val="500"/>
              </a:spcBef>
              <a:spcAft>
                <a:spcPct val="0"/>
              </a:spcAft>
              <a:buFontTx/>
              <a:buChar char="•"/>
              <a:tabLst>
                <a:tab pos="342900" algn="l"/>
              </a:tabLst>
            </a:pPr>
            <a:r>
              <a:rPr lang="en-US" altLang="en-US" sz="2000" dirty="0">
                <a:solidFill>
                  <a:schemeClr val="accent2"/>
                </a:solidFill>
                <a:ea typeface="Garamond" panose="02020404030301010803" pitchFamily="18" charset="0"/>
                <a:cs typeface="Arial" panose="020B0604020202020204" pitchFamily="34" charset="0"/>
              </a:rPr>
              <a:t>New system should be as simple as possible.</a:t>
            </a:r>
            <a:endParaRPr lang="en-US" altLang="en-US" sz="2800" dirty="0">
              <a:solidFill>
                <a:schemeClr val="accent2"/>
              </a:solidFill>
            </a:endParaRPr>
          </a:p>
          <a:p>
            <a:pPr lvl="0" defTabSz="914400" eaLnBrk="0" fontAlgn="base" hangingPunct="0">
              <a:spcBef>
                <a:spcPts val="500"/>
              </a:spcBef>
              <a:spcAft>
                <a:spcPct val="0"/>
              </a:spcAft>
              <a:buFontTx/>
              <a:buChar char="•"/>
              <a:tabLst>
                <a:tab pos="342900" algn="l"/>
              </a:tabLst>
            </a:pPr>
            <a:r>
              <a:rPr lang="en-US" altLang="en-US" sz="2000" dirty="0">
                <a:solidFill>
                  <a:schemeClr val="accent2"/>
                </a:solidFill>
                <a:ea typeface="Garamond" panose="02020404030301010803" pitchFamily="18" charset="0"/>
                <a:cs typeface="Arial" panose="020B0604020202020204" pitchFamily="34" charset="0"/>
              </a:rPr>
              <a:t>New system should provide new member registration.</a:t>
            </a:r>
            <a:endParaRPr lang="en-US" altLang="en-US" sz="2800" dirty="0">
              <a:solidFill>
                <a:schemeClr val="accent2"/>
              </a:solidFill>
            </a:endParaRPr>
          </a:p>
          <a:p>
            <a:pPr lvl="0" defTabSz="914400" eaLnBrk="0" fontAlgn="base" hangingPunct="0">
              <a:spcBef>
                <a:spcPts val="500"/>
              </a:spcBef>
              <a:spcAft>
                <a:spcPct val="0"/>
              </a:spcAft>
              <a:buFontTx/>
              <a:buChar char="•"/>
              <a:tabLst>
                <a:tab pos="342900" algn="l"/>
              </a:tabLst>
            </a:pPr>
            <a:r>
              <a:rPr lang="en-US" altLang="en-US" sz="2000" dirty="0">
                <a:solidFill>
                  <a:schemeClr val="accent2"/>
                </a:solidFill>
                <a:ea typeface="Garamond" panose="02020404030301010803" pitchFamily="18" charset="0"/>
                <a:cs typeface="Arial" panose="020B0604020202020204" pitchFamily="34" charset="0"/>
              </a:rPr>
              <a:t>New system should provide </a:t>
            </a:r>
            <a:r>
              <a:rPr lang="en-US" altLang="en-US" sz="2000" dirty="0">
                <a:solidFill>
                  <a:schemeClr val="accent2"/>
                </a:solidFill>
                <a:ea typeface="Arial" panose="020B0604020202020204" pitchFamily="34" charset="0"/>
                <a:cs typeface="Arial" panose="020B0604020202020204" pitchFamily="34" charset="0"/>
              </a:rPr>
              <a:t>direct saving of the webpages in the </a:t>
            </a:r>
            <a:r>
              <a:rPr lang="en-US" altLang="en-US" sz="2000" dirty="0" smtClean="0">
                <a:solidFill>
                  <a:schemeClr val="accent2"/>
                </a:solidFill>
                <a:ea typeface="Arial" panose="020B0604020202020204" pitchFamily="34" charset="0"/>
                <a:cs typeface="Arial" panose="020B0604020202020204" pitchFamily="34" charset="0"/>
              </a:rPr>
              <a:t>user’s </a:t>
            </a:r>
            <a:r>
              <a:rPr lang="en-US" altLang="en-US" sz="2000" dirty="0">
                <a:solidFill>
                  <a:schemeClr val="accent2"/>
                </a:solidFill>
                <a:ea typeface="Arial" panose="020B0604020202020204" pitchFamily="34" charset="0"/>
                <a:cs typeface="Arial" panose="020B0604020202020204" pitchFamily="34" charset="0"/>
              </a:rPr>
              <a:t>account.</a:t>
            </a:r>
            <a:endParaRPr lang="en-US" altLang="en-US" sz="2800" dirty="0">
              <a:solidFill>
                <a:schemeClr val="accent2"/>
              </a:solidFill>
            </a:endParaRPr>
          </a:p>
          <a:p>
            <a:pPr lvl="0" defTabSz="914400" eaLnBrk="0" fontAlgn="base" hangingPunct="0">
              <a:spcBef>
                <a:spcPts val="500"/>
              </a:spcBef>
              <a:spcAft>
                <a:spcPct val="0"/>
              </a:spcAft>
              <a:buFontTx/>
              <a:buChar char="•"/>
              <a:tabLst>
                <a:tab pos="342900" algn="l"/>
              </a:tabLst>
            </a:pPr>
            <a:r>
              <a:rPr lang="en-US" altLang="en-US" sz="2000" dirty="0">
                <a:solidFill>
                  <a:schemeClr val="accent2"/>
                </a:solidFill>
                <a:ea typeface="Garamond" panose="02020404030301010803" pitchFamily="18" charset="0"/>
                <a:cs typeface="Arial" panose="020B0604020202020204" pitchFamily="34" charset="0"/>
              </a:rPr>
              <a:t>New system should provide a facility to keep reminders which can be received personally through e-mails.</a:t>
            </a:r>
            <a:endParaRPr lang="en-US" altLang="en-US" sz="2800" dirty="0">
              <a:solidFill>
                <a:schemeClr val="accent2"/>
              </a:solidFill>
            </a:endParaRPr>
          </a:p>
          <a:p>
            <a:pPr lvl="0" defTabSz="914400" eaLnBrk="0" fontAlgn="base" hangingPunct="0">
              <a:spcBef>
                <a:spcPts val="500"/>
              </a:spcBef>
              <a:spcAft>
                <a:spcPct val="0"/>
              </a:spcAft>
              <a:buFontTx/>
              <a:buChar char="•"/>
              <a:tabLst>
                <a:tab pos="342900" algn="l"/>
              </a:tabLst>
            </a:pPr>
            <a:r>
              <a:rPr lang="en-US" altLang="en-US" sz="2000" dirty="0">
                <a:solidFill>
                  <a:schemeClr val="accent2"/>
                </a:solidFill>
                <a:ea typeface="Garamond" panose="02020404030301010803" pitchFamily="18" charset="0"/>
                <a:cs typeface="Arial" panose="020B0604020202020204" pitchFamily="34" charset="0"/>
              </a:rPr>
              <a:t>New system should provide a means to store and edit personal notes.</a:t>
            </a:r>
            <a:endParaRPr lang="en-US" altLang="en-US" sz="2800" dirty="0">
              <a:solidFill>
                <a:schemeClr val="accent2"/>
              </a:solidFill>
            </a:endParaRPr>
          </a:p>
          <a:p>
            <a:pPr lvl="0" defTabSz="914400" eaLnBrk="0" fontAlgn="base" hangingPunct="0">
              <a:spcBef>
                <a:spcPts val="500"/>
              </a:spcBef>
              <a:spcAft>
                <a:spcPct val="0"/>
              </a:spcAft>
              <a:buFontTx/>
              <a:buChar char="•"/>
              <a:tabLst>
                <a:tab pos="342900" algn="l"/>
              </a:tabLst>
            </a:pPr>
            <a:r>
              <a:rPr lang="en-US" altLang="en-US" sz="2000" dirty="0">
                <a:solidFill>
                  <a:schemeClr val="accent2"/>
                </a:solidFill>
                <a:ea typeface="Garamond" panose="02020404030301010803" pitchFamily="18" charset="0"/>
                <a:cs typeface="Arial" panose="020B0604020202020204" pitchFamily="34" charset="0"/>
              </a:rPr>
              <a:t>New system should provide sharing feature within the website.</a:t>
            </a:r>
            <a:endParaRPr lang="en-US" altLang="en-US" sz="2800" dirty="0">
              <a:solidFill>
                <a:schemeClr val="accent2"/>
              </a:solidFill>
            </a:endParaRPr>
          </a:p>
          <a:p>
            <a:pPr lvl="0" defTabSz="914400" eaLnBrk="0" fontAlgn="base" hangingPunct="0">
              <a:spcBef>
                <a:spcPts val="500"/>
              </a:spcBef>
              <a:spcAft>
                <a:spcPct val="0"/>
              </a:spcAft>
              <a:buFontTx/>
              <a:buChar char="•"/>
              <a:tabLst>
                <a:tab pos="342900" algn="l"/>
              </a:tabLst>
            </a:pPr>
            <a:r>
              <a:rPr lang="en-US" altLang="en-US" sz="2000" dirty="0">
                <a:solidFill>
                  <a:schemeClr val="accent2"/>
                </a:solidFill>
                <a:ea typeface="Garamond" panose="02020404030301010803" pitchFamily="18" charset="0"/>
                <a:cs typeface="Arial" panose="020B0604020202020204" pitchFamily="34" charset="0"/>
              </a:rPr>
              <a:t>New system should also provide other features like search, edit, delete.</a:t>
            </a:r>
            <a:endParaRPr lang="en-US" altLang="en-US" sz="3200" dirty="0">
              <a:solidFill>
                <a:schemeClr val="accent2"/>
              </a:solidFill>
            </a:endParaRPr>
          </a:p>
          <a:p>
            <a:pPr>
              <a:spcBef>
                <a:spcPts val="500"/>
              </a:spcBef>
            </a:pPr>
            <a:endParaRPr lang="en-US" sz="2000" dirty="0">
              <a:solidFill>
                <a:schemeClr val="accent2"/>
              </a:solidFill>
            </a:endParaRPr>
          </a:p>
        </p:txBody>
      </p:sp>
    </p:spTree>
    <p:extLst>
      <p:ext uri="{BB962C8B-B14F-4D97-AF65-F5344CB8AC3E}">
        <p14:creationId xmlns:p14="http://schemas.microsoft.com/office/powerpoint/2010/main" val="7656613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89128" y="0"/>
            <a:ext cx="8596668" cy="132080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200000"/>
              </a:lnSpc>
            </a:pPr>
            <a:r>
              <a:rPr lang="en-US" sz="4000" b="1" dirty="0" smtClean="0">
                <a:solidFill>
                  <a:schemeClr val="accent2"/>
                </a:solidFill>
                <a:effectLst>
                  <a:outerShdw blurRad="38100" dist="38100" dir="2700000" algn="tl">
                    <a:srgbClr val="000000">
                      <a:alpha val="43137"/>
                    </a:srgbClr>
                  </a:outerShdw>
                </a:effectLst>
                <a:latin typeface="Arial Rounded MT Bold" panose="020F0704030504030204" pitchFamily="34" charset="0"/>
              </a:rPr>
              <a:t>SOFTWARE</a:t>
            </a:r>
            <a:r>
              <a:rPr lang="en-US" sz="4400" b="1" dirty="0" smtClean="0">
                <a:solidFill>
                  <a:schemeClr val="accent2"/>
                </a:solidFill>
                <a:effectLst>
                  <a:outerShdw blurRad="38100" dist="38100" dir="2700000" algn="tl">
                    <a:srgbClr val="000000">
                      <a:alpha val="43137"/>
                    </a:srgbClr>
                  </a:outerShdw>
                </a:effectLst>
                <a:latin typeface="Arial Rounded MT Bold" panose="020F0704030504030204" pitchFamily="34" charset="0"/>
              </a:rPr>
              <a:t> </a:t>
            </a:r>
            <a:r>
              <a:rPr lang="en-US" sz="4000" b="1" dirty="0" smtClean="0">
                <a:solidFill>
                  <a:schemeClr val="accent2"/>
                </a:solidFill>
                <a:effectLst>
                  <a:outerShdw blurRad="38100" dist="38100" dir="2700000" algn="tl">
                    <a:srgbClr val="000000">
                      <a:alpha val="43137"/>
                    </a:srgbClr>
                  </a:outerShdw>
                </a:effectLst>
                <a:latin typeface="Arial Rounded MT Bold" panose="020F0704030504030204" pitchFamily="34" charset="0"/>
              </a:rPr>
              <a:t>REQUIREMENT</a:t>
            </a:r>
            <a:endParaRPr lang="en-US" sz="4400" b="1" dirty="0">
              <a:solidFill>
                <a:schemeClr val="accent2"/>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Content Placeholder 2"/>
          <p:cNvSpPr txBox="1">
            <a:spLocks/>
          </p:cNvSpPr>
          <p:nvPr/>
        </p:nvSpPr>
        <p:spPr>
          <a:xfrm>
            <a:off x="6119907" y="1512117"/>
            <a:ext cx="5630779" cy="4325112"/>
          </a:xfrm>
          <a:prstGeom prst="rect">
            <a:avLst/>
          </a:prstGeom>
        </p:spPr>
        <p:txBody>
          <a:bodyPr>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US" b="1" u="sng" dirty="0" smtClean="0">
                <a:solidFill>
                  <a:srgbClr val="0070C0"/>
                </a:solidFill>
                <a:latin typeface="Palatino Linotype" panose="02040502050505030304" pitchFamily="18" charset="0"/>
              </a:rPr>
              <a:t>Server Side </a:t>
            </a:r>
          </a:p>
          <a:p>
            <a:pPr lvl="1">
              <a:lnSpc>
                <a:spcPct val="200000"/>
              </a:lnSpc>
              <a:buFont typeface="Wingdings" panose="05000000000000000000" pitchFamily="2" charset="2"/>
              <a:buChar char="q"/>
            </a:pPr>
            <a:r>
              <a:rPr lang="en-US" sz="1900" b="1" dirty="0" smtClean="0">
                <a:solidFill>
                  <a:srgbClr val="0070C0"/>
                </a:solidFill>
                <a:latin typeface="Palatino Linotype" panose="02040502050505030304" pitchFamily="18" charset="0"/>
              </a:rPr>
              <a:t>Operating System: Windows XP or Above</a:t>
            </a:r>
          </a:p>
          <a:p>
            <a:pPr lvl="1">
              <a:lnSpc>
                <a:spcPct val="200000"/>
              </a:lnSpc>
              <a:buFont typeface="Wingdings" panose="05000000000000000000" pitchFamily="2" charset="2"/>
              <a:buChar char="q"/>
            </a:pPr>
            <a:r>
              <a:rPr lang="en-US" sz="1900" b="1" dirty="0" smtClean="0">
                <a:solidFill>
                  <a:srgbClr val="0070C0"/>
                </a:solidFill>
                <a:latin typeface="Palatino Linotype" panose="02040502050505030304" pitchFamily="18" charset="0"/>
              </a:rPr>
              <a:t>Browser: Internet Explorer, Google Chrome, Mozilla Firefox, Microsoft Edge</a:t>
            </a:r>
          </a:p>
          <a:p>
            <a:pPr lvl="1">
              <a:lnSpc>
                <a:spcPct val="200000"/>
              </a:lnSpc>
              <a:buFont typeface="Wingdings" panose="05000000000000000000" pitchFamily="2" charset="2"/>
              <a:buChar char="q"/>
            </a:pPr>
            <a:r>
              <a:rPr lang="en-US" sz="1900" b="1" dirty="0" smtClean="0">
                <a:solidFill>
                  <a:srgbClr val="0070C0"/>
                </a:solidFill>
                <a:latin typeface="Palatino Linotype" panose="02040502050505030304" pitchFamily="18" charset="0"/>
              </a:rPr>
              <a:t>Front-end: :MS </a:t>
            </a:r>
            <a:r>
              <a:rPr lang="en-US" sz="1900" b="1" dirty="0">
                <a:solidFill>
                  <a:srgbClr val="0070C0"/>
                </a:solidFill>
                <a:latin typeface="Palatino Linotype" panose="02040502050505030304" pitchFamily="18" charset="0"/>
              </a:rPr>
              <a:t>Visual Studio </a:t>
            </a:r>
            <a:r>
              <a:rPr lang="en-US" sz="1900" b="1" dirty="0" smtClean="0">
                <a:solidFill>
                  <a:srgbClr val="0070C0"/>
                </a:solidFill>
                <a:latin typeface="Palatino Linotype" panose="02040502050505030304" pitchFamily="18" charset="0"/>
              </a:rPr>
              <a:t>2017</a:t>
            </a:r>
          </a:p>
          <a:p>
            <a:pPr lvl="1">
              <a:lnSpc>
                <a:spcPct val="200000"/>
              </a:lnSpc>
              <a:buFont typeface="Wingdings" panose="05000000000000000000" pitchFamily="2" charset="2"/>
              <a:buChar char="q"/>
            </a:pPr>
            <a:r>
              <a:rPr lang="en-US" sz="1900" b="1" dirty="0" smtClean="0">
                <a:solidFill>
                  <a:srgbClr val="0070C0"/>
                </a:solidFill>
                <a:latin typeface="Palatino Linotype" panose="02040502050505030304" pitchFamily="18" charset="0"/>
              </a:rPr>
              <a:t>Server: IIS</a:t>
            </a:r>
            <a:endParaRPr lang="en-US" sz="1900" b="1" dirty="0">
              <a:solidFill>
                <a:srgbClr val="0070C0"/>
              </a:solidFill>
              <a:latin typeface="Palatino Linotype" panose="02040502050505030304" pitchFamily="18" charset="0"/>
            </a:endParaRPr>
          </a:p>
          <a:p>
            <a:pPr lvl="1">
              <a:lnSpc>
                <a:spcPct val="200000"/>
              </a:lnSpc>
              <a:buFont typeface="Wingdings" panose="05000000000000000000" pitchFamily="2" charset="2"/>
              <a:buChar char="q"/>
            </a:pPr>
            <a:r>
              <a:rPr lang="en-US" sz="1900" b="1" dirty="0" smtClean="0">
                <a:solidFill>
                  <a:srgbClr val="0070C0"/>
                </a:solidFill>
                <a:latin typeface="Palatino Linotype" panose="02040502050505030304" pitchFamily="18" charset="0"/>
              </a:rPr>
              <a:t>Back-end:  MS SQL Server 2017</a:t>
            </a:r>
          </a:p>
        </p:txBody>
      </p:sp>
      <p:sp>
        <p:nvSpPr>
          <p:cNvPr id="4" name="Content Placeholder 2"/>
          <p:cNvSpPr txBox="1">
            <a:spLocks/>
          </p:cNvSpPr>
          <p:nvPr/>
        </p:nvSpPr>
        <p:spPr>
          <a:xfrm>
            <a:off x="489128" y="1512117"/>
            <a:ext cx="5630779" cy="4325112"/>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pPr>
              <a:lnSpc>
                <a:spcPct val="200000"/>
              </a:lnSpc>
            </a:pPr>
            <a:r>
              <a:rPr lang="en-US" sz="2000" b="1" u="sng" dirty="0" smtClean="0">
                <a:solidFill>
                  <a:srgbClr val="0070C0"/>
                </a:solidFill>
                <a:latin typeface="Palatino Linotype" panose="02040502050505030304" pitchFamily="18" charset="0"/>
              </a:rPr>
              <a:t>Client Side </a:t>
            </a:r>
          </a:p>
          <a:p>
            <a:pPr lvl="1">
              <a:lnSpc>
                <a:spcPct val="200000"/>
              </a:lnSpc>
              <a:buFont typeface="Wingdings" panose="05000000000000000000" pitchFamily="2" charset="2"/>
              <a:buChar char="q"/>
            </a:pPr>
            <a:r>
              <a:rPr lang="en-US" sz="1900" b="1" dirty="0">
                <a:solidFill>
                  <a:srgbClr val="0070C0"/>
                </a:solidFill>
                <a:latin typeface="Palatino Linotype" panose="02040502050505030304" pitchFamily="18" charset="0"/>
              </a:rPr>
              <a:t>Operating System: Windows XP or </a:t>
            </a:r>
            <a:r>
              <a:rPr lang="en-US" sz="1900" b="1" dirty="0" smtClean="0">
                <a:solidFill>
                  <a:srgbClr val="0070C0"/>
                </a:solidFill>
                <a:latin typeface="Palatino Linotype" panose="02040502050505030304" pitchFamily="18" charset="0"/>
              </a:rPr>
              <a:t>Above,</a:t>
            </a:r>
          </a:p>
          <a:p>
            <a:pPr lvl="1">
              <a:lnSpc>
                <a:spcPct val="200000"/>
              </a:lnSpc>
              <a:buFont typeface="Wingdings" panose="05000000000000000000" pitchFamily="2" charset="2"/>
              <a:buChar char="q"/>
            </a:pPr>
            <a:r>
              <a:rPr lang="en-US" sz="1900" b="1" dirty="0" smtClean="0">
                <a:solidFill>
                  <a:srgbClr val="0070C0"/>
                </a:solidFill>
                <a:latin typeface="Palatino Linotype" panose="02040502050505030304" pitchFamily="18" charset="0"/>
              </a:rPr>
              <a:t>Browser</a:t>
            </a:r>
            <a:r>
              <a:rPr lang="en-US" sz="1900" b="1" dirty="0">
                <a:solidFill>
                  <a:srgbClr val="0070C0"/>
                </a:solidFill>
                <a:latin typeface="Palatino Linotype" panose="02040502050505030304" pitchFamily="18" charset="0"/>
              </a:rPr>
              <a:t>: Internet Explorer, Google Chrome, Mozilla Firefox, Microsoft Edge</a:t>
            </a:r>
          </a:p>
        </p:txBody>
      </p:sp>
      <p:cxnSp>
        <p:nvCxnSpPr>
          <p:cNvPr id="6" name="Straight Connector 5"/>
          <p:cNvCxnSpPr/>
          <p:nvPr/>
        </p:nvCxnSpPr>
        <p:spPr>
          <a:xfrm>
            <a:off x="6119907" y="1512117"/>
            <a:ext cx="0" cy="39220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185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5971058" cy="707886"/>
          </a:xfrm>
          <a:prstGeom prst="rect">
            <a:avLst/>
          </a:prstGeom>
        </p:spPr>
        <p:txBody>
          <a:bodyPr wrap="none">
            <a:spAutoFit/>
          </a:bodyPr>
          <a:lstStyle/>
          <a:p>
            <a:r>
              <a:rPr lang="en-US" sz="4000" dirty="0">
                <a:solidFill>
                  <a:schemeClr val="accent1">
                    <a:lumMod val="75000"/>
                  </a:schemeClr>
                </a:solidFill>
                <a:effectLst>
                  <a:outerShdw blurRad="38100" dist="38100" dir="2700000" algn="tl">
                    <a:srgbClr val="000000">
                      <a:alpha val="43137"/>
                    </a:srgbClr>
                  </a:outerShdw>
                </a:effectLst>
                <a:latin typeface="Arial Rounded MT Bold" panose="020F0704030504030204" pitchFamily="34" charset="0"/>
              </a:rPr>
              <a:t>PROBLEM STATEMENT</a:t>
            </a:r>
            <a:endParaRPr lang="en-IN" sz="4000" dirty="0">
              <a:solidFill>
                <a:schemeClr val="accent1">
                  <a:lumMod val="75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Rectangle 2"/>
          <p:cNvSpPr/>
          <p:nvPr/>
        </p:nvSpPr>
        <p:spPr>
          <a:xfrm>
            <a:off x="251704" y="896437"/>
            <a:ext cx="11438707" cy="4708981"/>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000" dirty="0" smtClean="0">
                <a:solidFill>
                  <a:schemeClr val="accent2">
                    <a:lumMod val="75000"/>
                  </a:schemeClr>
                </a:solidFill>
              </a:rPr>
              <a:t>When </a:t>
            </a:r>
            <a:r>
              <a:rPr lang="en-US" sz="2000" dirty="0">
                <a:solidFill>
                  <a:schemeClr val="accent2">
                    <a:lumMod val="75000"/>
                  </a:schemeClr>
                </a:solidFill>
              </a:rPr>
              <a:t>developers create something </a:t>
            </a:r>
            <a:r>
              <a:rPr lang="en-US" sz="2000" dirty="0" smtClean="0">
                <a:solidFill>
                  <a:schemeClr val="accent2">
                    <a:lumMod val="75000"/>
                  </a:schemeClr>
                </a:solidFill>
              </a:rPr>
              <a:t>like any website or app, </a:t>
            </a:r>
            <a:r>
              <a:rPr lang="en-US" sz="2000" dirty="0">
                <a:solidFill>
                  <a:schemeClr val="accent2">
                    <a:lumMod val="75000"/>
                  </a:schemeClr>
                </a:solidFill>
              </a:rPr>
              <a:t>they make constant changes to the </a:t>
            </a:r>
            <a:r>
              <a:rPr lang="en-US" sz="2000" dirty="0" smtClean="0">
                <a:solidFill>
                  <a:schemeClr val="accent2">
                    <a:lumMod val="75000"/>
                  </a:schemeClr>
                </a:solidFill>
              </a:rPr>
              <a:t>code on day by day basis until their project get completed.</a:t>
            </a:r>
          </a:p>
          <a:p>
            <a:pPr marL="285750" indent="-285750">
              <a:lnSpc>
                <a:spcPct val="150000"/>
              </a:lnSpc>
              <a:buFont typeface="Wingdings" panose="05000000000000000000" pitchFamily="2" charset="2"/>
              <a:buChar char="Ø"/>
            </a:pPr>
            <a:r>
              <a:rPr lang="en-US" sz="2000" dirty="0" smtClean="0">
                <a:solidFill>
                  <a:schemeClr val="accent2">
                    <a:lumMod val="75000"/>
                  </a:schemeClr>
                </a:solidFill>
              </a:rPr>
              <a:t>And On One project there may be more that one developer ,When </a:t>
            </a:r>
            <a:r>
              <a:rPr lang="en-US" sz="2000" dirty="0">
                <a:solidFill>
                  <a:schemeClr val="accent2">
                    <a:lumMod val="75000"/>
                  </a:schemeClr>
                </a:solidFill>
              </a:rPr>
              <a:t>multiple people collaborate on a project, it’s hard to keep track </a:t>
            </a:r>
            <a:r>
              <a:rPr lang="en-US" sz="2000" dirty="0" smtClean="0">
                <a:solidFill>
                  <a:schemeClr val="accent2">
                    <a:lumMod val="75000"/>
                  </a:schemeClr>
                </a:solidFill>
              </a:rPr>
              <a:t>like—who </a:t>
            </a:r>
            <a:r>
              <a:rPr lang="en-US" sz="2000" dirty="0">
                <a:solidFill>
                  <a:schemeClr val="accent2">
                    <a:lumMod val="75000"/>
                  </a:schemeClr>
                </a:solidFill>
              </a:rPr>
              <a:t>changed what, when, and where those files are stored</a:t>
            </a:r>
            <a:r>
              <a:rPr lang="en-US" sz="2000" dirty="0" smtClean="0">
                <a:solidFill>
                  <a:schemeClr val="accent2">
                    <a:lumMod val="75000"/>
                  </a:schemeClr>
                </a:solidFill>
              </a:rPr>
              <a:t>.</a:t>
            </a:r>
          </a:p>
          <a:p>
            <a:pPr marL="285750" indent="-285750">
              <a:lnSpc>
                <a:spcPct val="150000"/>
              </a:lnSpc>
              <a:buFont typeface="Wingdings" panose="05000000000000000000" pitchFamily="2" charset="2"/>
              <a:buChar char="Ø"/>
            </a:pPr>
            <a:r>
              <a:rPr lang="en-US" sz="2000" dirty="0" smtClean="0">
                <a:solidFill>
                  <a:schemeClr val="accent2">
                    <a:lumMod val="75000"/>
                  </a:schemeClr>
                </a:solidFill>
              </a:rPr>
              <a:t>Suppose there are three developer who develop one project ,and one developer develop three modules of the project and for develop rest of module he/she want to  send whole project to other ,sometimes other developer is not present that point then it is hard to share the project.</a:t>
            </a:r>
          </a:p>
          <a:p>
            <a:pPr marL="285750" indent="-285750">
              <a:lnSpc>
                <a:spcPct val="150000"/>
              </a:lnSpc>
              <a:buFont typeface="Wingdings" panose="05000000000000000000" pitchFamily="2" charset="2"/>
              <a:buChar char="Ø"/>
            </a:pPr>
            <a:r>
              <a:rPr lang="en-US" sz="2000" dirty="0" smtClean="0">
                <a:solidFill>
                  <a:schemeClr val="accent2">
                    <a:lumMod val="75000"/>
                  </a:schemeClr>
                </a:solidFill>
              </a:rPr>
              <a:t>On daily basis developer want to communicate each other regarding to project then there is no centralized place for it, and if any developer want to see the changes on particular date then there is no record of it, so we need a centralized web application like Code Park Hub.</a:t>
            </a:r>
            <a:endParaRPr lang="en-US" sz="2000" dirty="0">
              <a:solidFill>
                <a:schemeClr val="accent2">
                  <a:lumMod val="75000"/>
                </a:schemeClr>
              </a:solidFill>
            </a:endParaRPr>
          </a:p>
        </p:txBody>
      </p:sp>
    </p:spTree>
    <p:extLst>
      <p:ext uri="{BB962C8B-B14F-4D97-AF65-F5344CB8AC3E}">
        <p14:creationId xmlns:p14="http://schemas.microsoft.com/office/powerpoint/2010/main" val="31367959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6077" y="465909"/>
            <a:ext cx="8596668" cy="132080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smtClean="0">
                <a:solidFill>
                  <a:schemeClr val="accent2"/>
                </a:solidFill>
                <a:effectLst>
                  <a:outerShdw blurRad="38100" dist="38100" dir="2700000" algn="tl">
                    <a:srgbClr val="000000">
                      <a:alpha val="43137"/>
                    </a:srgbClr>
                  </a:outerShdw>
                </a:effectLst>
                <a:latin typeface="Arial Rounded MT Bold" panose="020F0704030504030204" pitchFamily="34" charset="0"/>
              </a:rPr>
              <a:t>HARDWARE REQUIREMENT</a:t>
            </a:r>
            <a:endParaRPr lang="en-US" sz="4000" b="1" dirty="0">
              <a:solidFill>
                <a:schemeClr val="accent2"/>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Content Placeholder 2"/>
          <p:cNvSpPr txBox="1">
            <a:spLocks/>
          </p:cNvSpPr>
          <p:nvPr/>
        </p:nvSpPr>
        <p:spPr>
          <a:xfrm>
            <a:off x="416077" y="1648098"/>
            <a:ext cx="4539916" cy="4325112"/>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b="1" u="sng" dirty="0" smtClean="0">
                <a:solidFill>
                  <a:srgbClr val="0070C0"/>
                </a:solidFill>
                <a:latin typeface="Palatino Linotype" panose="02040502050505030304" pitchFamily="18" charset="0"/>
              </a:rPr>
              <a:t>Client Side</a:t>
            </a:r>
          </a:p>
          <a:p>
            <a:pPr lvl="1">
              <a:lnSpc>
                <a:spcPct val="150000"/>
              </a:lnSpc>
              <a:buFont typeface="Wingdings" panose="05000000000000000000" pitchFamily="2" charset="2"/>
              <a:buChar char="q"/>
            </a:pPr>
            <a:r>
              <a:rPr lang="en-US" sz="1900" b="1" dirty="0" smtClean="0">
                <a:solidFill>
                  <a:srgbClr val="0070C0"/>
                </a:solidFill>
                <a:latin typeface="Palatino Linotype" panose="02040502050505030304" pitchFamily="18" charset="0"/>
              </a:rPr>
              <a:t>Processor  :  Dual Core or Above</a:t>
            </a:r>
          </a:p>
          <a:p>
            <a:pPr lvl="1">
              <a:lnSpc>
                <a:spcPct val="150000"/>
              </a:lnSpc>
              <a:buFont typeface="Wingdings" panose="05000000000000000000" pitchFamily="2" charset="2"/>
              <a:buChar char="q"/>
            </a:pPr>
            <a:r>
              <a:rPr lang="en-US" sz="1900" b="1" dirty="0" smtClean="0">
                <a:solidFill>
                  <a:srgbClr val="0070C0"/>
                </a:solidFill>
                <a:latin typeface="Palatino Linotype" panose="02040502050505030304" pitchFamily="18" charset="0"/>
              </a:rPr>
              <a:t>RAM  :  1 GB</a:t>
            </a:r>
          </a:p>
          <a:p>
            <a:pPr lvl="1">
              <a:lnSpc>
                <a:spcPct val="150000"/>
              </a:lnSpc>
              <a:buFont typeface="Wingdings" panose="05000000000000000000" pitchFamily="2" charset="2"/>
              <a:buChar char="q"/>
            </a:pPr>
            <a:r>
              <a:rPr lang="en-US" sz="1900" b="1" dirty="0" smtClean="0">
                <a:solidFill>
                  <a:srgbClr val="0070C0"/>
                </a:solidFill>
                <a:latin typeface="Palatino Linotype" panose="02040502050505030304" pitchFamily="18" charset="0"/>
              </a:rPr>
              <a:t>Disk Space  :  500 GB</a:t>
            </a:r>
          </a:p>
          <a:p>
            <a:pPr lvl="1">
              <a:lnSpc>
                <a:spcPct val="150000"/>
              </a:lnSpc>
              <a:buFont typeface="Wingdings" panose="05000000000000000000" pitchFamily="2" charset="2"/>
              <a:buChar char="q"/>
            </a:pPr>
            <a:r>
              <a:rPr lang="en-US" sz="1900" b="1" dirty="0" smtClean="0">
                <a:solidFill>
                  <a:srgbClr val="0070C0"/>
                </a:solidFill>
                <a:latin typeface="Palatino Linotype" panose="02040502050505030304" pitchFamily="18" charset="0"/>
              </a:rPr>
              <a:t>Monitor  :  15 inch Color</a:t>
            </a:r>
          </a:p>
          <a:p>
            <a:pPr lvl="1">
              <a:lnSpc>
                <a:spcPct val="150000"/>
              </a:lnSpc>
              <a:buFont typeface="Wingdings" panose="05000000000000000000" pitchFamily="2" charset="2"/>
              <a:buChar char="q"/>
            </a:pPr>
            <a:r>
              <a:rPr lang="en-US" sz="1900" b="1" dirty="0" smtClean="0">
                <a:solidFill>
                  <a:srgbClr val="0070C0"/>
                </a:solidFill>
                <a:latin typeface="Palatino Linotype" panose="02040502050505030304" pitchFamily="18" charset="0"/>
              </a:rPr>
              <a:t>Keyboard  :  108 Key Normal</a:t>
            </a:r>
          </a:p>
          <a:p>
            <a:pPr lvl="1">
              <a:lnSpc>
                <a:spcPct val="150000"/>
              </a:lnSpc>
              <a:buFont typeface="Wingdings" panose="05000000000000000000" pitchFamily="2" charset="2"/>
              <a:buChar char="q"/>
            </a:pPr>
            <a:r>
              <a:rPr lang="en-US" sz="1900" b="1" dirty="0" smtClean="0">
                <a:solidFill>
                  <a:srgbClr val="0070C0"/>
                </a:solidFill>
                <a:latin typeface="Palatino Linotype" panose="02040502050505030304" pitchFamily="18" charset="0"/>
              </a:rPr>
              <a:t>Mouse  :  3 Button Normal Mouse</a:t>
            </a:r>
          </a:p>
        </p:txBody>
      </p:sp>
      <p:sp>
        <p:nvSpPr>
          <p:cNvPr id="4" name="Content Placeholder 2"/>
          <p:cNvSpPr txBox="1">
            <a:spLocks/>
          </p:cNvSpPr>
          <p:nvPr/>
        </p:nvSpPr>
        <p:spPr>
          <a:xfrm>
            <a:off x="6286060" y="1512389"/>
            <a:ext cx="4486442" cy="4325112"/>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lnSpc>
                <a:spcPct val="150000"/>
              </a:lnSpc>
              <a:buNone/>
            </a:pPr>
            <a:r>
              <a:rPr lang="en-US" sz="2000" b="1" u="sng" dirty="0" smtClean="0">
                <a:solidFill>
                  <a:srgbClr val="0070C0"/>
                </a:solidFill>
                <a:latin typeface="Palatino Linotype" panose="02040502050505030304" pitchFamily="18" charset="0"/>
              </a:rPr>
              <a:t>Server Side</a:t>
            </a:r>
          </a:p>
          <a:p>
            <a:pPr lvl="1">
              <a:lnSpc>
                <a:spcPct val="150000"/>
              </a:lnSpc>
              <a:buFont typeface="Wingdings" panose="05000000000000000000" pitchFamily="2" charset="2"/>
              <a:buChar char="q"/>
            </a:pPr>
            <a:r>
              <a:rPr lang="en-US" sz="1900" b="1" dirty="0" smtClean="0">
                <a:solidFill>
                  <a:srgbClr val="0070C0"/>
                </a:solidFill>
                <a:latin typeface="Palatino Linotype" panose="02040502050505030304" pitchFamily="18" charset="0"/>
              </a:rPr>
              <a:t>Processor  :  Dual Core or Above</a:t>
            </a:r>
          </a:p>
          <a:p>
            <a:pPr lvl="1">
              <a:lnSpc>
                <a:spcPct val="150000"/>
              </a:lnSpc>
              <a:buFont typeface="Wingdings" panose="05000000000000000000" pitchFamily="2" charset="2"/>
              <a:buChar char="q"/>
            </a:pPr>
            <a:r>
              <a:rPr lang="en-US" sz="1900" b="1" dirty="0" smtClean="0">
                <a:solidFill>
                  <a:srgbClr val="0070C0"/>
                </a:solidFill>
                <a:latin typeface="Palatino Linotype" panose="02040502050505030304" pitchFamily="18" charset="0"/>
              </a:rPr>
              <a:t>RAM  :  1 GB</a:t>
            </a:r>
          </a:p>
          <a:p>
            <a:pPr lvl="1">
              <a:lnSpc>
                <a:spcPct val="150000"/>
              </a:lnSpc>
              <a:buFont typeface="Wingdings" panose="05000000000000000000" pitchFamily="2" charset="2"/>
              <a:buChar char="q"/>
            </a:pPr>
            <a:r>
              <a:rPr lang="en-US" sz="1900" b="1" dirty="0" smtClean="0">
                <a:solidFill>
                  <a:srgbClr val="0070C0"/>
                </a:solidFill>
                <a:latin typeface="Palatino Linotype" panose="02040502050505030304" pitchFamily="18" charset="0"/>
              </a:rPr>
              <a:t>Disk Space  :  500 GB</a:t>
            </a:r>
          </a:p>
          <a:p>
            <a:pPr lvl="1">
              <a:lnSpc>
                <a:spcPct val="150000"/>
              </a:lnSpc>
              <a:buFont typeface="Wingdings" panose="05000000000000000000" pitchFamily="2" charset="2"/>
              <a:buChar char="q"/>
            </a:pPr>
            <a:r>
              <a:rPr lang="en-US" sz="1900" b="1" dirty="0" smtClean="0">
                <a:solidFill>
                  <a:srgbClr val="0070C0"/>
                </a:solidFill>
                <a:latin typeface="Palatino Linotype" panose="02040502050505030304" pitchFamily="18" charset="0"/>
              </a:rPr>
              <a:t>Monitor  :  15 inch Color</a:t>
            </a:r>
          </a:p>
          <a:p>
            <a:pPr lvl="1">
              <a:lnSpc>
                <a:spcPct val="150000"/>
              </a:lnSpc>
              <a:buFont typeface="Wingdings" panose="05000000000000000000" pitchFamily="2" charset="2"/>
              <a:buChar char="q"/>
            </a:pPr>
            <a:r>
              <a:rPr lang="en-US" sz="1900" b="1" dirty="0" smtClean="0">
                <a:solidFill>
                  <a:srgbClr val="0070C0"/>
                </a:solidFill>
                <a:latin typeface="Palatino Linotype" panose="02040502050505030304" pitchFamily="18" charset="0"/>
              </a:rPr>
              <a:t>Keyboard  :  108 Key Normal</a:t>
            </a:r>
          </a:p>
          <a:p>
            <a:pPr lvl="1">
              <a:lnSpc>
                <a:spcPct val="150000"/>
              </a:lnSpc>
              <a:buFont typeface="Wingdings" panose="05000000000000000000" pitchFamily="2" charset="2"/>
              <a:buChar char="q"/>
            </a:pPr>
            <a:r>
              <a:rPr lang="en-US" sz="1900" b="1" dirty="0" smtClean="0">
                <a:solidFill>
                  <a:srgbClr val="0070C0"/>
                </a:solidFill>
                <a:latin typeface="Palatino Linotype" panose="02040502050505030304" pitchFamily="18" charset="0"/>
              </a:rPr>
              <a:t>Mouse  :  3 Button Normal Mouse</a:t>
            </a:r>
          </a:p>
        </p:txBody>
      </p:sp>
      <p:cxnSp>
        <p:nvCxnSpPr>
          <p:cNvPr id="6" name="Straight Connector 5"/>
          <p:cNvCxnSpPr/>
          <p:nvPr/>
        </p:nvCxnSpPr>
        <p:spPr>
          <a:xfrm>
            <a:off x="5865223" y="1648098"/>
            <a:ext cx="0" cy="44637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4773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1321" y="2039207"/>
            <a:ext cx="10525125" cy="2387600"/>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45720" algn="ctr"/>
            <a:r>
              <a:rPr lang="en-US" sz="6000" b="1" u="sng" dirty="0" smtClean="0">
                <a:solidFill>
                  <a:srgbClr val="0070C0"/>
                </a:solidFill>
                <a:effectLst>
                  <a:outerShdw blurRad="38100" dist="38100" dir="2700000" algn="tl">
                    <a:srgbClr val="000000">
                      <a:alpha val="43137"/>
                    </a:srgbClr>
                  </a:outerShdw>
                </a:effectLst>
              </a:rPr>
              <a:t>FUNCTIONAL</a:t>
            </a:r>
            <a:r>
              <a:rPr lang="en-US" sz="6000" b="1" u="sng" dirty="0" smtClean="0">
                <a:solidFill>
                  <a:schemeClr val="accent6">
                    <a:lumMod val="50000"/>
                  </a:schemeClr>
                </a:solidFill>
                <a:effectLst>
                  <a:outerShdw blurRad="38100" dist="38100" dir="2700000" algn="tl">
                    <a:srgbClr val="000000">
                      <a:alpha val="43137"/>
                    </a:srgbClr>
                  </a:outerShdw>
                </a:effectLst>
              </a:rPr>
              <a:t> &amp; NON-FUNCTIONAL REQUIREMENT</a:t>
            </a:r>
            <a:endParaRPr lang="en-US" sz="6000" b="1" u="sng" dirty="0">
              <a:solidFill>
                <a:schemeClr val="accent6">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90868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56756" y="274638"/>
            <a:ext cx="6461125" cy="892175"/>
          </a:xfrm>
        </p:spPr>
        <p:txBody>
          <a:bodyPr>
            <a:normAutofit/>
          </a:bodyPr>
          <a:lstStyle/>
          <a:p>
            <a:r>
              <a:rPr lang="en-US" sz="4000" b="1" dirty="0">
                <a:solidFill>
                  <a:schemeClr val="accent2"/>
                </a:solidFill>
                <a:effectLst>
                  <a:outerShdw blurRad="38100" dist="38100" dir="2700000" algn="tl">
                    <a:srgbClr val="000000">
                      <a:alpha val="43137"/>
                    </a:srgbClr>
                  </a:outerShdw>
                </a:effectLst>
                <a:latin typeface="Arial Rounded MT Bold" panose="020F0704030504030204" pitchFamily="34" charset="0"/>
              </a:rPr>
              <a:t>Functional </a:t>
            </a:r>
            <a:r>
              <a:rPr lang="en-US" sz="4000" b="1" dirty="0" smtClean="0">
                <a:solidFill>
                  <a:schemeClr val="accent2"/>
                </a:solidFill>
                <a:effectLst>
                  <a:outerShdw blurRad="38100" dist="38100" dir="2700000" algn="tl">
                    <a:srgbClr val="000000">
                      <a:alpha val="43137"/>
                    </a:srgbClr>
                  </a:outerShdw>
                </a:effectLst>
                <a:latin typeface="Arial Rounded MT Bold" panose="020F0704030504030204" pitchFamily="34" charset="0"/>
              </a:rPr>
              <a:t>Requirement</a:t>
            </a:r>
            <a:endParaRPr lang="en-US" sz="4000" b="1" dirty="0">
              <a:solidFill>
                <a:schemeClr val="accent2"/>
              </a:solidFill>
              <a:effectLst>
                <a:outerShdw blurRad="38100" dist="38100" dir="2700000" algn="tl">
                  <a:srgbClr val="000000">
                    <a:alpha val="43137"/>
                  </a:srgbClr>
                </a:outerShdw>
              </a:effectLst>
              <a:latin typeface="Arial Rounded MT Bold" panose="020F0704030504030204" pitchFamily="34" charset="0"/>
            </a:endParaRPr>
          </a:p>
        </p:txBody>
      </p:sp>
      <p:sp>
        <p:nvSpPr>
          <p:cNvPr id="2" name="Content Placeholder 1"/>
          <p:cNvSpPr>
            <a:spLocks noGrp="1"/>
          </p:cNvSpPr>
          <p:nvPr>
            <p:ph idx="4294967295"/>
          </p:nvPr>
        </p:nvSpPr>
        <p:spPr>
          <a:xfrm>
            <a:off x="222068" y="1598613"/>
            <a:ext cx="11652069" cy="4022725"/>
          </a:xfrm>
        </p:spPr>
        <p:txBody>
          <a:bodyPr>
            <a:noAutofit/>
          </a:bodyPr>
          <a:lstStyle/>
          <a:p>
            <a:pPr>
              <a:lnSpc>
                <a:spcPct val="150000"/>
              </a:lnSpc>
            </a:pPr>
            <a:r>
              <a:rPr lang="en-US" dirty="0">
                <a:solidFill>
                  <a:srgbClr val="0070C0"/>
                </a:solidFill>
              </a:rPr>
              <a:t>Functional requirements are those requirements which affect the system and make the system working. It describes what the system should do. Functional requirements of the system </a:t>
            </a:r>
            <a:r>
              <a:rPr lang="en-US" dirty="0" smtClean="0">
                <a:solidFill>
                  <a:srgbClr val="0070C0"/>
                </a:solidFill>
              </a:rPr>
              <a:t>are-</a:t>
            </a:r>
            <a:endParaRPr lang="en-US" dirty="0">
              <a:solidFill>
                <a:srgbClr val="0070C0"/>
              </a:solidFill>
            </a:endParaRPr>
          </a:p>
          <a:p>
            <a:pPr lvl="1">
              <a:lnSpc>
                <a:spcPct val="150000"/>
              </a:lnSpc>
              <a:buFont typeface="Wingdings" panose="05000000000000000000" pitchFamily="2" charset="2"/>
              <a:buChar char="q"/>
            </a:pPr>
            <a:r>
              <a:rPr lang="en-US" sz="2000" dirty="0">
                <a:solidFill>
                  <a:srgbClr val="0070C0"/>
                </a:solidFill>
              </a:rPr>
              <a:t>Registration of the user with unique ID and PASSWORD</a:t>
            </a:r>
            <a:r>
              <a:rPr lang="en-US" sz="2000" dirty="0" smtClean="0">
                <a:solidFill>
                  <a:srgbClr val="0070C0"/>
                </a:solidFill>
              </a:rPr>
              <a:t>.</a:t>
            </a:r>
          </a:p>
          <a:p>
            <a:pPr lvl="1">
              <a:lnSpc>
                <a:spcPct val="150000"/>
              </a:lnSpc>
              <a:buFont typeface="Wingdings" panose="05000000000000000000" pitchFamily="2" charset="2"/>
              <a:buChar char="q"/>
            </a:pPr>
            <a:r>
              <a:rPr lang="en-US" sz="2000" dirty="0" smtClean="0">
                <a:solidFill>
                  <a:srgbClr val="0070C0"/>
                </a:solidFill>
              </a:rPr>
              <a:t>User </a:t>
            </a:r>
            <a:r>
              <a:rPr lang="en-US" sz="2000" dirty="0">
                <a:solidFill>
                  <a:srgbClr val="0070C0"/>
                </a:solidFill>
              </a:rPr>
              <a:t>can </a:t>
            </a:r>
            <a:r>
              <a:rPr lang="en-US" sz="2000" dirty="0" smtClean="0">
                <a:solidFill>
                  <a:srgbClr val="0070C0"/>
                </a:solidFill>
              </a:rPr>
              <a:t>change </a:t>
            </a:r>
            <a:r>
              <a:rPr lang="en-US" sz="2000" dirty="0">
                <a:solidFill>
                  <a:srgbClr val="0070C0"/>
                </a:solidFill>
              </a:rPr>
              <a:t>the password or mobile number any time, if required</a:t>
            </a:r>
            <a:r>
              <a:rPr lang="en-US" sz="2000" dirty="0" smtClean="0">
                <a:solidFill>
                  <a:srgbClr val="0070C0"/>
                </a:solidFill>
              </a:rPr>
              <a:t>.</a:t>
            </a:r>
          </a:p>
          <a:p>
            <a:pPr lvl="1">
              <a:lnSpc>
                <a:spcPct val="150000"/>
              </a:lnSpc>
              <a:buFont typeface="Wingdings" panose="05000000000000000000" pitchFamily="2" charset="2"/>
              <a:buChar char="q"/>
            </a:pPr>
            <a:r>
              <a:rPr lang="en-US" sz="2000" dirty="0" smtClean="0">
                <a:solidFill>
                  <a:srgbClr val="0070C0"/>
                </a:solidFill>
              </a:rPr>
              <a:t>User </a:t>
            </a:r>
            <a:r>
              <a:rPr lang="en-US" sz="2000" dirty="0">
                <a:solidFill>
                  <a:srgbClr val="0070C0"/>
                </a:solidFill>
              </a:rPr>
              <a:t>can search, save, delete, share, and access the webpages and notes after login</a:t>
            </a:r>
            <a:r>
              <a:rPr lang="en-US" sz="2000" dirty="0" smtClean="0">
                <a:solidFill>
                  <a:srgbClr val="0070C0"/>
                </a:solidFill>
              </a:rPr>
              <a:t>.</a:t>
            </a:r>
          </a:p>
          <a:p>
            <a:pPr lvl="1">
              <a:lnSpc>
                <a:spcPct val="150000"/>
              </a:lnSpc>
              <a:buFont typeface="Wingdings" panose="05000000000000000000" pitchFamily="2" charset="2"/>
              <a:buChar char="q"/>
            </a:pPr>
            <a:r>
              <a:rPr lang="en-US" sz="2000" dirty="0" smtClean="0">
                <a:solidFill>
                  <a:srgbClr val="0070C0"/>
                </a:solidFill>
              </a:rPr>
              <a:t>User </a:t>
            </a:r>
            <a:r>
              <a:rPr lang="en-US" sz="2000" dirty="0">
                <a:solidFill>
                  <a:srgbClr val="0070C0"/>
                </a:solidFill>
              </a:rPr>
              <a:t>can set notification alerts</a:t>
            </a:r>
            <a:r>
              <a:rPr lang="en-US" sz="2000" dirty="0" smtClean="0">
                <a:solidFill>
                  <a:srgbClr val="0070C0"/>
                </a:solidFill>
              </a:rPr>
              <a:t>.</a:t>
            </a:r>
          </a:p>
          <a:p>
            <a:pPr lvl="1">
              <a:lnSpc>
                <a:spcPct val="150000"/>
              </a:lnSpc>
              <a:buFont typeface="Wingdings" panose="05000000000000000000" pitchFamily="2" charset="2"/>
              <a:buChar char="q"/>
            </a:pPr>
            <a:r>
              <a:rPr lang="en-US" sz="2000" dirty="0" smtClean="0">
                <a:solidFill>
                  <a:srgbClr val="0070C0"/>
                </a:solidFill>
              </a:rPr>
              <a:t>User </a:t>
            </a:r>
            <a:r>
              <a:rPr lang="en-US" sz="2000" dirty="0">
                <a:solidFill>
                  <a:srgbClr val="0070C0"/>
                </a:solidFill>
              </a:rPr>
              <a:t>can send queries to the admin.</a:t>
            </a:r>
          </a:p>
          <a:p>
            <a:pPr>
              <a:lnSpc>
                <a:spcPct val="150000"/>
              </a:lnSpc>
            </a:pPr>
            <a:endParaRPr lang="en-US" dirty="0"/>
          </a:p>
        </p:txBody>
      </p:sp>
    </p:spTree>
    <p:extLst>
      <p:ext uri="{BB962C8B-B14F-4D97-AF65-F5344CB8AC3E}">
        <p14:creationId xmlns:p14="http://schemas.microsoft.com/office/powerpoint/2010/main" val="3840641564"/>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65609" y="340360"/>
            <a:ext cx="7833361" cy="887413"/>
          </a:xfrm>
        </p:spPr>
        <p:txBody>
          <a:bodyPr>
            <a:noAutofit/>
          </a:bodyPr>
          <a:lstStyle/>
          <a:p>
            <a:r>
              <a:rPr lang="en-US" sz="4000" b="1" dirty="0" smtClean="0">
                <a:solidFill>
                  <a:schemeClr val="accent2"/>
                </a:solidFill>
                <a:effectLst>
                  <a:outerShdw blurRad="38100" dist="38100" dir="2700000" algn="tl">
                    <a:srgbClr val="000000">
                      <a:alpha val="43137"/>
                    </a:srgbClr>
                  </a:outerShdw>
                </a:effectLst>
                <a:latin typeface="Arial Rounded MT Bold" panose="020F0704030504030204" pitchFamily="34" charset="0"/>
              </a:rPr>
              <a:t>Non-Functional Requirement</a:t>
            </a:r>
            <a:endParaRPr lang="en-US" sz="4000" b="1" dirty="0">
              <a:solidFill>
                <a:schemeClr val="accent2"/>
              </a:solidFill>
              <a:effectLst>
                <a:outerShdw blurRad="38100" dist="38100" dir="2700000" algn="tl">
                  <a:srgbClr val="000000">
                    <a:alpha val="43137"/>
                  </a:srgbClr>
                </a:outerShdw>
              </a:effectLst>
              <a:latin typeface="Arial Rounded MT Bold" panose="020F0704030504030204" pitchFamily="34" charset="0"/>
            </a:endParaRPr>
          </a:p>
        </p:txBody>
      </p:sp>
      <p:sp>
        <p:nvSpPr>
          <p:cNvPr id="2" name="Content Placeholder 1"/>
          <p:cNvSpPr>
            <a:spLocks noGrp="1"/>
          </p:cNvSpPr>
          <p:nvPr>
            <p:ph idx="4294967295"/>
          </p:nvPr>
        </p:nvSpPr>
        <p:spPr>
          <a:xfrm>
            <a:off x="265610" y="1375591"/>
            <a:ext cx="11268891" cy="4022725"/>
          </a:xfrm>
        </p:spPr>
        <p:txBody>
          <a:bodyPr>
            <a:noAutofit/>
          </a:bodyPr>
          <a:lstStyle/>
          <a:p>
            <a:pPr>
              <a:lnSpc>
                <a:spcPct val="150000"/>
              </a:lnSpc>
              <a:spcBef>
                <a:spcPts val="800"/>
              </a:spcBef>
            </a:pPr>
            <a:r>
              <a:rPr lang="en-US" sz="1900" dirty="0">
                <a:solidFill>
                  <a:srgbClr val="0070C0"/>
                </a:solidFill>
              </a:rPr>
              <a:t>Non-functional </a:t>
            </a:r>
            <a:r>
              <a:rPr lang="en-US" sz="1900" dirty="0" smtClean="0">
                <a:solidFill>
                  <a:srgbClr val="0070C0"/>
                </a:solidFill>
              </a:rPr>
              <a:t>requirements </a:t>
            </a:r>
            <a:r>
              <a:rPr lang="en-US" sz="1900" dirty="0">
                <a:solidFill>
                  <a:srgbClr val="0070C0"/>
                </a:solidFill>
              </a:rPr>
              <a:t>are those </a:t>
            </a:r>
            <a:r>
              <a:rPr lang="en-US" sz="1900" dirty="0" smtClean="0">
                <a:solidFill>
                  <a:srgbClr val="0070C0"/>
                </a:solidFill>
              </a:rPr>
              <a:t>requirements </a:t>
            </a:r>
            <a:r>
              <a:rPr lang="en-US" sz="1900" dirty="0">
                <a:solidFill>
                  <a:srgbClr val="0070C0"/>
                </a:solidFill>
              </a:rPr>
              <a:t>which do not make any impact on the working of </a:t>
            </a:r>
            <a:r>
              <a:rPr lang="en-US" sz="1900" dirty="0" smtClean="0">
                <a:solidFill>
                  <a:srgbClr val="0070C0"/>
                </a:solidFill>
              </a:rPr>
              <a:t>system. Non-functional requirements </a:t>
            </a:r>
            <a:r>
              <a:rPr lang="en-US" sz="1900" dirty="0">
                <a:solidFill>
                  <a:srgbClr val="0070C0"/>
                </a:solidFill>
              </a:rPr>
              <a:t>of </a:t>
            </a:r>
            <a:r>
              <a:rPr lang="en-US" sz="1900" dirty="0" smtClean="0">
                <a:solidFill>
                  <a:srgbClr val="0070C0"/>
                </a:solidFill>
              </a:rPr>
              <a:t>the system are-</a:t>
            </a:r>
          </a:p>
          <a:p>
            <a:pPr lvl="1">
              <a:lnSpc>
                <a:spcPct val="150000"/>
              </a:lnSpc>
              <a:spcBef>
                <a:spcPts val="800"/>
              </a:spcBef>
              <a:buFont typeface="Wingdings" panose="05000000000000000000" pitchFamily="2" charset="2"/>
              <a:buChar char="q"/>
            </a:pPr>
            <a:r>
              <a:rPr lang="en-US" sz="1900" u="sng" dirty="0">
                <a:solidFill>
                  <a:srgbClr val="0070C0"/>
                </a:solidFill>
              </a:rPr>
              <a:t>Availability</a:t>
            </a:r>
            <a:r>
              <a:rPr lang="en-US" sz="1900" dirty="0">
                <a:solidFill>
                  <a:srgbClr val="0070C0"/>
                </a:solidFill>
              </a:rPr>
              <a:t>- The system should be 24/7 available. The customers do not want restrictions on the times when they can access webpages or notes. </a:t>
            </a:r>
          </a:p>
          <a:p>
            <a:pPr lvl="1">
              <a:lnSpc>
                <a:spcPct val="150000"/>
              </a:lnSpc>
              <a:spcBef>
                <a:spcPts val="800"/>
              </a:spcBef>
              <a:buFont typeface="Wingdings" panose="05000000000000000000" pitchFamily="2" charset="2"/>
              <a:buChar char="q"/>
            </a:pPr>
            <a:r>
              <a:rPr lang="en-US" sz="1900" u="sng" dirty="0">
                <a:solidFill>
                  <a:srgbClr val="0070C0"/>
                </a:solidFill>
              </a:rPr>
              <a:t>Reliability</a:t>
            </a:r>
            <a:r>
              <a:rPr lang="en-US" sz="1900" dirty="0">
                <a:solidFill>
                  <a:srgbClr val="0070C0"/>
                </a:solidFill>
              </a:rPr>
              <a:t>- The system should guarantee reliability to run on any platform or machine and must be password protected</a:t>
            </a:r>
            <a:r>
              <a:rPr lang="en-US" sz="1900" dirty="0" smtClean="0">
                <a:solidFill>
                  <a:srgbClr val="0070C0"/>
                </a:solidFill>
              </a:rPr>
              <a:t>.</a:t>
            </a:r>
            <a:endParaRPr lang="en-US" sz="1900" dirty="0">
              <a:solidFill>
                <a:srgbClr val="0070C0"/>
              </a:solidFill>
            </a:endParaRPr>
          </a:p>
          <a:p>
            <a:pPr lvl="1">
              <a:lnSpc>
                <a:spcPct val="150000"/>
              </a:lnSpc>
              <a:spcBef>
                <a:spcPts val="800"/>
              </a:spcBef>
              <a:buFont typeface="Wingdings" panose="05000000000000000000" pitchFamily="2" charset="2"/>
              <a:buChar char="q"/>
            </a:pPr>
            <a:r>
              <a:rPr lang="en-US" sz="1900" u="sng" dirty="0" smtClean="0">
                <a:solidFill>
                  <a:srgbClr val="0070C0"/>
                </a:solidFill>
              </a:rPr>
              <a:t>Scalability</a:t>
            </a:r>
            <a:r>
              <a:rPr lang="en-US" sz="1900" dirty="0" smtClean="0">
                <a:solidFill>
                  <a:srgbClr val="0070C0"/>
                </a:solidFill>
              </a:rPr>
              <a:t>- Since </a:t>
            </a:r>
            <a:r>
              <a:rPr lang="en-US" sz="1900" dirty="0">
                <a:solidFill>
                  <a:srgbClr val="0070C0"/>
                </a:solidFill>
              </a:rPr>
              <a:t>the project is planning to increase its customer base, scalability should be assured by the system. The best efforts that can be made consist of enabling multiple customers to access the website at the same time. </a:t>
            </a:r>
            <a:endParaRPr lang="en-US" sz="1900" dirty="0" smtClean="0">
              <a:solidFill>
                <a:srgbClr val="0070C0"/>
              </a:solidFill>
            </a:endParaRPr>
          </a:p>
          <a:p>
            <a:pPr>
              <a:spcBef>
                <a:spcPts val="800"/>
              </a:spcBef>
            </a:pPr>
            <a:endParaRPr lang="en-US" sz="1900" dirty="0"/>
          </a:p>
          <a:p>
            <a:pPr lvl="1">
              <a:spcBef>
                <a:spcPts val="800"/>
              </a:spcBef>
              <a:buFont typeface="Wingdings" panose="05000000000000000000" pitchFamily="2" charset="2"/>
              <a:buChar char="q"/>
            </a:pPr>
            <a:endParaRPr lang="en-US" sz="1900" dirty="0">
              <a:solidFill>
                <a:srgbClr val="0070C0"/>
              </a:solidFill>
            </a:endParaRPr>
          </a:p>
          <a:p>
            <a:pPr>
              <a:spcBef>
                <a:spcPts val="800"/>
              </a:spcBef>
            </a:pPr>
            <a:endParaRPr lang="en-US" sz="1900" dirty="0"/>
          </a:p>
        </p:txBody>
      </p:sp>
    </p:spTree>
    <p:extLst>
      <p:ext uri="{BB962C8B-B14F-4D97-AF65-F5344CB8AC3E}">
        <p14:creationId xmlns:p14="http://schemas.microsoft.com/office/powerpoint/2010/main" val="2949729004"/>
      </p:ext>
    </p:extLst>
  </p:cSld>
  <p:clrMapOvr>
    <a:masterClrMapping/>
  </p:clrMapOvr>
  <p:transition spd="slow">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313509" y="861372"/>
            <a:ext cx="11495314" cy="379771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nSpc>
                <a:spcPct val="150000"/>
              </a:lnSpc>
              <a:spcBef>
                <a:spcPts val="800"/>
              </a:spcBef>
              <a:buFont typeface="Wingdings" panose="05000000000000000000" pitchFamily="2" charset="2"/>
              <a:buChar char="q"/>
            </a:pPr>
            <a:r>
              <a:rPr lang="en-US" sz="1900" u="sng" dirty="0">
                <a:solidFill>
                  <a:srgbClr val="0070C0"/>
                </a:solidFill>
              </a:rPr>
              <a:t>Usability</a:t>
            </a:r>
            <a:r>
              <a:rPr lang="en-US" sz="1900" dirty="0">
                <a:solidFill>
                  <a:srgbClr val="0070C0"/>
                </a:solidFill>
              </a:rPr>
              <a:t>- The users of the system are not computer experts, and hence particular attention should be paid to usability. Thus, the web interface should be clear, concise, and easy to use.</a:t>
            </a:r>
          </a:p>
          <a:p>
            <a:pPr lvl="1">
              <a:lnSpc>
                <a:spcPct val="150000"/>
              </a:lnSpc>
              <a:spcBef>
                <a:spcPts val="800"/>
              </a:spcBef>
              <a:buFont typeface="Wingdings" panose="05000000000000000000" pitchFamily="2" charset="2"/>
              <a:buChar char="q"/>
            </a:pPr>
            <a:r>
              <a:rPr lang="en-US" sz="1900" u="sng" dirty="0">
                <a:solidFill>
                  <a:srgbClr val="0070C0"/>
                </a:solidFill>
              </a:rPr>
              <a:t>Flexibility</a:t>
            </a:r>
            <a:r>
              <a:rPr lang="en-US" sz="1900" dirty="0">
                <a:solidFill>
                  <a:srgbClr val="0070C0"/>
                </a:solidFill>
              </a:rPr>
              <a:t>- The system should be flexible enough to provide access to the webpages from any machine on any platform at any time.</a:t>
            </a:r>
          </a:p>
          <a:p>
            <a:pPr lvl="1">
              <a:lnSpc>
                <a:spcPct val="150000"/>
              </a:lnSpc>
              <a:spcBef>
                <a:spcPts val="800"/>
              </a:spcBef>
              <a:buFont typeface="Wingdings" panose="05000000000000000000" pitchFamily="2" charset="2"/>
              <a:buChar char="q"/>
            </a:pPr>
            <a:r>
              <a:rPr lang="en-US" sz="1900" u="sng" dirty="0">
                <a:solidFill>
                  <a:srgbClr val="0070C0"/>
                </a:solidFill>
              </a:rPr>
              <a:t>Compatibility</a:t>
            </a:r>
            <a:r>
              <a:rPr lang="en-US" sz="1900" dirty="0">
                <a:solidFill>
                  <a:srgbClr val="0070C0"/>
                </a:solidFill>
              </a:rPr>
              <a:t>- The system should avoid compatibility issues with any system. The system should be compatible to run on any platform.</a:t>
            </a:r>
          </a:p>
        </p:txBody>
      </p:sp>
    </p:spTree>
    <p:extLst>
      <p:ext uri="{BB962C8B-B14F-4D97-AF65-F5344CB8AC3E}">
        <p14:creationId xmlns:p14="http://schemas.microsoft.com/office/powerpoint/2010/main" val="2124164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Content Placeholder 4" descr="spiral_model.gif"/>
          <p:cNvPicPr>
            <a:picLocks/>
          </p:cNvPicPr>
          <p:nvPr/>
        </p:nvPicPr>
        <p:blipFill>
          <a:blip r:embed="rId2"/>
          <a:stretch>
            <a:fillRect/>
          </a:stretch>
        </p:blipFill>
        <p:spPr>
          <a:xfrm>
            <a:off x="2309308" y="1492568"/>
            <a:ext cx="7207624" cy="4525963"/>
          </a:xfrm>
          <a:prstGeom prst="rect">
            <a:avLst/>
          </a:prstGeom>
          <a:effectLst>
            <a:outerShdw blurRad="292100" dist="139700" dir="2700000" algn="tl" rotWithShape="0">
              <a:srgbClr val="333333">
                <a:alpha val="65000"/>
              </a:srgbClr>
            </a:outerShdw>
          </a:effectLst>
        </p:spPr>
      </p:pic>
      <p:sp>
        <p:nvSpPr>
          <p:cNvPr id="2" name="Rectangle 1"/>
          <p:cNvSpPr/>
          <p:nvPr/>
        </p:nvSpPr>
        <p:spPr>
          <a:xfrm>
            <a:off x="0" y="228600"/>
            <a:ext cx="4817216" cy="584775"/>
          </a:xfrm>
          <a:prstGeom prst="rect">
            <a:avLst/>
          </a:prstGeom>
        </p:spPr>
        <p:txBody>
          <a:bodyPr wrap="none">
            <a:spAutoFit/>
          </a:bodyPr>
          <a:lstStyle/>
          <a:p>
            <a:r>
              <a:rPr lang="en-IN" sz="3200" b="1" dirty="0">
                <a:solidFill>
                  <a:schemeClr val="accent2"/>
                </a:solidFill>
                <a:latin typeface="Arial Rounded MT Bold" panose="020F0704030504030204" pitchFamily="34" charset="0"/>
              </a:rPr>
              <a:t>Lifecycle Model : spiral </a:t>
            </a:r>
            <a:endParaRPr lang="en-US" sz="3200" b="1" dirty="0">
              <a:solidFill>
                <a:schemeClr val="accent2"/>
              </a:solidFill>
              <a:latin typeface="Arial Rounded MT Bold" panose="020F0704030504030204" pitchFamily="34" charset="0"/>
            </a:endParaRPr>
          </a:p>
        </p:txBody>
      </p:sp>
    </p:spTree>
    <p:extLst>
      <p:ext uri="{BB962C8B-B14F-4D97-AF65-F5344CB8AC3E}">
        <p14:creationId xmlns:p14="http://schemas.microsoft.com/office/powerpoint/2010/main" val="38356233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276542"/>
            <a:ext cx="5455920" cy="815975"/>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400" dirty="0" smtClean="0">
                <a:solidFill>
                  <a:schemeClr val="accent2"/>
                </a:solidFill>
                <a:latin typeface="Arial Rounded MT Bold" panose="020F0704030504030204" pitchFamily="34" charset="0"/>
              </a:rPr>
              <a:t>Use case diagram</a:t>
            </a:r>
            <a:endParaRPr lang="en-IN" sz="4400" dirty="0">
              <a:solidFill>
                <a:schemeClr val="accent2"/>
              </a:solidFill>
              <a:latin typeface="Arial Rounded MT Bold" panose="020F0704030504030204" pitchFamily="34" charset="0"/>
            </a:endParaRPr>
          </a:p>
        </p:txBody>
      </p:sp>
      <p:sp>
        <p:nvSpPr>
          <p:cNvPr id="7" name="Oval 6"/>
          <p:cNvSpPr/>
          <p:nvPr/>
        </p:nvSpPr>
        <p:spPr>
          <a:xfrm>
            <a:off x="6461760" y="733742"/>
            <a:ext cx="1905000" cy="6858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t>Search</a:t>
            </a:r>
            <a:endParaRPr lang="en-US" b="1" dirty="0"/>
          </a:p>
        </p:txBody>
      </p:sp>
      <p:sp>
        <p:nvSpPr>
          <p:cNvPr id="8" name="Oval 7"/>
          <p:cNvSpPr/>
          <p:nvPr/>
        </p:nvSpPr>
        <p:spPr>
          <a:xfrm>
            <a:off x="6461760" y="1952942"/>
            <a:ext cx="1905000" cy="6858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t>Registration</a:t>
            </a:r>
            <a:endParaRPr lang="en-US" b="1" dirty="0"/>
          </a:p>
        </p:txBody>
      </p:sp>
      <p:sp>
        <p:nvSpPr>
          <p:cNvPr id="9" name="Oval 8"/>
          <p:cNvSpPr/>
          <p:nvPr/>
        </p:nvSpPr>
        <p:spPr>
          <a:xfrm>
            <a:off x="6461760" y="3095942"/>
            <a:ext cx="1905000" cy="6858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t>View Project</a:t>
            </a:r>
            <a:endParaRPr lang="en-US" b="1" dirty="0"/>
          </a:p>
        </p:txBody>
      </p:sp>
      <p:sp>
        <p:nvSpPr>
          <p:cNvPr id="10" name="Oval 9"/>
          <p:cNvSpPr/>
          <p:nvPr/>
        </p:nvSpPr>
        <p:spPr>
          <a:xfrm>
            <a:off x="6461760" y="4238942"/>
            <a:ext cx="1905000" cy="6858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t>Send Feedback</a:t>
            </a:r>
            <a:endParaRPr lang="en-US" b="1" dirty="0"/>
          </a:p>
        </p:txBody>
      </p:sp>
      <p:sp>
        <p:nvSpPr>
          <p:cNvPr id="11" name="Oval 10"/>
          <p:cNvSpPr/>
          <p:nvPr/>
        </p:nvSpPr>
        <p:spPr>
          <a:xfrm>
            <a:off x="6461760" y="5381942"/>
            <a:ext cx="1905000" cy="6858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t>View Notification</a:t>
            </a:r>
            <a:endParaRPr lang="en-US" b="1" dirty="0"/>
          </a:p>
        </p:txBody>
      </p:sp>
      <p:grpSp>
        <p:nvGrpSpPr>
          <p:cNvPr id="12" name="Group 14"/>
          <p:cNvGrpSpPr/>
          <p:nvPr/>
        </p:nvGrpSpPr>
        <p:grpSpPr>
          <a:xfrm>
            <a:off x="2011680" y="2409029"/>
            <a:ext cx="1432560" cy="2074860"/>
            <a:chOff x="1428750" y="2073442"/>
            <a:chExt cx="182880" cy="444422"/>
          </a:xfrm>
          <a:solidFill>
            <a:schemeClr val="tx2">
              <a:lumMod val="10000"/>
            </a:schemeClr>
          </a:solidFill>
          <a:effectLst/>
        </p:grpSpPr>
        <p:sp>
          <p:nvSpPr>
            <p:cNvPr id="13" name="Oval 12"/>
            <p:cNvSpPr/>
            <p:nvPr/>
          </p:nvSpPr>
          <p:spPr>
            <a:xfrm>
              <a:off x="1447038" y="2073442"/>
              <a:ext cx="152400" cy="152400"/>
            </a:xfrm>
            <a:prstGeom prst="ellipse">
              <a:avLst/>
            </a:prstGeom>
            <a:solidFill>
              <a:schemeClr val="accent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 name="Straight Connector 13"/>
            <p:cNvCxnSpPr/>
            <p:nvPr/>
          </p:nvCxnSpPr>
          <p:spPr>
            <a:xfrm rot="5400000">
              <a:off x="1408938" y="2336878"/>
              <a:ext cx="228600" cy="1588"/>
            </a:xfrm>
            <a:prstGeom prst="line">
              <a:avLst/>
            </a:prstGeom>
            <a:ln/>
            <a:effectLst>
              <a:outerShdw blurRad="40000" dist="23000" dir="5400000" rotWithShape="0">
                <a:srgbClr val="000000">
                  <a:alpha val="35000"/>
                </a:srgbClr>
              </a:outerShdw>
            </a:effectLst>
            <a:scene3d>
              <a:camera prst="orthographicFront"/>
              <a:lightRig rig="threePt" dir="t"/>
            </a:scene3d>
            <a:sp3d>
              <a:bevelT prst="slope"/>
            </a:sp3d>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rot="5400000">
              <a:off x="1447800" y="2441664"/>
              <a:ext cx="76200" cy="76200"/>
            </a:xfrm>
            <a:prstGeom prst="line">
              <a:avLst/>
            </a:prstGeom>
            <a:ln/>
            <a:effectLst>
              <a:outerShdw blurRad="40000" dist="23000" dir="5400000" rotWithShape="0">
                <a:srgbClr val="000000">
                  <a:alpha val="35000"/>
                </a:srgbClr>
              </a:outerShdw>
            </a:effectLst>
            <a:scene3d>
              <a:camera prst="orthographicFront"/>
              <a:lightRig rig="threePt" dir="t"/>
            </a:scene3d>
            <a:sp3d>
              <a:bevelT prst="slope"/>
            </a:sp3d>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rot="16200000" flipH="1">
              <a:off x="1521033" y="2440917"/>
              <a:ext cx="76200" cy="76200"/>
            </a:xfrm>
            <a:prstGeom prst="line">
              <a:avLst/>
            </a:prstGeom>
            <a:ln/>
            <a:effectLst>
              <a:outerShdw blurRad="40000" dist="23000" dir="5400000" rotWithShape="0">
                <a:srgbClr val="000000">
                  <a:alpha val="35000"/>
                </a:srgbClr>
              </a:outerShdw>
            </a:effectLst>
            <a:scene3d>
              <a:camera prst="orthographicFront"/>
              <a:lightRig rig="threePt" dir="t"/>
            </a:scene3d>
            <a:sp3d>
              <a:bevelT prst="slope"/>
            </a:sp3d>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1428750" y="2286000"/>
              <a:ext cx="182880" cy="0"/>
            </a:xfrm>
            <a:prstGeom prst="line">
              <a:avLst/>
            </a:prstGeom>
            <a:ln/>
            <a:effectLst>
              <a:outerShdw blurRad="40000" dist="23000" dir="5400000" rotWithShape="0">
                <a:srgbClr val="000000">
                  <a:alpha val="35000"/>
                </a:srgbClr>
              </a:outerShdw>
            </a:effectLst>
            <a:scene3d>
              <a:camera prst="orthographicFront"/>
              <a:lightRig rig="threePt" dir="t"/>
            </a:scene3d>
            <a:sp3d>
              <a:bevelT prst="slope"/>
            </a:sp3d>
          </p:spPr>
          <p:style>
            <a:lnRef idx="3">
              <a:schemeClr val="dk1"/>
            </a:lnRef>
            <a:fillRef idx="0">
              <a:schemeClr val="dk1"/>
            </a:fillRef>
            <a:effectRef idx="2">
              <a:schemeClr val="dk1"/>
            </a:effectRef>
            <a:fontRef idx="minor">
              <a:schemeClr val="tx1"/>
            </a:fontRef>
          </p:style>
        </p:cxnSp>
      </p:grpSp>
      <p:sp>
        <p:nvSpPr>
          <p:cNvPr id="18" name="Rectangle 17"/>
          <p:cNvSpPr/>
          <p:nvPr/>
        </p:nvSpPr>
        <p:spPr>
          <a:xfrm>
            <a:off x="2183591" y="5077142"/>
            <a:ext cx="772969" cy="369332"/>
          </a:xfrm>
          <a:prstGeom prst="rect">
            <a:avLst/>
          </a:prstGeom>
        </p:spPr>
        <p:txBody>
          <a:bodyPr wrap="none">
            <a:spAutoFit/>
          </a:bodyPr>
          <a:lstStyle/>
          <a:p>
            <a:r>
              <a:rPr lang="en-US" b="1" dirty="0" smtClean="0">
                <a:solidFill>
                  <a:schemeClr val="bg1"/>
                </a:solidFill>
              </a:rPr>
              <a:t>Users</a:t>
            </a:r>
            <a:endParaRPr lang="en-US" dirty="0"/>
          </a:p>
        </p:txBody>
      </p:sp>
      <p:cxnSp>
        <p:nvCxnSpPr>
          <p:cNvPr id="25" name="Straight Connector 24"/>
          <p:cNvCxnSpPr>
            <a:endCxn id="7" idx="2"/>
          </p:cNvCxnSpPr>
          <p:nvPr/>
        </p:nvCxnSpPr>
        <p:spPr>
          <a:xfrm flipV="1">
            <a:off x="3657600" y="1076642"/>
            <a:ext cx="2804160" cy="2441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8" idx="2"/>
          </p:cNvCxnSpPr>
          <p:nvPr/>
        </p:nvCxnSpPr>
        <p:spPr>
          <a:xfrm flipV="1">
            <a:off x="3657600" y="2295842"/>
            <a:ext cx="2804160" cy="1215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657600" y="3515042"/>
            <a:ext cx="289966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0" idx="2"/>
          </p:cNvCxnSpPr>
          <p:nvPr/>
        </p:nvCxnSpPr>
        <p:spPr>
          <a:xfrm>
            <a:off x="3657600" y="3518530"/>
            <a:ext cx="2804160" cy="1063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1" idx="2"/>
          </p:cNvCxnSpPr>
          <p:nvPr/>
        </p:nvCxnSpPr>
        <p:spPr>
          <a:xfrm>
            <a:off x="3657600" y="3518530"/>
            <a:ext cx="2804160" cy="2206312"/>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362200" y="4585329"/>
            <a:ext cx="1767840" cy="400110"/>
          </a:xfrm>
          <a:prstGeom prst="rect">
            <a:avLst/>
          </a:prstGeom>
          <a:noFill/>
        </p:spPr>
        <p:txBody>
          <a:bodyPr wrap="square" rtlCol="0">
            <a:spAutoFit/>
          </a:bodyPr>
          <a:lstStyle/>
          <a:p>
            <a:r>
              <a:rPr lang="en-US" sz="2000" dirty="0" smtClean="0"/>
              <a:t>User</a:t>
            </a:r>
            <a:endParaRPr lang="en-US" sz="2000" dirty="0"/>
          </a:p>
        </p:txBody>
      </p:sp>
    </p:spTree>
    <p:extLst>
      <p:ext uri="{BB962C8B-B14F-4D97-AF65-F5344CB8AC3E}">
        <p14:creationId xmlns:p14="http://schemas.microsoft.com/office/powerpoint/2010/main" val="3631571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81094"/>
            <a:ext cx="4602480" cy="523220"/>
          </a:xfrm>
          <a:prstGeom prst="rect">
            <a:avLst/>
          </a:prstGeom>
        </p:spPr>
        <p:txBody>
          <a:bodyPr wrap="square">
            <a:spAutoFit/>
          </a:bodyPr>
          <a:lstStyle/>
          <a:p>
            <a:pPr lvl="1"/>
            <a:r>
              <a:rPr lang="en-US" sz="2800" b="1" dirty="0">
                <a:solidFill>
                  <a:schemeClr val="accent2"/>
                </a:solidFill>
                <a:latin typeface="Arial Rounded MT Bold" panose="020F0704030504030204" pitchFamily="34" charset="0"/>
              </a:rPr>
              <a:t>Security Requirements</a:t>
            </a:r>
          </a:p>
        </p:txBody>
      </p:sp>
      <p:sp>
        <p:nvSpPr>
          <p:cNvPr id="20"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2525" rIns="914112" bIns="27137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TextBox 21"/>
          <p:cNvSpPr txBox="1"/>
          <p:nvPr/>
        </p:nvSpPr>
        <p:spPr>
          <a:xfrm>
            <a:off x="0" y="704314"/>
            <a:ext cx="12192000" cy="5584606"/>
          </a:xfrm>
          <a:prstGeom prst="rect">
            <a:avLst/>
          </a:prstGeom>
          <a:noFill/>
        </p:spPr>
        <p:txBody>
          <a:bodyPr wrap="square" rtlCol="0">
            <a:spAutoFit/>
          </a:bodyPr>
          <a:lstStyle/>
          <a:p>
            <a:pPr marL="342900" lvl="0" indent="-342900" algn="just" defTabSz="914400" eaLnBrk="0" fontAlgn="base" hangingPunct="0">
              <a:lnSpc>
                <a:spcPct val="150000"/>
              </a:lnSpc>
              <a:spcBef>
                <a:spcPct val="0"/>
              </a:spcBef>
              <a:spcAft>
                <a:spcPct val="0"/>
              </a:spcAft>
              <a:buFont typeface="Wingdings" panose="05000000000000000000" pitchFamily="2" charset="2"/>
              <a:buChar char="q"/>
              <a:tabLst>
                <a:tab pos="342900" algn="l"/>
              </a:tabLst>
            </a:pPr>
            <a:r>
              <a:rPr lang="en-US" altLang="en-US" sz="2000" b="1" dirty="0">
                <a:solidFill>
                  <a:schemeClr val="accent2"/>
                </a:solidFill>
                <a:ea typeface="Garamond" panose="02020404030301010803" pitchFamily="18" charset="0"/>
                <a:cs typeface="Arial" panose="020B0604020202020204" pitchFamily="34" charset="0"/>
              </a:rPr>
              <a:t>System security: </a:t>
            </a:r>
            <a:r>
              <a:rPr lang="en-US" altLang="en-US" sz="2000" dirty="0">
                <a:solidFill>
                  <a:schemeClr val="accent2"/>
                </a:solidFill>
                <a:ea typeface="Garamond" panose="02020404030301010803" pitchFamily="18" charset="0"/>
                <a:cs typeface="Arial" panose="020B0604020202020204" pitchFamily="34" charset="0"/>
              </a:rPr>
              <a:t>Refers to the technical innovations and procedures applied to the </a:t>
            </a:r>
            <a:r>
              <a:rPr lang="en-US" altLang="en-US" sz="2000" dirty="0" smtClean="0">
                <a:solidFill>
                  <a:schemeClr val="accent2"/>
                </a:solidFill>
                <a:ea typeface="Garamond" panose="02020404030301010803" pitchFamily="18" charset="0"/>
                <a:cs typeface="Arial" panose="020B0604020202020204" pitchFamily="34" charset="0"/>
              </a:rPr>
              <a:t>hardware</a:t>
            </a:r>
            <a:endParaRPr lang="en-US" altLang="en-US" sz="2800" dirty="0">
              <a:solidFill>
                <a:schemeClr val="accent2"/>
              </a:solidFill>
            </a:endParaRPr>
          </a:p>
          <a:p>
            <a:pPr lvl="0" algn="just" defTabSz="914400" eaLnBrk="0" fontAlgn="base" hangingPunct="0">
              <a:lnSpc>
                <a:spcPct val="150000"/>
              </a:lnSpc>
              <a:spcBef>
                <a:spcPct val="0"/>
              </a:spcBef>
              <a:spcAft>
                <a:spcPct val="0"/>
              </a:spcAft>
              <a:tabLst>
                <a:tab pos="342900" algn="l"/>
              </a:tabLst>
            </a:pPr>
            <a:r>
              <a:rPr lang="en-US" altLang="en-US" sz="2000" dirty="0">
                <a:solidFill>
                  <a:schemeClr val="accent2"/>
                </a:solidFill>
                <a:ea typeface="Garamond" panose="02020404030301010803" pitchFamily="18" charset="0"/>
                <a:cs typeface="Arial" panose="020B0604020202020204" pitchFamily="34" charset="0"/>
              </a:rPr>
              <a:t>and operating systems to protect against deliberate or accidental damage from a defined threat. In contrast data security is the protection against data from loss </a:t>
            </a:r>
            <a:r>
              <a:rPr lang="en-US" altLang="en-US" sz="2000" dirty="0" smtClean="0">
                <a:solidFill>
                  <a:schemeClr val="accent2"/>
                </a:solidFill>
                <a:ea typeface="Garamond" panose="02020404030301010803" pitchFamily="18" charset="0"/>
                <a:cs typeface="Arial" panose="020B0604020202020204" pitchFamily="34" charset="0"/>
              </a:rPr>
              <a:t>disclosure, modification </a:t>
            </a:r>
            <a:r>
              <a:rPr lang="en-US" altLang="en-US" sz="2000" dirty="0">
                <a:solidFill>
                  <a:schemeClr val="accent2"/>
                </a:solidFill>
                <a:ea typeface="Garamond" panose="02020404030301010803" pitchFamily="18" charset="0"/>
                <a:cs typeface="Arial" panose="020B0604020202020204" pitchFamily="34" charset="0"/>
              </a:rPr>
              <a:t>and destruction.</a:t>
            </a:r>
            <a:endParaRPr lang="en-US" altLang="en-US" sz="2800" dirty="0">
              <a:solidFill>
                <a:schemeClr val="accent2"/>
              </a:solidFill>
            </a:endParaRPr>
          </a:p>
          <a:p>
            <a:pPr marL="342900" lvl="0" indent="-342900" algn="just" defTabSz="914400" eaLnBrk="0" fontAlgn="base" hangingPunct="0">
              <a:lnSpc>
                <a:spcPct val="150000"/>
              </a:lnSpc>
              <a:spcBef>
                <a:spcPct val="0"/>
              </a:spcBef>
              <a:spcAft>
                <a:spcPct val="0"/>
              </a:spcAft>
              <a:buFont typeface="Wingdings" panose="05000000000000000000" pitchFamily="2" charset="2"/>
              <a:buChar char="q"/>
              <a:tabLst>
                <a:tab pos="342900" algn="l"/>
              </a:tabLst>
            </a:pPr>
            <a:r>
              <a:rPr lang="en-US" altLang="en-US" sz="2000" b="1" dirty="0">
                <a:solidFill>
                  <a:schemeClr val="accent2"/>
                </a:solidFill>
                <a:ea typeface="Garamond" panose="02020404030301010803" pitchFamily="18" charset="0"/>
                <a:cs typeface="Arial" panose="020B0604020202020204" pitchFamily="34" charset="0"/>
              </a:rPr>
              <a:t>System integrity: </a:t>
            </a:r>
            <a:r>
              <a:rPr lang="en-US" altLang="en-US" sz="2000" dirty="0">
                <a:solidFill>
                  <a:schemeClr val="accent2"/>
                </a:solidFill>
                <a:ea typeface="Garamond" panose="02020404030301010803" pitchFamily="18" charset="0"/>
                <a:cs typeface="Arial" panose="020B0604020202020204" pitchFamily="34" charset="0"/>
              </a:rPr>
              <a:t>Refers to the proper functioning of hardware and programs, appropriate</a:t>
            </a:r>
            <a:r>
              <a:rPr lang="en-US" altLang="en-US" sz="2000" b="1" dirty="0">
                <a:solidFill>
                  <a:schemeClr val="accent2"/>
                </a:solidFill>
                <a:ea typeface="Garamond" panose="02020404030301010803" pitchFamily="18" charset="0"/>
                <a:cs typeface="Arial" panose="020B0604020202020204" pitchFamily="34" charset="0"/>
              </a:rPr>
              <a:t> </a:t>
            </a:r>
            <a:r>
              <a:rPr lang="en-US" altLang="en-US" sz="2000" dirty="0">
                <a:solidFill>
                  <a:schemeClr val="accent2"/>
                </a:solidFill>
                <a:ea typeface="Garamond" panose="02020404030301010803" pitchFamily="18" charset="0"/>
                <a:cs typeface="Arial" panose="020B0604020202020204" pitchFamily="34" charset="0"/>
              </a:rPr>
              <a:t>physical security, </a:t>
            </a:r>
            <a:r>
              <a:rPr lang="en-US" altLang="en-US" sz="2000" dirty="0" smtClean="0">
                <a:solidFill>
                  <a:schemeClr val="accent2"/>
                </a:solidFill>
                <a:ea typeface="Garamond" panose="02020404030301010803" pitchFamily="18" charset="0"/>
                <a:cs typeface="Arial" panose="020B0604020202020204" pitchFamily="34" charset="0"/>
              </a:rPr>
              <a:t>and</a:t>
            </a:r>
          </a:p>
          <a:p>
            <a:pPr lvl="0" algn="just" defTabSz="914400" eaLnBrk="0" fontAlgn="base" hangingPunct="0">
              <a:lnSpc>
                <a:spcPct val="150000"/>
              </a:lnSpc>
              <a:spcBef>
                <a:spcPct val="0"/>
              </a:spcBef>
              <a:spcAft>
                <a:spcPct val="0"/>
              </a:spcAft>
              <a:tabLst>
                <a:tab pos="342900" algn="l"/>
              </a:tabLst>
            </a:pPr>
            <a:r>
              <a:rPr lang="en-US" altLang="en-US" sz="2000" dirty="0" smtClean="0">
                <a:solidFill>
                  <a:schemeClr val="accent2"/>
                </a:solidFill>
                <a:ea typeface="Garamond" panose="02020404030301010803" pitchFamily="18" charset="0"/>
                <a:cs typeface="Arial" panose="020B0604020202020204" pitchFamily="34" charset="0"/>
              </a:rPr>
              <a:t>safe </a:t>
            </a:r>
            <a:r>
              <a:rPr lang="en-US" altLang="en-US" sz="2000" dirty="0">
                <a:solidFill>
                  <a:schemeClr val="accent2"/>
                </a:solidFill>
                <a:ea typeface="Garamond" panose="02020404030301010803" pitchFamily="18" charset="0"/>
                <a:cs typeface="Arial" panose="020B0604020202020204" pitchFamily="34" charset="0"/>
              </a:rPr>
              <a:t>against external threats such as eavesdropping and wire-tapping. In contrast data integrity make sure that data do not differ from their original form and have not been accidentally or intentionally disclosed, altered or destroyed.</a:t>
            </a:r>
            <a:endParaRPr lang="en-US" altLang="en-US" sz="2800" dirty="0">
              <a:solidFill>
                <a:schemeClr val="accent2"/>
              </a:solidFill>
            </a:endParaRPr>
          </a:p>
          <a:p>
            <a:pPr marL="342900" lvl="0" indent="-342900" algn="just" defTabSz="914400" eaLnBrk="0" fontAlgn="base" hangingPunct="0">
              <a:lnSpc>
                <a:spcPct val="150000"/>
              </a:lnSpc>
              <a:spcBef>
                <a:spcPct val="0"/>
              </a:spcBef>
              <a:spcAft>
                <a:spcPct val="0"/>
              </a:spcAft>
              <a:buFont typeface="Wingdings" panose="05000000000000000000" pitchFamily="2" charset="2"/>
              <a:buChar char="q"/>
              <a:tabLst>
                <a:tab pos="342900" algn="l"/>
              </a:tabLst>
            </a:pPr>
            <a:r>
              <a:rPr lang="en-US" altLang="en-US" sz="2000" b="1" dirty="0">
                <a:solidFill>
                  <a:schemeClr val="accent2"/>
                </a:solidFill>
                <a:ea typeface="Garamond" panose="02020404030301010803" pitchFamily="18" charset="0"/>
                <a:cs typeface="Arial" panose="020B0604020202020204" pitchFamily="34" charset="0"/>
              </a:rPr>
              <a:t>Privacy: </a:t>
            </a:r>
            <a:r>
              <a:rPr lang="en-US" altLang="en-US" sz="2000" dirty="0">
                <a:solidFill>
                  <a:schemeClr val="accent2"/>
                </a:solidFill>
                <a:ea typeface="Garamond" panose="02020404030301010803" pitchFamily="18" charset="0"/>
                <a:cs typeface="Arial" panose="020B0604020202020204" pitchFamily="34" charset="0"/>
              </a:rPr>
              <a:t>Defines the rights of the users or organizations to determine what information they</a:t>
            </a:r>
            <a:r>
              <a:rPr lang="en-US" altLang="en-US" sz="2000" b="1" dirty="0">
                <a:solidFill>
                  <a:schemeClr val="accent2"/>
                </a:solidFill>
                <a:ea typeface="Garamond" panose="02020404030301010803" pitchFamily="18" charset="0"/>
                <a:cs typeface="Arial" panose="020B0604020202020204" pitchFamily="34" charset="0"/>
              </a:rPr>
              <a:t> </a:t>
            </a:r>
            <a:r>
              <a:rPr lang="en-US" altLang="en-US" sz="2000" dirty="0">
                <a:solidFill>
                  <a:schemeClr val="accent2"/>
                </a:solidFill>
                <a:ea typeface="Garamond" panose="02020404030301010803" pitchFamily="18" charset="0"/>
                <a:cs typeface="Arial" panose="020B0604020202020204" pitchFamily="34" charset="0"/>
              </a:rPr>
              <a:t>are willing to </a:t>
            </a:r>
            <a:r>
              <a:rPr lang="en-US" altLang="en-US" sz="2000" dirty="0" smtClean="0">
                <a:solidFill>
                  <a:schemeClr val="accent2"/>
                </a:solidFill>
                <a:ea typeface="Garamond" panose="02020404030301010803" pitchFamily="18" charset="0"/>
                <a:cs typeface="Arial" panose="020B0604020202020204" pitchFamily="34" charset="0"/>
              </a:rPr>
              <a:t>share </a:t>
            </a:r>
          </a:p>
          <a:p>
            <a:pPr lvl="0" algn="just" defTabSz="914400" eaLnBrk="0" fontAlgn="base" hangingPunct="0">
              <a:lnSpc>
                <a:spcPct val="150000"/>
              </a:lnSpc>
              <a:spcBef>
                <a:spcPct val="0"/>
              </a:spcBef>
              <a:spcAft>
                <a:spcPct val="0"/>
              </a:spcAft>
              <a:tabLst>
                <a:tab pos="342900" algn="l"/>
              </a:tabLst>
            </a:pPr>
            <a:r>
              <a:rPr lang="en-US" altLang="en-US" sz="2000" dirty="0" smtClean="0">
                <a:solidFill>
                  <a:schemeClr val="accent2"/>
                </a:solidFill>
                <a:ea typeface="Garamond" panose="02020404030301010803" pitchFamily="18" charset="0"/>
                <a:cs typeface="Arial" panose="020B0604020202020204" pitchFamily="34" charset="0"/>
              </a:rPr>
              <a:t>with </a:t>
            </a:r>
            <a:r>
              <a:rPr lang="en-US" altLang="en-US" sz="2000" dirty="0">
                <a:solidFill>
                  <a:schemeClr val="accent2"/>
                </a:solidFill>
                <a:ea typeface="Garamond" panose="02020404030301010803" pitchFamily="18" charset="0"/>
                <a:cs typeface="Arial" panose="020B0604020202020204" pitchFamily="34" charset="0"/>
              </a:rPr>
              <a:t>or accept from others and how the organization can be protected against unwelcome, unfair or excessive dissemination of information about it.</a:t>
            </a:r>
            <a:endParaRPr lang="en-US" altLang="en-US" sz="2800" dirty="0">
              <a:solidFill>
                <a:schemeClr val="accent2"/>
              </a:solidFill>
            </a:endParaRPr>
          </a:p>
          <a:p>
            <a:pPr marL="342900" lvl="0" indent="-342900" algn="just" defTabSz="914400" eaLnBrk="0" fontAlgn="base" hangingPunct="0">
              <a:lnSpc>
                <a:spcPct val="150000"/>
              </a:lnSpc>
              <a:spcBef>
                <a:spcPct val="0"/>
              </a:spcBef>
              <a:spcAft>
                <a:spcPct val="0"/>
              </a:spcAft>
              <a:buFont typeface="Wingdings" panose="05000000000000000000" pitchFamily="2" charset="2"/>
              <a:buChar char="q"/>
              <a:tabLst>
                <a:tab pos="342900" algn="l"/>
              </a:tabLst>
            </a:pPr>
            <a:r>
              <a:rPr lang="en-US" altLang="en-US" sz="2000" b="1" dirty="0">
                <a:solidFill>
                  <a:schemeClr val="accent2"/>
                </a:solidFill>
                <a:ea typeface="Garamond" panose="02020404030301010803" pitchFamily="18" charset="0"/>
                <a:cs typeface="Arial" panose="020B0604020202020204" pitchFamily="34" charset="0"/>
              </a:rPr>
              <a:t>Confidentiality: </a:t>
            </a:r>
            <a:r>
              <a:rPr lang="en-US" altLang="en-US" sz="2000" dirty="0">
                <a:solidFill>
                  <a:schemeClr val="accent2"/>
                </a:solidFill>
                <a:ea typeface="Garamond" panose="02020404030301010803" pitchFamily="18" charset="0"/>
                <a:cs typeface="Arial" panose="020B0604020202020204" pitchFamily="34" charset="0"/>
              </a:rPr>
              <a:t>Confidentiality is a special status given to sensitive information in a database</a:t>
            </a:r>
            <a:r>
              <a:rPr lang="en-US" altLang="en-US" sz="2000" b="1" dirty="0">
                <a:solidFill>
                  <a:schemeClr val="accent2"/>
                </a:solidFill>
                <a:ea typeface="Garamond" panose="02020404030301010803" pitchFamily="18" charset="0"/>
                <a:cs typeface="Arial" panose="020B0604020202020204" pitchFamily="34" charset="0"/>
              </a:rPr>
              <a:t> </a:t>
            </a:r>
            <a:r>
              <a:rPr lang="en-US" altLang="en-US" sz="2000" dirty="0">
                <a:solidFill>
                  <a:schemeClr val="accent2"/>
                </a:solidFill>
                <a:ea typeface="Garamond" panose="02020404030301010803" pitchFamily="18" charset="0"/>
                <a:cs typeface="Arial" panose="020B0604020202020204" pitchFamily="34" charset="0"/>
              </a:rPr>
              <a:t>to </a:t>
            </a:r>
            <a:r>
              <a:rPr lang="en-US" altLang="en-US" sz="2000" dirty="0" smtClean="0">
                <a:solidFill>
                  <a:schemeClr val="accent2"/>
                </a:solidFill>
                <a:ea typeface="Garamond" panose="02020404030301010803" pitchFamily="18" charset="0"/>
                <a:cs typeface="Arial" panose="020B0604020202020204" pitchFamily="34" charset="0"/>
              </a:rPr>
              <a:t>minimize</a:t>
            </a:r>
          </a:p>
          <a:p>
            <a:pPr lvl="0" algn="just" defTabSz="914400" eaLnBrk="0" fontAlgn="base" hangingPunct="0">
              <a:lnSpc>
                <a:spcPct val="150000"/>
              </a:lnSpc>
              <a:spcBef>
                <a:spcPct val="0"/>
              </a:spcBef>
              <a:spcAft>
                <a:spcPct val="0"/>
              </a:spcAft>
              <a:tabLst>
                <a:tab pos="342900" algn="l"/>
              </a:tabLst>
            </a:pPr>
            <a:r>
              <a:rPr lang="en-US" altLang="en-US" sz="2000" dirty="0" smtClean="0">
                <a:solidFill>
                  <a:schemeClr val="accent2"/>
                </a:solidFill>
                <a:ea typeface="Garamond" panose="02020404030301010803" pitchFamily="18" charset="0"/>
                <a:cs typeface="Arial" panose="020B0604020202020204" pitchFamily="34" charset="0"/>
              </a:rPr>
              <a:t>possible </a:t>
            </a:r>
            <a:r>
              <a:rPr lang="en-US" altLang="en-US" sz="2000" dirty="0">
                <a:solidFill>
                  <a:schemeClr val="accent2"/>
                </a:solidFill>
                <a:ea typeface="Garamond" panose="02020404030301010803" pitchFamily="18" charset="0"/>
                <a:cs typeface="Arial" panose="020B0604020202020204" pitchFamily="34" charset="0"/>
              </a:rPr>
              <a:t>invasion of privacy. It is an attribute of information that characterizes its need for protection.</a:t>
            </a:r>
            <a:endParaRPr lang="en-US" altLang="en-US" sz="3200" dirty="0">
              <a:solidFill>
                <a:schemeClr val="accent2"/>
              </a:solidFill>
            </a:endParaRPr>
          </a:p>
          <a:p>
            <a:pPr algn="just">
              <a:lnSpc>
                <a:spcPct val="150000"/>
              </a:lnSpc>
            </a:pPr>
            <a:endParaRPr lang="en-US" sz="2000" dirty="0">
              <a:solidFill>
                <a:schemeClr val="accent2"/>
              </a:solidFill>
            </a:endParaRPr>
          </a:p>
        </p:txBody>
      </p:sp>
    </p:spTree>
    <p:extLst>
      <p:ext uri="{BB962C8B-B14F-4D97-AF65-F5344CB8AC3E}">
        <p14:creationId xmlns:p14="http://schemas.microsoft.com/office/powerpoint/2010/main" val="38312079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
          <p:cNvSpPr/>
          <p:nvPr/>
        </p:nvSpPr>
        <p:spPr>
          <a:xfrm>
            <a:off x="106680" y="457200"/>
            <a:ext cx="6244402" cy="646331"/>
          </a:xfrm>
          <a:prstGeom prst="rect">
            <a:avLst/>
          </a:prstGeom>
        </p:spPr>
        <p:txBody>
          <a:bodyPr wrap="none">
            <a:spAutoFit/>
          </a:bodyPr>
          <a:lstStyle/>
          <a:p>
            <a:r>
              <a:rPr lang="en-IN" sz="3600" dirty="0">
                <a:solidFill>
                  <a:schemeClr val="accent2"/>
                </a:solidFill>
                <a:latin typeface="Arial Rounded MT Bold" panose="020F0704030504030204" pitchFamily="34" charset="0"/>
              </a:rPr>
              <a:t>Software Quality Attributes</a:t>
            </a:r>
            <a:endParaRPr lang="en-US" sz="3600" b="1" dirty="0">
              <a:solidFill>
                <a:schemeClr val="accent2"/>
              </a:solidFill>
              <a:latin typeface="Arial Rounded MT Bold" panose="020F0704030504030204" pitchFamily="34" charset="0"/>
            </a:endParaRPr>
          </a:p>
        </p:txBody>
      </p:sp>
      <p:sp>
        <p:nvSpPr>
          <p:cNvPr id="3" name="Rectangle 2"/>
          <p:cNvSpPr/>
          <p:nvPr/>
        </p:nvSpPr>
        <p:spPr>
          <a:xfrm>
            <a:off x="701040" y="1512838"/>
            <a:ext cx="6096000" cy="4467057"/>
          </a:xfrm>
          <a:prstGeom prst="rect">
            <a:avLst/>
          </a:prstGeom>
        </p:spPr>
        <p:txBody>
          <a:bodyPr>
            <a:spAutoFit/>
          </a:bodyPr>
          <a:lstStyle/>
          <a:p>
            <a:pPr marL="342900" indent="-342900">
              <a:lnSpc>
                <a:spcPct val="150000"/>
              </a:lnSpc>
              <a:buFont typeface="Wingdings" panose="05000000000000000000" pitchFamily="2" charset="2"/>
              <a:buChar char="q"/>
            </a:pPr>
            <a:r>
              <a:rPr lang="en-GB" sz="2400" dirty="0">
                <a:solidFill>
                  <a:schemeClr val="accent2"/>
                </a:solidFill>
              </a:rPr>
              <a:t>Developer:</a:t>
            </a:r>
          </a:p>
          <a:p>
            <a:pPr marL="800100" lvl="1" indent="-342900">
              <a:lnSpc>
                <a:spcPct val="150000"/>
              </a:lnSpc>
              <a:buFont typeface="Wingdings" panose="05000000000000000000" pitchFamily="2" charset="2"/>
              <a:buChar char="q"/>
            </a:pPr>
            <a:r>
              <a:rPr lang="en-GB" sz="2400" dirty="0">
                <a:solidFill>
                  <a:schemeClr val="accent2"/>
                </a:solidFill>
              </a:rPr>
              <a:t>Adaptability</a:t>
            </a:r>
          </a:p>
          <a:p>
            <a:pPr marL="800100" lvl="1" indent="-342900">
              <a:lnSpc>
                <a:spcPct val="150000"/>
              </a:lnSpc>
              <a:buFont typeface="Wingdings" panose="05000000000000000000" pitchFamily="2" charset="2"/>
              <a:buChar char="q"/>
            </a:pPr>
            <a:r>
              <a:rPr lang="en-GB" sz="2400" dirty="0">
                <a:solidFill>
                  <a:schemeClr val="accent2"/>
                </a:solidFill>
              </a:rPr>
              <a:t>Availability</a:t>
            </a:r>
          </a:p>
          <a:p>
            <a:pPr marL="800100" lvl="1" indent="-342900">
              <a:lnSpc>
                <a:spcPct val="150000"/>
              </a:lnSpc>
              <a:buFont typeface="Wingdings" panose="05000000000000000000" pitchFamily="2" charset="2"/>
              <a:buChar char="q"/>
            </a:pPr>
            <a:r>
              <a:rPr lang="en-GB" sz="2400" dirty="0">
                <a:solidFill>
                  <a:schemeClr val="accent2"/>
                </a:solidFill>
              </a:rPr>
              <a:t>Correctness</a:t>
            </a:r>
          </a:p>
          <a:p>
            <a:pPr marL="800100" lvl="1" indent="-342900">
              <a:lnSpc>
                <a:spcPct val="150000"/>
              </a:lnSpc>
              <a:buFont typeface="Wingdings" panose="05000000000000000000" pitchFamily="2" charset="2"/>
              <a:buChar char="q"/>
            </a:pPr>
            <a:r>
              <a:rPr lang="en-GB" sz="2400" dirty="0">
                <a:solidFill>
                  <a:schemeClr val="accent2"/>
                </a:solidFill>
              </a:rPr>
              <a:t>Flexibility</a:t>
            </a:r>
          </a:p>
          <a:p>
            <a:pPr marL="800100" lvl="1" indent="-342900">
              <a:lnSpc>
                <a:spcPct val="150000"/>
              </a:lnSpc>
              <a:buFont typeface="Wingdings" panose="05000000000000000000" pitchFamily="2" charset="2"/>
              <a:buChar char="q"/>
            </a:pPr>
            <a:r>
              <a:rPr lang="en-GB" sz="2400" dirty="0">
                <a:solidFill>
                  <a:schemeClr val="accent2"/>
                </a:solidFill>
              </a:rPr>
              <a:t>Usability</a:t>
            </a:r>
          </a:p>
          <a:p>
            <a:pPr marL="800100" lvl="1" indent="-342900">
              <a:lnSpc>
                <a:spcPct val="150000"/>
              </a:lnSpc>
              <a:buFont typeface="Wingdings" panose="05000000000000000000" pitchFamily="2" charset="2"/>
              <a:buChar char="q"/>
            </a:pPr>
            <a:r>
              <a:rPr lang="en-GB" sz="2400" dirty="0">
                <a:solidFill>
                  <a:schemeClr val="accent2"/>
                </a:solidFill>
              </a:rPr>
              <a:t>Re-Usability</a:t>
            </a:r>
          </a:p>
          <a:p>
            <a:pPr marL="342900" indent="-342900">
              <a:lnSpc>
                <a:spcPct val="150000"/>
              </a:lnSpc>
              <a:buFont typeface="Wingdings" panose="05000000000000000000" pitchFamily="2" charset="2"/>
              <a:buChar char="q"/>
            </a:pPr>
            <a:endParaRPr lang="en-IN" sz="2400" dirty="0">
              <a:solidFill>
                <a:schemeClr val="accent2"/>
              </a:solidFill>
            </a:endParaRPr>
          </a:p>
        </p:txBody>
      </p:sp>
    </p:spTree>
    <p:extLst>
      <p:ext uri="{BB962C8B-B14F-4D97-AF65-F5344CB8AC3E}">
        <p14:creationId xmlns:p14="http://schemas.microsoft.com/office/powerpoint/2010/main" val="20062746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353" y="2756807"/>
            <a:ext cx="10380345" cy="1200329"/>
          </a:xfrm>
          <a:prstGeom prst="rect">
            <a:avLst/>
          </a:prstGeom>
        </p:spPr>
        <p:txBody>
          <a:bodyPr wrap="square">
            <a:spAutoFit/>
          </a:bodyPr>
          <a:lstStyle/>
          <a:p>
            <a:r>
              <a:rPr lang="en-US" sz="7200" u="sng" dirty="0" smtClean="0">
                <a:solidFill>
                  <a:schemeClr val="bg1"/>
                </a:solidFill>
                <a:latin typeface="Arial Rounded MT Bold" panose="020F0704030504030204" pitchFamily="34" charset="0"/>
              </a:rPr>
              <a:t>DATA</a:t>
            </a:r>
            <a:r>
              <a:rPr lang="en-US" sz="7200" u="sng" dirty="0" smtClean="0">
                <a:solidFill>
                  <a:schemeClr val="accent6">
                    <a:lumMod val="50000"/>
                  </a:schemeClr>
                </a:solidFill>
                <a:latin typeface="Arial Rounded MT Bold" panose="020F0704030504030204" pitchFamily="34" charset="0"/>
              </a:rPr>
              <a:t> FLOW </a:t>
            </a:r>
            <a:r>
              <a:rPr lang="en-US" sz="7200" u="sng" dirty="0">
                <a:solidFill>
                  <a:schemeClr val="accent6">
                    <a:lumMod val="50000"/>
                  </a:schemeClr>
                </a:solidFill>
                <a:latin typeface="Arial Rounded MT Bold" panose="020F0704030504030204" pitchFamily="34" charset="0"/>
              </a:rPr>
              <a:t>DIAGRAM</a:t>
            </a:r>
          </a:p>
        </p:txBody>
      </p:sp>
    </p:spTree>
    <p:extLst>
      <p:ext uri="{BB962C8B-B14F-4D97-AF65-F5344CB8AC3E}">
        <p14:creationId xmlns:p14="http://schemas.microsoft.com/office/powerpoint/2010/main" val="3796585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223639" cy="707886"/>
          </a:xfrm>
          <a:prstGeom prst="rect">
            <a:avLst/>
          </a:prstGeom>
        </p:spPr>
        <p:txBody>
          <a:bodyPr wrap="none">
            <a:spAutoFit/>
          </a:bodyPr>
          <a:lstStyle/>
          <a:p>
            <a:r>
              <a:rPr lang="en-US" sz="4000" dirty="0" smtClean="0">
                <a:solidFill>
                  <a:schemeClr val="accent1">
                    <a:lumMod val="75000"/>
                  </a:schemeClr>
                </a:solidFill>
                <a:effectLst>
                  <a:outerShdw blurRad="38100" dist="38100" dir="2700000" algn="tl">
                    <a:srgbClr val="000000">
                      <a:alpha val="43137"/>
                    </a:srgbClr>
                  </a:outerShdw>
                </a:effectLst>
                <a:latin typeface="Arial Rounded MT Bold" panose="020F0704030504030204" pitchFamily="34" charset="0"/>
              </a:rPr>
              <a:t>Introduction</a:t>
            </a:r>
            <a:endParaRPr lang="en-IN" sz="4000" dirty="0">
              <a:solidFill>
                <a:schemeClr val="accent1">
                  <a:lumMod val="75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Rectangle 2"/>
          <p:cNvSpPr/>
          <p:nvPr/>
        </p:nvSpPr>
        <p:spPr>
          <a:xfrm>
            <a:off x="276369" y="525628"/>
            <a:ext cx="11347268" cy="6614760"/>
          </a:xfrm>
          <a:prstGeom prst="rect">
            <a:avLst/>
          </a:prstGeom>
        </p:spPr>
        <p:txBody>
          <a:bodyPr wrap="square">
            <a:spAutoFit/>
          </a:bodyPr>
          <a:lstStyle/>
          <a:p>
            <a:pPr marL="285750" indent="-285750">
              <a:lnSpc>
                <a:spcPct val="150000"/>
              </a:lnSpc>
              <a:buFont typeface="Wingdings" panose="05000000000000000000" pitchFamily="2" charset="2"/>
              <a:buChar char="Ø"/>
            </a:pPr>
            <a:endParaRPr lang="en-US" sz="1900" dirty="0">
              <a:solidFill>
                <a:schemeClr val="accent2">
                  <a:lumMod val="75000"/>
                </a:schemeClr>
              </a:solidFill>
              <a:latin typeface="Arial Rounded MT Bold" panose="020F0704030504030204" pitchFamily="34" charset="0"/>
            </a:endParaRPr>
          </a:p>
          <a:p>
            <a:pPr marL="285750" indent="-285750">
              <a:lnSpc>
                <a:spcPct val="150000"/>
              </a:lnSpc>
              <a:buFont typeface="Wingdings" panose="05000000000000000000" pitchFamily="2" charset="2"/>
              <a:buChar char="Ø"/>
            </a:pPr>
            <a:r>
              <a:rPr lang="en-US" sz="1900" dirty="0">
                <a:solidFill>
                  <a:schemeClr val="accent2">
                    <a:lumMod val="75000"/>
                  </a:schemeClr>
                </a:solidFill>
              </a:rPr>
              <a:t> </a:t>
            </a:r>
            <a:r>
              <a:rPr lang="en-US" sz="1900" dirty="0" smtClean="0">
                <a:solidFill>
                  <a:schemeClr val="accent2">
                    <a:lumMod val="75000"/>
                  </a:schemeClr>
                </a:solidFill>
              </a:rPr>
              <a:t>Code Park Hub </a:t>
            </a:r>
            <a:r>
              <a:rPr lang="en-US" sz="1900" dirty="0">
                <a:solidFill>
                  <a:schemeClr val="accent2">
                    <a:lumMod val="75000"/>
                  </a:schemeClr>
                </a:solidFill>
              </a:rPr>
              <a:t>takes care of </a:t>
            </a:r>
            <a:r>
              <a:rPr lang="en-US" sz="1900" dirty="0" smtClean="0">
                <a:solidFill>
                  <a:schemeClr val="accent2">
                    <a:lumMod val="75000"/>
                  </a:schemeClr>
                </a:solidFill>
              </a:rPr>
              <a:t>all this </a:t>
            </a:r>
            <a:r>
              <a:rPr lang="en-US" sz="1900" dirty="0">
                <a:solidFill>
                  <a:schemeClr val="accent2">
                    <a:lumMod val="75000"/>
                  </a:schemeClr>
                </a:solidFill>
              </a:rPr>
              <a:t>problem by </a:t>
            </a:r>
            <a:r>
              <a:rPr lang="en-US" sz="1900" dirty="0" smtClean="0">
                <a:solidFill>
                  <a:schemeClr val="accent2">
                    <a:lumMod val="75000"/>
                  </a:schemeClr>
                </a:solidFill>
              </a:rPr>
              <a:t>keep tracking </a:t>
            </a:r>
            <a:r>
              <a:rPr lang="en-US" sz="1900" dirty="0">
                <a:solidFill>
                  <a:schemeClr val="accent2">
                    <a:lumMod val="75000"/>
                  </a:schemeClr>
                </a:solidFill>
              </a:rPr>
              <a:t>of all the changes that have been pushed to the repository</a:t>
            </a:r>
            <a:r>
              <a:rPr lang="en-US" sz="1900" dirty="0" smtClean="0">
                <a:solidFill>
                  <a:schemeClr val="accent2">
                    <a:lumMod val="75000"/>
                  </a:schemeClr>
                </a:solidFill>
              </a:rPr>
              <a:t>.</a:t>
            </a:r>
          </a:p>
          <a:p>
            <a:pPr marL="285750" indent="-285750">
              <a:lnSpc>
                <a:spcPct val="150000"/>
              </a:lnSpc>
              <a:buFont typeface="Wingdings" panose="05000000000000000000" pitchFamily="2" charset="2"/>
              <a:buChar char="Ø"/>
            </a:pPr>
            <a:r>
              <a:rPr lang="en-US" sz="1900" dirty="0">
                <a:solidFill>
                  <a:schemeClr val="accent2">
                    <a:lumMod val="75000"/>
                  </a:schemeClr>
                </a:solidFill>
              </a:rPr>
              <a:t>A repository </a:t>
            </a:r>
            <a:r>
              <a:rPr lang="en-US" sz="1900" dirty="0" smtClean="0">
                <a:solidFill>
                  <a:schemeClr val="accent2">
                    <a:lumMod val="75000"/>
                  </a:schemeClr>
                </a:solidFill>
              </a:rPr>
              <a:t>is </a:t>
            </a:r>
            <a:r>
              <a:rPr lang="en-US" sz="1900" dirty="0">
                <a:solidFill>
                  <a:schemeClr val="accent2">
                    <a:lumMod val="75000"/>
                  </a:schemeClr>
                </a:solidFill>
              </a:rPr>
              <a:t>a location where all the files for a particular project are stored. Each project has its own repository</a:t>
            </a:r>
            <a:r>
              <a:rPr lang="en-US" sz="1900" dirty="0" smtClean="0">
                <a:solidFill>
                  <a:schemeClr val="accent2">
                    <a:lumMod val="75000"/>
                  </a:schemeClr>
                </a:solidFill>
              </a:rPr>
              <a:t>, </a:t>
            </a:r>
            <a:r>
              <a:rPr lang="en-US" sz="1900" dirty="0">
                <a:solidFill>
                  <a:schemeClr val="accent2">
                    <a:lumMod val="75000"/>
                  </a:schemeClr>
                </a:solidFill>
              </a:rPr>
              <a:t>and you can access it with a unique </a:t>
            </a:r>
            <a:r>
              <a:rPr lang="en-US" sz="1900" dirty="0" smtClean="0">
                <a:solidFill>
                  <a:schemeClr val="accent2">
                    <a:lumMod val="75000"/>
                  </a:schemeClr>
                </a:solidFill>
              </a:rPr>
              <a:t>URL</a:t>
            </a:r>
            <a:endParaRPr lang="en-US" sz="1900" dirty="0">
              <a:solidFill>
                <a:schemeClr val="accent2">
                  <a:lumMod val="75000"/>
                </a:schemeClr>
              </a:solidFill>
            </a:endParaRPr>
          </a:p>
          <a:p>
            <a:pPr marL="285750" indent="-285750">
              <a:lnSpc>
                <a:spcPct val="150000"/>
              </a:lnSpc>
              <a:buFont typeface="Wingdings" panose="05000000000000000000" pitchFamily="2" charset="2"/>
              <a:buChar char="Ø"/>
            </a:pPr>
            <a:r>
              <a:rPr lang="en-US" sz="1900" dirty="0">
                <a:solidFill>
                  <a:schemeClr val="accent2">
                    <a:lumMod val="75000"/>
                  </a:schemeClr>
                </a:solidFill>
              </a:rPr>
              <a:t>Code Park Hub </a:t>
            </a:r>
            <a:r>
              <a:rPr lang="en-US" sz="1900" dirty="0" smtClean="0">
                <a:solidFill>
                  <a:schemeClr val="accent2">
                    <a:lumMod val="75000"/>
                  </a:schemeClr>
                </a:solidFill>
              </a:rPr>
              <a:t>keep tracking all these changes, </a:t>
            </a:r>
            <a:r>
              <a:rPr lang="en-US" sz="1900" dirty="0">
                <a:solidFill>
                  <a:schemeClr val="accent2">
                    <a:lumMod val="75000"/>
                  </a:schemeClr>
                </a:solidFill>
              </a:rPr>
              <a:t>storing the modifications in a central repository. This allows developers to easily collaborate, as they can download a new version of the software, make changes, and upload the newest revision. Every developer can see these new changes, download them, and contribute</a:t>
            </a:r>
            <a:r>
              <a:rPr lang="en-US" sz="1900" dirty="0" smtClean="0">
                <a:solidFill>
                  <a:schemeClr val="accent2">
                    <a:lumMod val="75000"/>
                  </a:schemeClr>
                </a:solidFill>
              </a:rPr>
              <a:t>.</a:t>
            </a:r>
          </a:p>
          <a:p>
            <a:pPr marL="285750" indent="-285750">
              <a:lnSpc>
                <a:spcPct val="150000"/>
              </a:lnSpc>
              <a:buFont typeface="Wingdings" panose="05000000000000000000" pitchFamily="2" charset="2"/>
              <a:buChar char="Ø"/>
            </a:pPr>
            <a:r>
              <a:rPr lang="en-US" sz="1900" dirty="0" smtClean="0">
                <a:solidFill>
                  <a:schemeClr val="accent2">
                    <a:lumMod val="75000"/>
                  </a:schemeClr>
                </a:solidFill>
              </a:rPr>
              <a:t>If developers of one project want to communicate with each other then our website provide a chatting system for this.</a:t>
            </a:r>
          </a:p>
          <a:p>
            <a:pPr marL="285750" indent="-285750">
              <a:lnSpc>
                <a:spcPct val="150000"/>
              </a:lnSpc>
              <a:buFont typeface="Wingdings" panose="05000000000000000000" pitchFamily="2" charset="2"/>
              <a:buChar char="Ø"/>
            </a:pPr>
            <a:r>
              <a:rPr lang="en-US" sz="1900" dirty="0" smtClean="0">
                <a:solidFill>
                  <a:schemeClr val="accent2">
                    <a:lumMod val="75000"/>
                  </a:schemeClr>
                </a:solidFill>
              </a:rPr>
              <a:t>Our web application also provide a mechanism that if a developer have some coding skill and want to share his coding skill to public then he can share  with this application and anyone who need this code they can directly download from our web application.</a:t>
            </a:r>
            <a:endParaRPr lang="en-US" sz="1900" dirty="0">
              <a:solidFill>
                <a:schemeClr val="accent2">
                  <a:lumMod val="75000"/>
                </a:schemeClr>
              </a:solidFill>
            </a:endParaRPr>
          </a:p>
          <a:p>
            <a:pPr marL="285750" indent="-285750">
              <a:lnSpc>
                <a:spcPct val="150000"/>
              </a:lnSpc>
              <a:buFont typeface="Wingdings" panose="05000000000000000000" pitchFamily="2" charset="2"/>
              <a:buChar char="Ø"/>
            </a:pPr>
            <a:endParaRPr lang="en-US" sz="1900" dirty="0">
              <a:solidFill>
                <a:schemeClr val="accent2">
                  <a:lumMod val="75000"/>
                </a:schemeClr>
              </a:solidFill>
              <a:latin typeface="Arial Rounded MT Bold" panose="020F0704030504030204" pitchFamily="34" charset="0"/>
            </a:endParaRPr>
          </a:p>
          <a:p>
            <a:pPr marL="285750" indent="-285750">
              <a:lnSpc>
                <a:spcPct val="150000"/>
              </a:lnSpc>
              <a:buFont typeface="Wingdings" panose="05000000000000000000" pitchFamily="2" charset="2"/>
              <a:buChar char="Ø"/>
            </a:pPr>
            <a:endParaRPr lang="en-US" sz="1900" dirty="0">
              <a:solidFill>
                <a:schemeClr val="accent2">
                  <a:lumMod val="75000"/>
                </a:schemeClr>
              </a:solidFill>
              <a:latin typeface="Arial Rounded MT Bold" panose="020F0704030504030204" pitchFamily="34" charset="0"/>
            </a:endParaRPr>
          </a:p>
        </p:txBody>
      </p:sp>
    </p:spTree>
    <p:extLst>
      <p:ext uri="{BB962C8B-B14F-4D97-AF65-F5344CB8AC3E}">
        <p14:creationId xmlns:p14="http://schemas.microsoft.com/office/powerpoint/2010/main" val="35022791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7" name="Oval 86"/>
          <p:cNvSpPr/>
          <p:nvPr/>
        </p:nvSpPr>
        <p:spPr>
          <a:xfrm>
            <a:off x="4454435" y="2103120"/>
            <a:ext cx="2769325" cy="2769325"/>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 Code Park </a:t>
            </a:r>
          </a:p>
          <a:p>
            <a:pPr algn="ctr"/>
            <a:r>
              <a:rPr lang="en-US" sz="2800" dirty="0" smtClean="0"/>
              <a:t>Hub</a:t>
            </a:r>
            <a:endParaRPr lang="en-US" sz="2800" dirty="0"/>
          </a:p>
        </p:txBody>
      </p:sp>
      <p:sp>
        <p:nvSpPr>
          <p:cNvPr id="88" name="Rectangle 87"/>
          <p:cNvSpPr/>
          <p:nvPr/>
        </p:nvSpPr>
        <p:spPr>
          <a:xfrm>
            <a:off x="483326" y="1593668"/>
            <a:ext cx="1828800" cy="50945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 User</a:t>
            </a:r>
            <a:endParaRPr lang="en-US" sz="2400" dirty="0"/>
          </a:p>
        </p:txBody>
      </p:sp>
      <p:sp>
        <p:nvSpPr>
          <p:cNvPr id="89" name="Rectangle 88"/>
          <p:cNvSpPr/>
          <p:nvPr/>
        </p:nvSpPr>
        <p:spPr>
          <a:xfrm>
            <a:off x="9778751" y="4834307"/>
            <a:ext cx="1828800" cy="50945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 Admin</a:t>
            </a:r>
            <a:endParaRPr lang="en-US" sz="2400" dirty="0"/>
          </a:p>
        </p:txBody>
      </p:sp>
      <p:sp>
        <p:nvSpPr>
          <p:cNvPr id="90" name="TextBox 89"/>
          <p:cNvSpPr txBox="1"/>
          <p:nvPr/>
        </p:nvSpPr>
        <p:spPr>
          <a:xfrm>
            <a:off x="1306830" y="343250"/>
            <a:ext cx="2063931" cy="307777"/>
          </a:xfrm>
          <a:prstGeom prst="rect">
            <a:avLst/>
          </a:prstGeom>
          <a:noFill/>
        </p:spPr>
        <p:txBody>
          <a:bodyPr wrap="square" rtlCol="0">
            <a:spAutoFit/>
          </a:bodyPr>
          <a:lstStyle/>
          <a:p>
            <a:r>
              <a:rPr lang="en-US" sz="1400" dirty="0" smtClean="0"/>
              <a:t>Account Details</a:t>
            </a:r>
            <a:endParaRPr lang="en-US" sz="1400" dirty="0"/>
          </a:p>
        </p:txBody>
      </p:sp>
      <p:cxnSp>
        <p:nvCxnSpPr>
          <p:cNvPr id="91" name="Elbow Connector 90"/>
          <p:cNvCxnSpPr/>
          <p:nvPr/>
        </p:nvCxnSpPr>
        <p:spPr>
          <a:xfrm rot="10800000">
            <a:off x="1561374" y="1584174"/>
            <a:ext cx="4114076" cy="509454"/>
          </a:xfrm>
          <a:prstGeom prst="bentConnector4">
            <a:avLst>
              <a:gd name="adj1" fmla="val -317"/>
              <a:gd name="adj2" fmla="val 2495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546411" y="540738"/>
            <a:ext cx="2522765" cy="307777"/>
          </a:xfrm>
          <a:prstGeom prst="rect">
            <a:avLst/>
          </a:prstGeom>
          <a:noFill/>
        </p:spPr>
        <p:txBody>
          <a:bodyPr wrap="square" rtlCol="0">
            <a:spAutoFit/>
          </a:bodyPr>
          <a:lstStyle/>
          <a:p>
            <a:r>
              <a:rPr lang="en-US" sz="1400" dirty="0" smtClean="0"/>
              <a:t>Success/Error Message</a:t>
            </a:r>
            <a:endParaRPr lang="en-US" sz="1400" dirty="0"/>
          </a:p>
        </p:txBody>
      </p:sp>
      <p:cxnSp>
        <p:nvCxnSpPr>
          <p:cNvPr id="93" name="Elbow Connector 92"/>
          <p:cNvCxnSpPr/>
          <p:nvPr/>
        </p:nvCxnSpPr>
        <p:spPr>
          <a:xfrm>
            <a:off x="1743075" y="995363"/>
            <a:ext cx="3786188" cy="1122011"/>
          </a:xfrm>
          <a:prstGeom prst="bentConnector3">
            <a:avLst>
              <a:gd name="adj1" fmla="val 9993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743075" y="995363"/>
            <a:ext cx="0" cy="588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1728111" y="758787"/>
            <a:ext cx="2522765" cy="307777"/>
          </a:xfrm>
          <a:prstGeom prst="rect">
            <a:avLst/>
          </a:prstGeom>
          <a:noFill/>
        </p:spPr>
        <p:txBody>
          <a:bodyPr wrap="square" rtlCol="0">
            <a:spAutoFit/>
          </a:bodyPr>
          <a:lstStyle/>
          <a:p>
            <a:r>
              <a:rPr lang="en-US" sz="1400" dirty="0" smtClean="0"/>
              <a:t>New Repository Create</a:t>
            </a:r>
            <a:endParaRPr lang="en-US" sz="1400" dirty="0"/>
          </a:p>
        </p:txBody>
      </p:sp>
      <p:cxnSp>
        <p:nvCxnSpPr>
          <p:cNvPr id="96" name="Elbow Connector 95"/>
          <p:cNvCxnSpPr/>
          <p:nvPr/>
        </p:nvCxnSpPr>
        <p:spPr>
          <a:xfrm>
            <a:off x="1899444" y="1189002"/>
            <a:ext cx="3453606" cy="999070"/>
          </a:xfrm>
          <a:prstGeom prst="bentConnector3">
            <a:avLst>
              <a:gd name="adj1" fmla="val 9964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898650" y="1189002"/>
            <a:ext cx="0" cy="3951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1881410" y="948025"/>
            <a:ext cx="2522765" cy="307777"/>
          </a:xfrm>
          <a:prstGeom prst="rect">
            <a:avLst/>
          </a:prstGeom>
          <a:noFill/>
        </p:spPr>
        <p:txBody>
          <a:bodyPr wrap="square" rtlCol="0">
            <a:spAutoFit/>
          </a:bodyPr>
          <a:lstStyle/>
          <a:p>
            <a:r>
              <a:rPr lang="en-US" sz="1400" dirty="0" smtClean="0"/>
              <a:t>Project Pull/Push Request</a:t>
            </a:r>
            <a:endParaRPr lang="en-US" sz="1400" dirty="0"/>
          </a:p>
        </p:txBody>
      </p:sp>
      <p:cxnSp>
        <p:nvCxnSpPr>
          <p:cNvPr id="99" name="Straight Connector 98"/>
          <p:cNvCxnSpPr/>
          <p:nvPr/>
        </p:nvCxnSpPr>
        <p:spPr>
          <a:xfrm flipV="1">
            <a:off x="2038350" y="1386587"/>
            <a:ext cx="0" cy="207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038350" y="1386587"/>
            <a:ext cx="3038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067300" y="1386587"/>
            <a:ext cx="0" cy="9375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2019731" y="1173987"/>
            <a:ext cx="1640385" cy="307777"/>
          </a:xfrm>
          <a:prstGeom prst="rect">
            <a:avLst/>
          </a:prstGeom>
        </p:spPr>
        <p:txBody>
          <a:bodyPr wrap="none">
            <a:spAutoFit/>
          </a:bodyPr>
          <a:lstStyle/>
          <a:p>
            <a:r>
              <a:rPr lang="en-US" sz="1400" dirty="0" smtClean="0"/>
              <a:t>Team Members Info</a:t>
            </a:r>
            <a:endParaRPr lang="en-US" sz="1400" dirty="0"/>
          </a:p>
        </p:txBody>
      </p:sp>
      <p:sp>
        <p:nvSpPr>
          <p:cNvPr id="109" name="TextBox 108"/>
          <p:cNvSpPr txBox="1"/>
          <p:nvPr/>
        </p:nvSpPr>
        <p:spPr>
          <a:xfrm>
            <a:off x="9810207" y="1861457"/>
            <a:ext cx="1440587" cy="307777"/>
          </a:xfrm>
          <a:prstGeom prst="rect">
            <a:avLst/>
          </a:prstGeom>
          <a:noFill/>
        </p:spPr>
        <p:txBody>
          <a:bodyPr wrap="none" rtlCol="0">
            <a:spAutoFit/>
          </a:bodyPr>
          <a:lstStyle/>
          <a:p>
            <a:r>
              <a:rPr lang="en-US" sz="1400" dirty="0" smtClean="0"/>
              <a:t>Login Credentials</a:t>
            </a:r>
            <a:endParaRPr lang="en-US" sz="1400" dirty="0"/>
          </a:p>
        </p:txBody>
      </p:sp>
      <p:sp>
        <p:nvSpPr>
          <p:cNvPr id="110" name="TextBox 109"/>
          <p:cNvSpPr txBox="1"/>
          <p:nvPr/>
        </p:nvSpPr>
        <p:spPr>
          <a:xfrm>
            <a:off x="8729126" y="2281173"/>
            <a:ext cx="1971758" cy="307777"/>
          </a:xfrm>
          <a:prstGeom prst="rect">
            <a:avLst/>
          </a:prstGeom>
          <a:noFill/>
        </p:spPr>
        <p:txBody>
          <a:bodyPr wrap="none" rtlCol="0">
            <a:spAutoFit/>
          </a:bodyPr>
          <a:lstStyle/>
          <a:p>
            <a:r>
              <a:rPr lang="en-US" sz="1400" dirty="0" smtClean="0"/>
              <a:t>Repository Confirmation</a:t>
            </a:r>
            <a:endParaRPr lang="en-US" sz="1400" dirty="0"/>
          </a:p>
        </p:txBody>
      </p:sp>
      <p:sp>
        <p:nvSpPr>
          <p:cNvPr id="112" name="TextBox 111"/>
          <p:cNvSpPr txBox="1"/>
          <p:nvPr/>
        </p:nvSpPr>
        <p:spPr>
          <a:xfrm>
            <a:off x="8601160" y="2739206"/>
            <a:ext cx="1703543" cy="307777"/>
          </a:xfrm>
          <a:prstGeom prst="rect">
            <a:avLst/>
          </a:prstGeom>
          <a:noFill/>
        </p:spPr>
        <p:txBody>
          <a:bodyPr wrap="none" rtlCol="0">
            <a:spAutoFit/>
          </a:bodyPr>
          <a:lstStyle/>
          <a:p>
            <a:r>
              <a:rPr lang="en-US" sz="1400" dirty="0" smtClean="0"/>
              <a:t>Project Confirmation</a:t>
            </a:r>
            <a:endParaRPr lang="en-US" sz="1400" dirty="0"/>
          </a:p>
        </p:txBody>
      </p:sp>
      <p:sp>
        <p:nvSpPr>
          <p:cNvPr id="115" name="Right Triangle 114"/>
          <p:cNvSpPr/>
          <p:nvPr/>
        </p:nvSpPr>
        <p:spPr>
          <a:xfrm>
            <a:off x="0" y="5343759"/>
            <a:ext cx="3030004" cy="1520687"/>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p:txBody>
      </p:sp>
      <p:sp>
        <p:nvSpPr>
          <p:cNvPr id="116" name="TextBox 115"/>
          <p:cNvSpPr txBox="1"/>
          <p:nvPr/>
        </p:nvSpPr>
        <p:spPr>
          <a:xfrm>
            <a:off x="0" y="6293614"/>
            <a:ext cx="2312186" cy="646331"/>
          </a:xfrm>
          <a:prstGeom prst="rect">
            <a:avLst/>
          </a:prstGeom>
          <a:noFill/>
        </p:spPr>
        <p:txBody>
          <a:bodyPr wrap="square" rtlCol="0">
            <a:spAutoFit/>
          </a:bodyPr>
          <a:lstStyle/>
          <a:p>
            <a:r>
              <a:rPr lang="en-US" sz="3600" dirty="0" smtClean="0">
                <a:solidFill>
                  <a:schemeClr val="bg1"/>
                </a:solidFill>
              </a:rPr>
              <a:t>O level</a:t>
            </a:r>
          </a:p>
        </p:txBody>
      </p:sp>
      <p:cxnSp>
        <p:nvCxnSpPr>
          <p:cNvPr id="118" name="Elbow Connector 117"/>
          <p:cNvCxnSpPr/>
          <p:nvPr/>
        </p:nvCxnSpPr>
        <p:spPr>
          <a:xfrm>
            <a:off x="1350509" y="2117373"/>
            <a:ext cx="3123792" cy="1586997"/>
          </a:xfrm>
          <a:prstGeom prst="bentConnector3">
            <a:avLst>
              <a:gd name="adj1" fmla="val 114"/>
            </a:avLst>
          </a:prstGeom>
          <a:ln>
            <a:headEnd type="none" w="lg" len="lg"/>
            <a:tailEnd type="triangle"/>
          </a:ln>
        </p:spPr>
        <p:style>
          <a:lnRef idx="1">
            <a:schemeClr val="dk1"/>
          </a:lnRef>
          <a:fillRef idx="0">
            <a:schemeClr val="dk1"/>
          </a:fillRef>
          <a:effectRef idx="0">
            <a:schemeClr val="dk1"/>
          </a:effectRef>
          <a:fontRef idx="minor">
            <a:schemeClr val="tx1"/>
          </a:fontRef>
        </p:style>
      </p:cxnSp>
      <p:cxnSp>
        <p:nvCxnSpPr>
          <p:cNvPr id="119" name="Elbow Connector 118"/>
          <p:cNvCxnSpPr/>
          <p:nvPr/>
        </p:nvCxnSpPr>
        <p:spPr>
          <a:xfrm rot="10800000">
            <a:off x="865214" y="2131742"/>
            <a:ext cx="3791272" cy="2212255"/>
          </a:xfrm>
          <a:prstGeom prst="bentConnector3">
            <a:avLst>
              <a:gd name="adj1" fmla="val 100304"/>
            </a:avLst>
          </a:prstGeom>
          <a:ln>
            <a:headEnd type="none" w="lg" len="lg"/>
            <a:tailEnd type="triangle"/>
          </a:ln>
        </p:spPr>
        <p:style>
          <a:lnRef idx="1">
            <a:schemeClr val="dk1"/>
          </a:lnRef>
          <a:fillRef idx="0">
            <a:schemeClr val="dk1"/>
          </a:fillRef>
          <a:effectRef idx="0">
            <a:schemeClr val="dk1"/>
          </a:effectRef>
          <a:fontRef idx="minor">
            <a:schemeClr val="tx1"/>
          </a:fontRef>
        </p:style>
      </p:cxnSp>
      <p:cxnSp>
        <p:nvCxnSpPr>
          <p:cNvPr id="121" name="Elbow Connector 120"/>
          <p:cNvCxnSpPr/>
          <p:nvPr/>
        </p:nvCxnSpPr>
        <p:spPr>
          <a:xfrm>
            <a:off x="644276" y="2092457"/>
            <a:ext cx="4241062" cy="2501377"/>
          </a:xfrm>
          <a:prstGeom prst="bentConnector3">
            <a:avLst>
              <a:gd name="adj1" fmla="val -205"/>
            </a:avLst>
          </a:prstGeom>
          <a:ln>
            <a:headEnd type="none" w="lg" len="lg"/>
            <a:tailEnd type="triangle"/>
          </a:ln>
        </p:spPr>
        <p:style>
          <a:lnRef idx="1">
            <a:schemeClr val="dk1"/>
          </a:lnRef>
          <a:fillRef idx="0">
            <a:schemeClr val="dk1"/>
          </a:fillRef>
          <a:effectRef idx="0">
            <a:schemeClr val="dk1"/>
          </a:effectRef>
          <a:fontRef idx="minor">
            <a:schemeClr val="tx1"/>
          </a:fontRef>
        </p:style>
      </p:cxnSp>
      <p:cxnSp>
        <p:nvCxnSpPr>
          <p:cNvPr id="123" name="Elbow Connector 122"/>
          <p:cNvCxnSpPr/>
          <p:nvPr/>
        </p:nvCxnSpPr>
        <p:spPr>
          <a:xfrm rot="10800000">
            <a:off x="6858748" y="2519880"/>
            <a:ext cx="3766975" cy="2325630"/>
          </a:xfrm>
          <a:prstGeom prst="bentConnector4">
            <a:avLst>
              <a:gd name="adj1" fmla="val -512"/>
              <a:gd name="adj2" fmla="val 99308"/>
            </a:avLst>
          </a:prstGeom>
          <a:ln>
            <a:headEnd type="none" w="lg" len="lg"/>
            <a:tailEnd type="triangle"/>
          </a:ln>
        </p:spPr>
        <p:style>
          <a:lnRef idx="1">
            <a:schemeClr val="dk1"/>
          </a:lnRef>
          <a:fillRef idx="0">
            <a:schemeClr val="dk1"/>
          </a:fillRef>
          <a:effectRef idx="0">
            <a:schemeClr val="dk1"/>
          </a:effectRef>
          <a:fontRef idx="minor">
            <a:schemeClr val="tx1"/>
          </a:fontRef>
        </p:style>
      </p:cxnSp>
      <p:cxnSp>
        <p:nvCxnSpPr>
          <p:cNvPr id="126" name="Elbow Connector 125"/>
          <p:cNvCxnSpPr/>
          <p:nvPr/>
        </p:nvCxnSpPr>
        <p:spPr>
          <a:xfrm rot="10800000">
            <a:off x="5839099" y="4845830"/>
            <a:ext cx="3832341" cy="105291"/>
          </a:xfrm>
          <a:prstGeom prst="bentConnector3">
            <a:avLst>
              <a:gd name="adj1" fmla="val 100447"/>
            </a:avLst>
          </a:prstGeom>
          <a:ln>
            <a:headEnd type="none" w="lg" len="lg"/>
            <a:tailEnd type="triangle"/>
          </a:ln>
        </p:spPr>
        <p:style>
          <a:lnRef idx="1">
            <a:schemeClr val="dk1"/>
          </a:lnRef>
          <a:fillRef idx="0">
            <a:schemeClr val="dk1"/>
          </a:fillRef>
          <a:effectRef idx="0">
            <a:schemeClr val="dk1"/>
          </a:effectRef>
          <a:fontRef idx="minor">
            <a:schemeClr val="tx1"/>
          </a:fontRef>
        </p:style>
      </p:cxnSp>
      <p:cxnSp>
        <p:nvCxnSpPr>
          <p:cNvPr id="128" name="Elbow Connector 127"/>
          <p:cNvCxnSpPr>
            <a:stCxn id="89" idx="2"/>
          </p:cNvCxnSpPr>
          <p:nvPr/>
        </p:nvCxnSpPr>
        <p:spPr>
          <a:xfrm rot="5400000" flipH="1">
            <a:off x="7625415" y="2276023"/>
            <a:ext cx="642970" cy="5492502"/>
          </a:xfrm>
          <a:prstGeom prst="bentConnector4">
            <a:avLst>
              <a:gd name="adj1" fmla="val -35554"/>
              <a:gd name="adj2" fmla="val 99827"/>
            </a:avLst>
          </a:prstGeom>
          <a:ln>
            <a:headEnd type="none" w="lg" len="lg"/>
            <a:tailEnd type="triangle"/>
          </a:ln>
        </p:spPr>
        <p:style>
          <a:lnRef idx="1">
            <a:schemeClr val="dk1"/>
          </a:lnRef>
          <a:fillRef idx="0">
            <a:schemeClr val="dk1"/>
          </a:fillRef>
          <a:effectRef idx="0">
            <a:schemeClr val="dk1"/>
          </a:effectRef>
          <a:fontRef idx="minor">
            <a:schemeClr val="tx1"/>
          </a:fontRef>
        </p:style>
      </p:cxnSp>
      <p:cxnSp>
        <p:nvCxnSpPr>
          <p:cNvPr id="130" name="Elbow Connector 129"/>
          <p:cNvCxnSpPr/>
          <p:nvPr/>
        </p:nvCxnSpPr>
        <p:spPr>
          <a:xfrm rot="16200000" flipH="1">
            <a:off x="3363685" y="-359615"/>
            <a:ext cx="509452" cy="4441372"/>
          </a:xfrm>
          <a:prstGeom prst="bentConnector3">
            <a:avLst>
              <a:gd name="adj1" fmla="val -191495"/>
            </a:avLst>
          </a:prstGeom>
          <a:ln>
            <a:headEnd type="none" w="lg" len="lg"/>
            <a:tailEnd type="triangle"/>
          </a:ln>
        </p:spPr>
        <p:style>
          <a:lnRef idx="1">
            <a:schemeClr val="dk1"/>
          </a:lnRef>
          <a:fillRef idx="0">
            <a:schemeClr val="dk1"/>
          </a:fillRef>
          <a:effectRef idx="0">
            <a:schemeClr val="dk1"/>
          </a:effectRef>
          <a:fontRef idx="minor">
            <a:schemeClr val="tx1"/>
          </a:fontRef>
        </p:style>
      </p:cxnSp>
      <p:sp>
        <p:nvSpPr>
          <p:cNvPr id="131" name="TextBox 130"/>
          <p:cNvSpPr txBox="1"/>
          <p:nvPr/>
        </p:nvSpPr>
        <p:spPr>
          <a:xfrm>
            <a:off x="824203" y="4088439"/>
            <a:ext cx="1737519" cy="307777"/>
          </a:xfrm>
          <a:prstGeom prst="rect">
            <a:avLst/>
          </a:prstGeom>
          <a:noFill/>
        </p:spPr>
        <p:txBody>
          <a:bodyPr wrap="square" rtlCol="0">
            <a:spAutoFit/>
          </a:bodyPr>
          <a:lstStyle/>
          <a:p>
            <a:r>
              <a:rPr lang="en-US" sz="1400" dirty="0" smtClean="0"/>
              <a:t>Notification Details</a:t>
            </a:r>
          </a:p>
        </p:txBody>
      </p:sp>
      <p:sp>
        <p:nvSpPr>
          <p:cNvPr id="132" name="TextBox 131"/>
          <p:cNvSpPr txBox="1"/>
          <p:nvPr/>
        </p:nvSpPr>
        <p:spPr>
          <a:xfrm>
            <a:off x="8443757" y="3244028"/>
            <a:ext cx="1562557" cy="307777"/>
          </a:xfrm>
          <a:prstGeom prst="rect">
            <a:avLst/>
          </a:prstGeom>
          <a:noFill/>
        </p:spPr>
        <p:txBody>
          <a:bodyPr wrap="square" rtlCol="0">
            <a:spAutoFit/>
          </a:bodyPr>
          <a:lstStyle/>
          <a:p>
            <a:r>
              <a:rPr lang="en-US" sz="1400" dirty="0" smtClean="0"/>
              <a:t>Query Response</a:t>
            </a:r>
          </a:p>
        </p:txBody>
      </p:sp>
      <p:sp>
        <p:nvSpPr>
          <p:cNvPr id="133" name="TextBox 132"/>
          <p:cNvSpPr txBox="1"/>
          <p:nvPr/>
        </p:nvSpPr>
        <p:spPr>
          <a:xfrm>
            <a:off x="1391556" y="3438255"/>
            <a:ext cx="1376412" cy="304981"/>
          </a:xfrm>
          <a:prstGeom prst="rect">
            <a:avLst/>
          </a:prstGeom>
          <a:noFill/>
        </p:spPr>
        <p:txBody>
          <a:bodyPr wrap="square" rtlCol="0">
            <a:spAutoFit/>
          </a:bodyPr>
          <a:lstStyle/>
          <a:p>
            <a:r>
              <a:rPr lang="en-US" sz="1400" dirty="0" smtClean="0"/>
              <a:t>Query Details</a:t>
            </a:r>
          </a:p>
        </p:txBody>
      </p:sp>
      <p:sp>
        <p:nvSpPr>
          <p:cNvPr id="135" name="TextBox 134"/>
          <p:cNvSpPr txBox="1"/>
          <p:nvPr/>
        </p:nvSpPr>
        <p:spPr>
          <a:xfrm>
            <a:off x="6428826" y="4667347"/>
            <a:ext cx="2858708" cy="523220"/>
          </a:xfrm>
          <a:prstGeom prst="rect">
            <a:avLst/>
          </a:prstGeom>
          <a:noFill/>
        </p:spPr>
        <p:txBody>
          <a:bodyPr wrap="square" rtlCol="0">
            <a:spAutoFit/>
          </a:bodyPr>
          <a:lstStyle/>
          <a:p>
            <a:r>
              <a:rPr lang="en-US" sz="1400" dirty="0" smtClean="0"/>
              <a:t>Notifications</a:t>
            </a:r>
            <a:endParaRPr lang="en-US" sz="1400" dirty="0"/>
          </a:p>
          <a:p>
            <a:endParaRPr lang="en-US" sz="1400" dirty="0" smtClean="0"/>
          </a:p>
        </p:txBody>
      </p:sp>
      <p:sp>
        <p:nvSpPr>
          <p:cNvPr id="137" name="TextBox 136"/>
          <p:cNvSpPr txBox="1"/>
          <p:nvPr/>
        </p:nvSpPr>
        <p:spPr>
          <a:xfrm>
            <a:off x="5273676" y="5326373"/>
            <a:ext cx="2224404" cy="307777"/>
          </a:xfrm>
          <a:prstGeom prst="rect">
            <a:avLst/>
          </a:prstGeom>
          <a:noFill/>
        </p:spPr>
        <p:txBody>
          <a:bodyPr wrap="square" rtlCol="0">
            <a:spAutoFit/>
          </a:bodyPr>
          <a:lstStyle/>
          <a:p>
            <a:r>
              <a:rPr lang="en-US" sz="1400" dirty="0" smtClean="0"/>
              <a:t>Feedback Response</a:t>
            </a:r>
          </a:p>
        </p:txBody>
      </p:sp>
      <p:sp>
        <p:nvSpPr>
          <p:cNvPr id="139" name="TextBox 138"/>
          <p:cNvSpPr txBox="1"/>
          <p:nvPr/>
        </p:nvSpPr>
        <p:spPr>
          <a:xfrm>
            <a:off x="618255" y="4336491"/>
            <a:ext cx="1658998" cy="307777"/>
          </a:xfrm>
          <a:prstGeom prst="rect">
            <a:avLst/>
          </a:prstGeom>
          <a:noFill/>
        </p:spPr>
        <p:txBody>
          <a:bodyPr wrap="square" rtlCol="0">
            <a:spAutoFit/>
          </a:bodyPr>
          <a:lstStyle/>
          <a:p>
            <a:r>
              <a:rPr lang="en-US" sz="1400" dirty="0" smtClean="0"/>
              <a:t>Review/Feedback</a:t>
            </a:r>
          </a:p>
        </p:txBody>
      </p:sp>
      <p:cxnSp>
        <p:nvCxnSpPr>
          <p:cNvPr id="3" name="Elbow Connector 2"/>
          <p:cNvCxnSpPr/>
          <p:nvPr/>
        </p:nvCxnSpPr>
        <p:spPr>
          <a:xfrm rot="10800000">
            <a:off x="7211477" y="2993137"/>
            <a:ext cx="3038952" cy="1838395"/>
          </a:xfrm>
          <a:prstGeom prst="bentConnector3">
            <a:avLst>
              <a:gd name="adj1" fmla="val 185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10800000">
            <a:off x="1094837" y="2144420"/>
            <a:ext cx="3378664" cy="1865343"/>
          </a:xfrm>
          <a:prstGeom prst="bentConnector3">
            <a:avLst>
              <a:gd name="adj1" fmla="val 9987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32016" y="3721984"/>
            <a:ext cx="1937632" cy="307777"/>
          </a:xfrm>
          <a:prstGeom prst="rect">
            <a:avLst/>
          </a:prstGeom>
          <a:noFill/>
        </p:spPr>
        <p:txBody>
          <a:bodyPr wrap="square" rtlCol="0">
            <a:spAutoFit/>
          </a:bodyPr>
          <a:lstStyle/>
          <a:p>
            <a:r>
              <a:rPr lang="en-US" sz="1400" dirty="0" smtClean="0"/>
              <a:t>Query Response</a:t>
            </a:r>
            <a:endParaRPr lang="en-US" sz="1400" dirty="0"/>
          </a:p>
        </p:txBody>
      </p:sp>
      <p:cxnSp>
        <p:nvCxnSpPr>
          <p:cNvPr id="19" name="Elbow Connector 18"/>
          <p:cNvCxnSpPr/>
          <p:nvPr/>
        </p:nvCxnSpPr>
        <p:spPr>
          <a:xfrm>
            <a:off x="7027647" y="2755320"/>
            <a:ext cx="3334954" cy="2076211"/>
          </a:xfrm>
          <a:prstGeom prst="bentConnector3">
            <a:avLst>
              <a:gd name="adj1" fmla="val 10013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829068" y="2530780"/>
            <a:ext cx="2139003" cy="307777"/>
          </a:xfrm>
          <a:prstGeom prst="rect">
            <a:avLst/>
          </a:prstGeom>
          <a:noFill/>
        </p:spPr>
        <p:txBody>
          <a:bodyPr wrap="square" rtlCol="0">
            <a:spAutoFit/>
          </a:bodyPr>
          <a:lstStyle/>
          <a:p>
            <a:r>
              <a:rPr lang="en-US" sz="1400" dirty="0" smtClean="0"/>
              <a:t>Project Request List</a:t>
            </a:r>
            <a:endParaRPr lang="en-US" sz="1400" dirty="0"/>
          </a:p>
        </p:txBody>
      </p:sp>
      <p:sp>
        <p:nvSpPr>
          <p:cNvPr id="22" name="TextBox 21"/>
          <p:cNvSpPr txBox="1"/>
          <p:nvPr/>
        </p:nvSpPr>
        <p:spPr>
          <a:xfrm>
            <a:off x="9130425" y="3033409"/>
            <a:ext cx="1640591" cy="307777"/>
          </a:xfrm>
          <a:prstGeom prst="rect">
            <a:avLst/>
          </a:prstGeom>
          <a:noFill/>
        </p:spPr>
        <p:txBody>
          <a:bodyPr wrap="square" rtlCol="0">
            <a:spAutoFit/>
          </a:bodyPr>
          <a:lstStyle/>
          <a:p>
            <a:r>
              <a:rPr lang="en-US" sz="1400" dirty="0" smtClean="0"/>
              <a:t>Query List</a:t>
            </a:r>
            <a:endParaRPr lang="en-US" sz="1400" dirty="0"/>
          </a:p>
        </p:txBody>
      </p:sp>
      <p:cxnSp>
        <p:nvCxnSpPr>
          <p:cNvPr id="29" name="Elbow Connector 28"/>
          <p:cNvCxnSpPr/>
          <p:nvPr/>
        </p:nvCxnSpPr>
        <p:spPr>
          <a:xfrm>
            <a:off x="7211477" y="3277165"/>
            <a:ext cx="2783280" cy="1555928"/>
          </a:xfrm>
          <a:prstGeom prst="bentConnector3">
            <a:avLst>
              <a:gd name="adj1" fmla="val 9974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10800000">
            <a:off x="6322132" y="2124107"/>
            <a:ext cx="4898863" cy="2686183"/>
          </a:xfrm>
          <a:prstGeom prst="bentConnector3">
            <a:avLst>
              <a:gd name="adj1" fmla="val 13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548063" y="2079287"/>
            <a:ext cx="2155320" cy="307777"/>
          </a:xfrm>
          <a:prstGeom prst="rect">
            <a:avLst/>
          </a:prstGeom>
          <a:noFill/>
        </p:spPr>
        <p:txBody>
          <a:bodyPr wrap="square" rtlCol="0">
            <a:spAutoFit/>
          </a:bodyPr>
          <a:lstStyle/>
          <a:p>
            <a:r>
              <a:rPr lang="en-US" sz="1400" dirty="0" smtClean="0"/>
              <a:t>Repository List</a:t>
            </a:r>
            <a:endParaRPr lang="en-US" sz="1400" dirty="0"/>
          </a:p>
        </p:txBody>
      </p:sp>
      <p:cxnSp>
        <p:nvCxnSpPr>
          <p:cNvPr id="48" name="Elbow Connector 47"/>
          <p:cNvCxnSpPr/>
          <p:nvPr/>
        </p:nvCxnSpPr>
        <p:spPr>
          <a:xfrm>
            <a:off x="6685714" y="2324100"/>
            <a:ext cx="4282357" cy="2507431"/>
          </a:xfrm>
          <a:prstGeom prst="bentConnector3">
            <a:avLst>
              <a:gd name="adj1" fmla="val 10002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endCxn id="88" idx="1"/>
          </p:cNvCxnSpPr>
          <p:nvPr/>
        </p:nvCxnSpPr>
        <p:spPr>
          <a:xfrm rot="10800000">
            <a:off x="483326" y="1848395"/>
            <a:ext cx="4652504" cy="2924221"/>
          </a:xfrm>
          <a:prstGeom prst="bentConnector3">
            <a:avLst>
              <a:gd name="adj1" fmla="val 10491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rot="16200000">
            <a:off x="-1135221" y="2739206"/>
            <a:ext cx="2991394" cy="307777"/>
          </a:xfrm>
          <a:prstGeom prst="rect">
            <a:avLst/>
          </a:prstGeom>
          <a:noFill/>
        </p:spPr>
        <p:txBody>
          <a:bodyPr wrap="square" rtlCol="0">
            <a:spAutoFit/>
          </a:bodyPr>
          <a:lstStyle/>
          <a:p>
            <a:r>
              <a:rPr lang="en-US" sz="1400" dirty="0" smtClean="0"/>
              <a:t>Feedback Response</a:t>
            </a:r>
            <a:endParaRPr lang="en-US" sz="1400" dirty="0"/>
          </a:p>
        </p:txBody>
      </p:sp>
      <p:cxnSp>
        <p:nvCxnSpPr>
          <p:cNvPr id="4" name="Elbow Connector 3"/>
          <p:cNvCxnSpPr>
            <a:endCxn id="87" idx="6"/>
          </p:cNvCxnSpPr>
          <p:nvPr/>
        </p:nvCxnSpPr>
        <p:spPr>
          <a:xfrm rot="10800000">
            <a:off x="7223760" y="3487784"/>
            <a:ext cx="2554990" cy="1322507"/>
          </a:xfrm>
          <a:prstGeom prst="bentConnector3">
            <a:avLst>
              <a:gd name="adj1" fmla="val -10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84989" y="5056129"/>
            <a:ext cx="2302818" cy="307777"/>
          </a:xfrm>
          <a:prstGeom prst="rect">
            <a:avLst/>
          </a:prstGeom>
          <a:noFill/>
        </p:spPr>
        <p:txBody>
          <a:bodyPr wrap="square" rtlCol="0">
            <a:spAutoFit/>
          </a:bodyPr>
          <a:lstStyle/>
          <a:p>
            <a:r>
              <a:rPr lang="en-US" sz="1400" dirty="0" smtClean="0"/>
              <a:t>Review/Feedback List</a:t>
            </a:r>
            <a:endParaRPr lang="en-US" sz="1400" dirty="0"/>
          </a:p>
        </p:txBody>
      </p:sp>
      <p:cxnSp>
        <p:nvCxnSpPr>
          <p:cNvPr id="9" name="Elbow Connector 8"/>
          <p:cNvCxnSpPr/>
          <p:nvPr/>
        </p:nvCxnSpPr>
        <p:spPr>
          <a:xfrm>
            <a:off x="5477856" y="4885782"/>
            <a:ext cx="4237149" cy="440591"/>
          </a:xfrm>
          <a:prstGeom prst="bentConnector3">
            <a:avLst>
              <a:gd name="adj1" fmla="val 5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022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 name="Right Triangle 124"/>
          <p:cNvSpPr/>
          <p:nvPr/>
        </p:nvSpPr>
        <p:spPr>
          <a:xfrm>
            <a:off x="0" y="5343760"/>
            <a:ext cx="3030004" cy="1520687"/>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p:txBody>
      </p:sp>
      <p:grpSp>
        <p:nvGrpSpPr>
          <p:cNvPr id="126" name="Group 125"/>
          <p:cNvGrpSpPr/>
          <p:nvPr/>
        </p:nvGrpSpPr>
        <p:grpSpPr>
          <a:xfrm>
            <a:off x="5133702" y="673265"/>
            <a:ext cx="1658983" cy="1658983"/>
            <a:chOff x="3474720" y="679268"/>
            <a:chExt cx="1658983" cy="1658983"/>
          </a:xfrm>
        </p:grpSpPr>
        <p:sp>
          <p:nvSpPr>
            <p:cNvPr id="127" name="Oval 126"/>
            <p:cNvSpPr/>
            <p:nvPr/>
          </p:nvSpPr>
          <p:spPr>
            <a:xfrm>
              <a:off x="3474720" y="679268"/>
              <a:ext cx="1658983" cy="1658983"/>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8" name="Straight Connector 127"/>
            <p:cNvCxnSpPr/>
            <p:nvPr/>
          </p:nvCxnSpPr>
          <p:spPr>
            <a:xfrm>
              <a:off x="3608343" y="1960422"/>
              <a:ext cx="1381668" cy="4248"/>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088674" y="1964670"/>
              <a:ext cx="613955" cy="369332"/>
            </a:xfrm>
            <a:prstGeom prst="rect">
              <a:avLst/>
            </a:prstGeom>
            <a:noFill/>
          </p:spPr>
          <p:txBody>
            <a:bodyPr wrap="square" rtlCol="0">
              <a:spAutoFit/>
            </a:bodyPr>
            <a:lstStyle/>
            <a:p>
              <a:r>
                <a:rPr lang="en-US" dirty="0" smtClean="0"/>
                <a:t>1.0</a:t>
              </a:r>
              <a:endParaRPr lang="en-US" dirty="0"/>
            </a:p>
          </p:txBody>
        </p:sp>
        <p:sp>
          <p:nvSpPr>
            <p:cNvPr id="130" name="TextBox 129"/>
            <p:cNvSpPr txBox="1"/>
            <p:nvPr/>
          </p:nvSpPr>
          <p:spPr>
            <a:xfrm>
              <a:off x="3762104" y="944760"/>
              <a:ext cx="1036198" cy="738664"/>
            </a:xfrm>
            <a:prstGeom prst="rect">
              <a:avLst/>
            </a:prstGeom>
            <a:noFill/>
          </p:spPr>
          <p:txBody>
            <a:bodyPr wrap="square" rtlCol="0">
              <a:spAutoFit/>
            </a:bodyPr>
            <a:lstStyle/>
            <a:p>
              <a:pPr algn="ctr"/>
              <a:r>
                <a:rPr lang="en-US" sz="1400" dirty="0" smtClean="0"/>
                <a:t>User</a:t>
              </a:r>
            </a:p>
            <a:p>
              <a:pPr algn="ctr"/>
              <a:r>
                <a:rPr lang="en-US" sz="1400" dirty="0" smtClean="0"/>
                <a:t>Account</a:t>
              </a:r>
            </a:p>
            <a:p>
              <a:pPr algn="ctr"/>
              <a:r>
                <a:rPr lang="en-US" sz="1400" dirty="0" err="1" smtClean="0"/>
                <a:t>Mngmnt</a:t>
              </a:r>
              <a:endParaRPr lang="en-US" sz="1400" dirty="0"/>
            </a:p>
          </p:txBody>
        </p:sp>
      </p:grpSp>
      <p:sp>
        <p:nvSpPr>
          <p:cNvPr id="131" name="Rectangle 130"/>
          <p:cNvSpPr/>
          <p:nvPr/>
        </p:nvSpPr>
        <p:spPr>
          <a:xfrm>
            <a:off x="4317274" y="3191818"/>
            <a:ext cx="1632857" cy="496389"/>
          </a:xfrm>
          <a:prstGeom prst="rect">
            <a:avLst/>
          </a:prstGeom>
          <a:solidFill>
            <a:schemeClr val="accent1">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 User</a:t>
            </a:r>
            <a:endParaRPr lang="en-US" sz="2400" dirty="0"/>
          </a:p>
        </p:txBody>
      </p:sp>
      <p:sp>
        <p:nvSpPr>
          <p:cNvPr id="132" name="TextBox 131"/>
          <p:cNvSpPr txBox="1"/>
          <p:nvPr/>
        </p:nvSpPr>
        <p:spPr>
          <a:xfrm rot="16200000">
            <a:off x="3264625" y="1912748"/>
            <a:ext cx="2220685" cy="307777"/>
          </a:xfrm>
          <a:prstGeom prst="rect">
            <a:avLst/>
          </a:prstGeom>
          <a:noFill/>
        </p:spPr>
        <p:txBody>
          <a:bodyPr wrap="square" rtlCol="0">
            <a:spAutoFit/>
          </a:bodyPr>
          <a:lstStyle/>
          <a:p>
            <a:r>
              <a:rPr lang="en-US" sz="1400" dirty="0" smtClean="0"/>
              <a:t>User Account Details</a:t>
            </a:r>
            <a:endParaRPr lang="en-US" sz="1400" dirty="0"/>
          </a:p>
        </p:txBody>
      </p:sp>
      <p:cxnSp>
        <p:nvCxnSpPr>
          <p:cNvPr id="133" name="Elbow Connector 132"/>
          <p:cNvCxnSpPr>
            <a:endCxn id="127" idx="2"/>
          </p:cNvCxnSpPr>
          <p:nvPr/>
        </p:nvCxnSpPr>
        <p:spPr>
          <a:xfrm rot="5400000" flipH="1" flipV="1">
            <a:off x="3994168" y="2037445"/>
            <a:ext cx="1674222" cy="604846"/>
          </a:xfrm>
          <a:prstGeom prst="bentConnector2">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34" name="Elbow Connector 133"/>
          <p:cNvCxnSpPr/>
          <p:nvPr/>
        </p:nvCxnSpPr>
        <p:spPr>
          <a:xfrm rot="5400000">
            <a:off x="4198488" y="2256602"/>
            <a:ext cx="1477543" cy="392887"/>
          </a:xfrm>
          <a:prstGeom prst="bentConnector3">
            <a:avLst>
              <a:gd name="adj1" fmla="val -461"/>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rot="16200000">
            <a:off x="3510104" y="2016535"/>
            <a:ext cx="2197281" cy="276999"/>
          </a:xfrm>
          <a:prstGeom prst="rect">
            <a:avLst/>
          </a:prstGeom>
          <a:noFill/>
        </p:spPr>
        <p:txBody>
          <a:bodyPr wrap="square" rtlCol="0">
            <a:spAutoFit/>
          </a:bodyPr>
          <a:lstStyle/>
          <a:p>
            <a:r>
              <a:rPr lang="en-US" sz="1200" dirty="0" smtClean="0"/>
              <a:t>User Dashboard Info</a:t>
            </a:r>
            <a:endParaRPr lang="en-US" sz="1200" dirty="0"/>
          </a:p>
        </p:txBody>
      </p:sp>
      <p:grpSp>
        <p:nvGrpSpPr>
          <p:cNvPr id="136" name="Group 135"/>
          <p:cNvGrpSpPr/>
          <p:nvPr/>
        </p:nvGrpSpPr>
        <p:grpSpPr>
          <a:xfrm>
            <a:off x="8364582" y="1954419"/>
            <a:ext cx="1658983" cy="1658983"/>
            <a:chOff x="3474720" y="679268"/>
            <a:chExt cx="1658983" cy="1658983"/>
          </a:xfrm>
        </p:grpSpPr>
        <p:sp>
          <p:nvSpPr>
            <p:cNvPr id="137" name="Oval 136"/>
            <p:cNvSpPr/>
            <p:nvPr/>
          </p:nvSpPr>
          <p:spPr>
            <a:xfrm>
              <a:off x="3474720" y="679268"/>
              <a:ext cx="1658983" cy="1658983"/>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a:off x="3608343" y="1960422"/>
              <a:ext cx="1381668" cy="4248"/>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4088674" y="1964670"/>
              <a:ext cx="613955" cy="369332"/>
            </a:xfrm>
            <a:prstGeom prst="rect">
              <a:avLst/>
            </a:prstGeom>
            <a:noFill/>
          </p:spPr>
          <p:txBody>
            <a:bodyPr wrap="square" rtlCol="0">
              <a:spAutoFit/>
            </a:bodyPr>
            <a:lstStyle/>
            <a:p>
              <a:r>
                <a:rPr lang="en-US" dirty="0"/>
                <a:t>2</a:t>
              </a:r>
              <a:r>
                <a:rPr lang="en-US" dirty="0" smtClean="0"/>
                <a:t>.0</a:t>
              </a:r>
              <a:endParaRPr lang="en-US" dirty="0"/>
            </a:p>
          </p:txBody>
        </p:sp>
        <p:sp>
          <p:nvSpPr>
            <p:cNvPr id="140" name="TextBox 139"/>
            <p:cNvSpPr txBox="1"/>
            <p:nvPr/>
          </p:nvSpPr>
          <p:spPr>
            <a:xfrm>
              <a:off x="3492658" y="940510"/>
              <a:ext cx="1641044" cy="738664"/>
            </a:xfrm>
            <a:prstGeom prst="rect">
              <a:avLst/>
            </a:prstGeom>
            <a:noFill/>
          </p:spPr>
          <p:txBody>
            <a:bodyPr wrap="square" rtlCol="0">
              <a:spAutoFit/>
            </a:bodyPr>
            <a:lstStyle/>
            <a:p>
              <a:pPr algn="ctr"/>
              <a:r>
                <a:rPr lang="en-US" sz="1400" dirty="0"/>
                <a:t>Repository    Collaboration</a:t>
              </a:r>
            </a:p>
            <a:p>
              <a:pPr algn="ctr"/>
              <a:r>
                <a:rPr lang="en-US" sz="1400" dirty="0"/>
                <a:t>System</a:t>
              </a:r>
            </a:p>
          </p:txBody>
        </p:sp>
      </p:grpSp>
      <p:sp>
        <p:nvSpPr>
          <p:cNvPr id="142" name="TextBox 141"/>
          <p:cNvSpPr txBox="1"/>
          <p:nvPr/>
        </p:nvSpPr>
        <p:spPr>
          <a:xfrm>
            <a:off x="5950130" y="2453045"/>
            <a:ext cx="2231571" cy="307777"/>
          </a:xfrm>
          <a:prstGeom prst="rect">
            <a:avLst/>
          </a:prstGeom>
          <a:noFill/>
        </p:spPr>
        <p:txBody>
          <a:bodyPr wrap="square" rtlCol="0">
            <a:spAutoFit/>
          </a:bodyPr>
          <a:lstStyle/>
          <a:p>
            <a:r>
              <a:rPr lang="en-US" sz="1400" dirty="0" smtClean="0"/>
              <a:t>New Repository Details</a:t>
            </a:r>
          </a:p>
        </p:txBody>
      </p:sp>
      <p:cxnSp>
        <p:nvCxnSpPr>
          <p:cNvPr id="143" name="Elbow Connector 142"/>
          <p:cNvCxnSpPr/>
          <p:nvPr/>
        </p:nvCxnSpPr>
        <p:spPr>
          <a:xfrm>
            <a:off x="6792685" y="1325303"/>
            <a:ext cx="379304" cy="168458"/>
          </a:xfrm>
          <a:prstGeom prst="bentConnector3">
            <a:avLst>
              <a:gd name="adj1" fmla="val 63776"/>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44" name="Elbow Connector 143"/>
          <p:cNvCxnSpPr>
            <a:endCxn id="127" idx="6"/>
          </p:cNvCxnSpPr>
          <p:nvPr/>
        </p:nvCxnSpPr>
        <p:spPr>
          <a:xfrm rot="10800000">
            <a:off x="6792685" y="1502758"/>
            <a:ext cx="379304" cy="172991"/>
          </a:xfrm>
          <a:prstGeom prst="bentConnector3">
            <a:avLst>
              <a:gd name="adj1" fmla="val 63776"/>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45" name="Elbow Connector 144"/>
          <p:cNvCxnSpPr/>
          <p:nvPr/>
        </p:nvCxnSpPr>
        <p:spPr>
          <a:xfrm flipV="1">
            <a:off x="5747656" y="2950236"/>
            <a:ext cx="2616926" cy="226743"/>
          </a:xfrm>
          <a:prstGeom prst="bentConnector3">
            <a:avLst>
              <a:gd name="adj1" fmla="val -52"/>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5950344" y="2681943"/>
            <a:ext cx="2358137" cy="307777"/>
          </a:xfrm>
          <a:prstGeom prst="rect">
            <a:avLst/>
          </a:prstGeom>
          <a:noFill/>
        </p:spPr>
        <p:txBody>
          <a:bodyPr wrap="square" rtlCol="0">
            <a:spAutoFit/>
          </a:bodyPr>
          <a:lstStyle/>
          <a:p>
            <a:r>
              <a:rPr lang="en-US" sz="1400" dirty="0" smtClean="0"/>
              <a:t>Project &amp; Source Details</a:t>
            </a:r>
          </a:p>
        </p:txBody>
      </p:sp>
      <p:cxnSp>
        <p:nvCxnSpPr>
          <p:cNvPr id="147" name="Straight Arrow Connector 146"/>
          <p:cNvCxnSpPr/>
          <p:nvPr/>
        </p:nvCxnSpPr>
        <p:spPr>
          <a:xfrm flipH="1">
            <a:off x="5937068" y="3176979"/>
            <a:ext cx="2548074" cy="0"/>
          </a:xfrm>
          <a:prstGeom prst="straightConnector1">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5925199" y="2933160"/>
            <a:ext cx="2879868" cy="307777"/>
          </a:xfrm>
          <a:prstGeom prst="rect">
            <a:avLst/>
          </a:prstGeom>
          <a:noFill/>
        </p:spPr>
        <p:txBody>
          <a:bodyPr wrap="square" rtlCol="0">
            <a:spAutoFit/>
          </a:bodyPr>
          <a:lstStyle/>
          <a:p>
            <a:r>
              <a:rPr lang="en-US" sz="1400" dirty="0" smtClean="0"/>
              <a:t>Latest Version Of Project</a:t>
            </a:r>
          </a:p>
        </p:txBody>
      </p:sp>
      <p:grpSp>
        <p:nvGrpSpPr>
          <p:cNvPr id="149" name="Group 148"/>
          <p:cNvGrpSpPr/>
          <p:nvPr/>
        </p:nvGrpSpPr>
        <p:grpSpPr>
          <a:xfrm>
            <a:off x="8485142" y="3947201"/>
            <a:ext cx="1565190" cy="383664"/>
            <a:chOff x="8485142" y="4005456"/>
            <a:chExt cx="1565190" cy="383664"/>
          </a:xfrm>
        </p:grpSpPr>
        <p:grpSp>
          <p:nvGrpSpPr>
            <p:cNvPr id="150" name="Group 149"/>
            <p:cNvGrpSpPr/>
            <p:nvPr/>
          </p:nvGrpSpPr>
          <p:grpSpPr>
            <a:xfrm>
              <a:off x="8498178" y="4005456"/>
              <a:ext cx="1552154" cy="383664"/>
              <a:chOff x="8498178" y="4005456"/>
              <a:chExt cx="1552154" cy="383664"/>
            </a:xfrm>
          </p:grpSpPr>
          <p:grpSp>
            <p:nvGrpSpPr>
              <p:cNvPr id="152" name="Group 151"/>
              <p:cNvGrpSpPr/>
              <p:nvPr/>
            </p:nvGrpSpPr>
            <p:grpSpPr>
              <a:xfrm>
                <a:off x="8498178" y="4005456"/>
                <a:ext cx="1552154" cy="382078"/>
                <a:chOff x="7421312" y="713627"/>
                <a:chExt cx="1552154" cy="382078"/>
              </a:xfrm>
            </p:grpSpPr>
            <p:cxnSp>
              <p:nvCxnSpPr>
                <p:cNvPr id="155" name="Straight Connector 154"/>
                <p:cNvCxnSpPr/>
                <p:nvPr/>
              </p:nvCxnSpPr>
              <p:spPr>
                <a:xfrm>
                  <a:off x="7421312" y="727271"/>
                  <a:ext cx="1424419" cy="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7435191" y="1095705"/>
                  <a:ext cx="1424419" cy="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7715555" y="713627"/>
                  <a:ext cx="1257911" cy="369332"/>
                </a:xfrm>
                <a:prstGeom prst="rect">
                  <a:avLst/>
                </a:prstGeom>
                <a:noFill/>
              </p:spPr>
              <p:txBody>
                <a:bodyPr wrap="square" rtlCol="0">
                  <a:spAutoFit/>
                </a:bodyPr>
                <a:lstStyle/>
                <a:p>
                  <a:r>
                    <a:rPr lang="en-US" dirty="0"/>
                    <a:t>Repository</a:t>
                  </a:r>
                  <a:endParaRPr lang="en-US" dirty="0" smtClean="0"/>
                </a:p>
              </p:txBody>
            </p:sp>
          </p:grpSp>
          <p:cxnSp>
            <p:nvCxnSpPr>
              <p:cNvPr id="153" name="Straight Connector 152"/>
              <p:cNvCxnSpPr/>
              <p:nvPr/>
            </p:nvCxnSpPr>
            <p:spPr>
              <a:xfrm>
                <a:off x="8498205" y="4019100"/>
                <a:ext cx="0" cy="37002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8856345" y="4019100"/>
                <a:ext cx="0" cy="37002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1" name="TextBox 150"/>
            <p:cNvSpPr txBox="1"/>
            <p:nvPr/>
          </p:nvSpPr>
          <p:spPr>
            <a:xfrm>
              <a:off x="8485142" y="4042664"/>
              <a:ext cx="466479" cy="307777"/>
            </a:xfrm>
            <a:prstGeom prst="rect">
              <a:avLst/>
            </a:prstGeom>
            <a:noFill/>
          </p:spPr>
          <p:txBody>
            <a:bodyPr wrap="square" rtlCol="0">
              <a:spAutoFit/>
            </a:bodyPr>
            <a:lstStyle/>
            <a:p>
              <a:r>
                <a:rPr lang="en-US" sz="1400" dirty="0" smtClean="0"/>
                <a:t>D2</a:t>
              </a:r>
            </a:p>
          </p:txBody>
        </p:sp>
      </p:grpSp>
      <p:grpSp>
        <p:nvGrpSpPr>
          <p:cNvPr id="158" name="Group 157"/>
          <p:cNvGrpSpPr/>
          <p:nvPr/>
        </p:nvGrpSpPr>
        <p:grpSpPr>
          <a:xfrm>
            <a:off x="7171989" y="1370072"/>
            <a:ext cx="1565190" cy="383664"/>
            <a:chOff x="8485142" y="4005456"/>
            <a:chExt cx="1565190" cy="383664"/>
          </a:xfrm>
        </p:grpSpPr>
        <p:grpSp>
          <p:nvGrpSpPr>
            <p:cNvPr id="159" name="Group 158"/>
            <p:cNvGrpSpPr/>
            <p:nvPr/>
          </p:nvGrpSpPr>
          <p:grpSpPr>
            <a:xfrm>
              <a:off x="8498178" y="4005456"/>
              <a:ext cx="1552154" cy="383664"/>
              <a:chOff x="8498178" y="4005456"/>
              <a:chExt cx="1552154" cy="383664"/>
            </a:xfrm>
          </p:grpSpPr>
          <p:grpSp>
            <p:nvGrpSpPr>
              <p:cNvPr id="161" name="Group 160"/>
              <p:cNvGrpSpPr/>
              <p:nvPr/>
            </p:nvGrpSpPr>
            <p:grpSpPr>
              <a:xfrm>
                <a:off x="8498178" y="4005456"/>
                <a:ext cx="1552154" cy="382078"/>
                <a:chOff x="7421312" y="713627"/>
                <a:chExt cx="1552154" cy="382078"/>
              </a:xfrm>
            </p:grpSpPr>
            <p:cxnSp>
              <p:nvCxnSpPr>
                <p:cNvPr id="164" name="Straight Connector 163"/>
                <p:cNvCxnSpPr/>
                <p:nvPr/>
              </p:nvCxnSpPr>
              <p:spPr>
                <a:xfrm>
                  <a:off x="7421312" y="727271"/>
                  <a:ext cx="1424419" cy="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7435191" y="1095705"/>
                  <a:ext cx="1424419" cy="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7715555" y="713627"/>
                  <a:ext cx="1257911" cy="369332"/>
                </a:xfrm>
                <a:prstGeom prst="rect">
                  <a:avLst/>
                </a:prstGeom>
                <a:noFill/>
              </p:spPr>
              <p:txBody>
                <a:bodyPr wrap="square" rtlCol="0">
                  <a:spAutoFit/>
                </a:bodyPr>
                <a:lstStyle/>
                <a:p>
                  <a:r>
                    <a:rPr lang="en-US" dirty="0" smtClean="0"/>
                    <a:t>Profile</a:t>
                  </a:r>
                </a:p>
              </p:txBody>
            </p:sp>
          </p:grpSp>
          <p:cxnSp>
            <p:nvCxnSpPr>
              <p:cNvPr id="162" name="Straight Connector 161"/>
              <p:cNvCxnSpPr/>
              <p:nvPr/>
            </p:nvCxnSpPr>
            <p:spPr>
              <a:xfrm>
                <a:off x="8498205" y="4019100"/>
                <a:ext cx="0" cy="37002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8856345" y="4019100"/>
                <a:ext cx="0" cy="37002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60" name="TextBox 159"/>
            <p:cNvSpPr txBox="1"/>
            <p:nvPr/>
          </p:nvSpPr>
          <p:spPr>
            <a:xfrm>
              <a:off x="8485142" y="4042664"/>
              <a:ext cx="466479" cy="307777"/>
            </a:xfrm>
            <a:prstGeom prst="rect">
              <a:avLst/>
            </a:prstGeom>
            <a:noFill/>
          </p:spPr>
          <p:txBody>
            <a:bodyPr wrap="square" rtlCol="0">
              <a:spAutoFit/>
            </a:bodyPr>
            <a:lstStyle/>
            <a:p>
              <a:r>
                <a:rPr lang="en-US" sz="1400" dirty="0" smtClean="0"/>
                <a:t>D1</a:t>
              </a:r>
            </a:p>
          </p:txBody>
        </p:sp>
      </p:grpSp>
      <p:cxnSp>
        <p:nvCxnSpPr>
          <p:cNvPr id="167" name="Elbow Connector 166"/>
          <p:cNvCxnSpPr/>
          <p:nvPr/>
        </p:nvCxnSpPr>
        <p:spPr>
          <a:xfrm rot="16200000" flipH="1">
            <a:off x="9018700" y="3739705"/>
            <a:ext cx="314599" cy="127679"/>
          </a:xfrm>
          <a:prstGeom prst="bentConnector3">
            <a:avLst>
              <a:gd name="adj1" fmla="val 54037"/>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157" idx="0"/>
            <a:endCxn id="139" idx="2"/>
          </p:cNvCxnSpPr>
          <p:nvPr/>
        </p:nvCxnSpPr>
        <p:spPr>
          <a:xfrm rot="16200000" flipV="1">
            <a:off x="9184422" y="3710245"/>
            <a:ext cx="338048" cy="135863"/>
          </a:xfrm>
          <a:prstGeom prst="bentConnector3">
            <a:avLst>
              <a:gd name="adj1" fmla="val 65027"/>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69" name="Elbow Connector 168"/>
          <p:cNvCxnSpPr>
            <a:stCxn id="166" idx="2"/>
            <a:endCxn id="137" idx="1"/>
          </p:cNvCxnSpPr>
          <p:nvPr/>
        </p:nvCxnSpPr>
        <p:spPr>
          <a:xfrm rot="16200000" flipH="1">
            <a:off x="8128896" y="1718732"/>
            <a:ext cx="457967" cy="499310"/>
          </a:xfrm>
          <a:prstGeom prst="bentConnector3">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70" name="Elbow Connector 169"/>
          <p:cNvCxnSpPr/>
          <p:nvPr/>
        </p:nvCxnSpPr>
        <p:spPr>
          <a:xfrm rot="10800000">
            <a:off x="7897237" y="1752153"/>
            <a:ext cx="611037" cy="524313"/>
          </a:xfrm>
          <a:prstGeom prst="bentConnector3">
            <a:avLst>
              <a:gd name="adj1" fmla="val 99882"/>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6201131" y="3708889"/>
            <a:ext cx="1658983" cy="1658983"/>
            <a:chOff x="3474720" y="679268"/>
            <a:chExt cx="1658983" cy="1658983"/>
          </a:xfrm>
        </p:grpSpPr>
        <p:sp>
          <p:nvSpPr>
            <p:cNvPr id="172" name="Oval 171"/>
            <p:cNvSpPr/>
            <p:nvPr/>
          </p:nvSpPr>
          <p:spPr>
            <a:xfrm>
              <a:off x="3474720" y="679268"/>
              <a:ext cx="1658983" cy="1658983"/>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3" name="Straight Connector 172"/>
            <p:cNvCxnSpPr/>
            <p:nvPr/>
          </p:nvCxnSpPr>
          <p:spPr>
            <a:xfrm>
              <a:off x="3608343" y="1960422"/>
              <a:ext cx="1381668" cy="4248"/>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4088674" y="1964670"/>
              <a:ext cx="613955" cy="369332"/>
            </a:xfrm>
            <a:prstGeom prst="rect">
              <a:avLst/>
            </a:prstGeom>
            <a:noFill/>
          </p:spPr>
          <p:txBody>
            <a:bodyPr wrap="square" rtlCol="0">
              <a:spAutoFit/>
            </a:bodyPr>
            <a:lstStyle/>
            <a:p>
              <a:r>
                <a:rPr lang="en-US" dirty="0" smtClean="0"/>
                <a:t>3.0</a:t>
              </a:r>
              <a:endParaRPr lang="en-US" dirty="0"/>
            </a:p>
          </p:txBody>
        </p:sp>
        <p:sp>
          <p:nvSpPr>
            <p:cNvPr id="175" name="TextBox 174"/>
            <p:cNvSpPr txBox="1"/>
            <p:nvPr/>
          </p:nvSpPr>
          <p:spPr>
            <a:xfrm>
              <a:off x="3492658" y="940510"/>
              <a:ext cx="1641044" cy="1015663"/>
            </a:xfrm>
            <a:prstGeom prst="rect">
              <a:avLst/>
            </a:prstGeom>
            <a:noFill/>
          </p:spPr>
          <p:txBody>
            <a:bodyPr wrap="square" rtlCol="0">
              <a:spAutoFit/>
            </a:bodyPr>
            <a:lstStyle/>
            <a:p>
              <a:pPr algn="ctr"/>
              <a:r>
                <a:rPr lang="en-US" sz="2000" dirty="0" smtClean="0"/>
                <a:t>Team </a:t>
              </a:r>
            </a:p>
            <a:p>
              <a:pPr algn="ctr"/>
              <a:r>
                <a:rPr lang="en-US" sz="2000" dirty="0" err="1" smtClean="0"/>
                <a:t>Mngmnt</a:t>
              </a:r>
              <a:r>
                <a:rPr lang="en-US" sz="2000" dirty="0" smtClean="0"/>
                <a:t>.</a:t>
              </a:r>
            </a:p>
            <a:p>
              <a:pPr algn="ctr"/>
              <a:r>
                <a:rPr lang="en-US" sz="2000" dirty="0" smtClean="0"/>
                <a:t>System</a:t>
              </a:r>
              <a:endParaRPr lang="en-US" sz="2000" dirty="0"/>
            </a:p>
          </p:txBody>
        </p:sp>
      </p:grpSp>
      <p:cxnSp>
        <p:nvCxnSpPr>
          <p:cNvPr id="176" name="Elbow Connector 175"/>
          <p:cNvCxnSpPr>
            <a:stCxn id="174" idx="2"/>
          </p:cNvCxnSpPr>
          <p:nvPr/>
        </p:nvCxnSpPr>
        <p:spPr>
          <a:xfrm rot="5400000" flipH="1">
            <a:off x="5368750" y="3610310"/>
            <a:ext cx="1657716" cy="1848910"/>
          </a:xfrm>
          <a:prstGeom prst="bentConnector4">
            <a:avLst>
              <a:gd name="adj1" fmla="val -13790"/>
              <a:gd name="adj2" fmla="val 99908"/>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rot="16200000" flipH="1">
            <a:off x="5277146" y="3935901"/>
            <a:ext cx="1660578" cy="1194866"/>
          </a:xfrm>
          <a:prstGeom prst="bentConnector3">
            <a:avLst>
              <a:gd name="adj1" fmla="val 99821"/>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rot="16200000">
            <a:off x="4674129" y="4170471"/>
            <a:ext cx="1952898" cy="307777"/>
          </a:xfrm>
          <a:prstGeom prst="rect">
            <a:avLst/>
          </a:prstGeom>
          <a:noFill/>
        </p:spPr>
        <p:txBody>
          <a:bodyPr wrap="square" rtlCol="0">
            <a:spAutoFit/>
          </a:bodyPr>
          <a:lstStyle/>
          <a:p>
            <a:r>
              <a:rPr lang="en-US" sz="1400" dirty="0" smtClean="0"/>
              <a:t>Team Member Info</a:t>
            </a:r>
          </a:p>
        </p:txBody>
      </p:sp>
      <p:sp>
        <p:nvSpPr>
          <p:cNvPr id="179" name="TextBox 178"/>
          <p:cNvSpPr txBox="1"/>
          <p:nvPr/>
        </p:nvSpPr>
        <p:spPr>
          <a:xfrm rot="16200000">
            <a:off x="4469449" y="4261726"/>
            <a:ext cx="1385402" cy="307777"/>
          </a:xfrm>
          <a:prstGeom prst="rect">
            <a:avLst/>
          </a:prstGeom>
          <a:noFill/>
        </p:spPr>
        <p:txBody>
          <a:bodyPr wrap="square" rtlCol="0">
            <a:spAutoFit/>
          </a:bodyPr>
          <a:lstStyle/>
          <a:p>
            <a:r>
              <a:rPr lang="en-US" sz="1400" dirty="0" smtClean="0"/>
              <a:t>Team List</a:t>
            </a:r>
          </a:p>
        </p:txBody>
      </p:sp>
      <p:cxnSp>
        <p:nvCxnSpPr>
          <p:cNvPr id="180" name="Elbow Connector 179"/>
          <p:cNvCxnSpPr>
            <a:endCxn id="151" idx="2"/>
          </p:cNvCxnSpPr>
          <p:nvPr/>
        </p:nvCxnSpPr>
        <p:spPr>
          <a:xfrm flipV="1">
            <a:off x="7897234" y="4292186"/>
            <a:ext cx="821148" cy="439273"/>
          </a:xfrm>
          <a:prstGeom prst="bentConnector2">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81" name="Elbow Connector 180"/>
          <p:cNvCxnSpPr/>
          <p:nvPr/>
        </p:nvCxnSpPr>
        <p:spPr>
          <a:xfrm rot="10800000" flipV="1">
            <a:off x="7911114" y="4330865"/>
            <a:ext cx="597161" cy="202468"/>
          </a:xfrm>
          <a:prstGeom prst="bentConnector3">
            <a:avLst>
              <a:gd name="adj1" fmla="val -1041"/>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grpSp>
        <p:nvGrpSpPr>
          <p:cNvPr id="182" name="Group 181"/>
          <p:cNvGrpSpPr/>
          <p:nvPr/>
        </p:nvGrpSpPr>
        <p:grpSpPr>
          <a:xfrm>
            <a:off x="8027301" y="4998775"/>
            <a:ext cx="1565190" cy="383664"/>
            <a:chOff x="8485142" y="4005456"/>
            <a:chExt cx="1565190" cy="383664"/>
          </a:xfrm>
        </p:grpSpPr>
        <p:grpSp>
          <p:nvGrpSpPr>
            <p:cNvPr id="183" name="Group 182"/>
            <p:cNvGrpSpPr/>
            <p:nvPr/>
          </p:nvGrpSpPr>
          <p:grpSpPr>
            <a:xfrm>
              <a:off x="8498178" y="4005456"/>
              <a:ext cx="1552154" cy="383664"/>
              <a:chOff x="8498178" y="4005456"/>
              <a:chExt cx="1552154" cy="383664"/>
            </a:xfrm>
          </p:grpSpPr>
          <p:grpSp>
            <p:nvGrpSpPr>
              <p:cNvPr id="185" name="Group 184"/>
              <p:cNvGrpSpPr/>
              <p:nvPr/>
            </p:nvGrpSpPr>
            <p:grpSpPr>
              <a:xfrm>
                <a:off x="8498178" y="4005456"/>
                <a:ext cx="1552154" cy="382078"/>
                <a:chOff x="7421312" y="713627"/>
                <a:chExt cx="1552154" cy="382078"/>
              </a:xfrm>
            </p:grpSpPr>
            <p:cxnSp>
              <p:nvCxnSpPr>
                <p:cNvPr id="188" name="Straight Connector 187"/>
                <p:cNvCxnSpPr/>
                <p:nvPr/>
              </p:nvCxnSpPr>
              <p:spPr>
                <a:xfrm>
                  <a:off x="7421312" y="727271"/>
                  <a:ext cx="1424419" cy="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7435191" y="1095705"/>
                  <a:ext cx="1424419" cy="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0" name="TextBox 189"/>
                <p:cNvSpPr txBox="1"/>
                <p:nvPr/>
              </p:nvSpPr>
              <p:spPr>
                <a:xfrm>
                  <a:off x="7715555" y="713627"/>
                  <a:ext cx="1257911" cy="369332"/>
                </a:xfrm>
                <a:prstGeom prst="rect">
                  <a:avLst/>
                </a:prstGeom>
                <a:noFill/>
              </p:spPr>
              <p:txBody>
                <a:bodyPr wrap="square" rtlCol="0">
                  <a:spAutoFit/>
                </a:bodyPr>
                <a:lstStyle/>
                <a:p>
                  <a:r>
                    <a:rPr lang="en-US" dirty="0" smtClean="0"/>
                    <a:t>Profile</a:t>
                  </a:r>
                </a:p>
              </p:txBody>
            </p:sp>
          </p:grpSp>
          <p:cxnSp>
            <p:nvCxnSpPr>
              <p:cNvPr id="186" name="Straight Connector 185"/>
              <p:cNvCxnSpPr/>
              <p:nvPr/>
            </p:nvCxnSpPr>
            <p:spPr>
              <a:xfrm>
                <a:off x="8498205" y="4019100"/>
                <a:ext cx="0" cy="37002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8856345" y="4019100"/>
                <a:ext cx="0" cy="37002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4" name="TextBox 183"/>
            <p:cNvSpPr txBox="1"/>
            <p:nvPr/>
          </p:nvSpPr>
          <p:spPr>
            <a:xfrm>
              <a:off x="8485142" y="4042664"/>
              <a:ext cx="466479" cy="307777"/>
            </a:xfrm>
            <a:prstGeom prst="rect">
              <a:avLst/>
            </a:prstGeom>
            <a:noFill/>
          </p:spPr>
          <p:txBody>
            <a:bodyPr wrap="square" rtlCol="0">
              <a:spAutoFit/>
            </a:bodyPr>
            <a:lstStyle/>
            <a:p>
              <a:r>
                <a:rPr lang="en-US" sz="1400" dirty="0" smtClean="0"/>
                <a:t>D1</a:t>
              </a:r>
            </a:p>
          </p:txBody>
        </p:sp>
      </p:grpSp>
      <p:cxnSp>
        <p:nvCxnSpPr>
          <p:cNvPr id="191" name="Straight Arrow Connector 190"/>
          <p:cNvCxnSpPr/>
          <p:nvPr/>
        </p:nvCxnSpPr>
        <p:spPr>
          <a:xfrm>
            <a:off x="7723255" y="5048586"/>
            <a:ext cx="317082" cy="3794"/>
          </a:xfrm>
          <a:prstGeom prst="straightConnector1">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flipH="1">
            <a:off x="7511919" y="5247036"/>
            <a:ext cx="486700" cy="0"/>
          </a:xfrm>
          <a:prstGeom prst="straightConnector1">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grpSp>
        <p:nvGrpSpPr>
          <p:cNvPr id="193" name="Group 192"/>
          <p:cNvGrpSpPr/>
          <p:nvPr/>
        </p:nvGrpSpPr>
        <p:grpSpPr>
          <a:xfrm>
            <a:off x="1686472" y="3722914"/>
            <a:ext cx="1670744" cy="1658983"/>
            <a:chOff x="3462959" y="679268"/>
            <a:chExt cx="1670744" cy="1658983"/>
          </a:xfrm>
        </p:grpSpPr>
        <p:sp>
          <p:nvSpPr>
            <p:cNvPr id="194" name="Oval 193"/>
            <p:cNvSpPr/>
            <p:nvPr/>
          </p:nvSpPr>
          <p:spPr>
            <a:xfrm>
              <a:off x="3474720" y="679268"/>
              <a:ext cx="1658983" cy="1658983"/>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p:cNvCxnSpPr/>
            <p:nvPr/>
          </p:nvCxnSpPr>
          <p:spPr>
            <a:xfrm>
              <a:off x="3608343" y="1960422"/>
              <a:ext cx="1381668" cy="4248"/>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4088674" y="1964670"/>
              <a:ext cx="613955" cy="369332"/>
            </a:xfrm>
            <a:prstGeom prst="rect">
              <a:avLst/>
            </a:prstGeom>
            <a:noFill/>
          </p:spPr>
          <p:txBody>
            <a:bodyPr wrap="square" rtlCol="0">
              <a:spAutoFit/>
            </a:bodyPr>
            <a:lstStyle/>
            <a:p>
              <a:r>
                <a:rPr lang="en-US" dirty="0" smtClean="0"/>
                <a:t>4.0</a:t>
              </a:r>
              <a:endParaRPr lang="en-US" dirty="0"/>
            </a:p>
          </p:txBody>
        </p:sp>
        <p:sp>
          <p:nvSpPr>
            <p:cNvPr id="197" name="TextBox 196"/>
            <p:cNvSpPr txBox="1"/>
            <p:nvPr/>
          </p:nvSpPr>
          <p:spPr>
            <a:xfrm>
              <a:off x="3462959" y="842792"/>
              <a:ext cx="1670743" cy="738664"/>
            </a:xfrm>
            <a:prstGeom prst="rect">
              <a:avLst/>
            </a:prstGeom>
            <a:noFill/>
          </p:spPr>
          <p:txBody>
            <a:bodyPr wrap="square" rtlCol="0">
              <a:spAutoFit/>
            </a:bodyPr>
            <a:lstStyle/>
            <a:p>
              <a:pPr algn="ctr"/>
              <a:r>
                <a:rPr lang="en-US" sz="1400" dirty="0" smtClean="0"/>
                <a:t>Messaging</a:t>
              </a:r>
            </a:p>
            <a:p>
              <a:pPr algn="ctr"/>
              <a:r>
                <a:rPr lang="en-US" sz="1400" dirty="0"/>
                <a:t>&amp;</a:t>
              </a:r>
              <a:r>
                <a:rPr lang="en-US" sz="1400" dirty="0" smtClean="0"/>
                <a:t>  Communication</a:t>
              </a:r>
              <a:endParaRPr lang="en-US" sz="1400" dirty="0"/>
            </a:p>
          </p:txBody>
        </p:sp>
      </p:grpSp>
      <p:cxnSp>
        <p:nvCxnSpPr>
          <p:cNvPr id="198" name="Elbow Connector 197"/>
          <p:cNvCxnSpPr/>
          <p:nvPr/>
        </p:nvCxnSpPr>
        <p:spPr>
          <a:xfrm rot="5400000">
            <a:off x="3339733" y="3720530"/>
            <a:ext cx="1168275" cy="1133307"/>
          </a:xfrm>
          <a:prstGeom prst="bentConnector3">
            <a:avLst>
              <a:gd name="adj1" fmla="val 100005"/>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99" name="Elbow Connector 198"/>
          <p:cNvCxnSpPr/>
          <p:nvPr/>
        </p:nvCxnSpPr>
        <p:spPr>
          <a:xfrm rot="5400000" flipH="1" flipV="1">
            <a:off x="3188260" y="3601684"/>
            <a:ext cx="1450738" cy="1623783"/>
          </a:xfrm>
          <a:prstGeom prst="bentConnector4">
            <a:avLst>
              <a:gd name="adj1" fmla="val 0"/>
              <a:gd name="adj2" fmla="val 99737"/>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rot="16200000">
            <a:off x="3239854" y="3549154"/>
            <a:ext cx="2220685" cy="307777"/>
          </a:xfrm>
          <a:prstGeom prst="rect">
            <a:avLst/>
          </a:prstGeom>
          <a:noFill/>
        </p:spPr>
        <p:txBody>
          <a:bodyPr wrap="square" rtlCol="0">
            <a:spAutoFit/>
          </a:bodyPr>
          <a:lstStyle/>
          <a:p>
            <a:r>
              <a:rPr lang="en-US" sz="1400" dirty="0" smtClean="0"/>
              <a:t>Messages</a:t>
            </a:r>
            <a:endParaRPr lang="en-US" sz="1400" dirty="0"/>
          </a:p>
        </p:txBody>
      </p:sp>
      <p:sp>
        <p:nvSpPr>
          <p:cNvPr id="201" name="TextBox 200"/>
          <p:cNvSpPr txBox="1"/>
          <p:nvPr/>
        </p:nvSpPr>
        <p:spPr>
          <a:xfrm rot="16200000">
            <a:off x="3504837" y="3803309"/>
            <a:ext cx="2220685" cy="307777"/>
          </a:xfrm>
          <a:prstGeom prst="rect">
            <a:avLst/>
          </a:prstGeom>
          <a:noFill/>
        </p:spPr>
        <p:txBody>
          <a:bodyPr wrap="square" rtlCol="0">
            <a:spAutoFit/>
          </a:bodyPr>
          <a:lstStyle/>
          <a:p>
            <a:r>
              <a:rPr lang="en-US" sz="1400" dirty="0" smtClean="0"/>
              <a:t>Messages List</a:t>
            </a:r>
            <a:endParaRPr lang="en-US" sz="1400" dirty="0"/>
          </a:p>
        </p:txBody>
      </p:sp>
      <p:grpSp>
        <p:nvGrpSpPr>
          <p:cNvPr id="202" name="Group 201"/>
          <p:cNvGrpSpPr/>
          <p:nvPr/>
        </p:nvGrpSpPr>
        <p:grpSpPr>
          <a:xfrm>
            <a:off x="3043855" y="5439688"/>
            <a:ext cx="1565190" cy="383664"/>
            <a:chOff x="8485142" y="4005456"/>
            <a:chExt cx="1565190" cy="383664"/>
          </a:xfrm>
        </p:grpSpPr>
        <p:grpSp>
          <p:nvGrpSpPr>
            <p:cNvPr id="203" name="Group 202"/>
            <p:cNvGrpSpPr/>
            <p:nvPr/>
          </p:nvGrpSpPr>
          <p:grpSpPr>
            <a:xfrm>
              <a:off x="8498178" y="4005456"/>
              <a:ext cx="1552154" cy="383664"/>
              <a:chOff x="8498178" y="4005456"/>
              <a:chExt cx="1552154" cy="383664"/>
            </a:xfrm>
          </p:grpSpPr>
          <p:grpSp>
            <p:nvGrpSpPr>
              <p:cNvPr id="205" name="Group 204"/>
              <p:cNvGrpSpPr/>
              <p:nvPr/>
            </p:nvGrpSpPr>
            <p:grpSpPr>
              <a:xfrm>
                <a:off x="8498178" y="4005456"/>
                <a:ext cx="1552154" cy="382078"/>
                <a:chOff x="7421312" y="713627"/>
                <a:chExt cx="1552154" cy="382078"/>
              </a:xfrm>
            </p:grpSpPr>
            <p:cxnSp>
              <p:nvCxnSpPr>
                <p:cNvPr id="208" name="Straight Connector 207"/>
                <p:cNvCxnSpPr/>
                <p:nvPr/>
              </p:nvCxnSpPr>
              <p:spPr>
                <a:xfrm>
                  <a:off x="7421312" y="727271"/>
                  <a:ext cx="1424419" cy="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7435191" y="1095705"/>
                  <a:ext cx="1424419" cy="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0" name="TextBox 209"/>
                <p:cNvSpPr txBox="1"/>
                <p:nvPr/>
              </p:nvSpPr>
              <p:spPr>
                <a:xfrm>
                  <a:off x="7715555" y="713627"/>
                  <a:ext cx="1257911" cy="369332"/>
                </a:xfrm>
                <a:prstGeom prst="rect">
                  <a:avLst/>
                </a:prstGeom>
                <a:noFill/>
              </p:spPr>
              <p:txBody>
                <a:bodyPr wrap="square" rtlCol="0">
                  <a:spAutoFit/>
                </a:bodyPr>
                <a:lstStyle/>
                <a:p>
                  <a:r>
                    <a:rPr lang="en-US" dirty="0" smtClean="0"/>
                    <a:t>Profile</a:t>
                  </a:r>
                </a:p>
              </p:txBody>
            </p:sp>
          </p:grpSp>
          <p:cxnSp>
            <p:nvCxnSpPr>
              <p:cNvPr id="206" name="Straight Connector 205"/>
              <p:cNvCxnSpPr/>
              <p:nvPr/>
            </p:nvCxnSpPr>
            <p:spPr>
              <a:xfrm>
                <a:off x="8498205" y="4019100"/>
                <a:ext cx="0" cy="37002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8856345" y="4019100"/>
                <a:ext cx="0" cy="37002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4" name="TextBox 203"/>
            <p:cNvSpPr txBox="1"/>
            <p:nvPr/>
          </p:nvSpPr>
          <p:spPr>
            <a:xfrm>
              <a:off x="8485142" y="4042664"/>
              <a:ext cx="466479" cy="307777"/>
            </a:xfrm>
            <a:prstGeom prst="rect">
              <a:avLst/>
            </a:prstGeom>
            <a:noFill/>
          </p:spPr>
          <p:txBody>
            <a:bodyPr wrap="square" rtlCol="0">
              <a:spAutoFit/>
            </a:bodyPr>
            <a:lstStyle/>
            <a:p>
              <a:r>
                <a:rPr lang="en-US" sz="1400" dirty="0" smtClean="0"/>
                <a:t>D1</a:t>
              </a:r>
            </a:p>
          </p:txBody>
        </p:sp>
      </p:grpSp>
      <p:cxnSp>
        <p:nvCxnSpPr>
          <p:cNvPr id="211" name="Elbow Connector 210"/>
          <p:cNvCxnSpPr>
            <a:stCxn id="194" idx="4"/>
            <a:endCxn id="204" idx="1"/>
          </p:cNvCxnSpPr>
          <p:nvPr/>
        </p:nvCxnSpPr>
        <p:spPr>
          <a:xfrm rot="16200000" flipH="1">
            <a:off x="2661346" y="5248276"/>
            <a:ext cx="248888" cy="516130"/>
          </a:xfrm>
          <a:prstGeom prst="bentConnector2">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rot="10800000">
            <a:off x="2312187" y="5343760"/>
            <a:ext cx="731668" cy="478006"/>
          </a:xfrm>
          <a:prstGeom prst="bentConnector3">
            <a:avLst>
              <a:gd name="adj1" fmla="val 99647"/>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grpSp>
        <p:nvGrpSpPr>
          <p:cNvPr id="213" name="Group 212"/>
          <p:cNvGrpSpPr/>
          <p:nvPr/>
        </p:nvGrpSpPr>
        <p:grpSpPr>
          <a:xfrm>
            <a:off x="1691215" y="1226029"/>
            <a:ext cx="1658983" cy="1658983"/>
            <a:chOff x="3474720" y="679268"/>
            <a:chExt cx="1658983" cy="1658983"/>
          </a:xfrm>
        </p:grpSpPr>
        <p:sp>
          <p:nvSpPr>
            <p:cNvPr id="214" name="Oval 213"/>
            <p:cNvSpPr/>
            <p:nvPr/>
          </p:nvSpPr>
          <p:spPr>
            <a:xfrm>
              <a:off x="3474720" y="679268"/>
              <a:ext cx="1658983" cy="1658983"/>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p:nvPr/>
          </p:nvCxnSpPr>
          <p:spPr>
            <a:xfrm>
              <a:off x="3608343" y="1960422"/>
              <a:ext cx="1381668" cy="4248"/>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16" name="TextBox 215"/>
            <p:cNvSpPr txBox="1"/>
            <p:nvPr/>
          </p:nvSpPr>
          <p:spPr>
            <a:xfrm>
              <a:off x="4088674" y="1964670"/>
              <a:ext cx="613955" cy="369332"/>
            </a:xfrm>
            <a:prstGeom prst="rect">
              <a:avLst/>
            </a:prstGeom>
            <a:noFill/>
          </p:spPr>
          <p:txBody>
            <a:bodyPr wrap="square" rtlCol="0">
              <a:spAutoFit/>
            </a:bodyPr>
            <a:lstStyle/>
            <a:p>
              <a:r>
                <a:rPr lang="en-US" dirty="0" smtClean="0"/>
                <a:t>5.0</a:t>
              </a:r>
              <a:endParaRPr lang="en-US" dirty="0"/>
            </a:p>
          </p:txBody>
        </p:sp>
        <p:sp>
          <p:nvSpPr>
            <p:cNvPr id="217" name="TextBox 216"/>
            <p:cNvSpPr txBox="1"/>
            <p:nvPr/>
          </p:nvSpPr>
          <p:spPr>
            <a:xfrm>
              <a:off x="3492658" y="940510"/>
              <a:ext cx="1641044" cy="1015663"/>
            </a:xfrm>
            <a:prstGeom prst="rect">
              <a:avLst/>
            </a:prstGeom>
            <a:noFill/>
          </p:spPr>
          <p:txBody>
            <a:bodyPr wrap="square" rtlCol="0">
              <a:spAutoFit/>
            </a:bodyPr>
            <a:lstStyle/>
            <a:p>
              <a:pPr algn="ctr"/>
              <a:r>
                <a:rPr lang="en-US" sz="2000" dirty="0" smtClean="0"/>
                <a:t>Pull/Push</a:t>
              </a:r>
            </a:p>
            <a:p>
              <a:pPr algn="ctr"/>
              <a:r>
                <a:rPr lang="en-US" sz="2000" dirty="0" smtClean="0"/>
                <a:t>Source</a:t>
              </a:r>
            </a:p>
            <a:p>
              <a:pPr algn="ctr"/>
              <a:r>
                <a:rPr lang="en-US" sz="2000" dirty="0" smtClean="0"/>
                <a:t>Code</a:t>
              </a:r>
            </a:p>
          </p:txBody>
        </p:sp>
      </p:grpSp>
      <p:grpSp>
        <p:nvGrpSpPr>
          <p:cNvPr id="218" name="Group 217"/>
          <p:cNvGrpSpPr/>
          <p:nvPr/>
        </p:nvGrpSpPr>
        <p:grpSpPr>
          <a:xfrm>
            <a:off x="498067" y="2985147"/>
            <a:ext cx="1565190" cy="383664"/>
            <a:chOff x="8485142" y="4005456"/>
            <a:chExt cx="1565190" cy="383664"/>
          </a:xfrm>
        </p:grpSpPr>
        <p:grpSp>
          <p:nvGrpSpPr>
            <p:cNvPr id="219" name="Group 218"/>
            <p:cNvGrpSpPr/>
            <p:nvPr/>
          </p:nvGrpSpPr>
          <p:grpSpPr>
            <a:xfrm>
              <a:off x="8498178" y="4005456"/>
              <a:ext cx="1552154" cy="383664"/>
              <a:chOff x="8498178" y="4005456"/>
              <a:chExt cx="1552154" cy="383664"/>
            </a:xfrm>
          </p:grpSpPr>
          <p:grpSp>
            <p:nvGrpSpPr>
              <p:cNvPr id="221" name="Group 220"/>
              <p:cNvGrpSpPr/>
              <p:nvPr/>
            </p:nvGrpSpPr>
            <p:grpSpPr>
              <a:xfrm>
                <a:off x="8498178" y="4005456"/>
                <a:ext cx="1552154" cy="382078"/>
                <a:chOff x="7421312" y="713627"/>
                <a:chExt cx="1552154" cy="382078"/>
              </a:xfrm>
            </p:grpSpPr>
            <p:cxnSp>
              <p:nvCxnSpPr>
                <p:cNvPr id="224" name="Straight Connector 223"/>
                <p:cNvCxnSpPr/>
                <p:nvPr/>
              </p:nvCxnSpPr>
              <p:spPr>
                <a:xfrm>
                  <a:off x="7421312" y="727271"/>
                  <a:ext cx="1424419" cy="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7435191" y="1095705"/>
                  <a:ext cx="1424419" cy="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6" name="TextBox 225"/>
                <p:cNvSpPr txBox="1"/>
                <p:nvPr/>
              </p:nvSpPr>
              <p:spPr>
                <a:xfrm>
                  <a:off x="7715555" y="713627"/>
                  <a:ext cx="1257911" cy="369332"/>
                </a:xfrm>
                <a:prstGeom prst="rect">
                  <a:avLst/>
                </a:prstGeom>
                <a:noFill/>
              </p:spPr>
              <p:txBody>
                <a:bodyPr wrap="square" rtlCol="0">
                  <a:spAutoFit/>
                </a:bodyPr>
                <a:lstStyle/>
                <a:p>
                  <a:r>
                    <a:rPr lang="en-US" dirty="0" smtClean="0"/>
                    <a:t>Projects</a:t>
                  </a:r>
                </a:p>
              </p:txBody>
            </p:sp>
          </p:grpSp>
          <p:cxnSp>
            <p:nvCxnSpPr>
              <p:cNvPr id="222" name="Straight Connector 221"/>
              <p:cNvCxnSpPr/>
              <p:nvPr/>
            </p:nvCxnSpPr>
            <p:spPr>
              <a:xfrm>
                <a:off x="8498205" y="4019100"/>
                <a:ext cx="0" cy="37002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8856345" y="4019100"/>
                <a:ext cx="0" cy="37002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0" name="TextBox 219"/>
            <p:cNvSpPr txBox="1"/>
            <p:nvPr/>
          </p:nvSpPr>
          <p:spPr>
            <a:xfrm>
              <a:off x="8485142" y="4042664"/>
              <a:ext cx="466479" cy="307777"/>
            </a:xfrm>
            <a:prstGeom prst="rect">
              <a:avLst/>
            </a:prstGeom>
            <a:noFill/>
          </p:spPr>
          <p:txBody>
            <a:bodyPr wrap="square" rtlCol="0">
              <a:spAutoFit/>
            </a:bodyPr>
            <a:lstStyle/>
            <a:p>
              <a:r>
                <a:rPr lang="en-US" sz="1400" dirty="0" smtClean="0"/>
                <a:t>D3</a:t>
              </a:r>
            </a:p>
          </p:txBody>
        </p:sp>
      </p:grpSp>
      <p:cxnSp>
        <p:nvCxnSpPr>
          <p:cNvPr id="227" name="Elbow Connector 226"/>
          <p:cNvCxnSpPr/>
          <p:nvPr/>
        </p:nvCxnSpPr>
        <p:spPr>
          <a:xfrm rot="10800000">
            <a:off x="3204812" y="2546140"/>
            <a:ext cx="1117870" cy="801771"/>
          </a:xfrm>
          <a:prstGeom prst="bentConnector3">
            <a:avLst>
              <a:gd name="adj1" fmla="val 19746"/>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228" name="TextBox 227"/>
          <p:cNvSpPr txBox="1"/>
          <p:nvPr/>
        </p:nvSpPr>
        <p:spPr>
          <a:xfrm>
            <a:off x="3231331" y="2307381"/>
            <a:ext cx="1249979" cy="307777"/>
          </a:xfrm>
          <a:prstGeom prst="rect">
            <a:avLst/>
          </a:prstGeom>
          <a:noFill/>
        </p:spPr>
        <p:txBody>
          <a:bodyPr wrap="square" rtlCol="0">
            <a:spAutoFit/>
          </a:bodyPr>
          <a:lstStyle/>
          <a:p>
            <a:r>
              <a:rPr lang="en-US" sz="1400" dirty="0" smtClean="0"/>
              <a:t>Source Code</a:t>
            </a:r>
          </a:p>
        </p:txBody>
      </p:sp>
      <p:sp>
        <p:nvSpPr>
          <p:cNvPr id="229" name="TextBox 228"/>
          <p:cNvSpPr txBox="1"/>
          <p:nvPr/>
        </p:nvSpPr>
        <p:spPr>
          <a:xfrm>
            <a:off x="2984313" y="2760788"/>
            <a:ext cx="1249979" cy="523220"/>
          </a:xfrm>
          <a:prstGeom prst="rect">
            <a:avLst/>
          </a:prstGeom>
          <a:noFill/>
        </p:spPr>
        <p:txBody>
          <a:bodyPr wrap="square" rtlCol="0">
            <a:spAutoFit/>
          </a:bodyPr>
          <a:lstStyle/>
          <a:p>
            <a:r>
              <a:rPr lang="en-US" sz="1400" dirty="0" smtClean="0"/>
              <a:t>Download</a:t>
            </a:r>
          </a:p>
          <a:p>
            <a:r>
              <a:rPr lang="en-US" sz="1400" dirty="0" smtClean="0"/>
              <a:t>Request</a:t>
            </a:r>
          </a:p>
        </p:txBody>
      </p:sp>
      <p:cxnSp>
        <p:nvCxnSpPr>
          <p:cNvPr id="230" name="Elbow Connector 229"/>
          <p:cNvCxnSpPr/>
          <p:nvPr/>
        </p:nvCxnSpPr>
        <p:spPr>
          <a:xfrm rot="10800000">
            <a:off x="2931308" y="2790519"/>
            <a:ext cx="1380183" cy="825062"/>
          </a:xfrm>
          <a:prstGeom prst="bentConnector3">
            <a:avLst>
              <a:gd name="adj1" fmla="val 29296"/>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10206445" y="3092176"/>
            <a:ext cx="1565190" cy="383664"/>
            <a:chOff x="8485142" y="4005456"/>
            <a:chExt cx="1565190" cy="383664"/>
          </a:xfrm>
        </p:grpSpPr>
        <p:grpSp>
          <p:nvGrpSpPr>
            <p:cNvPr id="232" name="Group 231"/>
            <p:cNvGrpSpPr/>
            <p:nvPr/>
          </p:nvGrpSpPr>
          <p:grpSpPr>
            <a:xfrm>
              <a:off x="8498178" y="4005456"/>
              <a:ext cx="1552154" cy="383664"/>
              <a:chOff x="8498178" y="4005456"/>
              <a:chExt cx="1552154" cy="383664"/>
            </a:xfrm>
          </p:grpSpPr>
          <p:grpSp>
            <p:nvGrpSpPr>
              <p:cNvPr id="234" name="Group 233"/>
              <p:cNvGrpSpPr/>
              <p:nvPr/>
            </p:nvGrpSpPr>
            <p:grpSpPr>
              <a:xfrm>
                <a:off x="8498178" y="4005456"/>
                <a:ext cx="1552154" cy="382078"/>
                <a:chOff x="7421312" y="713627"/>
                <a:chExt cx="1552154" cy="382078"/>
              </a:xfrm>
            </p:grpSpPr>
            <p:cxnSp>
              <p:nvCxnSpPr>
                <p:cNvPr id="237" name="Straight Connector 236"/>
                <p:cNvCxnSpPr/>
                <p:nvPr/>
              </p:nvCxnSpPr>
              <p:spPr>
                <a:xfrm>
                  <a:off x="7421312" y="727271"/>
                  <a:ext cx="1424419" cy="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7435191" y="1095705"/>
                  <a:ext cx="1424419" cy="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7715555" y="713627"/>
                  <a:ext cx="1257911" cy="369332"/>
                </a:xfrm>
                <a:prstGeom prst="rect">
                  <a:avLst/>
                </a:prstGeom>
                <a:noFill/>
              </p:spPr>
              <p:txBody>
                <a:bodyPr wrap="square" rtlCol="0">
                  <a:spAutoFit/>
                </a:bodyPr>
                <a:lstStyle/>
                <a:p>
                  <a:r>
                    <a:rPr lang="en-US" dirty="0" smtClean="0"/>
                    <a:t>Projects</a:t>
                  </a:r>
                </a:p>
              </p:txBody>
            </p:sp>
          </p:grpSp>
          <p:cxnSp>
            <p:nvCxnSpPr>
              <p:cNvPr id="235" name="Straight Connector 234"/>
              <p:cNvCxnSpPr/>
              <p:nvPr/>
            </p:nvCxnSpPr>
            <p:spPr>
              <a:xfrm>
                <a:off x="8498205" y="4019100"/>
                <a:ext cx="0" cy="37002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8856345" y="4019100"/>
                <a:ext cx="0" cy="37002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33" name="TextBox 232"/>
            <p:cNvSpPr txBox="1"/>
            <p:nvPr/>
          </p:nvSpPr>
          <p:spPr>
            <a:xfrm>
              <a:off x="8485142" y="4042664"/>
              <a:ext cx="466479" cy="307777"/>
            </a:xfrm>
            <a:prstGeom prst="rect">
              <a:avLst/>
            </a:prstGeom>
            <a:noFill/>
          </p:spPr>
          <p:txBody>
            <a:bodyPr wrap="square" rtlCol="0">
              <a:spAutoFit/>
            </a:bodyPr>
            <a:lstStyle/>
            <a:p>
              <a:r>
                <a:rPr lang="en-US" sz="1400" dirty="0" smtClean="0"/>
                <a:t>D3</a:t>
              </a:r>
            </a:p>
          </p:txBody>
        </p:sp>
      </p:grpSp>
      <p:cxnSp>
        <p:nvCxnSpPr>
          <p:cNvPr id="240" name="Elbow Connector 239"/>
          <p:cNvCxnSpPr>
            <a:stCxn id="226" idx="0"/>
            <a:endCxn id="217" idx="1"/>
          </p:cNvCxnSpPr>
          <p:nvPr/>
        </p:nvCxnSpPr>
        <p:spPr>
          <a:xfrm rot="5400000" flipH="1" flipV="1">
            <a:off x="1153649" y="2429644"/>
            <a:ext cx="836156" cy="274851"/>
          </a:xfrm>
          <a:prstGeom prst="bentConnector2">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41" name="Elbow Connector 240"/>
          <p:cNvCxnSpPr/>
          <p:nvPr/>
        </p:nvCxnSpPr>
        <p:spPr>
          <a:xfrm rot="5400000">
            <a:off x="1411016" y="2643830"/>
            <a:ext cx="609493" cy="87534"/>
          </a:xfrm>
          <a:prstGeom prst="bentConnector3">
            <a:avLst>
              <a:gd name="adj1" fmla="val -9"/>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242" name="Rectangle 241"/>
          <p:cNvSpPr/>
          <p:nvPr/>
        </p:nvSpPr>
        <p:spPr>
          <a:xfrm>
            <a:off x="0" y="0"/>
            <a:ext cx="12192000" cy="685800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p:txBody>
      </p:sp>
      <p:sp>
        <p:nvSpPr>
          <p:cNvPr id="243" name="Rectangle 242"/>
          <p:cNvSpPr/>
          <p:nvPr/>
        </p:nvSpPr>
        <p:spPr>
          <a:xfrm>
            <a:off x="8334580" y="6375561"/>
            <a:ext cx="3857419" cy="48243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p:txBody>
      </p:sp>
      <p:sp>
        <p:nvSpPr>
          <p:cNvPr id="244" name="TextBox 243"/>
          <p:cNvSpPr txBox="1"/>
          <p:nvPr/>
        </p:nvSpPr>
        <p:spPr>
          <a:xfrm>
            <a:off x="0" y="6293614"/>
            <a:ext cx="2769326" cy="646331"/>
          </a:xfrm>
          <a:prstGeom prst="rect">
            <a:avLst/>
          </a:prstGeom>
          <a:noFill/>
        </p:spPr>
        <p:txBody>
          <a:bodyPr wrap="square" rtlCol="0">
            <a:spAutoFit/>
          </a:bodyPr>
          <a:lstStyle/>
          <a:p>
            <a:r>
              <a:rPr lang="en-US" sz="3600" dirty="0" smtClean="0">
                <a:solidFill>
                  <a:schemeClr val="bg1"/>
                </a:solidFill>
              </a:rPr>
              <a:t>1</a:t>
            </a:r>
            <a:r>
              <a:rPr lang="en-US" sz="3600" baseline="30000" dirty="0" smtClean="0">
                <a:solidFill>
                  <a:schemeClr val="bg1"/>
                </a:solidFill>
              </a:rPr>
              <a:t>st</a:t>
            </a:r>
            <a:r>
              <a:rPr lang="en-US" sz="3600" dirty="0" smtClean="0">
                <a:solidFill>
                  <a:schemeClr val="bg1"/>
                </a:solidFill>
              </a:rPr>
              <a:t> Level</a:t>
            </a:r>
          </a:p>
        </p:txBody>
      </p:sp>
      <p:sp>
        <p:nvSpPr>
          <p:cNvPr id="245" name="TextBox 244"/>
          <p:cNvSpPr txBox="1"/>
          <p:nvPr/>
        </p:nvSpPr>
        <p:spPr>
          <a:xfrm>
            <a:off x="7479268" y="6334781"/>
            <a:ext cx="4743030" cy="523220"/>
          </a:xfrm>
          <a:prstGeom prst="rect">
            <a:avLst/>
          </a:prstGeom>
          <a:solidFill>
            <a:schemeClr val="accent1">
              <a:lumMod val="75000"/>
            </a:schemeClr>
          </a:solidFill>
        </p:spPr>
        <p:txBody>
          <a:bodyPr wrap="square" rtlCol="0">
            <a:spAutoFit/>
          </a:bodyPr>
          <a:lstStyle/>
          <a:p>
            <a:pPr algn="r"/>
            <a:r>
              <a:rPr lang="en-US" sz="2800" dirty="0" smtClean="0">
                <a:solidFill>
                  <a:schemeClr val="bg1"/>
                </a:solidFill>
              </a:rPr>
              <a:t>To be Continued..</a:t>
            </a:r>
          </a:p>
        </p:txBody>
      </p:sp>
      <p:cxnSp>
        <p:nvCxnSpPr>
          <p:cNvPr id="246" name="Elbow Connector 245"/>
          <p:cNvCxnSpPr>
            <a:stCxn id="140" idx="3"/>
          </p:cNvCxnSpPr>
          <p:nvPr/>
        </p:nvCxnSpPr>
        <p:spPr>
          <a:xfrm>
            <a:off x="10023564" y="2584993"/>
            <a:ext cx="649360" cy="507183"/>
          </a:xfrm>
          <a:prstGeom prst="bentConnector3">
            <a:avLst>
              <a:gd name="adj1" fmla="val 99872"/>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47" name="Elbow Connector 246"/>
          <p:cNvCxnSpPr/>
          <p:nvPr/>
        </p:nvCxnSpPr>
        <p:spPr>
          <a:xfrm rot="16200000" flipV="1">
            <a:off x="10146736" y="2807406"/>
            <a:ext cx="196547" cy="389353"/>
          </a:xfrm>
          <a:prstGeom prst="bentConnector2">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10577648" y="1567543"/>
            <a:ext cx="29392" cy="1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5421086" y="2696097"/>
            <a:ext cx="8969" cy="4877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430055" y="2696097"/>
            <a:ext cx="2943496" cy="231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578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ight Triangle 1"/>
          <p:cNvSpPr/>
          <p:nvPr/>
        </p:nvSpPr>
        <p:spPr>
          <a:xfrm>
            <a:off x="0" y="5343759"/>
            <a:ext cx="3030004" cy="1520687"/>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p:txBody>
      </p:sp>
      <p:grpSp>
        <p:nvGrpSpPr>
          <p:cNvPr id="3" name="Group 2"/>
          <p:cNvGrpSpPr/>
          <p:nvPr/>
        </p:nvGrpSpPr>
        <p:grpSpPr>
          <a:xfrm>
            <a:off x="6400930" y="867712"/>
            <a:ext cx="1658983" cy="1658983"/>
            <a:chOff x="3474720" y="679268"/>
            <a:chExt cx="1658983" cy="1658983"/>
          </a:xfrm>
        </p:grpSpPr>
        <p:sp>
          <p:nvSpPr>
            <p:cNvPr id="4" name="Oval 3"/>
            <p:cNvSpPr/>
            <p:nvPr/>
          </p:nvSpPr>
          <p:spPr>
            <a:xfrm>
              <a:off x="3474720" y="679268"/>
              <a:ext cx="1658983" cy="1658983"/>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a:off x="3608343" y="1960422"/>
              <a:ext cx="1381668" cy="4248"/>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088674" y="1964670"/>
              <a:ext cx="613955" cy="369332"/>
            </a:xfrm>
            <a:prstGeom prst="rect">
              <a:avLst/>
            </a:prstGeom>
            <a:noFill/>
          </p:spPr>
          <p:txBody>
            <a:bodyPr wrap="square" rtlCol="0">
              <a:spAutoFit/>
            </a:bodyPr>
            <a:lstStyle/>
            <a:p>
              <a:r>
                <a:rPr lang="en-US" dirty="0"/>
                <a:t>8</a:t>
              </a:r>
              <a:r>
                <a:rPr lang="en-US" dirty="0" smtClean="0"/>
                <a:t>.0</a:t>
              </a:r>
              <a:endParaRPr lang="en-US" dirty="0"/>
            </a:p>
          </p:txBody>
        </p:sp>
        <p:sp>
          <p:nvSpPr>
            <p:cNvPr id="7" name="TextBox 6"/>
            <p:cNvSpPr txBox="1"/>
            <p:nvPr/>
          </p:nvSpPr>
          <p:spPr>
            <a:xfrm>
              <a:off x="3582058" y="938261"/>
              <a:ext cx="1376865" cy="1015663"/>
            </a:xfrm>
            <a:prstGeom prst="rect">
              <a:avLst/>
            </a:prstGeom>
            <a:noFill/>
          </p:spPr>
          <p:txBody>
            <a:bodyPr wrap="square" rtlCol="0">
              <a:spAutoFit/>
            </a:bodyPr>
            <a:lstStyle/>
            <a:p>
              <a:pPr algn="ctr"/>
              <a:r>
                <a:rPr lang="en-US" sz="2000" dirty="0"/>
                <a:t>Rating</a:t>
              </a:r>
            </a:p>
            <a:p>
              <a:pPr algn="ctr"/>
              <a:r>
                <a:rPr lang="en-US" sz="2000" dirty="0"/>
                <a:t>&amp; </a:t>
              </a:r>
            </a:p>
            <a:p>
              <a:pPr algn="ctr"/>
              <a:r>
                <a:rPr lang="en-US" sz="2000" dirty="0"/>
                <a:t>Suggestion</a:t>
              </a:r>
            </a:p>
          </p:txBody>
        </p:sp>
      </p:grpSp>
      <p:sp>
        <p:nvSpPr>
          <p:cNvPr id="8" name="Rectangle 7"/>
          <p:cNvSpPr/>
          <p:nvPr/>
        </p:nvSpPr>
        <p:spPr>
          <a:xfrm>
            <a:off x="4505959" y="2829986"/>
            <a:ext cx="1632857" cy="496389"/>
          </a:xfrm>
          <a:prstGeom prst="rect">
            <a:avLst/>
          </a:prstGeom>
          <a:solidFill>
            <a:schemeClr val="accent1">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 User</a:t>
            </a:r>
            <a:endParaRPr lang="en-US" sz="2400" dirty="0"/>
          </a:p>
        </p:txBody>
      </p:sp>
      <p:sp>
        <p:nvSpPr>
          <p:cNvPr id="9" name="TextBox 8"/>
          <p:cNvSpPr txBox="1"/>
          <p:nvPr/>
        </p:nvSpPr>
        <p:spPr>
          <a:xfrm rot="16200000">
            <a:off x="4577748" y="1418629"/>
            <a:ext cx="2220685" cy="307777"/>
          </a:xfrm>
          <a:prstGeom prst="rect">
            <a:avLst/>
          </a:prstGeom>
          <a:noFill/>
        </p:spPr>
        <p:txBody>
          <a:bodyPr wrap="square" rtlCol="0">
            <a:spAutoFit/>
          </a:bodyPr>
          <a:lstStyle/>
          <a:p>
            <a:r>
              <a:rPr lang="en-US" sz="1400" dirty="0" smtClean="0"/>
              <a:t>Ratings  &amp; Feedback</a:t>
            </a:r>
            <a:endParaRPr lang="en-US" sz="1400" dirty="0"/>
          </a:p>
        </p:txBody>
      </p:sp>
      <p:cxnSp>
        <p:nvCxnSpPr>
          <p:cNvPr id="10" name="Elbow Connector 9"/>
          <p:cNvCxnSpPr>
            <a:endCxn id="4" idx="0"/>
          </p:cNvCxnSpPr>
          <p:nvPr/>
        </p:nvCxnSpPr>
        <p:spPr>
          <a:xfrm rot="5400000" flipH="1" flipV="1">
            <a:off x="5542905" y="1134452"/>
            <a:ext cx="1954257" cy="1420778"/>
          </a:xfrm>
          <a:prstGeom prst="bentConnector3">
            <a:avLst>
              <a:gd name="adj1" fmla="val 107019"/>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5400000">
            <a:off x="5522954" y="1484331"/>
            <a:ext cx="1890383" cy="826957"/>
          </a:xfrm>
          <a:prstGeom prst="bentConnector3">
            <a:avLst>
              <a:gd name="adj1" fmla="val -722"/>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6200000">
            <a:off x="4842484" y="1516337"/>
            <a:ext cx="2220685" cy="307777"/>
          </a:xfrm>
          <a:prstGeom prst="rect">
            <a:avLst/>
          </a:prstGeom>
          <a:noFill/>
        </p:spPr>
        <p:txBody>
          <a:bodyPr wrap="square" rtlCol="0">
            <a:spAutoFit/>
          </a:bodyPr>
          <a:lstStyle/>
          <a:p>
            <a:r>
              <a:rPr lang="en-US" sz="1400" dirty="0" smtClean="0"/>
              <a:t>Rating Details</a:t>
            </a:r>
            <a:endParaRPr lang="en-US" sz="1400" dirty="0"/>
          </a:p>
        </p:txBody>
      </p:sp>
      <p:grpSp>
        <p:nvGrpSpPr>
          <p:cNvPr id="13" name="Group 12"/>
          <p:cNvGrpSpPr/>
          <p:nvPr/>
        </p:nvGrpSpPr>
        <p:grpSpPr>
          <a:xfrm>
            <a:off x="7702207" y="2751068"/>
            <a:ext cx="1658983" cy="1658983"/>
            <a:chOff x="3474720" y="679268"/>
            <a:chExt cx="1658983" cy="1658983"/>
          </a:xfrm>
        </p:grpSpPr>
        <p:sp>
          <p:nvSpPr>
            <p:cNvPr id="14" name="Oval 13"/>
            <p:cNvSpPr/>
            <p:nvPr/>
          </p:nvSpPr>
          <p:spPr>
            <a:xfrm>
              <a:off x="3474720" y="679268"/>
              <a:ext cx="1658983" cy="1658983"/>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p:nvPr/>
          </p:nvCxnSpPr>
          <p:spPr>
            <a:xfrm>
              <a:off x="3608343" y="1960422"/>
              <a:ext cx="1381668" cy="4248"/>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88674" y="1964670"/>
              <a:ext cx="613955" cy="369332"/>
            </a:xfrm>
            <a:prstGeom prst="rect">
              <a:avLst/>
            </a:prstGeom>
            <a:noFill/>
          </p:spPr>
          <p:txBody>
            <a:bodyPr wrap="square" rtlCol="0">
              <a:spAutoFit/>
            </a:bodyPr>
            <a:lstStyle/>
            <a:p>
              <a:r>
                <a:rPr lang="en-US" dirty="0" smtClean="0"/>
                <a:t>10.0</a:t>
              </a:r>
              <a:endParaRPr lang="en-US" dirty="0"/>
            </a:p>
          </p:txBody>
        </p:sp>
        <p:sp>
          <p:nvSpPr>
            <p:cNvPr id="17" name="TextBox 16"/>
            <p:cNvSpPr txBox="1"/>
            <p:nvPr/>
          </p:nvSpPr>
          <p:spPr>
            <a:xfrm>
              <a:off x="3492658" y="940510"/>
              <a:ext cx="1641044" cy="707886"/>
            </a:xfrm>
            <a:prstGeom prst="rect">
              <a:avLst/>
            </a:prstGeom>
            <a:noFill/>
          </p:spPr>
          <p:txBody>
            <a:bodyPr wrap="square" rtlCol="0">
              <a:spAutoFit/>
            </a:bodyPr>
            <a:lstStyle/>
            <a:p>
              <a:pPr algn="ctr"/>
              <a:r>
                <a:rPr lang="en-US" sz="2000" dirty="0" smtClean="0"/>
                <a:t>Admin</a:t>
              </a:r>
            </a:p>
            <a:p>
              <a:pPr algn="ctr"/>
              <a:r>
                <a:rPr lang="en-US" sz="2000" dirty="0" smtClean="0"/>
                <a:t>Panel</a:t>
              </a:r>
              <a:endParaRPr lang="en-US" sz="2000" dirty="0"/>
            </a:p>
          </p:txBody>
        </p:sp>
      </p:grpSp>
      <p:cxnSp>
        <p:nvCxnSpPr>
          <p:cNvPr id="18" name="Elbow Connector 17"/>
          <p:cNvCxnSpPr/>
          <p:nvPr/>
        </p:nvCxnSpPr>
        <p:spPr>
          <a:xfrm>
            <a:off x="8060966" y="1452584"/>
            <a:ext cx="379304" cy="168458"/>
          </a:xfrm>
          <a:prstGeom prst="bentConnector3">
            <a:avLst>
              <a:gd name="adj1" fmla="val 63776"/>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8074029" y="1668204"/>
            <a:ext cx="379304" cy="172991"/>
          </a:xfrm>
          <a:prstGeom prst="bentConnector3">
            <a:avLst>
              <a:gd name="adj1" fmla="val 63776"/>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8460360" y="1481618"/>
            <a:ext cx="1565190" cy="383664"/>
            <a:chOff x="8485142" y="4005456"/>
            <a:chExt cx="1565190" cy="383664"/>
          </a:xfrm>
        </p:grpSpPr>
        <p:grpSp>
          <p:nvGrpSpPr>
            <p:cNvPr id="21" name="Group 20"/>
            <p:cNvGrpSpPr/>
            <p:nvPr/>
          </p:nvGrpSpPr>
          <p:grpSpPr>
            <a:xfrm>
              <a:off x="8498178" y="4005456"/>
              <a:ext cx="1552154" cy="383664"/>
              <a:chOff x="8498178" y="4005456"/>
              <a:chExt cx="1552154" cy="383664"/>
            </a:xfrm>
          </p:grpSpPr>
          <p:grpSp>
            <p:nvGrpSpPr>
              <p:cNvPr id="23" name="Group 22"/>
              <p:cNvGrpSpPr/>
              <p:nvPr/>
            </p:nvGrpSpPr>
            <p:grpSpPr>
              <a:xfrm>
                <a:off x="8498178" y="4005456"/>
                <a:ext cx="1552154" cy="382078"/>
                <a:chOff x="7421312" y="713627"/>
                <a:chExt cx="1552154" cy="382078"/>
              </a:xfrm>
            </p:grpSpPr>
            <p:cxnSp>
              <p:nvCxnSpPr>
                <p:cNvPr id="26" name="Straight Connector 25"/>
                <p:cNvCxnSpPr/>
                <p:nvPr/>
              </p:nvCxnSpPr>
              <p:spPr>
                <a:xfrm>
                  <a:off x="7421312" y="727271"/>
                  <a:ext cx="1424419" cy="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435191" y="1095705"/>
                  <a:ext cx="1424419" cy="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715555" y="713627"/>
                  <a:ext cx="1257911" cy="369332"/>
                </a:xfrm>
                <a:prstGeom prst="rect">
                  <a:avLst/>
                </a:prstGeom>
                <a:noFill/>
              </p:spPr>
              <p:txBody>
                <a:bodyPr wrap="square" rtlCol="0">
                  <a:spAutoFit/>
                </a:bodyPr>
                <a:lstStyle/>
                <a:p>
                  <a:r>
                    <a:rPr lang="en-US" dirty="0" smtClean="0"/>
                    <a:t>Rating</a:t>
                  </a:r>
                </a:p>
              </p:txBody>
            </p:sp>
          </p:grpSp>
          <p:cxnSp>
            <p:nvCxnSpPr>
              <p:cNvPr id="24" name="Straight Connector 23"/>
              <p:cNvCxnSpPr/>
              <p:nvPr/>
            </p:nvCxnSpPr>
            <p:spPr>
              <a:xfrm>
                <a:off x="8498205" y="4019100"/>
                <a:ext cx="0" cy="37002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856345" y="4019100"/>
                <a:ext cx="0" cy="37002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8485142" y="4042664"/>
              <a:ext cx="466479" cy="307777"/>
            </a:xfrm>
            <a:prstGeom prst="rect">
              <a:avLst/>
            </a:prstGeom>
            <a:noFill/>
          </p:spPr>
          <p:txBody>
            <a:bodyPr wrap="square" rtlCol="0">
              <a:spAutoFit/>
            </a:bodyPr>
            <a:lstStyle/>
            <a:p>
              <a:r>
                <a:rPr lang="en-US" sz="1400" dirty="0" smtClean="0"/>
                <a:t>D4</a:t>
              </a:r>
            </a:p>
          </p:txBody>
        </p:sp>
      </p:grpSp>
      <p:grpSp>
        <p:nvGrpSpPr>
          <p:cNvPr id="29" name="Group 28"/>
          <p:cNvGrpSpPr/>
          <p:nvPr/>
        </p:nvGrpSpPr>
        <p:grpSpPr>
          <a:xfrm>
            <a:off x="5593426" y="4313403"/>
            <a:ext cx="1658983" cy="1658983"/>
            <a:chOff x="3474720" y="679268"/>
            <a:chExt cx="1658983" cy="1658983"/>
          </a:xfrm>
        </p:grpSpPr>
        <p:sp>
          <p:nvSpPr>
            <p:cNvPr id="30" name="Oval 29"/>
            <p:cNvSpPr/>
            <p:nvPr/>
          </p:nvSpPr>
          <p:spPr>
            <a:xfrm>
              <a:off x="3474720" y="679268"/>
              <a:ext cx="1658983" cy="1658983"/>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p:nvCxnSpPr>
          <p:spPr>
            <a:xfrm>
              <a:off x="3608343" y="1960422"/>
              <a:ext cx="1381668" cy="4248"/>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088674" y="1964670"/>
              <a:ext cx="613955" cy="369332"/>
            </a:xfrm>
            <a:prstGeom prst="rect">
              <a:avLst/>
            </a:prstGeom>
            <a:noFill/>
          </p:spPr>
          <p:txBody>
            <a:bodyPr wrap="square" rtlCol="0">
              <a:spAutoFit/>
            </a:bodyPr>
            <a:lstStyle/>
            <a:p>
              <a:r>
                <a:rPr lang="en-US" dirty="0" smtClean="0"/>
                <a:t>9.0</a:t>
              </a:r>
              <a:endParaRPr lang="en-US" dirty="0"/>
            </a:p>
          </p:txBody>
        </p:sp>
        <p:sp>
          <p:nvSpPr>
            <p:cNvPr id="33" name="TextBox 32"/>
            <p:cNvSpPr txBox="1"/>
            <p:nvPr/>
          </p:nvSpPr>
          <p:spPr>
            <a:xfrm>
              <a:off x="3492658" y="940510"/>
              <a:ext cx="1641044" cy="1015663"/>
            </a:xfrm>
            <a:prstGeom prst="rect">
              <a:avLst/>
            </a:prstGeom>
            <a:noFill/>
          </p:spPr>
          <p:txBody>
            <a:bodyPr wrap="square" rtlCol="0">
              <a:spAutoFit/>
            </a:bodyPr>
            <a:lstStyle/>
            <a:p>
              <a:pPr algn="ctr"/>
              <a:r>
                <a:rPr lang="en-US" sz="2000" dirty="0" smtClean="0"/>
                <a:t>Notification</a:t>
              </a:r>
            </a:p>
            <a:p>
              <a:pPr algn="ctr"/>
              <a:r>
                <a:rPr lang="en-US" sz="2000" dirty="0" smtClean="0"/>
                <a:t>System</a:t>
              </a:r>
            </a:p>
            <a:p>
              <a:pPr algn="ctr"/>
              <a:endParaRPr lang="en-US" sz="2000" dirty="0"/>
            </a:p>
          </p:txBody>
        </p:sp>
      </p:grpSp>
      <p:grpSp>
        <p:nvGrpSpPr>
          <p:cNvPr id="34" name="Group 33"/>
          <p:cNvGrpSpPr/>
          <p:nvPr/>
        </p:nvGrpSpPr>
        <p:grpSpPr>
          <a:xfrm>
            <a:off x="3930439" y="5580790"/>
            <a:ext cx="1603763" cy="383664"/>
            <a:chOff x="8485142" y="4005456"/>
            <a:chExt cx="1603763" cy="383664"/>
          </a:xfrm>
        </p:grpSpPr>
        <p:grpSp>
          <p:nvGrpSpPr>
            <p:cNvPr id="35" name="Group 34"/>
            <p:cNvGrpSpPr/>
            <p:nvPr/>
          </p:nvGrpSpPr>
          <p:grpSpPr>
            <a:xfrm>
              <a:off x="8498178" y="4005456"/>
              <a:ext cx="1590727" cy="383664"/>
              <a:chOff x="8498178" y="4005456"/>
              <a:chExt cx="1590727" cy="383664"/>
            </a:xfrm>
          </p:grpSpPr>
          <p:grpSp>
            <p:nvGrpSpPr>
              <p:cNvPr id="37" name="Group 36"/>
              <p:cNvGrpSpPr/>
              <p:nvPr/>
            </p:nvGrpSpPr>
            <p:grpSpPr>
              <a:xfrm>
                <a:off x="8498178" y="4005456"/>
                <a:ext cx="1590727" cy="382078"/>
                <a:chOff x="7421312" y="713627"/>
                <a:chExt cx="1590727" cy="382078"/>
              </a:xfrm>
            </p:grpSpPr>
            <p:cxnSp>
              <p:nvCxnSpPr>
                <p:cNvPr id="40" name="Straight Connector 39"/>
                <p:cNvCxnSpPr/>
                <p:nvPr/>
              </p:nvCxnSpPr>
              <p:spPr>
                <a:xfrm>
                  <a:off x="7421312" y="727271"/>
                  <a:ext cx="1424419" cy="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435191" y="1095705"/>
                  <a:ext cx="1424419" cy="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715555" y="713627"/>
                  <a:ext cx="1296484" cy="369332"/>
                </a:xfrm>
                <a:prstGeom prst="rect">
                  <a:avLst/>
                </a:prstGeom>
                <a:noFill/>
              </p:spPr>
              <p:txBody>
                <a:bodyPr wrap="square" rtlCol="0">
                  <a:spAutoFit/>
                </a:bodyPr>
                <a:lstStyle/>
                <a:p>
                  <a:r>
                    <a:rPr lang="en-US" dirty="0" smtClean="0"/>
                    <a:t>Notification</a:t>
                  </a:r>
                </a:p>
              </p:txBody>
            </p:sp>
          </p:grpSp>
          <p:cxnSp>
            <p:nvCxnSpPr>
              <p:cNvPr id="38" name="Straight Connector 37"/>
              <p:cNvCxnSpPr/>
              <p:nvPr/>
            </p:nvCxnSpPr>
            <p:spPr>
              <a:xfrm>
                <a:off x="8498205" y="4019100"/>
                <a:ext cx="0" cy="37002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856345" y="4019100"/>
                <a:ext cx="0" cy="37002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8485142" y="4042664"/>
              <a:ext cx="466479" cy="307777"/>
            </a:xfrm>
            <a:prstGeom prst="rect">
              <a:avLst/>
            </a:prstGeom>
            <a:noFill/>
          </p:spPr>
          <p:txBody>
            <a:bodyPr wrap="square" rtlCol="0">
              <a:spAutoFit/>
            </a:bodyPr>
            <a:lstStyle/>
            <a:p>
              <a:r>
                <a:rPr lang="en-US" sz="1400" dirty="0" smtClean="0"/>
                <a:t>D5</a:t>
              </a:r>
            </a:p>
          </p:txBody>
        </p:sp>
      </p:grpSp>
      <p:grpSp>
        <p:nvGrpSpPr>
          <p:cNvPr id="43" name="Group 42"/>
          <p:cNvGrpSpPr/>
          <p:nvPr/>
        </p:nvGrpSpPr>
        <p:grpSpPr>
          <a:xfrm>
            <a:off x="1875157" y="3361082"/>
            <a:ext cx="1670744" cy="1658983"/>
            <a:chOff x="3462959" y="679268"/>
            <a:chExt cx="1670744" cy="1658983"/>
          </a:xfrm>
        </p:grpSpPr>
        <p:sp>
          <p:nvSpPr>
            <p:cNvPr id="44" name="Oval 43"/>
            <p:cNvSpPr/>
            <p:nvPr/>
          </p:nvSpPr>
          <p:spPr>
            <a:xfrm>
              <a:off x="3474720" y="679268"/>
              <a:ext cx="1658983" cy="1658983"/>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 name="Straight Connector 44"/>
            <p:cNvCxnSpPr/>
            <p:nvPr/>
          </p:nvCxnSpPr>
          <p:spPr>
            <a:xfrm>
              <a:off x="3608343" y="1960422"/>
              <a:ext cx="1381668" cy="4248"/>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088674" y="1964670"/>
              <a:ext cx="613955" cy="369332"/>
            </a:xfrm>
            <a:prstGeom prst="rect">
              <a:avLst/>
            </a:prstGeom>
            <a:noFill/>
          </p:spPr>
          <p:txBody>
            <a:bodyPr wrap="square" rtlCol="0">
              <a:spAutoFit/>
            </a:bodyPr>
            <a:lstStyle/>
            <a:p>
              <a:r>
                <a:rPr lang="en-US" dirty="0"/>
                <a:t>7</a:t>
              </a:r>
              <a:r>
                <a:rPr lang="en-US" dirty="0" smtClean="0"/>
                <a:t>.0</a:t>
              </a:r>
              <a:endParaRPr lang="en-US" dirty="0"/>
            </a:p>
          </p:txBody>
        </p:sp>
        <p:sp>
          <p:nvSpPr>
            <p:cNvPr id="47" name="TextBox 46"/>
            <p:cNvSpPr txBox="1"/>
            <p:nvPr/>
          </p:nvSpPr>
          <p:spPr>
            <a:xfrm>
              <a:off x="3462959" y="842792"/>
              <a:ext cx="1670743" cy="1015663"/>
            </a:xfrm>
            <a:prstGeom prst="rect">
              <a:avLst/>
            </a:prstGeom>
            <a:noFill/>
          </p:spPr>
          <p:txBody>
            <a:bodyPr wrap="square" rtlCol="0">
              <a:spAutoFit/>
            </a:bodyPr>
            <a:lstStyle/>
            <a:p>
              <a:pPr algn="ctr"/>
              <a:r>
                <a:rPr lang="en-US" sz="2000" dirty="0" smtClean="0"/>
                <a:t>Search</a:t>
              </a:r>
            </a:p>
            <a:p>
              <a:pPr algn="ctr"/>
              <a:r>
                <a:rPr lang="en-US" sz="2000" dirty="0" smtClean="0"/>
                <a:t>Repository/</a:t>
              </a:r>
            </a:p>
            <a:p>
              <a:pPr algn="ctr"/>
              <a:r>
                <a:rPr lang="en-US" sz="2000" dirty="0" smtClean="0"/>
                <a:t>Files System</a:t>
              </a:r>
              <a:endParaRPr lang="en-US" sz="1600" dirty="0"/>
            </a:p>
          </p:txBody>
        </p:sp>
      </p:grpSp>
      <p:cxnSp>
        <p:nvCxnSpPr>
          <p:cNvPr id="48" name="Elbow Connector 47"/>
          <p:cNvCxnSpPr/>
          <p:nvPr/>
        </p:nvCxnSpPr>
        <p:spPr>
          <a:xfrm rot="5400000">
            <a:off x="3528418" y="3358698"/>
            <a:ext cx="1168275" cy="1133307"/>
          </a:xfrm>
          <a:prstGeom prst="bentConnector3">
            <a:avLst>
              <a:gd name="adj1" fmla="val 100005"/>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5400000" flipH="1" flipV="1">
            <a:off x="3376945" y="3239852"/>
            <a:ext cx="1450738" cy="1623783"/>
          </a:xfrm>
          <a:prstGeom prst="bentConnector4">
            <a:avLst>
              <a:gd name="adj1" fmla="val 0"/>
              <a:gd name="adj2" fmla="val 99737"/>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rot="16200000">
            <a:off x="3446077" y="3310298"/>
            <a:ext cx="2220685" cy="307777"/>
          </a:xfrm>
          <a:prstGeom prst="rect">
            <a:avLst/>
          </a:prstGeom>
          <a:noFill/>
        </p:spPr>
        <p:txBody>
          <a:bodyPr wrap="square" rtlCol="0">
            <a:spAutoFit/>
          </a:bodyPr>
          <a:lstStyle/>
          <a:p>
            <a:r>
              <a:rPr lang="en-US" sz="1400" dirty="0" smtClean="0"/>
              <a:t>Search Query</a:t>
            </a:r>
            <a:endParaRPr lang="en-US" sz="1400" dirty="0"/>
          </a:p>
        </p:txBody>
      </p:sp>
      <p:grpSp>
        <p:nvGrpSpPr>
          <p:cNvPr id="51" name="Group 50"/>
          <p:cNvGrpSpPr/>
          <p:nvPr/>
        </p:nvGrpSpPr>
        <p:grpSpPr>
          <a:xfrm>
            <a:off x="1879900" y="864197"/>
            <a:ext cx="1658983" cy="1658983"/>
            <a:chOff x="3474720" y="679268"/>
            <a:chExt cx="1658983" cy="1658983"/>
          </a:xfrm>
        </p:grpSpPr>
        <p:sp>
          <p:nvSpPr>
            <p:cNvPr id="52" name="Oval 51"/>
            <p:cNvSpPr/>
            <p:nvPr/>
          </p:nvSpPr>
          <p:spPr>
            <a:xfrm>
              <a:off x="3474720" y="679268"/>
              <a:ext cx="1658983" cy="1658983"/>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p:cNvCxnSpPr/>
            <p:nvPr/>
          </p:nvCxnSpPr>
          <p:spPr>
            <a:xfrm>
              <a:off x="3608343" y="1960422"/>
              <a:ext cx="1381668" cy="4248"/>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088674" y="1964670"/>
              <a:ext cx="613955" cy="369332"/>
            </a:xfrm>
            <a:prstGeom prst="rect">
              <a:avLst/>
            </a:prstGeom>
            <a:noFill/>
          </p:spPr>
          <p:txBody>
            <a:bodyPr wrap="square" rtlCol="0">
              <a:spAutoFit/>
            </a:bodyPr>
            <a:lstStyle/>
            <a:p>
              <a:r>
                <a:rPr lang="en-US" dirty="0"/>
                <a:t>6</a:t>
              </a:r>
              <a:r>
                <a:rPr lang="en-US" dirty="0" smtClean="0"/>
                <a:t>.0</a:t>
              </a:r>
              <a:endParaRPr lang="en-US" dirty="0"/>
            </a:p>
          </p:txBody>
        </p:sp>
        <p:sp>
          <p:nvSpPr>
            <p:cNvPr id="55" name="TextBox 54"/>
            <p:cNvSpPr txBox="1"/>
            <p:nvPr/>
          </p:nvSpPr>
          <p:spPr>
            <a:xfrm>
              <a:off x="3492658" y="940510"/>
              <a:ext cx="1641044" cy="707886"/>
            </a:xfrm>
            <a:prstGeom prst="rect">
              <a:avLst/>
            </a:prstGeom>
            <a:noFill/>
          </p:spPr>
          <p:txBody>
            <a:bodyPr wrap="square" rtlCol="0">
              <a:spAutoFit/>
            </a:bodyPr>
            <a:lstStyle/>
            <a:p>
              <a:pPr algn="ctr"/>
              <a:r>
                <a:rPr lang="en-US" sz="2000" dirty="0" smtClean="0"/>
                <a:t>Sharing</a:t>
              </a:r>
            </a:p>
            <a:p>
              <a:pPr algn="ctr"/>
              <a:r>
                <a:rPr lang="en-US" sz="2000" dirty="0" smtClean="0"/>
                <a:t>System</a:t>
              </a:r>
            </a:p>
          </p:txBody>
        </p:sp>
      </p:grpSp>
      <p:grpSp>
        <p:nvGrpSpPr>
          <p:cNvPr id="56" name="Group 55"/>
          <p:cNvGrpSpPr/>
          <p:nvPr/>
        </p:nvGrpSpPr>
        <p:grpSpPr>
          <a:xfrm>
            <a:off x="686752" y="2623315"/>
            <a:ext cx="1565190" cy="383664"/>
            <a:chOff x="8485142" y="4005456"/>
            <a:chExt cx="1565190" cy="383664"/>
          </a:xfrm>
        </p:grpSpPr>
        <p:grpSp>
          <p:nvGrpSpPr>
            <p:cNvPr id="57" name="Group 56"/>
            <p:cNvGrpSpPr/>
            <p:nvPr/>
          </p:nvGrpSpPr>
          <p:grpSpPr>
            <a:xfrm>
              <a:off x="8498178" y="4005456"/>
              <a:ext cx="1552154" cy="383664"/>
              <a:chOff x="8498178" y="4005456"/>
              <a:chExt cx="1552154" cy="383664"/>
            </a:xfrm>
          </p:grpSpPr>
          <p:grpSp>
            <p:nvGrpSpPr>
              <p:cNvPr id="59" name="Group 58"/>
              <p:cNvGrpSpPr/>
              <p:nvPr/>
            </p:nvGrpSpPr>
            <p:grpSpPr>
              <a:xfrm>
                <a:off x="8498178" y="4005456"/>
                <a:ext cx="1552154" cy="382078"/>
                <a:chOff x="7421312" y="713627"/>
                <a:chExt cx="1552154" cy="382078"/>
              </a:xfrm>
            </p:grpSpPr>
            <p:cxnSp>
              <p:nvCxnSpPr>
                <p:cNvPr id="62" name="Straight Connector 61"/>
                <p:cNvCxnSpPr/>
                <p:nvPr/>
              </p:nvCxnSpPr>
              <p:spPr>
                <a:xfrm>
                  <a:off x="7421312" y="727271"/>
                  <a:ext cx="1424419" cy="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435191" y="1095705"/>
                  <a:ext cx="1424419" cy="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715555" y="713627"/>
                  <a:ext cx="1257911" cy="369332"/>
                </a:xfrm>
                <a:prstGeom prst="rect">
                  <a:avLst/>
                </a:prstGeom>
                <a:noFill/>
              </p:spPr>
              <p:txBody>
                <a:bodyPr wrap="square" rtlCol="0">
                  <a:spAutoFit/>
                </a:bodyPr>
                <a:lstStyle/>
                <a:p>
                  <a:r>
                    <a:rPr lang="en-US" dirty="0" smtClean="0"/>
                    <a:t>Projects</a:t>
                  </a:r>
                </a:p>
              </p:txBody>
            </p:sp>
          </p:grpSp>
          <p:cxnSp>
            <p:nvCxnSpPr>
              <p:cNvPr id="60" name="Straight Connector 59"/>
              <p:cNvCxnSpPr/>
              <p:nvPr/>
            </p:nvCxnSpPr>
            <p:spPr>
              <a:xfrm>
                <a:off x="8498205" y="4019100"/>
                <a:ext cx="0" cy="37002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856345" y="4019100"/>
                <a:ext cx="0" cy="37002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a:off x="8485142" y="4042664"/>
              <a:ext cx="466479" cy="307777"/>
            </a:xfrm>
            <a:prstGeom prst="rect">
              <a:avLst/>
            </a:prstGeom>
            <a:noFill/>
          </p:spPr>
          <p:txBody>
            <a:bodyPr wrap="square" rtlCol="0">
              <a:spAutoFit/>
            </a:bodyPr>
            <a:lstStyle/>
            <a:p>
              <a:r>
                <a:rPr lang="en-US" sz="1400" dirty="0" smtClean="0"/>
                <a:t>D3</a:t>
              </a:r>
            </a:p>
          </p:txBody>
        </p:sp>
      </p:grpSp>
      <p:sp>
        <p:nvSpPr>
          <p:cNvPr id="65" name="Rectangle 64"/>
          <p:cNvSpPr/>
          <p:nvPr/>
        </p:nvSpPr>
        <p:spPr>
          <a:xfrm>
            <a:off x="0" y="0"/>
            <a:ext cx="12192000" cy="6858000"/>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p:txBody>
      </p:sp>
      <p:sp>
        <p:nvSpPr>
          <p:cNvPr id="66" name="TextBox 65"/>
          <p:cNvSpPr txBox="1"/>
          <p:nvPr/>
        </p:nvSpPr>
        <p:spPr>
          <a:xfrm>
            <a:off x="0" y="6293615"/>
            <a:ext cx="2709392" cy="646331"/>
          </a:xfrm>
          <a:prstGeom prst="rect">
            <a:avLst/>
          </a:prstGeom>
          <a:noFill/>
        </p:spPr>
        <p:txBody>
          <a:bodyPr wrap="square" rtlCol="0">
            <a:spAutoFit/>
          </a:bodyPr>
          <a:lstStyle/>
          <a:p>
            <a:r>
              <a:rPr lang="en-US" sz="3600" dirty="0" smtClean="0">
                <a:solidFill>
                  <a:schemeClr val="bg1"/>
                </a:solidFill>
              </a:rPr>
              <a:t>Code Park</a:t>
            </a:r>
          </a:p>
        </p:txBody>
      </p:sp>
      <p:cxnSp>
        <p:nvCxnSpPr>
          <p:cNvPr id="67" name="Elbow Connector 66"/>
          <p:cNvCxnSpPr>
            <a:endCxn id="52" idx="0"/>
          </p:cNvCxnSpPr>
          <p:nvPr/>
        </p:nvCxnSpPr>
        <p:spPr>
          <a:xfrm rot="10800000">
            <a:off x="2709392" y="864198"/>
            <a:ext cx="2259814" cy="1948091"/>
          </a:xfrm>
          <a:prstGeom prst="bentConnector4">
            <a:avLst>
              <a:gd name="adj1" fmla="val -146"/>
              <a:gd name="adj2" fmla="val 107041"/>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rot="16200000">
            <a:off x="4072272" y="1512395"/>
            <a:ext cx="1543059" cy="307777"/>
          </a:xfrm>
          <a:prstGeom prst="rect">
            <a:avLst/>
          </a:prstGeom>
          <a:noFill/>
        </p:spPr>
        <p:txBody>
          <a:bodyPr wrap="square" rtlCol="0">
            <a:spAutoFit/>
          </a:bodyPr>
          <a:lstStyle/>
          <a:p>
            <a:r>
              <a:rPr lang="en-US" sz="1400" dirty="0" smtClean="0"/>
              <a:t>Sharing Details</a:t>
            </a:r>
          </a:p>
        </p:txBody>
      </p:sp>
      <p:grpSp>
        <p:nvGrpSpPr>
          <p:cNvPr id="69" name="Group 68"/>
          <p:cNvGrpSpPr/>
          <p:nvPr/>
        </p:nvGrpSpPr>
        <p:grpSpPr>
          <a:xfrm>
            <a:off x="2629751" y="2662184"/>
            <a:ext cx="1565190" cy="383664"/>
            <a:chOff x="8485142" y="4005456"/>
            <a:chExt cx="1565190" cy="383664"/>
          </a:xfrm>
        </p:grpSpPr>
        <p:grpSp>
          <p:nvGrpSpPr>
            <p:cNvPr id="70" name="Group 69"/>
            <p:cNvGrpSpPr/>
            <p:nvPr/>
          </p:nvGrpSpPr>
          <p:grpSpPr>
            <a:xfrm>
              <a:off x="8498178" y="4005456"/>
              <a:ext cx="1552154" cy="383664"/>
              <a:chOff x="8498178" y="4005456"/>
              <a:chExt cx="1552154" cy="383664"/>
            </a:xfrm>
          </p:grpSpPr>
          <p:grpSp>
            <p:nvGrpSpPr>
              <p:cNvPr id="72" name="Group 71"/>
              <p:cNvGrpSpPr/>
              <p:nvPr/>
            </p:nvGrpSpPr>
            <p:grpSpPr>
              <a:xfrm>
                <a:off x="8498178" y="4005456"/>
                <a:ext cx="1552154" cy="382078"/>
                <a:chOff x="7421312" y="713627"/>
                <a:chExt cx="1552154" cy="382078"/>
              </a:xfrm>
            </p:grpSpPr>
            <p:cxnSp>
              <p:nvCxnSpPr>
                <p:cNvPr id="75" name="Straight Connector 74"/>
                <p:cNvCxnSpPr/>
                <p:nvPr/>
              </p:nvCxnSpPr>
              <p:spPr>
                <a:xfrm>
                  <a:off x="7421312" y="727271"/>
                  <a:ext cx="1424419" cy="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435191" y="1095705"/>
                  <a:ext cx="1424419" cy="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715555" y="713627"/>
                  <a:ext cx="1257911" cy="369332"/>
                </a:xfrm>
                <a:prstGeom prst="rect">
                  <a:avLst/>
                </a:prstGeom>
                <a:noFill/>
              </p:spPr>
              <p:txBody>
                <a:bodyPr wrap="square" rtlCol="0">
                  <a:spAutoFit/>
                </a:bodyPr>
                <a:lstStyle/>
                <a:p>
                  <a:r>
                    <a:rPr lang="en-US" dirty="0" smtClean="0"/>
                    <a:t>Profile</a:t>
                  </a:r>
                </a:p>
              </p:txBody>
            </p:sp>
          </p:grpSp>
          <p:cxnSp>
            <p:nvCxnSpPr>
              <p:cNvPr id="73" name="Straight Connector 72"/>
              <p:cNvCxnSpPr/>
              <p:nvPr/>
            </p:nvCxnSpPr>
            <p:spPr>
              <a:xfrm>
                <a:off x="8498205" y="4019100"/>
                <a:ext cx="0" cy="37002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8856345" y="4019100"/>
                <a:ext cx="0" cy="37002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8485142" y="4042664"/>
              <a:ext cx="466479" cy="307777"/>
            </a:xfrm>
            <a:prstGeom prst="rect">
              <a:avLst/>
            </a:prstGeom>
            <a:noFill/>
          </p:spPr>
          <p:txBody>
            <a:bodyPr wrap="square" rtlCol="0">
              <a:spAutoFit/>
            </a:bodyPr>
            <a:lstStyle/>
            <a:p>
              <a:r>
                <a:rPr lang="en-US" sz="1400" dirty="0" smtClean="0"/>
                <a:t>D1</a:t>
              </a:r>
            </a:p>
          </p:txBody>
        </p:sp>
      </p:grpSp>
      <p:cxnSp>
        <p:nvCxnSpPr>
          <p:cNvPr id="78" name="Elbow Connector 77"/>
          <p:cNvCxnSpPr/>
          <p:nvPr/>
        </p:nvCxnSpPr>
        <p:spPr>
          <a:xfrm rot="5400000">
            <a:off x="1572637" y="2210913"/>
            <a:ext cx="462753" cy="362052"/>
          </a:xfrm>
          <a:prstGeom prst="bentConnector3">
            <a:avLst>
              <a:gd name="adj1" fmla="val 7658"/>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p:nvPr/>
        </p:nvCxnSpPr>
        <p:spPr>
          <a:xfrm rot="10800000" flipV="1">
            <a:off x="1897838" y="2391937"/>
            <a:ext cx="354104" cy="231377"/>
          </a:xfrm>
          <a:prstGeom prst="bentConnector3">
            <a:avLst>
              <a:gd name="adj1" fmla="val 97957"/>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52" idx="5"/>
            <a:endCxn id="77" idx="0"/>
          </p:cNvCxnSpPr>
          <p:nvPr/>
        </p:nvCxnSpPr>
        <p:spPr>
          <a:xfrm rot="16200000" flipH="1">
            <a:off x="3239980" y="2336178"/>
            <a:ext cx="381956" cy="270055"/>
          </a:xfrm>
          <a:prstGeom prst="bentConnector3">
            <a:avLst>
              <a:gd name="adj1" fmla="val 32900"/>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rot="16200000" flipV="1">
            <a:off x="3074319" y="2459725"/>
            <a:ext cx="238015" cy="194192"/>
          </a:xfrm>
          <a:prstGeom prst="bentConnector3">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64" idx="2"/>
          </p:cNvCxnSpPr>
          <p:nvPr/>
        </p:nvCxnSpPr>
        <p:spPr>
          <a:xfrm rot="16200000" flipH="1">
            <a:off x="1610175" y="3005458"/>
            <a:ext cx="592722" cy="567099"/>
          </a:xfrm>
          <a:prstGeom prst="bentConnector3">
            <a:avLst>
              <a:gd name="adj1" fmla="val 50000"/>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rot="10800000">
            <a:off x="1395120" y="3030843"/>
            <a:ext cx="668745" cy="591061"/>
          </a:xfrm>
          <a:prstGeom prst="bentConnector3">
            <a:avLst>
              <a:gd name="adj1" fmla="val 98833"/>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p:nvPr/>
        </p:nvCxnSpPr>
        <p:spPr>
          <a:xfrm rot="5400000">
            <a:off x="3085811" y="3208207"/>
            <a:ext cx="449277" cy="183520"/>
          </a:xfrm>
          <a:prstGeom prst="bentConnector3">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p:cNvCxnSpPr>
            <a:endCxn id="77" idx="2"/>
          </p:cNvCxnSpPr>
          <p:nvPr/>
        </p:nvCxnSpPr>
        <p:spPr>
          <a:xfrm rot="5400000" flipH="1" flipV="1">
            <a:off x="3161291" y="3180675"/>
            <a:ext cx="553853" cy="255537"/>
          </a:xfrm>
          <a:prstGeom prst="bentConnector3">
            <a:avLst>
              <a:gd name="adj1" fmla="val 2829"/>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rot="16200000">
            <a:off x="3677071" y="3431480"/>
            <a:ext cx="2220685" cy="307777"/>
          </a:xfrm>
          <a:prstGeom prst="rect">
            <a:avLst/>
          </a:prstGeom>
          <a:noFill/>
        </p:spPr>
        <p:txBody>
          <a:bodyPr wrap="square" rtlCol="0">
            <a:spAutoFit/>
          </a:bodyPr>
          <a:lstStyle/>
          <a:p>
            <a:r>
              <a:rPr lang="en-US" sz="1400" dirty="0" smtClean="0"/>
              <a:t>Search Result</a:t>
            </a:r>
            <a:endParaRPr lang="en-US" sz="1400" dirty="0"/>
          </a:p>
        </p:txBody>
      </p:sp>
      <p:sp>
        <p:nvSpPr>
          <p:cNvPr id="87" name="Rectangle 86"/>
          <p:cNvSpPr/>
          <p:nvPr/>
        </p:nvSpPr>
        <p:spPr>
          <a:xfrm>
            <a:off x="9396594" y="5020065"/>
            <a:ext cx="1632857" cy="496389"/>
          </a:xfrm>
          <a:prstGeom prst="rect">
            <a:avLst/>
          </a:prstGeom>
          <a:solidFill>
            <a:schemeClr val="accent1">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Admin</a:t>
            </a:r>
            <a:endParaRPr lang="en-US" sz="2400" dirty="0"/>
          </a:p>
        </p:txBody>
      </p:sp>
      <p:cxnSp>
        <p:nvCxnSpPr>
          <p:cNvPr id="88" name="Elbow Connector 87"/>
          <p:cNvCxnSpPr>
            <a:endCxn id="14" idx="7"/>
          </p:cNvCxnSpPr>
          <p:nvPr/>
        </p:nvCxnSpPr>
        <p:spPr>
          <a:xfrm rot="16200000" flipV="1">
            <a:off x="9010512" y="3101746"/>
            <a:ext cx="2021796" cy="1806343"/>
          </a:xfrm>
          <a:prstGeom prst="bentConnector3">
            <a:avLst>
              <a:gd name="adj1" fmla="val 106093"/>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p:cNvCxnSpPr>
            <a:stCxn id="42" idx="0"/>
            <a:endCxn id="33" idx="1"/>
          </p:cNvCxnSpPr>
          <p:nvPr/>
        </p:nvCxnSpPr>
        <p:spPr>
          <a:xfrm rot="5400000" flipH="1" flipV="1">
            <a:off x="4999506" y="4968932"/>
            <a:ext cx="498313" cy="725404"/>
          </a:xfrm>
          <a:prstGeom prst="bentConnector2">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rot="10800000" flipV="1">
            <a:off x="5100320" y="5281842"/>
            <a:ext cx="511045" cy="325074"/>
          </a:xfrm>
          <a:prstGeom prst="bentConnector3">
            <a:avLst>
              <a:gd name="adj1" fmla="val 101122"/>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p:cNvCxnSpPr>
            <a:endCxn id="8" idx="2"/>
          </p:cNvCxnSpPr>
          <p:nvPr/>
        </p:nvCxnSpPr>
        <p:spPr>
          <a:xfrm rot="16200000" flipV="1">
            <a:off x="4722686" y="3926078"/>
            <a:ext cx="1504775" cy="305369"/>
          </a:xfrm>
          <a:prstGeom prst="bentConnector3">
            <a:avLst>
              <a:gd name="adj1" fmla="val -1218"/>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rot="16200000">
            <a:off x="4150350" y="3846284"/>
            <a:ext cx="2094637" cy="307777"/>
          </a:xfrm>
          <a:prstGeom prst="rect">
            <a:avLst/>
          </a:prstGeom>
          <a:noFill/>
        </p:spPr>
        <p:txBody>
          <a:bodyPr wrap="square" rtlCol="0">
            <a:spAutoFit/>
          </a:bodyPr>
          <a:lstStyle/>
          <a:p>
            <a:r>
              <a:rPr lang="en-US" sz="1400" dirty="0" smtClean="0"/>
              <a:t> Notification </a:t>
            </a:r>
            <a:r>
              <a:rPr lang="en-US" sz="1400" dirty="0" err="1" smtClean="0"/>
              <a:t>Msg</a:t>
            </a:r>
            <a:endParaRPr lang="en-US" sz="1400" dirty="0" smtClean="0"/>
          </a:p>
        </p:txBody>
      </p:sp>
      <p:cxnSp>
        <p:nvCxnSpPr>
          <p:cNvPr id="93" name="Elbow Connector 92"/>
          <p:cNvCxnSpPr>
            <a:stCxn id="30" idx="1"/>
          </p:cNvCxnSpPr>
          <p:nvPr/>
        </p:nvCxnSpPr>
        <p:spPr>
          <a:xfrm rot="16200000" flipV="1">
            <a:off x="5098340" y="3818317"/>
            <a:ext cx="1215142" cy="260934"/>
          </a:xfrm>
          <a:prstGeom prst="bentConnector3">
            <a:avLst>
              <a:gd name="adj1" fmla="val 878"/>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rot="16200000">
            <a:off x="4422601" y="3300415"/>
            <a:ext cx="2094637" cy="307777"/>
          </a:xfrm>
          <a:prstGeom prst="rect">
            <a:avLst/>
          </a:prstGeom>
          <a:noFill/>
        </p:spPr>
        <p:txBody>
          <a:bodyPr wrap="square" rtlCol="0">
            <a:spAutoFit/>
          </a:bodyPr>
          <a:lstStyle/>
          <a:p>
            <a:r>
              <a:rPr lang="en-US" sz="1400" dirty="0" smtClean="0"/>
              <a:t>Insights</a:t>
            </a:r>
          </a:p>
        </p:txBody>
      </p:sp>
      <p:cxnSp>
        <p:nvCxnSpPr>
          <p:cNvPr id="95" name="Elbow Connector 94"/>
          <p:cNvCxnSpPr>
            <a:stCxn id="87" idx="1"/>
            <a:endCxn id="32" idx="2"/>
          </p:cNvCxnSpPr>
          <p:nvPr/>
        </p:nvCxnSpPr>
        <p:spPr>
          <a:xfrm rot="10800000" flipV="1">
            <a:off x="6514358" y="5268259"/>
            <a:ext cx="2882236" cy="699877"/>
          </a:xfrm>
          <a:prstGeom prst="bentConnector4">
            <a:avLst>
              <a:gd name="adj1" fmla="val 14964"/>
              <a:gd name="adj2" fmla="val 132663"/>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6881624" y="5929760"/>
            <a:ext cx="1872264" cy="307777"/>
          </a:xfrm>
          <a:prstGeom prst="rect">
            <a:avLst/>
          </a:prstGeom>
          <a:noFill/>
        </p:spPr>
        <p:txBody>
          <a:bodyPr wrap="square" rtlCol="0">
            <a:spAutoFit/>
          </a:bodyPr>
          <a:lstStyle/>
          <a:p>
            <a:r>
              <a:rPr lang="en-US" sz="1400" dirty="0" smtClean="0"/>
              <a:t>Notification/Alerts</a:t>
            </a:r>
          </a:p>
        </p:txBody>
      </p:sp>
      <p:sp>
        <p:nvSpPr>
          <p:cNvPr id="97" name="TextBox 96"/>
          <p:cNvSpPr txBox="1"/>
          <p:nvPr/>
        </p:nvSpPr>
        <p:spPr>
          <a:xfrm>
            <a:off x="9361189" y="2595055"/>
            <a:ext cx="1806344" cy="307777"/>
          </a:xfrm>
          <a:prstGeom prst="rect">
            <a:avLst/>
          </a:prstGeom>
          <a:noFill/>
        </p:spPr>
        <p:txBody>
          <a:bodyPr wrap="square" rtlCol="0">
            <a:spAutoFit/>
          </a:bodyPr>
          <a:lstStyle/>
          <a:p>
            <a:r>
              <a:rPr lang="en-US" sz="1400" dirty="0" smtClean="0"/>
              <a:t>Login Details</a:t>
            </a:r>
          </a:p>
        </p:txBody>
      </p:sp>
      <p:grpSp>
        <p:nvGrpSpPr>
          <p:cNvPr id="98" name="Group 97"/>
          <p:cNvGrpSpPr/>
          <p:nvPr/>
        </p:nvGrpSpPr>
        <p:grpSpPr>
          <a:xfrm>
            <a:off x="6017210" y="3612711"/>
            <a:ext cx="1565190" cy="383664"/>
            <a:chOff x="8485142" y="4005456"/>
            <a:chExt cx="1565190" cy="383664"/>
          </a:xfrm>
        </p:grpSpPr>
        <p:grpSp>
          <p:nvGrpSpPr>
            <p:cNvPr id="99" name="Group 98"/>
            <p:cNvGrpSpPr/>
            <p:nvPr/>
          </p:nvGrpSpPr>
          <p:grpSpPr>
            <a:xfrm>
              <a:off x="8498178" y="4005456"/>
              <a:ext cx="1552154" cy="383664"/>
              <a:chOff x="8498178" y="4005456"/>
              <a:chExt cx="1552154" cy="383664"/>
            </a:xfrm>
          </p:grpSpPr>
          <p:grpSp>
            <p:nvGrpSpPr>
              <p:cNvPr id="101" name="Group 100"/>
              <p:cNvGrpSpPr/>
              <p:nvPr/>
            </p:nvGrpSpPr>
            <p:grpSpPr>
              <a:xfrm>
                <a:off x="8498178" y="4005456"/>
                <a:ext cx="1552154" cy="382078"/>
                <a:chOff x="7421312" y="713627"/>
                <a:chExt cx="1552154" cy="382078"/>
              </a:xfrm>
            </p:grpSpPr>
            <p:cxnSp>
              <p:nvCxnSpPr>
                <p:cNvPr id="104" name="Straight Connector 103"/>
                <p:cNvCxnSpPr/>
                <p:nvPr/>
              </p:nvCxnSpPr>
              <p:spPr>
                <a:xfrm>
                  <a:off x="7421312" y="727271"/>
                  <a:ext cx="1424419" cy="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7435191" y="1095705"/>
                  <a:ext cx="1424419" cy="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715555" y="713627"/>
                  <a:ext cx="1257911" cy="369332"/>
                </a:xfrm>
                <a:prstGeom prst="rect">
                  <a:avLst/>
                </a:prstGeom>
                <a:noFill/>
              </p:spPr>
              <p:txBody>
                <a:bodyPr wrap="square" rtlCol="0">
                  <a:spAutoFit/>
                </a:bodyPr>
                <a:lstStyle/>
                <a:p>
                  <a:r>
                    <a:rPr lang="en-US" dirty="0" smtClean="0"/>
                    <a:t>Profile</a:t>
                  </a:r>
                </a:p>
              </p:txBody>
            </p:sp>
          </p:grpSp>
          <p:cxnSp>
            <p:nvCxnSpPr>
              <p:cNvPr id="102" name="Straight Connector 101"/>
              <p:cNvCxnSpPr/>
              <p:nvPr/>
            </p:nvCxnSpPr>
            <p:spPr>
              <a:xfrm>
                <a:off x="8498205" y="4019100"/>
                <a:ext cx="0" cy="37002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8856345" y="4019100"/>
                <a:ext cx="0" cy="370020"/>
              </a:xfrm>
              <a:prstGeom prst="line">
                <a:avLst/>
              </a:prstGeom>
              <a:ln w="28575" cap="sq">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0" name="TextBox 99"/>
            <p:cNvSpPr txBox="1"/>
            <p:nvPr/>
          </p:nvSpPr>
          <p:spPr>
            <a:xfrm>
              <a:off x="8485142" y="4042664"/>
              <a:ext cx="466479" cy="307777"/>
            </a:xfrm>
            <a:prstGeom prst="rect">
              <a:avLst/>
            </a:prstGeom>
            <a:noFill/>
          </p:spPr>
          <p:txBody>
            <a:bodyPr wrap="square" rtlCol="0">
              <a:spAutoFit/>
            </a:bodyPr>
            <a:lstStyle/>
            <a:p>
              <a:r>
                <a:rPr lang="en-US" sz="1400" dirty="0" smtClean="0"/>
                <a:t>D1</a:t>
              </a:r>
            </a:p>
          </p:txBody>
        </p:sp>
      </p:grpSp>
      <p:cxnSp>
        <p:nvCxnSpPr>
          <p:cNvPr id="107" name="Elbow Connector 106"/>
          <p:cNvCxnSpPr/>
          <p:nvPr/>
        </p:nvCxnSpPr>
        <p:spPr>
          <a:xfrm flipV="1">
            <a:off x="7225387" y="3239130"/>
            <a:ext cx="585362" cy="341429"/>
          </a:xfrm>
          <a:prstGeom prst="bentConnector3">
            <a:avLst>
              <a:gd name="adj1" fmla="val 409"/>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p:cNvCxnSpPr/>
          <p:nvPr/>
        </p:nvCxnSpPr>
        <p:spPr>
          <a:xfrm rot="10800000" flipV="1">
            <a:off x="7394925" y="3443187"/>
            <a:ext cx="305258" cy="145959"/>
          </a:xfrm>
          <a:prstGeom prst="bentConnector3">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p:nvPr/>
        </p:nvCxnSpPr>
        <p:spPr>
          <a:xfrm rot="16200000" flipH="1">
            <a:off x="9017739" y="3356066"/>
            <a:ext cx="1844758" cy="1406958"/>
          </a:xfrm>
          <a:prstGeom prst="bentConnector3">
            <a:avLst>
              <a:gd name="adj1" fmla="val -1142"/>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9379127" y="2864109"/>
            <a:ext cx="1806344" cy="307777"/>
          </a:xfrm>
          <a:prstGeom prst="rect">
            <a:avLst/>
          </a:prstGeom>
          <a:noFill/>
        </p:spPr>
        <p:txBody>
          <a:bodyPr wrap="square" rtlCol="0">
            <a:spAutoFit/>
          </a:bodyPr>
          <a:lstStyle/>
          <a:p>
            <a:r>
              <a:rPr lang="en-US" sz="1400" dirty="0" smtClean="0"/>
              <a:t>User List</a:t>
            </a:r>
          </a:p>
        </p:txBody>
      </p:sp>
      <p:cxnSp>
        <p:nvCxnSpPr>
          <p:cNvPr id="111" name="Elbow Connector 110"/>
          <p:cNvCxnSpPr/>
          <p:nvPr/>
        </p:nvCxnSpPr>
        <p:spPr>
          <a:xfrm>
            <a:off x="9332161" y="3366253"/>
            <a:ext cx="1031039" cy="1649563"/>
          </a:xfrm>
          <a:prstGeom prst="bentConnector2">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9398929" y="3113810"/>
            <a:ext cx="1806344" cy="307777"/>
          </a:xfrm>
          <a:prstGeom prst="rect">
            <a:avLst/>
          </a:prstGeom>
          <a:noFill/>
        </p:spPr>
        <p:txBody>
          <a:bodyPr wrap="square" rtlCol="0">
            <a:spAutoFit/>
          </a:bodyPr>
          <a:lstStyle/>
          <a:p>
            <a:r>
              <a:rPr lang="en-US" sz="1400" dirty="0" smtClean="0"/>
              <a:t>Reviews List</a:t>
            </a:r>
          </a:p>
        </p:txBody>
      </p:sp>
      <p:cxnSp>
        <p:nvCxnSpPr>
          <p:cNvPr id="113" name="Elbow Connector 112"/>
          <p:cNvCxnSpPr>
            <a:stCxn id="14" idx="0"/>
          </p:cNvCxnSpPr>
          <p:nvPr/>
        </p:nvCxnSpPr>
        <p:spPr>
          <a:xfrm rot="5400000" flipH="1" flipV="1">
            <a:off x="8302640" y="2126869"/>
            <a:ext cx="853259" cy="395140"/>
          </a:xfrm>
          <a:prstGeom prst="bentConnector3">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14" name="Elbow Connector 113"/>
          <p:cNvCxnSpPr/>
          <p:nvPr/>
        </p:nvCxnSpPr>
        <p:spPr>
          <a:xfrm rot="5400000">
            <a:off x="8599973" y="2163311"/>
            <a:ext cx="817225" cy="354041"/>
          </a:xfrm>
          <a:prstGeom prst="bentConnector3">
            <a:avLst>
              <a:gd name="adj1" fmla="val 76641"/>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15" name="Elbow Connector 114"/>
          <p:cNvCxnSpPr/>
          <p:nvPr/>
        </p:nvCxnSpPr>
        <p:spPr>
          <a:xfrm rot="16200000" flipH="1">
            <a:off x="9060920" y="4026298"/>
            <a:ext cx="1383249" cy="595785"/>
          </a:xfrm>
          <a:prstGeom prst="bentConnector3">
            <a:avLst>
              <a:gd name="adj1" fmla="val -366"/>
            </a:avLst>
          </a:prstGeom>
          <a:ln w="28575" cap="sq">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rot="16200000">
            <a:off x="8977823" y="3890551"/>
            <a:ext cx="1806344" cy="307777"/>
          </a:xfrm>
          <a:prstGeom prst="rect">
            <a:avLst/>
          </a:prstGeom>
          <a:noFill/>
        </p:spPr>
        <p:txBody>
          <a:bodyPr wrap="square" rtlCol="0">
            <a:spAutoFit/>
          </a:bodyPr>
          <a:lstStyle/>
          <a:p>
            <a:r>
              <a:rPr lang="en-US" sz="1400" dirty="0" smtClean="0"/>
              <a:t>Project Insights</a:t>
            </a:r>
          </a:p>
        </p:txBody>
      </p:sp>
    </p:spTree>
    <p:extLst>
      <p:ext uri="{BB962C8B-B14F-4D97-AF65-F5344CB8AC3E}">
        <p14:creationId xmlns:p14="http://schemas.microsoft.com/office/powerpoint/2010/main" val="19754951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p:cNvGrpSpPr/>
          <p:nvPr/>
        </p:nvGrpSpPr>
        <p:grpSpPr>
          <a:xfrm>
            <a:off x="670751" y="552325"/>
            <a:ext cx="10732577" cy="5404660"/>
            <a:chOff x="183472" y="1087550"/>
            <a:chExt cx="10732577" cy="5404660"/>
          </a:xfrm>
        </p:grpSpPr>
        <p:sp>
          <p:nvSpPr>
            <p:cNvPr id="3" name="Rectangle 2"/>
            <p:cNvSpPr/>
            <p:nvPr/>
          </p:nvSpPr>
          <p:spPr>
            <a:xfrm>
              <a:off x="183472" y="3727660"/>
              <a:ext cx="1306300" cy="562515"/>
            </a:xfrm>
            <a:prstGeom prst="rect">
              <a:avLst/>
            </a:prstGeom>
            <a:solidFill>
              <a:schemeClr val="accent1">
                <a:lumMod val="7500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 </a:t>
              </a:r>
              <a:r>
                <a:rPr lang="en-US" sz="2800" b="1" dirty="0" smtClean="0">
                  <a:solidFill>
                    <a:schemeClr val="bg1"/>
                  </a:solidFill>
                  <a:latin typeface="Times New Roman" panose="02020603050405020304" pitchFamily="18" charset="0"/>
                  <a:cs typeface="Times New Roman" panose="02020603050405020304" pitchFamily="18" charset="0"/>
                </a:rPr>
                <a:t>User</a:t>
              </a:r>
              <a:endParaRPr lang="en-US" b="1" dirty="0">
                <a:solidFill>
                  <a:schemeClr val="bg1"/>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3140385" y="3102198"/>
              <a:ext cx="1678000" cy="1586395"/>
              <a:chOff x="2347568" y="511003"/>
              <a:chExt cx="1678000" cy="1586395"/>
            </a:xfrm>
          </p:grpSpPr>
          <p:sp>
            <p:nvSpPr>
              <p:cNvPr id="73" name="Oval 72"/>
              <p:cNvSpPr/>
              <p:nvPr/>
            </p:nvSpPr>
            <p:spPr>
              <a:xfrm>
                <a:off x="2347568" y="511003"/>
                <a:ext cx="1678000" cy="158639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b="1" dirty="0"/>
              </a:p>
            </p:txBody>
          </p:sp>
          <p:sp>
            <p:nvSpPr>
              <p:cNvPr id="74" name="TextBox 73"/>
              <p:cNvSpPr txBox="1"/>
              <p:nvPr/>
            </p:nvSpPr>
            <p:spPr>
              <a:xfrm>
                <a:off x="2378231" y="731757"/>
                <a:ext cx="1601027" cy="923330"/>
              </a:xfrm>
              <a:prstGeom prst="rect">
                <a:avLst/>
              </a:prstGeom>
              <a:noFill/>
            </p:spPr>
            <p:txBody>
              <a:bodyPr wrap="square" rtlCol="0">
                <a:spAutoFit/>
              </a:bodyPr>
              <a:lstStyle/>
              <a:p>
                <a:pPr algn="ctr"/>
                <a:r>
                  <a:rPr lang="en-US" dirty="0"/>
                  <a:t>User</a:t>
                </a:r>
              </a:p>
              <a:p>
                <a:pPr algn="ctr"/>
                <a:r>
                  <a:rPr lang="en-US" dirty="0"/>
                  <a:t>Account</a:t>
                </a:r>
              </a:p>
              <a:p>
                <a:pPr algn="ctr"/>
                <a:r>
                  <a:rPr lang="en-US" dirty="0" err="1"/>
                  <a:t>Mngmnt</a:t>
                </a:r>
                <a:endParaRPr lang="en-US" dirty="0"/>
              </a:p>
            </p:txBody>
          </p:sp>
          <p:cxnSp>
            <p:nvCxnSpPr>
              <p:cNvPr id="75" name="Straight Connector 74"/>
              <p:cNvCxnSpPr/>
              <p:nvPr/>
            </p:nvCxnSpPr>
            <p:spPr>
              <a:xfrm>
                <a:off x="2500939" y="1748644"/>
                <a:ext cx="13860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86246" y="1748644"/>
                <a:ext cx="1000642" cy="317330"/>
              </a:xfrm>
              <a:prstGeom prst="rect">
                <a:avLst/>
              </a:prstGeom>
              <a:noFill/>
            </p:spPr>
            <p:txBody>
              <a:bodyPr wrap="square" rtlCol="0">
                <a:spAutoFit/>
              </a:bodyPr>
              <a:lstStyle/>
              <a:p>
                <a:pPr algn="ctr"/>
                <a:r>
                  <a:rPr lang="en-US" sz="1600" b="1" dirty="0" smtClean="0"/>
                  <a:t>1.0</a:t>
                </a:r>
                <a:endParaRPr lang="en-US" b="1" dirty="0"/>
              </a:p>
            </p:txBody>
          </p:sp>
        </p:grpSp>
        <p:cxnSp>
          <p:nvCxnSpPr>
            <p:cNvPr id="5" name="Straight Connector 4"/>
            <p:cNvCxnSpPr/>
            <p:nvPr/>
          </p:nvCxnSpPr>
          <p:spPr>
            <a:xfrm flipH="1">
              <a:off x="1045029" y="5190298"/>
              <a:ext cx="27127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4137902" y="4661795"/>
              <a:ext cx="0" cy="12755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535953" y="3782468"/>
              <a:ext cx="160443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7164642" y="3010988"/>
              <a:ext cx="1678000" cy="1589258"/>
              <a:chOff x="2347568" y="511003"/>
              <a:chExt cx="1678000" cy="1589258"/>
            </a:xfrm>
          </p:grpSpPr>
          <p:sp>
            <p:nvSpPr>
              <p:cNvPr id="69" name="Oval 68"/>
              <p:cNvSpPr/>
              <p:nvPr/>
            </p:nvSpPr>
            <p:spPr>
              <a:xfrm>
                <a:off x="2347568" y="511003"/>
                <a:ext cx="1678000" cy="158639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b="1" dirty="0"/>
              </a:p>
            </p:txBody>
          </p:sp>
          <p:sp>
            <p:nvSpPr>
              <p:cNvPr id="70" name="TextBox 69"/>
              <p:cNvSpPr txBox="1"/>
              <p:nvPr/>
            </p:nvSpPr>
            <p:spPr>
              <a:xfrm>
                <a:off x="2378358" y="896215"/>
                <a:ext cx="1601027" cy="646331"/>
              </a:xfrm>
              <a:prstGeom prst="rect">
                <a:avLst/>
              </a:prstGeom>
              <a:noFill/>
            </p:spPr>
            <p:txBody>
              <a:bodyPr wrap="square" rtlCol="0">
                <a:spAutoFit/>
              </a:bodyPr>
              <a:lstStyle/>
              <a:p>
                <a:pPr algn="ctr"/>
                <a:r>
                  <a:rPr lang="en-US" b="1" dirty="0" smtClean="0">
                    <a:solidFill>
                      <a:schemeClr val="accent6">
                        <a:lumMod val="50000"/>
                      </a:schemeClr>
                    </a:solidFill>
                  </a:rPr>
                  <a:t>Login </a:t>
                </a:r>
              </a:p>
              <a:p>
                <a:pPr algn="ctr"/>
                <a:r>
                  <a:rPr lang="en-US" b="1" dirty="0" smtClean="0">
                    <a:solidFill>
                      <a:schemeClr val="accent6">
                        <a:lumMod val="50000"/>
                      </a:schemeClr>
                    </a:solidFill>
                  </a:rPr>
                  <a:t>System</a:t>
                </a:r>
                <a:endParaRPr lang="en-US" b="1" dirty="0">
                  <a:solidFill>
                    <a:schemeClr val="accent6">
                      <a:lumMod val="50000"/>
                    </a:schemeClr>
                  </a:solidFill>
                </a:endParaRPr>
              </a:p>
            </p:txBody>
          </p:sp>
          <p:cxnSp>
            <p:nvCxnSpPr>
              <p:cNvPr id="71" name="Straight Connector 70"/>
              <p:cNvCxnSpPr/>
              <p:nvPr/>
            </p:nvCxnSpPr>
            <p:spPr>
              <a:xfrm>
                <a:off x="2500939" y="1748644"/>
                <a:ext cx="13860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686246" y="1761707"/>
                <a:ext cx="1000642" cy="338554"/>
              </a:xfrm>
              <a:prstGeom prst="rect">
                <a:avLst/>
              </a:prstGeom>
              <a:noFill/>
            </p:spPr>
            <p:txBody>
              <a:bodyPr wrap="square" rtlCol="0">
                <a:spAutoFit/>
              </a:bodyPr>
              <a:lstStyle/>
              <a:p>
                <a:pPr algn="ctr"/>
                <a:r>
                  <a:rPr lang="en-US" sz="1600" b="1" dirty="0" smtClean="0"/>
                  <a:t>1.2</a:t>
                </a:r>
                <a:endParaRPr lang="en-US" b="1" dirty="0"/>
              </a:p>
            </p:txBody>
          </p:sp>
        </p:grpSp>
        <p:grpSp>
          <p:nvGrpSpPr>
            <p:cNvPr id="9" name="Group 8"/>
            <p:cNvGrpSpPr/>
            <p:nvPr/>
          </p:nvGrpSpPr>
          <p:grpSpPr>
            <a:xfrm>
              <a:off x="7158988" y="1087550"/>
              <a:ext cx="1678000" cy="1586395"/>
              <a:chOff x="2347568" y="511003"/>
              <a:chExt cx="1678000" cy="1586395"/>
            </a:xfrm>
          </p:grpSpPr>
          <p:sp>
            <p:nvSpPr>
              <p:cNvPr id="65" name="Oval 64"/>
              <p:cNvSpPr/>
              <p:nvPr/>
            </p:nvSpPr>
            <p:spPr>
              <a:xfrm>
                <a:off x="2347568" y="511003"/>
                <a:ext cx="1678000" cy="158639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b="1" dirty="0"/>
              </a:p>
            </p:txBody>
          </p:sp>
          <p:sp>
            <p:nvSpPr>
              <p:cNvPr id="66" name="TextBox 65"/>
              <p:cNvSpPr txBox="1"/>
              <p:nvPr/>
            </p:nvSpPr>
            <p:spPr>
              <a:xfrm>
                <a:off x="2378358" y="896215"/>
                <a:ext cx="1601027" cy="646331"/>
              </a:xfrm>
              <a:prstGeom prst="rect">
                <a:avLst/>
              </a:prstGeom>
              <a:noFill/>
            </p:spPr>
            <p:txBody>
              <a:bodyPr wrap="square" rtlCol="0">
                <a:spAutoFit/>
              </a:bodyPr>
              <a:lstStyle/>
              <a:p>
                <a:pPr algn="ctr"/>
                <a:r>
                  <a:rPr lang="en-US" b="1" dirty="0" smtClean="0">
                    <a:solidFill>
                      <a:schemeClr val="accent6">
                        <a:lumMod val="50000"/>
                      </a:schemeClr>
                    </a:solidFill>
                  </a:rPr>
                  <a:t>Registration System</a:t>
                </a:r>
                <a:endParaRPr lang="en-US" b="1" dirty="0">
                  <a:solidFill>
                    <a:schemeClr val="accent6">
                      <a:lumMod val="50000"/>
                    </a:schemeClr>
                  </a:solidFill>
                </a:endParaRPr>
              </a:p>
            </p:txBody>
          </p:sp>
          <p:cxnSp>
            <p:nvCxnSpPr>
              <p:cNvPr id="67" name="Straight Connector 66"/>
              <p:cNvCxnSpPr/>
              <p:nvPr/>
            </p:nvCxnSpPr>
            <p:spPr>
              <a:xfrm>
                <a:off x="2500939" y="1748644"/>
                <a:ext cx="13860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686246" y="1748644"/>
                <a:ext cx="1000642" cy="338554"/>
              </a:xfrm>
              <a:prstGeom prst="rect">
                <a:avLst/>
              </a:prstGeom>
              <a:noFill/>
            </p:spPr>
            <p:txBody>
              <a:bodyPr wrap="square" rtlCol="0">
                <a:spAutoFit/>
              </a:bodyPr>
              <a:lstStyle/>
              <a:p>
                <a:pPr algn="ctr"/>
                <a:r>
                  <a:rPr lang="en-US" sz="1600" b="1" dirty="0" smtClean="0"/>
                  <a:t>1.1</a:t>
                </a:r>
                <a:endParaRPr lang="en-US" b="1" dirty="0"/>
              </a:p>
            </p:txBody>
          </p:sp>
        </p:grpSp>
        <p:grpSp>
          <p:nvGrpSpPr>
            <p:cNvPr id="10" name="Group 9"/>
            <p:cNvGrpSpPr/>
            <p:nvPr/>
          </p:nvGrpSpPr>
          <p:grpSpPr>
            <a:xfrm>
              <a:off x="7158988" y="4905815"/>
              <a:ext cx="1678000" cy="1586395"/>
              <a:chOff x="2347568" y="511003"/>
              <a:chExt cx="1678000" cy="1586395"/>
            </a:xfrm>
          </p:grpSpPr>
          <p:sp>
            <p:nvSpPr>
              <p:cNvPr id="61" name="Oval 60"/>
              <p:cNvSpPr/>
              <p:nvPr/>
            </p:nvSpPr>
            <p:spPr>
              <a:xfrm>
                <a:off x="2347568" y="511003"/>
                <a:ext cx="1678000" cy="158639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b="1" dirty="0"/>
              </a:p>
            </p:txBody>
          </p:sp>
          <p:sp>
            <p:nvSpPr>
              <p:cNvPr id="62" name="TextBox 61"/>
              <p:cNvSpPr txBox="1"/>
              <p:nvPr/>
            </p:nvSpPr>
            <p:spPr>
              <a:xfrm>
                <a:off x="2378358" y="811807"/>
                <a:ext cx="1601027" cy="646331"/>
              </a:xfrm>
              <a:prstGeom prst="rect">
                <a:avLst/>
              </a:prstGeom>
              <a:noFill/>
            </p:spPr>
            <p:txBody>
              <a:bodyPr wrap="square" rtlCol="0">
                <a:spAutoFit/>
              </a:bodyPr>
              <a:lstStyle/>
              <a:p>
                <a:pPr algn="ctr"/>
                <a:r>
                  <a:rPr lang="en-US" b="1" dirty="0" smtClean="0">
                    <a:solidFill>
                      <a:schemeClr val="accent6">
                        <a:lumMod val="50000"/>
                      </a:schemeClr>
                    </a:solidFill>
                  </a:rPr>
                  <a:t>Update Profile System</a:t>
                </a:r>
                <a:endParaRPr lang="en-US" b="1" dirty="0">
                  <a:solidFill>
                    <a:schemeClr val="accent6">
                      <a:lumMod val="50000"/>
                    </a:schemeClr>
                  </a:solidFill>
                </a:endParaRPr>
              </a:p>
            </p:txBody>
          </p:sp>
          <p:cxnSp>
            <p:nvCxnSpPr>
              <p:cNvPr id="63" name="Straight Connector 62"/>
              <p:cNvCxnSpPr/>
              <p:nvPr/>
            </p:nvCxnSpPr>
            <p:spPr>
              <a:xfrm>
                <a:off x="2500939" y="1748644"/>
                <a:ext cx="13860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686246" y="1748644"/>
                <a:ext cx="1000642" cy="338554"/>
              </a:xfrm>
              <a:prstGeom prst="rect">
                <a:avLst/>
              </a:prstGeom>
              <a:noFill/>
            </p:spPr>
            <p:txBody>
              <a:bodyPr wrap="square" rtlCol="0">
                <a:spAutoFit/>
              </a:bodyPr>
              <a:lstStyle/>
              <a:p>
                <a:pPr algn="ctr"/>
                <a:r>
                  <a:rPr lang="en-US" sz="1600" b="1" dirty="0" smtClean="0"/>
                  <a:t>1.3</a:t>
                </a:r>
                <a:endParaRPr lang="en-US" b="1" dirty="0"/>
              </a:p>
            </p:txBody>
          </p:sp>
        </p:grpSp>
        <p:cxnSp>
          <p:nvCxnSpPr>
            <p:cNvPr id="11" name="Straight Connector 10"/>
            <p:cNvCxnSpPr/>
            <p:nvPr/>
          </p:nvCxnSpPr>
          <p:spPr>
            <a:xfrm flipV="1">
              <a:off x="495377" y="2508069"/>
              <a:ext cx="0" cy="11219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80303" y="2501726"/>
              <a:ext cx="31772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238752" y="4339839"/>
              <a:ext cx="0" cy="5659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657600" y="2501726"/>
              <a:ext cx="0" cy="6433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500842" y="2782388"/>
              <a:ext cx="0" cy="4572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60842" y="2782387"/>
              <a:ext cx="28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73904" y="2795450"/>
              <a:ext cx="0" cy="8345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361610" y="2237465"/>
              <a:ext cx="1489436" cy="307777"/>
            </a:xfrm>
            <a:prstGeom prst="rect">
              <a:avLst/>
            </a:prstGeom>
            <a:noFill/>
          </p:spPr>
          <p:txBody>
            <a:bodyPr wrap="square" rtlCol="0">
              <a:spAutoFit/>
            </a:bodyPr>
            <a:lstStyle/>
            <a:p>
              <a:r>
                <a:rPr lang="en-US" sz="1400" b="1" dirty="0" smtClean="0"/>
                <a:t>Profile Details </a:t>
              </a:r>
              <a:endParaRPr lang="en-US" b="1" dirty="0"/>
            </a:p>
          </p:txBody>
        </p:sp>
        <p:sp>
          <p:nvSpPr>
            <p:cNvPr id="19" name="TextBox 18"/>
            <p:cNvSpPr txBox="1"/>
            <p:nvPr/>
          </p:nvSpPr>
          <p:spPr>
            <a:xfrm>
              <a:off x="1238752" y="2518621"/>
              <a:ext cx="1607937" cy="307777"/>
            </a:xfrm>
            <a:prstGeom prst="rect">
              <a:avLst/>
            </a:prstGeom>
            <a:noFill/>
          </p:spPr>
          <p:txBody>
            <a:bodyPr wrap="square" rtlCol="0">
              <a:spAutoFit/>
            </a:bodyPr>
            <a:lstStyle/>
            <a:p>
              <a:r>
                <a:rPr lang="en-US" sz="1400" b="1" dirty="0" smtClean="0"/>
                <a:t>Confirmation Msg </a:t>
              </a:r>
              <a:endParaRPr lang="en-US" b="1" dirty="0"/>
            </a:p>
          </p:txBody>
        </p:sp>
        <p:cxnSp>
          <p:nvCxnSpPr>
            <p:cNvPr id="20" name="Straight Connector 19"/>
            <p:cNvCxnSpPr/>
            <p:nvPr/>
          </p:nvCxnSpPr>
          <p:spPr>
            <a:xfrm flipV="1">
              <a:off x="3836122" y="1737360"/>
              <a:ext cx="0" cy="13648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823059" y="1737360"/>
              <a:ext cx="33489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79705" y="1488150"/>
              <a:ext cx="1489436" cy="307777"/>
            </a:xfrm>
            <a:prstGeom prst="rect">
              <a:avLst/>
            </a:prstGeom>
            <a:noFill/>
          </p:spPr>
          <p:txBody>
            <a:bodyPr wrap="square" rtlCol="0">
              <a:spAutoFit/>
            </a:bodyPr>
            <a:lstStyle/>
            <a:p>
              <a:r>
                <a:rPr lang="en-US" sz="1400" b="1" dirty="0" smtClean="0"/>
                <a:t>Profile Details </a:t>
              </a:r>
              <a:endParaRPr lang="en-US" b="1" dirty="0"/>
            </a:p>
          </p:txBody>
        </p:sp>
        <p:cxnSp>
          <p:nvCxnSpPr>
            <p:cNvPr id="23" name="Straight Connector 22"/>
            <p:cNvCxnSpPr/>
            <p:nvPr/>
          </p:nvCxnSpPr>
          <p:spPr>
            <a:xfrm flipH="1">
              <a:off x="3986796" y="2011377"/>
              <a:ext cx="31721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995505" y="2011377"/>
              <a:ext cx="0" cy="10779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42124" y="1746901"/>
              <a:ext cx="1607937" cy="307777"/>
            </a:xfrm>
            <a:prstGeom prst="rect">
              <a:avLst/>
            </a:prstGeom>
            <a:noFill/>
          </p:spPr>
          <p:txBody>
            <a:bodyPr wrap="square" rtlCol="0">
              <a:spAutoFit/>
            </a:bodyPr>
            <a:lstStyle/>
            <a:p>
              <a:r>
                <a:rPr lang="en-US" sz="1400" b="1" dirty="0" smtClean="0"/>
                <a:t>Confirmation Msg </a:t>
              </a:r>
              <a:endParaRPr lang="en-US" b="1" dirty="0"/>
            </a:p>
          </p:txBody>
        </p:sp>
        <p:cxnSp>
          <p:nvCxnSpPr>
            <p:cNvPr id="26" name="Straight Arrow Connector 25"/>
            <p:cNvCxnSpPr/>
            <p:nvPr/>
          </p:nvCxnSpPr>
          <p:spPr>
            <a:xfrm>
              <a:off x="4805322" y="3719365"/>
              <a:ext cx="235366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74725" y="3526873"/>
              <a:ext cx="1607937" cy="307777"/>
            </a:xfrm>
            <a:prstGeom prst="rect">
              <a:avLst/>
            </a:prstGeom>
            <a:noFill/>
          </p:spPr>
          <p:txBody>
            <a:bodyPr wrap="square" rtlCol="0">
              <a:spAutoFit/>
            </a:bodyPr>
            <a:lstStyle/>
            <a:p>
              <a:r>
                <a:rPr lang="en-US" sz="1400" b="1" dirty="0" smtClean="0"/>
                <a:t>Login Details </a:t>
              </a:r>
              <a:endParaRPr lang="en-US" b="1" dirty="0"/>
            </a:p>
          </p:txBody>
        </p:sp>
        <p:cxnSp>
          <p:nvCxnSpPr>
            <p:cNvPr id="28" name="Straight Arrow Connector 27"/>
            <p:cNvCxnSpPr/>
            <p:nvPr/>
          </p:nvCxnSpPr>
          <p:spPr>
            <a:xfrm flipH="1">
              <a:off x="1535955" y="4067095"/>
              <a:ext cx="16044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48095" y="3796984"/>
              <a:ext cx="1607937" cy="307777"/>
            </a:xfrm>
            <a:prstGeom prst="rect">
              <a:avLst/>
            </a:prstGeom>
            <a:noFill/>
          </p:spPr>
          <p:txBody>
            <a:bodyPr wrap="square" rtlCol="0">
              <a:spAutoFit/>
            </a:bodyPr>
            <a:lstStyle/>
            <a:p>
              <a:r>
                <a:rPr lang="en-US" sz="1400" b="1" dirty="0" smtClean="0"/>
                <a:t>Confirmation Msg </a:t>
              </a:r>
              <a:endParaRPr lang="en-US" b="1" dirty="0"/>
            </a:p>
          </p:txBody>
        </p:sp>
        <p:cxnSp>
          <p:nvCxnSpPr>
            <p:cNvPr id="30" name="Straight Arrow Connector 29"/>
            <p:cNvCxnSpPr/>
            <p:nvPr/>
          </p:nvCxnSpPr>
          <p:spPr>
            <a:xfrm>
              <a:off x="4321939" y="5637248"/>
              <a:ext cx="28370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805323" y="4008918"/>
              <a:ext cx="23844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283322" y="3443064"/>
              <a:ext cx="1607937" cy="307777"/>
            </a:xfrm>
            <a:prstGeom prst="rect">
              <a:avLst/>
            </a:prstGeom>
            <a:noFill/>
          </p:spPr>
          <p:txBody>
            <a:bodyPr wrap="square" rtlCol="0">
              <a:spAutoFit/>
            </a:bodyPr>
            <a:lstStyle/>
            <a:p>
              <a:r>
                <a:rPr lang="en-US" sz="1400" b="1" dirty="0" smtClean="0"/>
                <a:t>Login Details </a:t>
              </a:r>
              <a:endParaRPr lang="en-US" b="1" dirty="0"/>
            </a:p>
          </p:txBody>
        </p:sp>
        <p:sp>
          <p:nvSpPr>
            <p:cNvPr id="33" name="TextBox 32"/>
            <p:cNvSpPr txBox="1"/>
            <p:nvPr/>
          </p:nvSpPr>
          <p:spPr>
            <a:xfrm>
              <a:off x="5137218" y="3737778"/>
              <a:ext cx="1607937" cy="307777"/>
            </a:xfrm>
            <a:prstGeom prst="rect">
              <a:avLst/>
            </a:prstGeom>
            <a:noFill/>
          </p:spPr>
          <p:txBody>
            <a:bodyPr wrap="square" rtlCol="0">
              <a:spAutoFit/>
            </a:bodyPr>
            <a:lstStyle/>
            <a:p>
              <a:r>
                <a:rPr lang="en-US" sz="1400" b="1" dirty="0" smtClean="0"/>
                <a:t>Confirmation Msg </a:t>
              </a:r>
              <a:endParaRPr lang="en-US" b="1" dirty="0"/>
            </a:p>
          </p:txBody>
        </p:sp>
        <p:cxnSp>
          <p:nvCxnSpPr>
            <p:cNvPr id="34" name="Straight Connector 33"/>
            <p:cNvCxnSpPr/>
            <p:nvPr/>
          </p:nvCxnSpPr>
          <p:spPr>
            <a:xfrm flipH="1">
              <a:off x="1224975" y="4905815"/>
              <a:ext cx="23773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602314" y="4614487"/>
              <a:ext cx="0" cy="3174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361611" y="4637864"/>
              <a:ext cx="2048646" cy="307777"/>
            </a:xfrm>
            <a:prstGeom prst="rect">
              <a:avLst/>
            </a:prstGeom>
            <a:noFill/>
          </p:spPr>
          <p:txBody>
            <a:bodyPr wrap="square" rtlCol="0">
              <a:spAutoFit/>
            </a:bodyPr>
            <a:lstStyle/>
            <a:p>
              <a:r>
                <a:rPr lang="en-US" sz="1400" b="1" dirty="0" smtClean="0"/>
                <a:t>Update Profile Details </a:t>
              </a:r>
              <a:endParaRPr lang="en-US" b="1" dirty="0"/>
            </a:p>
          </p:txBody>
        </p:sp>
        <p:cxnSp>
          <p:nvCxnSpPr>
            <p:cNvPr id="37" name="Straight Arrow Connector 36"/>
            <p:cNvCxnSpPr/>
            <p:nvPr/>
          </p:nvCxnSpPr>
          <p:spPr>
            <a:xfrm flipV="1">
              <a:off x="1054751" y="4290175"/>
              <a:ext cx="0" cy="9001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757744" y="4678944"/>
              <a:ext cx="0" cy="5244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609675" y="4920330"/>
              <a:ext cx="1607937" cy="307777"/>
            </a:xfrm>
            <a:prstGeom prst="rect">
              <a:avLst/>
            </a:prstGeom>
            <a:noFill/>
          </p:spPr>
          <p:txBody>
            <a:bodyPr wrap="square" rtlCol="0">
              <a:spAutoFit/>
            </a:bodyPr>
            <a:lstStyle/>
            <a:p>
              <a:r>
                <a:rPr lang="en-US" sz="1400" b="1" dirty="0" smtClean="0"/>
                <a:t>Confirmation Msg </a:t>
              </a:r>
              <a:endParaRPr lang="en-US" b="1" dirty="0"/>
            </a:p>
          </p:txBody>
        </p:sp>
        <p:cxnSp>
          <p:nvCxnSpPr>
            <p:cNvPr id="40" name="Straight Connector 39"/>
            <p:cNvCxnSpPr/>
            <p:nvPr/>
          </p:nvCxnSpPr>
          <p:spPr>
            <a:xfrm flipV="1">
              <a:off x="4315998" y="4623509"/>
              <a:ext cx="0" cy="10268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4128135" y="5940652"/>
              <a:ext cx="3061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18060" y="5371159"/>
              <a:ext cx="1944016" cy="307777"/>
            </a:xfrm>
            <a:prstGeom prst="rect">
              <a:avLst/>
            </a:prstGeom>
            <a:noFill/>
          </p:spPr>
          <p:txBody>
            <a:bodyPr wrap="square" rtlCol="0">
              <a:spAutoFit/>
            </a:bodyPr>
            <a:lstStyle/>
            <a:p>
              <a:r>
                <a:rPr lang="en-US" sz="1400" b="1" dirty="0" smtClean="0"/>
                <a:t>Update Profile Details </a:t>
              </a:r>
              <a:endParaRPr lang="en-US" b="1" dirty="0"/>
            </a:p>
          </p:txBody>
        </p:sp>
        <p:sp>
          <p:nvSpPr>
            <p:cNvPr id="43" name="TextBox 42"/>
            <p:cNvSpPr txBox="1"/>
            <p:nvPr/>
          </p:nvSpPr>
          <p:spPr>
            <a:xfrm>
              <a:off x="4636970" y="5645747"/>
              <a:ext cx="1607937" cy="307777"/>
            </a:xfrm>
            <a:prstGeom prst="rect">
              <a:avLst/>
            </a:prstGeom>
            <a:noFill/>
          </p:spPr>
          <p:txBody>
            <a:bodyPr wrap="square" rtlCol="0">
              <a:spAutoFit/>
            </a:bodyPr>
            <a:lstStyle/>
            <a:p>
              <a:r>
                <a:rPr lang="en-US" sz="1400" b="1" dirty="0" smtClean="0"/>
                <a:t>Confirmation Msg </a:t>
              </a:r>
              <a:endParaRPr lang="en-US" b="1" dirty="0"/>
            </a:p>
          </p:txBody>
        </p:sp>
        <p:grpSp>
          <p:nvGrpSpPr>
            <p:cNvPr id="44" name="Group 43"/>
            <p:cNvGrpSpPr/>
            <p:nvPr/>
          </p:nvGrpSpPr>
          <p:grpSpPr>
            <a:xfrm>
              <a:off x="8836988" y="3569472"/>
              <a:ext cx="2079061" cy="436396"/>
              <a:chOff x="9500634" y="1399622"/>
              <a:chExt cx="2079061" cy="436396"/>
            </a:xfrm>
          </p:grpSpPr>
          <p:grpSp>
            <p:nvGrpSpPr>
              <p:cNvPr id="53" name="Group 52"/>
              <p:cNvGrpSpPr/>
              <p:nvPr/>
            </p:nvGrpSpPr>
            <p:grpSpPr>
              <a:xfrm>
                <a:off x="10019449" y="1399622"/>
                <a:ext cx="1560246" cy="436396"/>
                <a:chOff x="4566443" y="1190821"/>
                <a:chExt cx="1759306" cy="436396"/>
              </a:xfrm>
            </p:grpSpPr>
            <p:grpSp>
              <p:nvGrpSpPr>
                <p:cNvPr id="56" name="Group 55"/>
                <p:cNvGrpSpPr/>
                <p:nvPr/>
              </p:nvGrpSpPr>
              <p:grpSpPr>
                <a:xfrm>
                  <a:off x="4566443" y="1190821"/>
                  <a:ext cx="1582874" cy="436396"/>
                  <a:chOff x="4789712" y="1494915"/>
                  <a:chExt cx="1399450" cy="440196"/>
                </a:xfrm>
              </p:grpSpPr>
              <p:cxnSp>
                <p:nvCxnSpPr>
                  <p:cNvPr id="58" name="Straight Connector 57"/>
                  <p:cNvCxnSpPr/>
                  <p:nvPr/>
                </p:nvCxnSpPr>
                <p:spPr>
                  <a:xfrm>
                    <a:off x="4794068" y="1495325"/>
                    <a:ext cx="13950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789712" y="1935111"/>
                    <a:ext cx="13994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794067" y="1494915"/>
                    <a:ext cx="540776" cy="440195"/>
                  </a:xfrm>
                  <a:prstGeom prst="rect">
                    <a:avLst/>
                  </a:prstGeom>
                  <a:solidFill>
                    <a:schemeClr val="accent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 </a:t>
                    </a:r>
                    <a:r>
                      <a:rPr lang="en-US" sz="1600" b="1" dirty="0" smtClean="0">
                        <a:solidFill>
                          <a:schemeClr val="bg1"/>
                        </a:solidFill>
                      </a:rPr>
                      <a:t>D1</a:t>
                    </a:r>
                    <a:endParaRPr lang="en-US" sz="1600" b="1" dirty="0">
                      <a:solidFill>
                        <a:schemeClr val="bg1"/>
                      </a:solidFill>
                    </a:endParaRPr>
                  </a:p>
                </p:txBody>
              </p:sp>
            </p:grpSp>
            <p:sp>
              <p:nvSpPr>
                <p:cNvPr id="57" name="TextBox 56"/>
                <p:cNvSpPr txBox="1"/>
                <p:nvPr/>
              </p:nvSpPr>
              <p:spPr>
                <a:xfrm>
                  <a:off x="5119468" y="1255198"/>
                  <a:ext cx="1206281" cy="307777"/>
                </a:xfrm>
                <a:prstGeom prst="rect">
                  <a:avLst/>
                </a:prstGeom>
                <a:noFill/>
              </p:spPr>
              <p:txBody>
                <a:bodyPr wrap="square" rtlCol="0">
                  <a:spAutoFit/>
                </a:bodyPr>
                <a:lstStyle/>
                <a:p>
                  <a:r>
                    <a:rPr lang="en-US" sz="1400" b="1" dirty="0" smtClean="0"/>
                    <a:t>Account</a:t>
                  </a:r>
                  <a:endParaRPr lang="en-US" sz="1400" b="1" dirty="0"/>
                </a:p>
              </p:txBody>
            </p:sp>
          </p:grpSp>
          <p:cxnSp>
            <p:nvCxnSpPr>
              <p:cNvPr id="54" name="Straight Arrow Connector 53"/>
              <p:cNvCxnSpPr/>
              <p:nvPr/>
            </p:nvCxnSpPr>
            <p:spPr>
              <a:xfrm>
                <a:off x="9500634" y="1534522"/>
                <a:ext cx="52312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9507629" y="1722307"/>
                <a:ext cx="51707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p:cNvCxnSpPr/>
            <p:nvPr/>
          </p:nvCxnSpPr>
          <p:spPr>
            <a:xfrm flipH="1">
              <a:off x="8834689" y="1795927"/>
              <a:ext cx="9665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9801214" y="1781176"/>
              <a:ext cx="0" cy="17882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8802889" y="2011377"/>
              <a:ext cx="8285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9631395" y="2011377"/>
              <a:ext cx="0" cy="15492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8762740" y="5990447"/>
              <a:ext cx="102512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9787868" y="4011667"/>
              <a:ext cx="0" cy="19787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8802889" y="5840834"/>
              <a:ext cx="8285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9631395" y="4015465"/>
              <a:ext cx="0" cy="18253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0" name="Subtitle 81"/>
          <p:cNvSpPr txBox="1">
            <a:spLocks/>
          </p:cNvSpPr>
          <p:nvPr/>
        </p:nvSpPr>
        <p:spPr>
          <a:xfrm>
            <a:off x="3180" y="5475070"/>
            <a:ext cx="2834855" cy="1382930"/>
          </a:xfrm>
          <a:prstGeom prst="rtTriangle">
            <a:avLst/>
          </a:prstGeom>
          <a:solidFill>
            <a:schemeClr val="accent1">
              <a:lumMod val="75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US" sz="2400" dirty="0" smtClean="0"/>
              <a:t>2</a:t>
            </a:r>
            <a:r>
              <a:rPr lang="en-US" sz="2400" baseline="30000" dirty="0" smtClean="0"/>
              <a:t>nd</a:t>
            </a:r>
            <a:r>
              <a:rPr lang="en-US" sz="2400" dirty="0" smtClean="0"/>
              <a:t> Level</a:t>
            </a:r>
          </a:p>
        </p:txBody>
      </p:sp>
    </p:spTree>
    <p:extLst>
      <p:ext uri="{BB962C8B-B14F-4D97-AF65-F5344CB8AC3E}">
        <p14:creationId xmlns:p14="http://schemas.microsoft.com/office/powerpoint/2010/main" val="3845153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28364" y="1980092"/>
            <a:ext cx="9710313" cy="2862322"/>
          </a:xfrm>
          <a:prstGeom prst="rect">
            <a:avLst/>
          </a:prstGeom>
          <a:noFill/>
        </p:spPr>
        <p:txBody>
          <a:bodyPr wrap="square" rtlCol="0">
            <a:spAutoFit/>
          </a:bodyPr>
          <a:lstStyle/>
          <a:p>
            <a:pPr algn="ctr"/>
            <a:r>
              <a:rPr lang="en-US" sz="6000" u="sng" dirty="0" smtClean="0">
                <a:solidFill>
                  <a:schemeClr val="accent1"/>
                </a:solidFill>
                <a:latin typeface="Arial Rounded MT Bold" panose="020F0704030504030204" pitchFamily="34" charset="0"/>
              </a:rPr>
              <a:t>ENTITY</a:t>
            </a:r>
          </a:p>
          <a:p>
            <a:pPr algn="ctr"/>
            <a:r>
              <a:rPr lang="en-US" sz="6000" u="sng" dirty="0" smtClean="0">
                <a:solidFill>
                  <a:schemeClr val="accent1"/>
                </a:solidFill>
                <a:latin typeface="Arial Rounded MT Bold" panose="020F0704030504030204" pitchFamily="34" charset="0"/>
              </a:rPr>
              <a:t>RELATIONSHIP</a:t>
            </a:r>
          </a:p>
          <a:p>
            <a:pPr algn="ctr"/>
            <a:r>
              <a:rPr lang="en-US" sz="6000" u="sng" dirty="0" smtClean="0">
                <a:solidFill>
                  <a:schemeClr val="accent1"/>
                </a:solidFill>
                <a:latin typeface="Arial Rounded MT Bold" panose="020F0704030504030204" pitchFamily="34" charset="0"/>
              </a:rPr>
              <a:t>DIAGRAM</a:t>
            </a:r>
            <a:endParaRPr lang="en-US" sz="6000" u="sng" dirty="0">
              <a:solidFill>
                <a:schemeClr val="accent1"/>
              </a:solidFill>
              <a:latin typeface="Arial Rounded MT Bold" panose="020F0704030504030204" pitchFamily="34" charset="0"/>
            </a:endParaRPr>
          </a:p>
        </p:txBody>
      </p:sp>
    </p:spTree>
    <p:extLst>
      <p:ext uri="{BB962C8B-B14F-4D97-AF65-F5344CB8AC3E}">
        <p14:creationId xmlns:p14="http://schemas.microsoft.com/office/powerpoint/2010/main" val="42946849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3" name="Group 102"/>
          <p:cNvGrpSpPr/>
          <p:nvPr/>
        </p:nvGrpSpPr>
        <p:grpSpPr>
          <a:xfrm>
            <a:off x="990601" y="181728"/>
            <a:ext cx="10202066" cy="5984807"/>
            <a:chOff x="338335" y="512762"/>
            <a:chExt cx="10016131" cy="5984807"/>
          </a:xfrm>
        </p:grpSpPr>
        <p:sp>
          <p:nvSpPr>
            <p:cNvPr id="183" name="Rectangle 182"/>
            <p:cNvSpPr/>
            <p:nvPr/>
          </p:nvSpPr>
          <p:spPr>
            <a:xfrm>
              <a:off x="2057400" y="1485900"/>
              <a:ext cx="1714500" cy="3937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 User</a:t>
              </a:r>
              <a:endParaRPr lang="en-US" b="1" dirty="0">
                <a:solidFill>
                  <a:schemeClr val="bg1"/>
                </a:solidFill>
              </a:endParaRPr>
            </a:p>
          </p:txBody>
        </p:sp>
        <p:sp>
          <p:nvSpPr>
            <p:cNvPr id="105" name="Diamond 104"/>
            <p:cNvSpPr/>
            <p:nvPr/>
          </p:nvSpPr>
          <p:spPr>
            <a:xfrm>
              <a:off x="4644232" y="1396999"/>
              <a:ext cx="1651000" cy="57150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Creates</a:t>
              </a:r>
              <a:endParaRPr lang="en-US" sz="1600" dirty="0">
                <a:solidFill>
                  <a:schemeClr val="tx1"/>
                </a:solidFill>
              </a:endParaRPr>
            </a:p>
          </p:txBody>
        </p:sp>
        <p:cxnSp>
          <p:nvCxnSpPr>
            <p:cNvPr id="106" name="Straight Connector 105"/>
            <p:cNvCxnSpPr>
              <a:stCxn id="183" idx="3"/>
              <a:endCxn id="105" idx="1"/>
            </p:cNvCxnSpPr>
            <p:nvPr/>
          </p:nvCxnSpPr>
          <p:spPr>
            <a:xfrm>
              <a:off x="3771900" y="1682750"/>
              <a:ext cx="8723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5" idx="3"/>
            </p:cNvCxnSpPr>
            <p:nvPr/>
          </p:nvCxnSpPr>
          <p:spPr>
            <a:xfrm flipV="1">
              <a:off x="6295232" y="1679575"/>
              <a:ext cx="968375" cy="3175"/>
            </a:xfrm>
            <a:prstGeom prst="line">
              <a:avLst/>
            </a:prstGeom>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6295232" y="512762"/>
              <a:ext cx="3686968" cy="1393825"/>
              <a:chOff x="301625" y="892175"/>
              <a:chExt cx="3686968" cy="1393825"/>
            </a:xfrm>
          </p:grpSpPr>
          <p:sp>
            <p:nvSpPr>
              <p:cNvPr id="174" name="Rectangle 173"/>
              <p:cNvSpPr/>
              <p:nvPr/>
            </p:nvSpPr>
            <p:spPr>
              <a:xfrm>
                <a:off x="1270000" y="1892300"/>
                <a:ext cx="1714500" cy="3937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Profile</a:t>
                </a:r>
                <a:endParaRPr lang="en-US" b="1" dirty="0">
                  <a:solidFill>
                    <a:schemeClr val="bg1"/>
                  </a:solidFill>
                </a:endParaRPr>
              </a:p>
            </p:txBody>
          </p:sp>
          <p:cxnSp>
            <p:nvCxnSpPr>
              <p:cNvPr id="175" name="Straight Connector 174"/>
              <p:cNvCxnSpPr>
                <a:stCxn id="174" idx="0"/>
                <a:endCxn id="179" idx="4"/>
              </p:cNvCxnSpPr>
              <p:nvPr/>
            </p:nvCxnSpPr>
            <p:spPr>
              <a:xfrm flipH="1" flipV="1">
                <a:off x="827088" y="1644650"/>
                <a:ext cx="1300162" cy="247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74" idx="0"/>
                <a:endCxn id="181" idx="4"/>
              </p:cNvCxnSpPr>
              <p:nvPr/>
            </p:nvCxnSpPr>
            <p:spPr>
              <a:xfrm flipH="1" flipV="1">
                <a:off x="1173163" y="1168400"/>
                <a:ext cx="954087"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74" idx="0"/>
                <a:endCxn id="180" idx="4"/>
              </p:cNvCxnSpPr>
              <p:nvPr/>
            </p:nvCxnSpPr>
            <p:spPr>
              <a:xfrm flipV="1">
                <a:off x="2127250" y="1158875"/>
                <a:ext cx="639763" cy="733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74" idx="0"/>
                <a:endCxn id="182" idx="4"/>
              </p:cNvCxnSpPr>
              <p:nvPr/>
            </p:nvCxnSpPr>
            <p:spPr>
              <a:xfrm flipV="1">
                <a:off x="2127250" y="1600613"/>
                <a:ext cx="1276747" cy="291687"/>
              </a:xfrm>
              <a:prstGeom prst="line">
                <a:avLst/>
              </a:prstGeom>
            </p:spPr>
            <p:style>
              <a:lnRef idx="1">
                <a:schemeClr val="accent1"/>
              </a:lnRef>
              <a:fillRef idx="0">
                <a:schemeClr val="accent1"/>
              </a:fillRef>
              <a:effectRef idx="0">
                <a:schemeClr val="accent1"/>
              </a:effectRef>
              <a:fontRef idx="minor">
                <a:schemeClr val="tx1"/>
              </a:fontRef>
            </p:style>
          </p:cxnSp>
          <p:sp>
            <p:nvSpPr>
              <p:cNvPr id="179" name="Oval 178"/>
              <p:cNvSpPr/>
              <p:nvPr/>
            </p:nvSpPr>
            <p:spPr>
              <a:xfrm>
                <a:off x="301625" y="1377950"/>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 </a:t>
                </a:r>
                <a:r>
                  <a:rPr lang="en-US" sz="1600" u="sng" dirty="0" err="1" smtClean="0">
                    <a:solidFill>
                      <a:schemeClr val="tx1"/>
                    </a:solidFill>
                  </a:rPr>
                  <a:t>E_id</a:t>
                </a:r>
                <a:endParaRPr lang="en-US" sz="1600" u="sng" dirty="0">
                  <a:solidFill>
                    <a:schemeClr val="tx1"/>
                  </a:solidFill>
                </a:endParaRPr>
              </a:p>
            </p:txBody>
          </p:sp>
          <p:sp>
            <p:nvSpPr>
              <p:cNvPr id="180" name="Oval 179"/>
              <p:cNvSpPr/>
              <p:nvPr/>
            </p:nvSpPr>
            <p:spPr>
              <a:xfrm>
                <a:off x="2241550" y="892175"/>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Email</a:t>
                </a:r>
                <a:endParaRPr lang="en-US" sz="1600" dirty="0">
                  <a:solidFill>
                    <a:schemeClr val="tx1"/>
                  </a:solidFill>
                </a:endParaRPr>
              </a:p>
            </p:txBody>
          </p:sp>
          <p:sp>
            <p:nvSpPr>
              <p:cNvPr id="181" name="Oval 180"/>
              <p:cNvSpPr/>
              <p:nvPr/>
            </p:nvSpPr>
            <p:spPr>
              <a:xfrm>
                <a:off x="647700" y="901700"/>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Name</a:t>
                </a:r>
                <a:endParaRPr lang="en-US" sz="1400" dirty="0">
                  <a:solidFill>
                    <a:schemeClr val="tx1"/>
                  </a:solidFill>
                </a:endParaRPr>
              </a:p>
            </p:txBody>
          </p:sp>
          <p:sp>
            <p:nvSpPr>
              <p:cNvPr id="182" name="Oval 181"/>
              <p:cNvSpPr/>
              <p:nvPr/>
            </p:nvSpPr>
            <p:spPr>
              <a:xfrm>
                <a:off x="2819400" y="1311274"/>
                <a:ext cx="1169193" cy="2893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 Contact</a:t>
                </a:r>
                <a:endParaRPr lang="en-US" sz="1100" dirty="0">
                  <a:solidFill>
                    <a:schemeClr val="tx1"/>
                  </a:solidFill>
                </a:endParaRPr>
              </a:p>
            </p:txBody>
          </p:sp>
        </p:grpSp>
        <p:grpSp>
          <p:nvGrpSpPr>
            <p:cNvPr id="109" name="Group 108"/>
            <p:cNvGrpSpPr/>
            <p:nvPr/>
          </p:nvGrpSpPr>
          <p:grpSpPr>
            <a:xfrm>
              <a:off x="1244600" y="2833672"/>
              <a:ext cx="3683000" cy="1401761"/>
              <a:chOff x="301625" y="892175"/>
              <a:chExt cx="3683000" cy="1401761"/>
            </a:xfrm>
          </p:grpSpPr>
          <p:sp>
            <p:nvSpPr>
              <p:cNvPr id="165" name="Rectangle 164"/>
              <p:cNvSpPr/>
              <p:nvPr/>
            </p:nvSpPr>
            <p:spPr>
              <a:xfrm>
                <a:off x="1125537" y="1900236"/>
                <a:ext cx="1714500" cy="3937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Project</a:t>
                </a:r>
                <a:endParaRPr lang="en-US" b="1" dirty="0">
                  <a:solidFill>
                    <a:schemeClr val="bg1"/>
                  </a:solidFill>
                </a:endParaRPr>
              </a:p>
            </p:txBody>
          </p:sp>
          <p:cxnSp>
            <p:nvCxnSpPr>
              <p:cNvPr id="166" name="Straight Connector 165"/>
              <p:cNvCxnSpPr>
                <a:stCxn id="165" idx="0"/>
                <a:endCxn id="170" idx="4"/>
              </p:cNvCxnSpPr>
              <p:nvPr/>
            </p:nvCxnSpPr>
            <p:spPr>
              <a:xfrm flipH="1" flipV="1">
                <a:off x="827088" y="1644650"/>
                <a:ext cx="1155699" cy="255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165" idx="0"/>
                <a:endCxn id="172" idx="4"/>
              </p:cNvCxnSpPr>
              <p:nvPr/>
            </p:nvCxnSpPr>
            <p:spPr>
              <a:xfrm flipH="1" flipV="1">
                <a:off x="1173163" y="1168400"/>
                <a:ext cx="809624" cy="73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65" idx="0"/>
                <a:endCxn id="171" idx="4"/>
              </p:cNvCxnSpPr>
              <p:nvPr/>
            </p:nvCxnSpPr>
            <p:spPr>
              <a:xfrm flipV="1">
                <a:off x="1982787" y="1158875"/>
                <a:ext cx="784226" cy="741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65" idx="0"/>
                <a:endCxn id="173" idx="4"/>
              </p:cNvCxnSpPr>
              <p:nvPr/>
            </p:nvCxnSpPr>
            <p:spPr>
              <a:xfrm flipV="1">
                <a:off x="1982787" y="1585909"/>
                <a:ext cx="1419226" cy="314327"/>
              </a:xfrm>
              <a:prstGeom prst="line">
                <a:avLst/>
              </a:prstGeom>
            </p:spPr>
            <p:style>
              <a:lnRef idx="1">
                <a:schemeClr val="accent1"/>
              </a:lnRef>
              <a:fillRef idx="0">
                <a:schemeClr val="accent1"/>
              </a:fillRef>
              <a:effectRef idx="0">
                <a:schemeClr val="accent1"/>
              </a:effectRef>
              <a:fontRef idx="minor">
                <a:schemeClr val="tx1"/>
              </a:fontRef>
            </p:style>
          </p:cxnSp>
          <p:sp>
            <p:nvSpPr>
              <p:cNvPr id="170" name="Oval 169"/>
              <p:cNvSpPr/>
              <p:nvPr/>
            </p:nvSpPr>
            <p:spPr>
              <a:xfrm>
                <a:off x="301625" y="1377950"/>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 </a:t>
                </a:r>
                <a:r>
                  <a:rPr lang="en-US" sz="1600" u="sng" dirty="0" err="1">
                    <a:solidFill>
                      <a:schemeClr val="tx1"/>
                    </a:solidFill>
                  </a:rPr>
                  <a:t>P</a:t>
                </a:r>
                <a:r>
                  <a:rPr lang="en-US" sz="1600" u="sng" dirty="0" err="1" smtClean="0">
                    <a:solidFill>
                      <a:schemeClr val="tx1"/>
                    </a:solidFill>
                  </a:rPr>
                  <a:t>id</a:t>
                </a:r>
                <a:endParaRPr lang="en-US" sz="1600" u="sng" dirty="0">
                  <a:solidFill>
                    <a:schemeClr val="tx1"/>
                  </a:solidFill>
                </a:endParaRPr>
              </a:p>
            </p:txBody>
          </p:sp>
          <p:sp>
            <p:nvSpPr>
              <p:cNvPr id="171" name="Oval 170"/>
              <p:cNvSpPr/>
              <p:nvPr/>
            </p:nvSpPr>
            <p:spPr>
              <a:xfrm>
                <a:off x="2241550" y="892175"/>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Details</a:t>
                </a:r>
                <a:endParaRPr lang="en-US" sz="1200" dirty="0">
                  <a:solidFill>
                    <a:schemeClr val="tx1"/>
                  </a:solidFill>
                </a:endParaRPr>
              </a:p>
            </p:txBody>
          </p:sp>
          <p:sp>
            <p:nvSpPr>
              <p:cNvPr id="172" name="Oval 171"/>
              <p:cNvSpPr/>
              <p:nvPr/>
            </p:nvSpPr>
            <p:spPr>
              <a:xfrm>
                <a:off x="647700" y="901700"/>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Title</a:t>
                </a:r>
                <a:endParaRPr lang="en-US" sz="1400" dirty="0">
                  <a:solidFill>
                    <a:schemeClr val="tx1"/>
                  </a:solidFill>
                </a:endParaRPr>
              </a:p>
            </p:txBody>
          </p:sp>
          <p:sp>
            <p:nvSpPr>
              <p:cNvPr id="173" name="Oval 172"/>
              <p:cNvSpPr/>
              <p:nvPr/>
            </p:nvSpPr>
            <p:spPr>
              <a:xfrm>
                <a:off x="2819400" y="1311274"/>
                <a:ext cx="1165225" cy="2746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Path</a:t>
                </a:r>
                <a:endParaRPr lang="en-US" sz="1100" dirty="0">
                  <a:solidFill>
                    <a:schemeClr val="tx1"/>
                  </a:solidFill>
                </a:endParaRPr>
              </a:p>
            </p:txBody>
          </p:sp>
        </p:grpSp>
        <p:sp>
          <p:nvSpPr>
            <p:cNvPr id="110" name="Diamond 109"/>
            <p:cNvSpPr/>
            <p:nvPr/>
          </p:nvSpPr>
          <p:spPr>
            <a:xfrm>
              <a:off x="2089150" y="2257408"/>
              <a:ext cx="1651000" cy="57150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Uploads</a:t>
              </a:r>
              <a:endParaRPr lang="en-US" sz="1400" dirty="0">
                <a:solidFill>
                  <a:schemeClr val="tx1"/>
                </a:solidFill>
              </a:endParaRPr>
            </a:p>
          </p:txBody>
        </p:sp>
        <p:cxnSp>
          <p:nvCxnSpPr>
            <p:cNvPr id="111" name="Straight Connector 110"/>
            <p:cNvCxnSpPr>
              <a:stCxn id="183" idx="2"/>
              <a:endCxn id="110" idx="0"/>
            </p:cNvCxnSpPr>
            <p:nvPr/>
          </p:nvCxnSpPr>
          <p:spPr>
            <a:xfrm>
              <a:off x="2914650" y="1879600"/>
              <a:ext cx="0" cy="37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a:endCxn id="165" idx="0"/>
            </p:cNvCxnSpPr>
            <p:nvPr/>
          </p:nvCxnSpPr>
          <p:spPr>
            <a:xfrm>
              <a:off x="2914650" y="2811451"/>
              <a:ext cx="11112" cy="1030282"/>
            </a:xfrm>
            <a:prstGeom prst="line">
              <a:avLst/>
            </a:prstGeom>
          </p:spPr>
          <p:style>
            <a:lnRef idx="1">
              <a:schemeClr val="accent1"/>
            </a:lnRef>
            <a:fillRef idx="0">
              <a:schemeClr val="accent1"/>
            </a:fillRef>
            <a:effectRef idx="0">
              <a:schemeClr val="accent1"/>
            </a:effectRef>
            <a:fontRef idx="minor">
              <a:schemeClr val="tx1"/>
            </a:fontRef>
          </p:style>
        </p:cxnSp>
        <p:grpSp>
          <p:nvGrpSpPr>
            <p:cNvPr id="113" name="Group 112"/>
            <p:cNvGrpSpPr/>
            <p:nvPr/>
          </p:nvGrpSpPr>
          <p:grpSpPr>
            <a:xfrm>
              <a:off x="6496447" y="2833672"/>
              <a:ext cx="3648670" cy="1401761"/>
              <a:chOff x="301625" y="892175"/>
              <a:chExt cx="3648670" cy="1401761"/>
            </a:xfrm>
          </p:grpSpPr>
          <p:sp>
            <p:nvSpPr>
              <p:cNvPr id="156" name="Rectangle 155"/>
              <p:cNvSpPr/>
              <p:nvPr/>
            </p:nvSpPr>
            <p:spPr>
              <a:xfrm>
                <a:off x="1125537" y="1900236"/>
                <a:ext cx="1714500" cy="3937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Repository</a:t>
                </a:r>
                <a:endParaRPr lang="en-US" b="1" dirty="0">
                  <a:solidFill>
                    <a:schemeClr val="bg1"/>
                  </a:solidFill>
                </a:endParaRPr>
              </a:p>
            </p:txBody>
          </p:sp>
          <p:cxnSp>
            <p:nvCxnSpPr>
              <p:cNvPr id="157" name="Straight Connector 156"/>
              <p:cNvCxnSpPr>
                <a:stCxn id="156" idx="0"/>
                <a:endCxn id="161" idx="4"/>
              </p:cNvCxnSpPr>
              <p:nvPr/>
            </p:nvCxnSpPr>
            <p:spPr>
              <a:xfrm flipH="1" flipV="1">
                <a:off x="827088" y="1644650"/>
                <a:ext cx="1155699" cy="255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156" idx="0"/>
                <a:endCxn id="163" idx="4"/>
              </p:cNvCxnSpPr>
              <p:nvPr/>
            </p:nvCxnSpPr>
            <p:spPr>
              <a:xfrm flipH="1" flipV="1">
                <a:off x="1173163" y="1168400"/>
                <a:ext cx="809624" cy="73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a:stCxn id="156" idx="0"/>
                <a:endCxn id="162" idx="4"/>
              </p:cNvCxnSpPr>
              <p:nvPr/>
            </p:nvCxnSpPr>
            <p:spPr>
              <a:xfrm flipV="1">
                <a:off x="1982787" y="1158875"/>
                <a:ext cx="784226" cy="741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156" idx="0"/>
                <a:endCxn id="164" idx="4"/>
              </p:cNvCxnSpPr>
              <p:nvPr/>
            </p:nvCxnSpPr>
            <p:spPr>
              <a:xfrm flipV="1">
                <a:off x="1982787" y="1600614"/>
                <a:ext cx="1402061" cy="299622"/>
              </a:xfrm>
              <a:prstGeom prst="line">
                <a:avLst/>
              </a:prstGeom>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301625" y="1377950"/>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 </a:t>
                </a:r>
                <a:r>
                  <a:rPr lang="en-US" sz="1600" u="sng" dirty="0" err="1" smtClean="0">
                    <a:solidFill>
                      <a:schemeClr val="tx1"/>
                    </a:solidFill>
                  </a:rPr>
                  <a:t>R_id</a:t>
                </a:r>
                <a:endParaRPr lang="en-US" sz="1600" u="sng" dirty="0">
                  <a:solidFill>
                    <a:schemeClr val="tx1"/>
                  </a:solidFill>
                </a:endParaRPr>
              </a:p>
            </p:txBody>
          </p:sp>
          <p:sp>
            <p:nvSpPr>
              <p:cNvPr id="162" name="Oval 161"/>
              <p:cNvSpPr/>
              <p:nvPr/>
            </p:nvSpPr>
            <p:spPr>
              <a:xfrm>
                <a:off x="2241550" y="892175"/>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Pid</a:t>
                </a:r>
                <a:endParaRPr lang="en-US" sz="1600" dirty="0">
                  <a:solidFill>
                    <a:schemeClr val="tx1"/>
                  </a:solidFill>
                </a:endParaRPr>
              </a:p>
            </p:txBody>
          </p:sp>
          <p:sp>
            <p:nvSpPr>
              <p:cNvPr id="163" name="Oval 162"/>
              <p:cNvSpPr/>
              <p:nvPr/>
            </p:nvSpPr>
            <p:spPr>
              <a:xfrm>
                <a:off x="647700" y="901700"/>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Name</a:t>
                </a:r>
                <a:endParaRPr lang="en-US" sz="1400" dirty="0">
                  <a:solidFill>
                    <a:schemeClr val="tx1"/>
                  </a:solidFill>
                </a:endParaRPr>
              </a:p>
            </p:txBody>
          </p:sp>
          <p:sp>
            <p:nvSpPr>
              <p:cNvPr id="164" name="Oval 163"/>
              <p:cNvSpPr/>
              <p:nvPr/>
            </p:nvSpPr>
            <p:spPr>
              <a:xfrm>
                <a:off x="2819400" y="1311275"/>
                <a:ext cx="1130895" cy="2893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Details</a:t>
                </a:r>
                <a:endParaRPr lang="en-US" sz="1100" dirty="0">
                  <a:solidFill>
                    <a:schemeClr val="tx1"/>
                  </a:solidFill>
                </a:endParaRPr>
              </a:p>
            </p:txBody>
          </p:sp>
        </p:grpSp>
        <p:sp>
          <p:nvSpPr>
            <p:cNvPr id="114" name="Diamond 113"/>
            <p:cNvSpPr/>
            <p:nvPr/>
          </p:nvSpPr>
          <p:spPr>
            <a:xfrm>
              <a:off x="4763690" y="3752832"/>
              <a:ext cx="1651000" cy="57150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Has</a:t>
              </a:r>
            </a:p>
          </p:txBody>
        </p:sp>
        <p:cxnSp>
          <p:nvCxnSpPr>
            <p:cNvPr id="115" name="Straight Connector 114"/>
            <p:cNvCxnSpPr>
              <a:stCxn id="165" idx="3"/>
              <a:endCxn id="114" idx="1"/>
            </p:cNvCxnSpPr>
            <p:nvPr/>
          </p:nvCxnSpPr>
          <p:spPr>
            <a:xfrm>
              <a:off x="3783012" y="4038583"/>
              <a:ext cx="9806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14" idx="3"/>
              <a:endCxn id="156" idx="1"/>
            </p:cNvCxnSpPr>
            <p:nvPr/>
          </p:nvCxnSpPr>
          <p:spPr>
            <a:xfrm>
              <a:off x="6414690" y="4038583"/>
              <a:ext cx="90566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7" name="Group 116"/>
            <p:cNvGrpSpPr/>
            <p:nvPr/>
          </p:nvGrpSpPr>
          <p:grpSpPr>
            <a:xfrm>
              <a:off x="6529189" y="5050944"/>
              <a:ext cx="3825277" cy="1357725"/>
              <a:chOff x="301625" y="936211"/>
              <a:chExt cx="3825277" cy="1357725"/>
            </a:xfrm>
          </p:grpSpPr>
          <p:sp>
            <p:nvSpPr>
              <p:cNvPr id="149" name="Rectangle 148"/>
              <p:cNvSpPr/>
              <p:nvPr/>
            </p:nvSpPr>
            <p:spPr>
              <a:xfrm>
                <a:off x="1125537" y="1900236"/>
                <a:ext cx="1714500" cy="3937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Admin</a:t>
                </a:r>
                <a:endParaRPr lang="en-US" b="1" dirty="0">
                  <a:solidFill>
                    <a:schemeClr val="bg1"/>
                  </a:solidFill>
                </a:endParaRPr>
              </a:p>
            </p:txBody>
          </p:sp>
          <p:cxnSp>
            <p:nvCxnSpPr>
              <p:cNvPr id="150" name="Straight Connector 149"/>
              <p:cNvCxnSpPr>
                <a:stCxn id="149" idx="0"/>
                <a:endCxn id="153" idx="4"/>
              </p:cNvCxnSpPr>
              <p:nvPr/>
            </p:nvCxnSpPr>
            <p:spPr>
              <a:xfrm flipH="1" flipV="1">
                <a:off x="827088" y="1644650"/>
                <a:ext cx="1155699" cy="255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49" idx="0"/>
                <a:endCxn id="154" idx="4"/>
              </p:cNvCxnSpPr>
              <p:nvPr/>
            </p:nvCxnSpPr>
            <p:spPr>
              <a:xfrm flipV="1">
                <a:off x="1982787" y="1202911"/>
                <a:ext cx="1077517" cy="697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149" idx="0"/>
                <a:endCxn id="155" idx="4"/>
              </p:cNvCxnSpPr>
              <p:nvPr/>
            </p:nvCxnSpPr>
            <p:spPr>
              <a:xfrm flipV="1">
                <a:off x="1982787" y="1644650"/>
                <a:ext cx="1513979" cy="255586"/>
              </a:xfrm>
              <a:prstGeom prst="line">
                <a:avLst/>
              </a:prstGeom>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301625" y="1377950"/>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 id</a:t>
                </a:r>
                <a:endParaRPr lang="en-US" sz="1600" u="sng" dirty="0">
                  <a:solidFill>
                    <a:schemeClr val="tx1"/>
                  </a:solidFill>
                </a:endParaRPr>
              </a:p>
            </p:txBody>
          </p:sp>
          <p:sp>
            <p:nvSpPr>
              <p:cNvPr id="154" name="Oval 153"/>
              <p:cNvSpPr/>
              <p:nvPr/>
            </p:nvSpPr>
            <p:spPr>
              <a:xfrm>
                <a:off x="2534841" y="936211"/>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Email</a:t>
                </a:r>
                <a:endParaRPr lang="en-US" sz="1600" dirty="0">
                  <a:solidFill>
                    <a:schemeClr val="tx1"/>
                  </a:solidFill>
                </a:endParaRPr>
              </a:p>
            </p:txBody>
          </p:sp>
          <p:sp>
            <p:nvSpPr>
              <p:cNvPr id="155" name="Oval 154"/>
              <p:cNvSpPr/>
              <p:nvPr/>
            </p:nvSpPr>
            <p:spPr>
              <a:xfrm>
                <a:off x="2866629" y="1377950"/>
                <a:ext cx="1260273"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 Contact</a:t>
                </a:r>
                <a:endParaRPr lang="en-US" sz="1100" dirty="0">
                  <a:solidFill>
                    <a:schemeClr val="tx1"/>
                  </a:solidFill>
                </a:endParaRPr>
              </a:p>
            </p:txBody>
          </p:sp>
        </p:grpSp>
        <p:sp>
          <p:nvSpPr>
            <p:cNvPr id="118" name="Diamond 117"/>
            <p:cNvSpPr/>
            <p:nvPr/>
          </p:nvSpPr>
          <p:spPr>
            <a:xfrm>
              <a:off x="7367984" y="4769626"/>
              <a:ext cx="1651000" cy="57150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Managed By</a:t>
              </a:r>
              <a:endParaRPr lang="en-US" sz="1100" b="1" dirty="0">
                <a:solidFill>
                  <a:schemeClr val="tx1"/>
                </a:solidFill>
              </a:endParaRPr>
            </a:p>
          </p:txBody>
        </p:sp>
        <p:cxnSp>
          <p:nvCxnSpPr>
            <p:cNvPr id="119" name="Straight Connector 118"/>
            <p:cNvCxnSpPr>
              <a:stCxn id="156" idx="2"/>
              <a:endCxn id="118" idx="0"/>
            </p:cNvCxnSpPr>
            <p:nvPr/>
          </p:nvCxnSpPr>
          <p:spPr>
            <a:xfrm>
              <a:off x="8177609" y="4235433"/>
              <a:ext cx="15875" cy="534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18" idx="2"/>
              <a:endCxn id="149" idx="0"/>
            </p:cNvCxnSpPr>
            <p:nvPr/>
          </p:nvCxnSpPr>
          <p:spPr>
            <a:xfrm>
              <a:off x="8193484" y="5341127"/>
              <a:ext cx="16867" cy="673842"/>
            </a:xfrm>
            <a:prstGeom prst="line">
              <a:avLst/>
            </a:prstGeom>
          </p:spPr>
          <p:style>
            <a:lnRef idx="1">
              <a:schemeClr val="accent1"/>
            </a:lnRef>
            <a:fillRef idx="0">
              <a:schemeClr val="accent1"/>
            </a:fillRef>
            <a:effectRef idx="0">
              <a:schemeClr val="accent1"/>
            </a:effectRef>
            <a:fontRef idx="minor">
              <a:schemeClr val="tx1"/>
            </a:fontRef>
          </p:style>
        </p:cxnSp>
        <p:grpSp>
          <p:nvGrpSpPr>
            <p:cNvPr id="121" name="Group 120"/>
            <p:cNvGrpSpPr/>
            <p:nvPr/>
          </p:nvGrpSpPr>
          <p:grpSpPr>
            <a:xfrm>
              <a:off x="1530548" y="4998159"/>
              <a:ext cx="3897511" cy="1410510"/>
              <a:chOff x="301625" y="883426"/>
              <a:chExt cx="3897511" cy="1410510"/>
            </a:xfrm>
          </p:grpSpPr>
          <p:sp>
            <p:nvSpPr>
              <p:cNvPr id="141" name="Rectangle 140"/>
              <p:cNvSpPr/>
              <p:nvPr/>
            </p:nvSpPr>
            <p:spPr>
              <a:xfrm>
                <a:off x="1125537" y="1900236"/>
                <a:ext cx="1714500" cy="3937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Notification</a:t>
                </a:r>
                <a:endParaRPr lang="en-US" b="1" dirty="0">
                  <a:solidFill>
                    <a:schemeClr val="bg1"/>
                  </a:solidFill>
                </a:endParaRPr>
              </a:p>
            </p:txBody>
          </p:sp>
          <p:cxnSp>
            <p:nvCxnSpPr>
              <p:cNvPr id="142" name="Straight Connector 141"/>
              <p:cNvCxnSpPr>
                <a:stCxn id="141" idx="0"/>
                <a:endCxn id="145" idx="4"/>
              </p:cNvCxnSpPr>
              <p:nvPr/>
            </p:nvCxnSpPr>
            <p:spPr>
              <a:xfrm flipH="1" flipV="1">
                <a:off x="827088" y="1644650"/>
                <a:ext cx="1155699" cy="255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41" idx="0"/>
                <a:endCxn id="146" idx="4"/>
              </p:cNvCxnSpPr>
              <p:nvPr/>
            </p:nvCxnSpPr>
            <p:spPr>
              <a:xfrm flipV="1">
                <a:off x="1982787" y="1202911"/>
                <a:ext cx="1077517" cy="697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41" idx="0"/>
                <a:endCxn id="147" idx="4"/>
              </p:cNvCxnSpPr>
              <p:nvPr/>
            </p:nvCxnSpPr>
            <p:spPr>
              <a:xfrm flipV="1">
                <a:off x="1982787" y="1614483"/>
                <a:ext cx="1550096" cy="285753"/>
              </a:xfrm>
              <a:prstGeom prst="line">
                <a:avLst/>
              </a:prstGeom>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301625" y="1377950"/>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 id</a:t>
                </a:r>
                <a:endParaRPr lang="en-US" sz="1600" u="sng" dirty="0">
                  <a:solidFill>
                    <a:schemeClr val="tx1"/>
                  </a:solidFill>
                </a:endParaRPr>
              </a:p>
            </p:txBody>
          </p:sp>
          <p:sp>
            <p:nvSpPr>
              <p:cNvPr id="146" name="Oval 145"/>
              <p:cNvSpPr/>
              <p:nvPr/>
            </p:nvSpPr>
            <p:spPr>
              <a:xfrm>
                <a:off x="2534841" y="936211"/>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Email</a:t>
                </a:r>
                <a:endParaRPr lang="en-US" sz="1200" dirty="0">
                  <a:solidFill>
                    <a:schemeClr val="tx1"/>
                  </a:solidFill>
                </a:endParaRPr>
              </a:p>
            </p:txBody>
          </p:sp>
          <p:sp>
            <p:nvSpPr>
              <p:cNvPr id="147" name="Oval 146"/>
              <p:cNvSpPr/>
              <p:nvPr/>
            </p:nvSpPr>
            <p:spPr>
              <a:xfrm>
                <a:off x="2866629" y="1377950"/>
                <a:ext cx="1332507" cy="2365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Message</a:t>
                </a:r>
                <a:endParaRPr lang="en-US" sz="1100" dirty="0">
                  <a:solidFill>
                    <a:schemeClr val="tx1"/>
                  </a:solidFill>
                </a:endParaRPr>
              </a:p>
            </p:txBody>
          </p:sp>
          <p:sp>
            <p:nvSpPr>
              <p:cNvPr id="148" name="Oval 147"/>
              <p:cNvSpPr/>
              <p:nvPr/>
            </p:nvSpPr>
            <p:spPr>
              <a:xfrm>
                <a:off x="566737" y="883426"/>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Subject</a:t>
                </a:r>
                <a:endParaRPr lang="en-US" sz="1200" dirty="0">
                  <a:solidFill>
                    <a:schemeClr val="tx1"/>
                  </a:solidFill>
                </a:endParaRPr>
              </a:p>
            </p:txBody>
          </p:sp>
        </p:grpSp>
        <p:cxnSp>
          <p:nvCxnSpPr>
            <p:cNvPr id="122" name="Straight Connector 121"/>
            <p:cNvCxnSpPr>
              <a:stCxn id="148" idx="4"/>
              <a:endCxn id="141" idx="0"/>
            </p:cNvCxnSpPr>
            <p:nvPr/>
          </p:nvCxnSpPr>
          <p:spPr>
            <a:xfrm>
              <a:off x="2321123" y="5264859"/>
              <a:ext cx="890587" cy="75011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Diamond 122"/>
            <p:cNvSpPr/>
            <p:nvPr/>
          </p:nvSpPr>
          <p:spPr>
            <a:xfrm>
              <a:off x="338335" y="5926068"/>
              <a:ext cx="1651000" cy="57150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Gets</a:t>
              </a:r>
              <a:endParaRPr lang="en-US" sz="1600" dirty="0">
                <a:solidFill>
                  <a:schemeClr val="tx1"/>
                </a:solidFill>
              </a:endParaRPr>
            </a:p>
          </p:txBody>
        </p:sp>
        <p:sp>
          <p:nvSpPr>
            <p:cNvPr id="124" name="Diamond 123"/>
            <p:cNvSpPr/>
            <p:nvPr/>
          </p:nvSpPr>
          <p:spPr>
            <a:xfrm>
              <a:off x="4842273" y="5926067"/>
              <a:ext cx="1651000" cy="57150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Send By</a:t>
              </a:r>
              <a:endParaRPr lang="en-US" sz="1600" dirty="0">
                <a:solidFill>
                  <a:schemeClr val="tx1"/>
                </a:solidFill>
              </a:endParaRPr>
            </a:p>
          </p:txBody>
        </p:sp>
        <p:cxnSp>
          <p:nvCxnSpPr>
            <p:cNvPr id="125" name="Elbow Connector 124"/>
            <p:cNvCxnSpPr>
              <a:stCxn id="183" idx="1"/>
              <a:endCxn id="123" idx="0"/>
            </p:cNvCxnSpPr>
            <p:nvPr/>
          </p:nvCxnSpPr>
          <p:spPr>
            <a:xfrm rot="10800000" flipV="1">
              <a:off x="1163836" y="1682750"/>
              <a:ext cx="893565" cy="424331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3" idx="3"/>
              <a:endCxn id="141" idx="1"/>
            </p:cNvCxnSpPr>
            <p:nvPr/>
          </p:nvCxnSpPr>
          <p:spPr>
            <a:xfrm>
              <a:off x="1989335" y="6211819"/>
              <a:ext cx="3651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41" idx="3"/>
              <a:endCxn id="124" idx="1"/>
            </p:cNvCxnSpPr>
            <p:nvPr/>
          </p:nvCxnSpPr>
          <p:spPr>
            <a:xfrm flipV="1">
              <a:off x="4068960" y="6211818"/>
              <a:ext cx="77331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24" idx="3"/>
              <a:endCxn id="149" idx="1"/>
            </p:cNvCxnSpPr>
            <p:nvPr/>
          </p:nvCxnSpPr>
          <p:spPr>
            <a:xfrm>
              <a:off x="6493273" y="6211818"/>
              <a:ext cx="859828" cy="1"/>
            </a:xfrm>
            <a:prstGeom prst="line">
              <a:avLst/>
            </a:prstGeom>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3744119" y="1396484"/>
              <a:ext cx="349250" cy="338554"/>
            </a:xfrm>
            <a:prstGeom prst="rect">
              <a:avLst/>
            </a:prstGeom>
            <a:noFill/>
          </p:spPr>
          <p:txBody>
            <a:bodyPr wrap="square" rtlCol="0">
              <a:spAutoFit/>
            </a:bodyPr>
            <a:lstStyle/>
            <a:p>
              <a:r>
                <a:rPr lang="en-US" sz="1600" dirty="0" smtClean="0"/>
                <a:t>1</a:t>
              </a:r>
              <a:endParaRPr lang="en-US" sz="1600" dirty="0"/>
            </a:p>
          </p:txBody>
        </p:sp>
        <p:sp>
          <p:nvSpPr>
            <p:cNvPr id="130" name="TextBox 129"/>
            <p:cNvSpPr txBox="1"/>
            <p:nvPr/>
          </p:nvSpPr>
          <p:spPr>
            <a:xfrm>
              <a:off x="6915945" y="1347271"/>
              <a:ext cx="349250" cy="338554"/>
            </a:xfrm>
            <a:prstGeom prst="rect">
              <a:avLst/>
            </a:prstGeom>
            <a:noFill/>
          </p:spPr>
          <p:txBody>
            <a:bodyPr wrap="square" rtlCol="0">
              <a:spAutoFit/>
            </a:bodyPr>
            <a:lstStyle/>
            <a:p>
              <a:r>
                <a:rPr lang="en-US" sz="1600" dirty="0" smtClean="0"/>
                <a:t>1</a:t>
              </a:r>
              <a:endParaRPr lang="en-US" sz="1600" dirty="0"/>
            </a:p>
          </p:txBody>
        </p:sp>
        <p:sp>
          <p:nvSpPr>
            <p:cNvPr id="131" name="TextBox 130"/>
            <p:cNvSpPr txBox="1"/>
            <p:nvPr/>
          </p:nvSpPr>
          <p:spPr>
            <a:xfrm>
              <a:off x="2671960" y="1793359"/>
              <a:ext cx="349250" cy="338554"/>
            </a:xfrm>
            <a:prstGeom prst="rect">
              <a:avLst/>
            </a:prstGeom>
            <a:noFill/>
          </p:spPr>
          <p:txBody>
            <a:bodyPr wrap="square" rtlCol="0">
              <a:spAutoFit/>
            </a:bodyPr>
            <a:lstStyle/>
            <a:p>
              <a:r>
                <a:rPr lang="en-US" sz="1600" dirty="0" smtClean="0"/>
                <a:t>1</a:t>
              </a:r>
              <a:endParaRPr lang="en-US" sz="1600" dirty="0"/>
            </a:p>
          </p:txBody>
        </p:sp>
        <p:sp>
          <p:nvSpPr>
            <p:cNvPr id="132" name="TextBox 131"/>
            <p:cNvSpPr txBox="1"/>
            <p:nvPr/>
          </p:nvSpPr>
          <p:spPr>
            <a:xfrm>
              <a:off x="2622748" y="3214947"/>
              <a:ext cx="349250" cy="338554"/>
            </a:xfrm>
            <a:prstGeom prst="rect">
              <a:avLst/>
            </a:prstGeom>
            <a:noFill/>
          </p:spPr>
          <p:txBody>
            <a:bodyPr wrap="square" rtlCol="0">
              <a:spAutoFit/>
            </a:bodyPr>
            <a:lstStyle/>
            <a:p>
              <a:r>
                <a:rPr lang="en-US" sz="1600" dirty="0"/>
                <a:t>M</a:t>
              </a:r>
            </a:p>
          </p:txBody>
        </p:sp>
        <p:sp>
          <p:nvSpPr>
            <p:cNvPr id="133" name="TextBox 132"/>
            <p:cNvSpPr txBox="1"/>
            <p:nvPr/>
          </p:nvSpPr>
          <p:spPr>
            <a:xfrm>
              <a:off x="1681957" y="1396484"/>
              <a:ext cx="349250" cy="338554"/>
            </a:xfrm>
            <a:prstGeom prst="rect">
              <a:avLst/>
            </a:prstGeom>
            <a:noFill/>
          </p:spPr>
          <p:txBody>
            <a:bodyPr wrap="square" rtlCol="0">
              <a:spAutoFit/>
            </a:bodyPr>
            <a:lstStyle/>
            <a:p>
              <a:r>
                <a:rPr lang="en-US" sz="1600" dirty="0"/>
                <a:t>1</a:t>
              </a:r>
            </a:p>
          </p:txBody>
        </p:sp>
        <p:sp>
          <p:nvSpPr>
            <p:cNvPr id="134" name="TextBox 133"/>
            <p:cNvSpPr txBox="1"/>
            <p:nvPr/>
          </p:nvSpPr>
          <p:spPr>
            <a:xfrm>
              <a:off x="2034676" y="5901223"/>
              <a:ext cx="349250" cy="338554"/>
            </a:xfrm>
            <a:prstGeom prst="rect">
              <a:avLst/>
            </a:prstGeom>
            <a:noFill/>
          </p:spPr>
          <p:txBody>
            <a:bodyPr wrap="square" rtlCol="0">
              <a:spAutoFit/>
            </a:bodyPr>
            <a:lstStyle/>
            <a:p>
              <a:r>
                <a:rPr lang="en-US" sz="1600" dirty="0"/>
                <a:t>M</a:t>
              </a:r>
            </a:p>
          </p:txBody>
        </p:sp>
        <p:sp>
          <p:nvSpPr>
            <p:cNvPr id="135" name="TextBox 134"/>
            <p:cNvSpPr txBox="1"/>
            <p:nvPr/>
          </p:nvSpPr>
          <p:spPr>
            <a:xfrm>
              <a:off x="4064396" y="5947972"/>
              <a:ext cx="349250" cy="338554"/>
            </a:xfrm>
            <a:prstGeom prst="rect">
              <a:avLst/>
            </a:prstGeom>
            <a:noFill/>
          </p:spPr>
          <p:txBody>
            <a:bodyPr wrap="square" rtlCol="0">
              <a:spAutoFit/>
            </a:bodyPr>
            <a:lstStyle/>
            <a:p>
              <a:r>
                <a:rPr lang="en-US" sz="1600" dirty="0"/>
                <a:t>M</a:t>
              </a:r>
            </a:p>
          </p:txBody>
        </p:sp>
        <p:sp>
          <p:nvSpPr>
            <p:cNvPr id="136" name="TextBox 135"/>
            <p:cNvSpPr txBox="1"/>
            <p:nvPr/>
          </p:nvSpPr>
          <p:spPr>
            <a:xfrm>
              <a:off x="6958209" y="5842485"/>
              <a:ext cx="349250" cy="338554"/>
            </a:xfrm>
            <a:prstGeom prst="rect">
              <a:avLst/>
            </a:prstGeom>
            <a:noFill/>
          </p:spPr>
          <p:txBody>
            <a:bodyPr wrap="square" rtlCol="0">
              <a:spAutoFit/>
            </a:bodyPr>
            <a:lstStyle/>
            <a:p>
              <a:r>
                <a:rPr lang="en-US" sz="1600" dirty="0" smtClean="0"/>
                <a:t>1</a:t>
              </a:r>
              <a:endParaRPr lang="en-US" sz="1600" dirty="0"/>
            </a:p>
          </p:txBody>
        </p:sp>
        <p:sp>
          <p:nvSpPr>
            <p:cNvPr id="137" name="TextBox 136"/>
            <p:cNvSpPr txBox="1"/>
            <p:nvPr/>
          </p:nvSpPr>
          <p:spPr>
            <a:xfrm>
              <a:off x="8210351" y="4203445"/>
              <a:ext cx="349250" cy="338554"/>
            </a:xfrm>
            <a:prstGeom prst="rect">
              <a:avLst/>
            </a:prstGeom>
            <a:noFill/>
          </p:spPr>
          <p:txBody>
            <a:bodyPr wrap="square" rtlCol="0">
              <a:spAutoFit/>
            </a:bodyPr>
            <a:lstStyle/>
            <a:p>
              <a:r>
                <a:rPr lang="en-US" sz="1600" dirty="0"/>
                <a:t>M</a:t>
              </a:r>
            </a:p>
          </p:txBody>
        </p:sp>
        <p:sp>
          <p:nvSpPr>
            <p:cNvPr id="138" name="TextBox 137"/>
            <p:cNvSpPr txBox="1"/>
            <p:nvPr/>
          </p:nvSpPr>
          <p:spPr>
            <a:xfrm>
              <a:off x="8245872" y="5556294"/>
              <a:ext cx="349250" cy="338554"/>
            </a:xfrm>
            <a:prstGeom prst="rect">
              <a:avLst/>
            </a:prstGeom>
            <a:noFill/>
          </p:spPr>
          <p:txBody>
            <a:bodyPr wrap="square" rtlCol="0">
              <a:spAutoFit/>
            </a:bodyPr>
            <a:lstStyle/>
            <a:p>
              <a:r>
                <a:rPr lang="en-US" sz="1600" dirty="0" smtClean="0"/>
                <a:t>1</a:t>
              </a:r>
              <a:endParaRPr lang="en-US" sz="1600" dirty="0"/>
            </a:p>
          </p:txBody>
        </p:sp>
        <p:sp>
          <p:nvSpPr>
            <p:cNvPr id="139" name="TextBox 138"/>
            <p:cNvSpPr txBox="1"/>
            <p:nvPr/>
          </p:nvSpPr>
          <p:spPr>
            <a:xfrm>
              <a:off x="7020323" y="3698618"/>
              <a:ext cx="349250" cy="338554"/>
            </a:xfrm>
            <a:prstGeom prst="rect">
              <a:avLst/>
            </a:prstGeom>
            <a:noFill/>
          </p:spPr>
          <p:txBody>
            <a:bodyPr wrap="square" rtlCol="0">
              <a:spAutoFit/>
            </a:bodyPr>
            <a:lstStyle/>
            <a:p>
              <a:r>
                <a:rPr lang="en-US" sz="1600" dirty="0" smtClean="0"/>
                <a:t>1</a:t>
              </a:r>
              <a:endParaRPr lang="en-US" sz="1600" dirty="0"/>
            </a:p>
          </p:txBody>
        </p:sp>
        <p:sp>
          <p:nvSpPr>
            <p:cNvPr id="140" name="TextBox 139"/>
            <p:cNvSpPr txBox="1"/>
            <p:nvPr/>
          </p:nvSpPr>
          <p:spPr>
            <a:xfrm>
              <a:off x="3764756" y="3718818"/>
              <a:ext cx="349250" cy="338554"/>
            </a:xfrm>
            <a:prstGeom prst="rect">
              <a:avLst/>
            </a:prstGeom>
            <a:noFill/>
          </p:spPr>
          <p:txBody>
            <a:bodyPr wrap="square" rtlCol="0">
              <a:spAutoFit/>
            </a:bodyPr>
            <a:lstStyle/>
            <a:p>
              <a:r>
                <a:rPr lang="en-US" sz="1600" dirty="0"/>
                <a:t>M</a:t>
              </a:r>
            </a:p>
          </p:txBody>
        </p:sp>
      </p:grpSp>
      <p:sp>
        <p:nvSpPr>
          <p:cNvPr id="195" name="Subtitle 81"/>
          <p:cNvSpPr txBox="1">
            <a:spLocks/>
          </p:cNvSpPr>
          <p:nvPr/>
        </p:nvSpPr>
        <p:spPr>
          <a:xfrm>
            <a:off x="3180" y="5475070"/>
            <a:ext cx="2834855" cy="1382930"/>
          </a:xfrm>
          <a:prstGeom prst="rtTriangle">
            <a:avLst/>
          </a:prstGeom>
          <a:solidFill>
            <a:schemeClr val="accent1">
              <a:lumMod val="75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US" sz="2400" dirty="0" smtClean="0"/>
              <a:t>E-R Diagram</a:t>
            </a:r>
          </a:p>
        </p:txBody>
      </p:sp>
    </p:spTree>
    <p:extLst>
      <p:ext uri="{BB962C8B-B14F-4D97-AF65-F5344CB8AC3E}">
        <p14:creationId xmlns:p14="http://schemas.microsoft.com/office/powerpoint/2010/main" val="1124849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 y="2468919"/>
            <a:ext cx="11344245" cy="2625594"/>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45720" algn="ctr"/>
            <a:r>
              <a:rPr lang="en-US" sz="6600" b="1" u="sng" dirty="0" smtClean="0">
                <a:solidFill>
                  <a:schemeClr val="accent2">
                    <a:lumMod val="75000"/>
                  </a:schemeClr>
                </a:solidFill>
                <a:effectLst>
                  <a:outerShdw blurRad="38100" dist="38100" dir="2700000" algn="tl">
                    <a:srgbClr val="000000">
                      <a:alpha val="43137"/>
                    </a:srgbClr>
                  </a:outerShdw>
                </a:effectLst>
              </a:rPr>
              <a:t>Tools And </a:t>
            </a:r>
            <a:r>
              <a:rPr lang="en-US" sz="6600" b="1" u="sng" dirty="0" smtClean="0">
                <a:solidFill>
                  <a:schemeClr val="accent2">
                    <a:lumMod val="50000"/>
                  </a:schemeClr>
                </a:solidFill>
                <a:effectLst>
                  <a:outerShdw blurRad="38100" dist="38100" dir="2700000" algn="tl">
                    <a:srgbClr val="000000">
                      <a:alpha val="43137"/>
                    </a:srgbClr>
                  </a:outerShdw>
                </a:effectLst>
              </a:rPr>
              <a:t>Platform</a:t>
            </a:r>
            <a:endParaRPr lang="en-US" sz="6600" b="1" u="sng" dirty="0">
              <a:solidFill>
                <a:schemeClr val="accent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711818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291736" y="276407"/>
            <a:ext cx="11477897" cy="4324350"/>
          </a:xfrm>
        </p:spPr>
        <p:txBody>
          <a:bodyPr>
            <a:noAutofit/>
          </a:bodyPr>
          <a:lstStyle/>
          <a:p>
            <a:pPr>
              <a:lnSpc>
                <a:spcPct val="150000"/>
              </a:lnSpc>
            </a:pPr>
            <a:r>
              <a:rPr lang="en-US" dirty="0">
                <a:solidFill>
                  <a:srgbClr val="0070C0"/>
                </a:solidFill>
              </a:rPr>
              <a:t>This project is a web application that is developed in ASP.NET using C# as front-end tool and having MS SQL Server </a:t>
            </a:r>
            <a:r>
              <a:rPr lang="en-US" dirty="0" smtClean="0">
                <a:solidFill>
                  <a:srgbClr val="0070C0"/>
                </a:solidFill>
              </a:rPr>
              <a:t>2017 </a:t>
            </a:r>
            <a:r>
              <a:rPr lang="en-US" dirty="0">
                <a:solidFill>
                  <a:srgbClr val="0070C0"/>
                </a:solidFill>
              </a:rPr>
              <a:t>as back-end tool</a:t>
            </a:r>
            <a:r>
              <a:rPr lang="en-US" dirty="0" smtClean="0">
                <a:solidFill>
                  <a:srgbClr val="0070C0"/>
                </a:solidFill>
              </a:rPr>
              <a:t>.</a:t>
            </a:r>
            <a:endParaRPr lang="en-US" dirty="0">
              <a:solidFill>
                <a:srgbClr val="0070C0"/>
              </a:solidFill>
            </a:endParaRPr>
          </a:p>
          <a:p>
            <a:pPr marL="201168" lvl="1" indent="0">
              <a:lnSpc>
                <a:spcPct val="150000"/>
              </a:lnSpc>
              <a:buNone/>
            </a:pPr>
            <a:r>
              <a:rPr lang="en-US" sz="2000" b="1" dirty="0">
                <a:solidFill>
                  <a:srgbClr val="0070C0"/>
                </a:solidFill>
              </a:rPr>
              <a:t>Features of ASP.NET (front-end tool):</a:t>
            </a:r>
          </a:p>
          <a:p>
            <a:pPr lvl="1">
              <a:lnSpc>
                <a:spcPct val="150000"/>
              </a:lnSpc>
              <a:buFont typeface="Wingdings" panose="05000000000000000000" pitchFamily="2" charset="2"/>
              <a:buChar char="q"/>
            </a:pPr>
            <a:r>
              <a:rPr lang="en-US" sz="2000" dirty="0">
                <a:solidFill>
                  <a:srgbClr val="0070C0"/>
                </a:solidFill>
              </a:rPr>
              <a:t>ASP.NET is a web application framework to build dynamic websites, web application and web services.</a:t>
            </a:r>
          </a:p>
          <a:p>
            <a:pPr lvl="1">
              <a:lnSpc>
                <a:spcPct val="150000"/>
              </a:lnSpc>
              <a:buFont typeface="Wingdings" panose="05000000000000000000" pitchFamily="2" charset="2"/>
              <a:buChar char="q"/>
            </a:pPr>
            <a:r>
              <a:rPr lang="en-US" sz="2000" dirty="0">
                <a:solidFill>
                  <a:srgbClr val="0070C0"/>
                </a:solidFill>
              </a:rPr>
              <a:t>ASP.NET is built on the Common Language Runtime (CLR) allowing programmers to write ASP.NET code using supported .NET language.</a:t>
            </a:r>
          </a:p>
          <a:p>
            <a:pPr lvl="1">
              <a:lnSpc>
                <a:spcPct val="150000"/>
              </a:lnSpc>
              <a:buFont typeface="Wingdings" panose="05000000000000000000" pitchFamily="2" charset="2"/>
              <a:buChar char="q"/>
            </a:pPr>
            <a:r>
              <a:rPr lang="en-US" sz="2000" dirty="0">
                <a:solidFill>
                  <a:srgbClr val="0070C0"/>
                </a:solidFill>
              </a:rPr>
              <a:t>Automatic Handling of Post backs and Multiple Browsers.</a:t>
            </a:r>
          </a:p>
          <a:p>
            <a:pPr lvl="1">
              <a:lnSpc>
                <a:spcPct val="150000"/>
              </a:lnSpc>
              <a:buFont typeface="Wingdings" panose="05000000000000000000" pitchFamily="2" charset="2"/>
              <a:buChar char="q"/>
            </a:pPr>
            <a:r>
              <a:rPr lang="en-US" sz="2000" dirty="0">
                <a:solidFill>
                  <a:srgbClr val="0070C0"/>
                </a:solidFill>
              </a:rPr>
              <a:t>ASP.NET has built in navigation controls.</a:t>
            </a:r>
          </a:p>
          <a:p>
            <a:pPr lvl="1">
              <a:lnSpc>
                <a:spcPct val="150000"/>
              </a:lnSpc>
              <a:buFont typeface="Wingdings" panose="05000000000000000000" pitchFamily="2" charset="2"/>
              <a:buChar char="q"/>
            </a:pPr>
            <a:r>
              <a:rPr lang="en-US" sz="2000" dirty="0">
                <a:solidFill>
                  <a:srgbClr val="0070C0"/>
                </a:solidFill>
              </a:rPr>
              <a:t>In ASP.NET many security controls are provided.</a:t>
            </a:r>
          </a:p>
          <a:p>
            <a:pPr lvl="1">
              <a:lnSpc>
                <a:spcPct val="150000"/>
              </a:lnSpc>
              <a:buFont typeface="Wingdings" panose="05000000000000000000" pitchFamily="2" charset="2"/>
              <a:buChar char="q"/>
            </a:pPr>
            <a:r>
              <a:rPr lang="en-US" sz="2000" dirty="0">
                <a:solidFill>
                  <a:srgbClr val="0070C0"/>
                </a:solidFill>
              </a:rPr>
              <a:t>ASP. NET has Intelligence feature that make the coding easy and also dynamic help provides very less coding time.</a:t>
            </a:r>
          </a:p>
        </p:txBody>
      </p:sp>
    </p:spTree>
    <p:extLst>
      <p:ext uri="{BB962C8B-B14F-4D97-AF65-F5344CB8AC3E}">
        <p14:creationId xmlns:p14="http://schemas.microsoft.com/office/powerpoint/2010/main" val="2519045"/>
      </p:ext>
    </p:extLst>
  </p:cSld>
  <p:clrMapOvr>
    <a:masterClrMapping/>
  </p:clrMapOvr>
  <p:transition spd="slow">
    <p:cov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287383" y="1412875"/>
            <a:ext cx="11325497" cy="4324350"/>
          </a:xfrm>
        </p:spPr>
        <p:txBody>
          <a:bodyPr>
            <a:normAutofit/>
          </a:bodyPr>
          <a:lstStyle/>
          <a:p>
            <a:pPr lvl="1">
              <a:lnSpc>
                <a:spcPct val="150000"/>
              </a:lnSpc>
              <a:buFont typeface="Wingdings" panose="05000000000000000000" pitchFamily="2" charset="2"/>
              <a:buChar char="q"/>
            </a:pPr>
            <a:r>
              <a:rPr lang="en-US" sz="2000" dirty="0" smtClean="0">
                <a:solidFill>
                  <a:srgbClr val="0070C0"/>
                </a:solidFill>
              </a:rPr>
              <a:t>Policy-Based Management.</a:t>
            </a:r>
            <a:endParaRPr lang="en-US" sz="2000" dirty="0">
              <a:solidFill>
                <a:srgbClr val="0070C0"/>
              </a:solidFill>
            </a:endParaRPr>
          </a:p>
          <a:p>
            <a:pPr lvl="1">
              <a:lnSpc>
                <a:spcPct val="150000"/>
              </a:lnSpc>
              <a:buFont typeface="Wingdings" panose="05000000000000000000" pitchFamily="2" charset="2"/>
              <a:buChar char="q"/>
            </a:pPr>
            <a:r>
              <a:rPr lang="en-US" sz="2000" dirty="0">
                <a:solidFill>
                  <a:srgbClr val="0070C0"/>
                </a:solidFill>
              </a:rPr>
              <a:t>Backup </a:t>
            </a:r>
            <a:r>
              <a:rPr lang="en-US" sz="2000" dirty="0" smtClean="0">
                <a:solidFill>
                  <a:srgbClr val="0070C0"/>
                </a:solidFill>
              </a:rPr>
              <a:t>Compressions.</a:t>
            </a:r>
            <a:endParaRPr lang="en-US" sz="2000" dirty="0">
              <a:solidFill>
                <a:srgbClr val="0070C0"/>
              </a:solidFill>
            </a:endParaRPr>
          </a:p>
          <a:p>
            <a:pPr lvl="1">
              <a:lnSpc>
                <a:spcPct val="150000"/>
              </a:lnSpc>
              <a:buFont typeface="Wingdings" panose="05000000000000000000" pitchFamily="2" charset="2"/>
              <a:buChar char="q"/>
            </a:pPr>
            <a:r>
              <a:rPr lang="en-US" sz="2000" dirty="0">
                <a:solidFill>
                  <a:srgbClr val="0070C0"/>
                </a:solidFill>
              </a:rPr>
              <a:t>Extending Data Compression in SQL Server </a:t>
            </a:r>
            <a:r>
              <a:rPr lang="en-US" sz="2000" dirty="0" smtClean="0">
                <a:solidFill>
                  <a:srgbClr val="0070C0"/>
                </a:solidFill>
              </a:rPr>
              <a:t>2017 </a:t>
            </a:r>
            <a:r>
              <a:rPr lang="en-US" sz="2000" dirty="0">
                <a:solidFill>
                  <a:srgbClr val="0070C0"/>
                </a:solidFill>
              </a:rPr>
              <a:t>with Fixed Length Data </a:t>
            </a:r>
            <a:r>
              <a:rPr lang="en-US" sz="2000" dirty="0" smtClean="0">
                <a:solidFill>
                  <a:srgbClr val="0070C0"/>
                </a:solidFill>
              </a:rPr>
              <a:t>Types.</a:t>
            </a:r>
            <a:endParaRPr lang="en-US" sz="2000" dirty="0">
              <a:solidFill>
                <a:srgbClr val="0070C0"/>
              </a:solidFill>
            </a:endParaRPr>
          </a:p>
          <a:p>
            <a:pPr lvl="1">
              <a:lnSpc>
                <a:spcPct val="150000"/>
              </a:lnSpc>
              <a:buFont typeface="Wingdings" panose="05000000000000000000" pitchFamily="2" charset="2"/>
              <a:buChar char="q"/>
            </a:pPr>
            <a:r>
              <a:rPr lang="en-US" sz="2000" dirty="0">
                <a:solidFill>
                  <a:srgbClr val="0070C0"/>
                </a:solidFill>
              </a:rPr>
              <a:t>SQL Server includes better compression features, which also helps in improving scalability.</a:t>
            </a:r>
          </a:p>
          <a:p>
            <a:pPr lvl="1">
              <a:lnSpc>
                <a:spcPct val="150000"/>
              </a:lnSpc>
              <a:buFont typeface="Wingdings" panose="05000000000000000000" pitchFamily="2" charset="2"/>
              <a:buChar char="q"/>
            </a:pPr>
            <a:r>
              <a:rPr lang="en-US" sz="2000" dirty="0">
                <a:solidFill>
                  <a:srgbClr val="0070C0"/>
                </a:solidFill>
              </a:rPr>
              <a:t>Streamlined </a:t>
            </a:r>
            <a:r>
              <a:rPr lang="en-US" sz="2000" dirty="0" smtClean="0">
                <a:solidFill>
                  <a:srgbClr val="0070C0"/>
                </a:solidFill>
              </a:rPr>
              <a:t>installations.</a:t>
            </a:r>
            <a:endParaRPr lang="en-US" sz="2000" dirty="0">
              <a:solidFill>
                <a:srgbClr val="0070C0"/>
              </a:solidFill>
            </a:endParaRPr>
          </a:p>
          <a:p>
            <a:pPr lvl="1">
              <a:lnSpc>
                <a:spcPct val="150000"/>
              </a:lnSpc>
              <a:buFont typeface="Wingdings" panose="05000000000000000000" pitchFamily="2" charset="2"/>
              <a:buChar char="q"/>
            </a:pPr>
            <a:r>
              <a:rPr lang="en-US" sz="2000" dirty="0">
                <a:solidFill>
                  <a:srgbClr val="0070C0"/>
                </a:solidFill>
              </a:rPr>
              <a:t>Star Join Query </a:t>
            </a:r>
            <a:r>
              <a:rPr lang="en-US" sz="2000" dirty="0" smtClean="0">
                <a:solidFill>
                  <a:srgbClr val="0070C0"/>
                </a:solidFill>
              </a:rPr>
              <a:t>Optimization.</a:t>
            </a:r>
            <a:endParaRPr lang="en-US" sz="2000" dirty="0">
              <a:solidFill>
                <a:srgbClr val="0070C0"/>
              </a:solidFill>
            </a:endParaRPr>
          </a:p>
          <a:p>
            <a:pPr>
              <a:lnSpc>
                <a:spcPct val="150000"/>
              </a:lnSpc>
            </a:pPr>
            <a:endParaRPr lang="en-US" dirty="0"/>
          </a:p>
        </p:txBody>
      </p:sp>
      <p:sp>
        <p:nvSpPr>
          <p:cNvPr id="3" name="Rectangle 2"/>
          <p:cNvSpPr/>
          <p:nvPr/>
        </p:nvSpPr>
        <p:spPr>
          <a:xfrm>
            <a:off x="474617" y="695314"/>
            <a:ext cx="5315429" cy="553998"/>
          </a:xfrm>
          <a:prstGeom prst="rect">
            <a:avLst/>
          </a:prstGeom>
        </p:spPr>
        <p:txBody>
          <a:bodyPr wrap="none">
            <a:spAutoFit/>
          </a:bodyPr>
          <a:lstStyle/>
          <a:p>
            <a:pPr lvl="0">
              <a:lnSpc>
                <a:spcPct val="150000"/>
              </a:lnSpc>
            </a:pPr>
            <a:r>
              <a:rPr lang="en-US" sz="2000" b="1" dirty="0">
                <a:solidFill>
                  <a:srgbClr val="0070C0"/>
                </a:solidFill>
              </a:rPr>
              <a:t>Features of MS SQL </a:t>
            </a:r>
            <a:r>
              <a:rPr lang="en-US" sz="2000" b="1">
                <a:solidFill>
                  <a:srgbClr val="0070C0"/>
                </a:solidFill>
              </a:rPr>
              <a:t>Server </a:t>
            </a:r>
            <a:r>
              <a:rPr lang="en-US" sz="2000" b="1" smtClean="0">
                <a:solidFill>
                  <a:srgbClr val="0070C0"/>
                </a:solidFill>
              </a:rPr>
              <a:t>2017 </a:t>
            </a:r>
            <a:r>
              <a:rPr lang="en-US" sz="2000" b="1" dirty="0">
                <a:solidFill>
                  <a:srgbClr val="0070C0"/>
                </a:solidFill>
              </a:rPr>
              <a:t>(back-end tool):</a:t>
            </a:r>
            <a:endParaRPr lang="en-US" sz="2000" dirty="0">
              <a:solidFill>
                <a:srgbClr val="0070C0"/>
              </a:solidFill>
            </a:endParaRPr>
          </a:p>
        </p:txBody>
      </p:sp>
    </p:spTree>
    <p:extLst>
      <p:ext uri="{BB962C8B-B14F-4D97-AF65-F5344CB8AC3E}">
        <p14:creationId xmlns:p14="http://schemas.microsoft.com/office/powerpoint/2010/main" val="56394027"/>
      </p:ext>
    </p:extLst>
  </p:cSld>
  <p:clrMapOvr>
    <a:masterClrMapping/>
  </p:clrMapOvr>
  <p:transition spd="slow">
    <p:cov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73041" y="2639089"/>
            <a:ext cx="6416921" cy="1200329"/>
          </a:xfrm>
          <a:prstGeom prst="rect">
            <a:avLst/>
          </a:prstGeom>
        </p:spPr>
        <p:txBody>
          <a:bodyPr wrap="square">
            <a:spAutoFit/>
          </a:bodyPr>
          <a:lstStyle/>
          <a:p>
            <a:r>
              <a:rPr lang="en-US" sz="7200" u="sng" dirty="0">
                <a:solidFill>
                  <a:srgbClr val="0070C0"/>
                </a:solidFill>
                <a:latin typeface="Arial Rounded MT Bold" panose="020F0704030504030204" pitchFamily="34" charset="0"/>
              </a:rPr>
              <a:t>MODULES</a:t>
            </a:r>
          </a:p>
        </p:txBody>
      </p:sp>
    </p:spTree>
    <p:extLst>
      <p:ext uri="{BB962C8B-B14F-4D97-AF65-F5344CB8AC3E}">
        <p14:creationId xmlns:p14="http://schemas.microsoft.com/office/powerpoint/2010/main" val="2369861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612" y="240804"/>
            <a:ext cx="5916491" cy="707886"/>
          </a:xfrm>
          <a:prstGeom prst="rect">
            <a:avLst/>
          </a:prstGeom>
        </p:spPr>
        <p:txBody>
          <a:bodyPr wrap="none">
            <a:spAutoFit/>
          </a:bodyPr>
          <a:lstStyle/>
          <a:p>
            <a:r>
              <a:rPr lang="en-US" sz="4000" dirty="0" smtClean="0">
                <a:solidFill>
                  <a:schemeClr val="accent1">
                    <a:lumMod val="75000"/>
                  </a:schemeClr>
                </a:solidFill>
                <a:effectLst>
                  <a:outerShdw blurRad="38100" dist="38100" dir="2700000" algn="tl">
                    <a:srgbClr val="000000">
                      <a:alpha val="43137"/>
                    </a:srgbClr>
                  </a:outerShdw>
                </a:effectLst>
                <a:latin typeface="Arial Rounded MT Bold" panose="020F0704030504030204" pitchFamily="34" charset="0"/>
              </a:rPr>
              <a:t>Objective and Features</a:t>
            </a:r>
            <a:endParaRPr lang="en-IN" sz="4000" dirty="0">
              <a:solidFill>
                <a:schemeClr val="accent1">
                  <a:lumMod val="75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Rectangle 2"/>
          <p:cNvSpPr/>
          <p:nvPr/>
        </p:nvSpPr>
        <p:spPr>
          <a:xfrm>
            <a:off x="265612" y="1209947"/>
            <a:ext cx="11464834" cy="4930581"/>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sz="2000" dirty="0" smtClean="0">
                <a:solidFill>
                  <a:schemeClr val="accent2">
                    <a:lumMod val="75000"/>
                  </a:schemeClr>
                </a:solidFill>
              </a:rPr>
              <a:t>If </a:t>
            </a:r>
            <a:r>
              <a:rPr lang="en-US" sz="2000" dirty="0">
                <a:solidFill>
                  <a:schemeClr val="accent2">
                    <a:lumMod val="75000"/>
                  </a:schemeClr>
                </a:solidFill>
              </a:rPr>
              <a:t>you have a team that is constantly making changes </a:t>
            </a:r>
            <a:r>
              <a:rPr lang="en-US" sz="2000" dirty="0" smtClean="0">
                <a:solidFill>
                  <a:schemeClr val="accent2">
                    <a:lumMod val="75000"/>
                  </a:schemeClr>
                </a:solidFill>
              </a:rPr>
              <a:t>on a project</a:t>
            </a:r>
            <a:r>
              <a:rPr lang="en-US" sz="2000" dirty="0">
                <a:solidFill>
                  <a:schemeClr val="accent2">
                    <a:lumMod val="75000"/>
                  </a:schemeClr>
                </a:solidFill>
              </a:rPr>
              <a:t> </a:t>
            </a:r>
            <a:r>
              <a:rPr lang="en-US" sz="2000" dirty="0" smtClean="0">
                <a:solidFill>
                  <a:schemeClr val="accent2">
                    <a:lumMod val="75000"/>
                  </a:schemeClr>
                </a:solidFill>
              </a:rPr>
              <a:t>then provide a collaboration tool where they can manage all the versions of the application.</a:t>
            </a:r>
          </a:p>
          <a:p>
            <a:pPr marL="285750" indent="-285750">
              <a:lnSpc>
                <a:spcPct val="200000"/>
              </a:lnSpc>
              <a:buFont typeface="Wingdings" panose="05000000000000000000" pitchFamily="2" charset="2"/>
              <a:buChar char="Ø"/>
            </a:pPr>
            <a:r>
              <a:rPr lang="en-US" sz="2000" dirty="0" smtClean="0">
                <a:solidFill>
                  <a:schemeClr val="accent2">
                    <a:lumMod val="75000"/>
                  </a:schemeClr>
                </a:solidFill>
              </a:rPr>
              <a:t>Make Simple interface for sharing the project where developer not need to present on physical location.</a:t>
            </a:r>
          </a:p>
          <a:p>
            <a:pPr marL="285750" indent="-285750">
              <a:lnSpc>
                <a:spcPct val="200000"/>
              </a:lnSpc>
              <a:buFont typeface="Wingdings" panose="05000000000000000000" pitchFamily="2" charset="2"/>
              <a:buChar char="Ø"/>
            </a:pPr>
            <a:r>
              <a:rPr lang="en-US" sz="2000" dirty="0" smtClean="0">
                <a:solidFill>
                  <a:schemeClr val="accent2">
                    <a:lumMod val="75000"/>
                  </a:schemeClr>
                </a:solidFill>
              </a:rPr>
              <a:t>Provide a better coordination between teams.</a:t>
            </a:r>
          </a:p>
          <a:p>
            <a:pPr marL="285750" indent="-285750">
              <a:lnSpc>
                <a:spcPct val="200000"/>
              </a:lnSpc>
              <a:buFont typeface="Wingdings" panose="05000000000000000000" pitchFamily="2" charset="2"/>
              <a:buChar char="Ø"/>
            </a:pPr>
            <a:r>
              <a:rPr lang="en-CA" sz="2000" dirty="0" smtClean="0">
                <a:solidFill>
                  <a:schemeClr val="accent2">
                    <a:lumMod val="75000"/>
                  </a:schemeClr>
                </a:solidFill>
              </a:rPr>
              <a:t>Encourage Developers  to show and </a:t>
            </a:r>
            <a:r>
              <a:rPr lang="en-CA" sz="2000" dirty="0">
                <a:solidFill>
                  <a:schemeClr val="accent2">
                    <a:lumMod val="75000"/>
                  </a:schemeClr>
                </a:solidFill>
              </a:rPr>
              <a:t>share </a:t>
            </a:r>
            <a:r>
              <a:rPr lang="en-CA" sz="2000" dirty="0" smtClean="0">
                <a:solidFill>
                  <a:schemeClr val="accent2">
                    <a:lumMod val="75000"/>
                  </a:schemeClr>
                </a:solidFill>
              </a:rPr>
              <a:t>their </a:t>
            </a:r>
            <a:r>
              <a:rPr lang="en-US" sz="2000" dirty="0" smtClean="0">
                <a:solidFill>
                  <a:schemeClr val="accent2">
                    <a:lumMod val="75000"/>
                  </a:schemeClr>
                </a:solidFill>
              </a:rPr>
              <a:t>coding skill to public users.</a:t>
            </a:r>
          </a:p>
          <a:p>
            <a:pPr marL="285750" indent="-285750">
              <a:lnSpc>
                <a:spcPct val="200000"/>
              </a:lnSpc>
              <a:buFont typeface="Wingdings" panose="05000000000000000000" pitchFamily="2" charset="2"/>
              <a:buChar char="Ø"/>
            </a:pPr>
            <a:r>
              <a:rPr lang="en-US" sz="2000" dirty="0" smtClean="0">
                <a:solidFill>
                  <a:schemeClr val="accent2">
                    <a:lumMod val="75000"/>
                  </a:schemeClr>
                </a:solidFill>
              </a:rPr>
              <a:t>Cut down effort and time.</a:t>
            </a:r>
          </a:p>
          <a:p>
            <a:pPr marL="285750" indent="-285750">
              <a:lnSpc>
                <a:spcPct val="200000"/>
              </a:lnSpc>
              <a:buFont typeface="Wingdings" panose="05000000000000000000" pitchFamily="2" charset="2"/>
              <a:buChar char="Ø"/>
            </a:pPr>
            <a:r>
              <a:rPr lang="en-US" sz="2000" dirty="0" smtClean="0">
                <a:solidFill>
                  <a:schemeClr val="accent2">
                    <a:lumMod val="75000"/>
                  </a:schemeClr>
                </a:solidFill>
              </a:rPr>
              <a:t>Provide a solution where any developer can see  the changes on their project on day by day basis.</a:t>
            </a:r>
            <a:endParaRPr lang="en-IN" sz="2000" dirty="0">
              <a:solidFill>
                <a:schemeClr val="accent2">
                  <a:lumMod val="75000"/>
                </a:schemeClr>
              </a:solidFill>
            </a:endParaRPr>
          </a:p>
          <a:p>
            <a:pPr marL="285750" indent="-285750">
              <a:lnSpc>
                <a:spcPct val="200000"/>
              </a:lnSpc>
              <a:buFont typeface="Wingdings" panose="05000000000000000000" pitchFamily="2" charset="2"/>
              <a:buChar char="Ø"/>
            </a:pPr>
            <a:endParaRPr lang="en-US" sz="2000" dirty="0">
              <a:solidFill>
                <a:schemeClr val="accent2">
                  <a:lumMod val="75000"/>
                </a:schemeClr>
              </a:solidFill>
            </a:endParaRPr>
          </a:p>
        </p:txBody>
      </p:sp>
    </p:spTree>
    <p:extLst>
      <p:ext uri="{BB962C8B-B14F-4D97-AF65-F5344CB8AC3E}">
        <p14:creationId xmlns:p14="http://schemas.microsoft.com/office/powerpoint/2010/main" val="24480731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3332" y="100540"/>
            <a:ext cx="6497291" cy="707886"/>
          </a:xfrm>
          <a:prstGeom prst="rect">
            <a:avLst/>
          </a:prstGeom>
        </p:spPr>
        <p:txBody>
          <a:bodyPr wrap="none">
            <a:spAutoFit/>
          </a:bodyPr>
          <a:lstStyle/>
          <a:p>
            <a:r>
              <a:rPr lang="en-US" sz="4000" b="1" dirty="0">
                <a:solidFill>
                  <a:schemeClr val="accent1">
                    <a:lumMod val="75000"/>
                  </a:schemeClr>
                </a:solidFill>
                <a:effectLst>
                  <a:outerShdw blurRad="38100" dist="38100" dir="2700000" algn="tl">
                    <a:srgbClr val="000000">
                      <a:alpha val="43137"/>
                    </a:srgbClr>
                  </a:outerShdw>
                </a:effectLst>
                <a:latin typeface="Arial Rounded MT Bold" panose="020F0704030504030204" pitchFamily="34" charset="0"/>
              </a:rPr>
              <a:t>MODULES DESCRIPTION</a:t>
            </a:r>
            <a:endParaRPr lang="en-IN" sz="4000" b="1" dirty="0">
              <a:solidFill>
                <a:schemeClr val="accent1">
                  <a:lumMod val="75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4" name="TextBox 3"/>
          <p:cNvSpPr txBox="1"/>
          <p:nvPr/>
        </p:nvSpPr>
        <p:spPr>
          <a:xfrm>
            <a:off x="333332" y="1201783"/>
            <a:ext cx="11553868" cy="5124480"/>
          </a:xfrm>
          <a:prstGeom prst="rect">
            <a:avLst/>
          </a:prstGeom>
          <a:noFill/>
        </p:spPr>
        <p:txBody>
          <a:bodyPr wrap="square" rtlCol="0">
            <a:spAutoFit/>
          </a:bodyPr>
          <a:lstStyle/>
          <a:p>
            <a:pPr marL="457200" indent="-457200" algn="just">
              <a:lnSpc>
                <a:spcPct val="150000"/>
              </a:lnSpc>
              <a:buFont typeface="+mj-lt"/>
              <a:buAutoNum type="arabicPeriod"/>
            </a:pPr>
            <a:r>
              <a:rPr lang="en-IN" sz="2000" b="1" u="sng" dirty="0" smtClean="0">
                <a:solidFill>
                  <a:schemeClr val="accent2"/>
                </a:solidFill>
              </a:rPr>
              <a:t>User Account Management -</a:t>
            </a:r>
            <a:r>
              <a:rPr lang="en-US" sz="2000" dirty="0" smtClean="0">
                <a:solidFill>
                  <a:schemeClr val="accent2"/>
                </a:solidFill>
              </a:rPr>
              <a:t>This </a:t>
            </a:r>
            <a:r>
              <a:rPr lang="en-US" sz="2000" dirty="0">
                <a:solidFill>
                  <a:schemeClr val="accent2"/>
                </a:solidFill>
              </a:rPr>
              <a:t>module is used to manage user accounts of all the users. Users can sign up through the registration form, sign in by providing User ID and Password, edit their account information, and retrieve password through Forgot Password page. </a:t>
            </a:r>
            <a:endParaRPr lang="en-IN" sz="2000" dirty="0">
              <a:solidFill>
                <a:schemeClr val="accent2"/>
              </a:solidFill>
            </a:endParaRPr>
          </a:p>
          <a:p>
            <a:pPr marL="457200" indent="-457200" algn="just">
              <a:lnSpc>
                <a:spcPct val="150000"/>
              </a:lnSpc>
              <a:buFont typeface="+mj-lt"/>
              <a:buAutoNum type="arabicPeriod"/>
            </a:pPr>
            <a:r>
              <a:rPr lang="en-US" sz="2000" b="1" u="sng" dirty="0" smtClean="0">
                <a:solidFill>
                  <a:schemeClr val="accent2"/>
                </a:solidFill>
                <a:ea typeface="Times New Roman" panose="02020603050405020304" pitchFamily="18" charset="0"/>
              </a:rPr>
              <a:t>Repository Collaboration system</a:t>
            </a:r>
            <a:r>
              <a:rPr lang="en-IN" dirty="0" smtClean="0">
                <a:solidFill>
                  <a:schemeClr val="accent2"/>
                </a:solidFill>
              </a:rPr>
              <a:t>-</a:t>
            </a:r>
            <a:r>
              <a:rPr lang="en-US" sz="2000" dirty="0" smtClean="0">
                <a:solidFill>
                  <a:schemeClr val="accent2"/>
                </a:solidFill>
                <a:ea typeface="Times New Roman" panose="02020603050405020304" pitchFamily="18" charset="0"/>
              </a:rPr>
              <a:t>Repository Collaboration System is System which consist public and private repository which enable user to share their source code data.</a:t>
            </a:r>
            <a:endParaRPr lang="en-IN" dirty="0">
              <a:solidFill>
                <a:schemeClr val="accent2"/>
              </a:solidFill>
              <a:ea typeface="Times New Roman" panose="02020603050405020304" pitchFamily="18" charset="0"/>
            </a:endParaRPr>
          </a:p>
          <a:p>
            <a:pPr marL="457200" indent="-457200" algn="just">
              <a:lnSpc>
                <a:spcPct val="150000"/>
              </a:lnSpc>
              <a:buFont typeface="+mj-lt"/>
              <a:buAutoNum type="arabicPeriod"/>
            </a:pPr>
            <a:r>
              <a:rPr lang="en-IN" sz="2000" b="1" u="sng" dirty="0" smtClean="0">
                <a:solidFill>
                  <a:schemeClr val="accent2"/>
                </a:solidFill>
              </a:rPr>
              <a:t>Search repository-</a:t>
            </a:r>
            <a:r>
              <a:rPr lang="en-US" sz="1900" dirty="0" smtClean="0">
                <a:solidFill>
                  <a:schemeClr val="accent2"/>
                </a:solidFill>
              </a:rPr>
              <a:t>Using This module user can search all the repository or code by using just keyword.</a:t>
            </a:r>
            <a:endParaRPr lang="en-IN" sz="1900" dirty="0">
              <a:solidFill>
                <a:schemeClr val="accent2"/>
              </a:solidFill>
            </a:endParaRPr>
          </a:p>
          <a:p>
            <a:pPr marL="457200" indent="-457200" algn="just">
              <a:lnSpc>
                <a:spcPct val="150000"/>
              </a:lnSpc>
              <a:buFont typeface="+mj-lt"/>
              <a:buAutoNum type="arabicPeriod"/>
            </a:pPr>
            <a:r>
              <a:rPr lang="en-IN" sz="2000" b="1" u="sng" dirty="0" smtClean="0">
                <a:solidFill>
                  <a:schemeClr val="accent2"/>
                </a:solidFill>
              </a:rPr>
              <a:t>Messaging Communication System</a:t>
            </a:r>
            <a:r>
              <a:rPr lang="en-IN" sz="2000" b="1" dirty="0" smtClean="0">
                <a:solidFill>
                  <a:schemeClr val="accent2"/>
                </a:solidFill>
              </a:rPr>
              <a:t> </a:t>
            </a:r>
            <a:r>
              <a:rPr lang="en-IN" sz="1900" dirty="0" smtClean="0">
                <a:solidFill>
                  <a:schemeClr val="accent2"/>
                </a:solidFill>
              </a:rPr>
              <a:t>–This modules deal with all the communication between team members using this they can make coordination and contribute in project.</a:t>
            </a:r>
            <a:endParaRPr lang="en-CA" sz="1900" dirty="0">
              <a:solidFill>
                <a:schemeClr val="accent2"/>
              </a:solidFill>
            </a:endParaRPr>
          </a:p>
          <a:p>
            <a:pPr marL="457200" indent="-457200" algn="just">
              <a:lnSpc>
                <a:spcPct val="150000"/>
              </a:lnSpc>
              <a:buFont typeface="+mj-lt"/>
              <a:buAutoNum type="arabicPeriod"/>
            </a:pPr>
            <a:r>
              <a:rPr lang="en-US" sz="2000" b="1" u="sng" dirty="0" smtClean="0">
                <a:solidFill>
                  <a:schemeClr val="accent2"/>
                </a:solidFill>
                <a:ea typeface="Times New Roman" panose="02020603050405020304" pitchFamily="18" charset="0"/>
              </a:rPr>
              <a:t>Team </a:t>
            </a:r>
            <a:r>
              <a:rPr lang="en-US" sz="2000" b="1" u="sng" dirty="0">
                <a:solidFill>
                  <a:schemeClr val="accent2"/>
                </a:solidFill>
                <a:ea typeface="Times New Roman" panose="02020603050405020304" pitchFamily="18" charset="0"/>
              </a:rPr>
              <a:t>Management </a:t>
            </a:r>
            <a:r>
              <a:rPr lang="en-US" sz="2000" b="1" u="sng" dirty="0" smtClean="0">
                <a:solidFill>
                  <a:schemeClr val="accent2"/>
                </a:solidFill>
                <a:ea typeface="Times New Roman" panose="02020603050405020304" pitchFamily="18" charset="0"/>
              </a:rPr>
              <a:t>System</a:t>
            </a:r>
            <a:r>
              <a:rPr lang="en-IN" b="1" dirty="0" smtClean="0">
                <a:solidFill>
                  <a:schemeClr val="accent2"/>
                </a:solidFill>
                <a:ea typeface="Times New Roman" panose="02020603050405020304" pitchFamily="18" charset="0"/>
              </a:rPr>
              <a:t>-</a:t>
            </a:r>
            <a:r>
              <a:rPr lang="en-US" sz="2000" dirty="0" smtClean="0">
                <a:solidFill>
                  <a:schemeClr val="accent2"/>
                </a:solidFill>
                <a:ea typeface="Times New Roman" panose="02020603050405020304" pitchFamily="18" charset="0"/>
              </a:rPr>
              <a:t>This modules deal with creation of </a:t>
            </a:r>
            <a:r>
              <a:rPr lang="en-US" sz="2000" dirty="0">
                <a:solidFill>
                  <a:schemeClr val="accent2"/>
                </a:solidFill>
                <a:ea typeface="Times New Roman" panose="02020603050405020304" pitchFamily="18" charset="0"/>
              </a:rPr>
              <a:t>team Member</a:t>
            </a:r>
            <a:r>
              <a:rPr lang="en-US" sz="2000" dirty="0" smtClean="0">
                <a:solidFill>
                  <a:schemeClr val="accent2"/>
                </a:solidFill>
                <a:ea typeface="Times New Roman" panose="02020603050405020304" pitchFamily="18" charset="0"/>
              </a:rPr>
              <a:t> who will be add contribute, update or download the project and source code.</a:t>
            </a:r>
            <a:endParaRPr lang="en-IN" sz="1900" dirty="0" smtClean="0">
              <a:solidFill>
                <a:schemeClr val="accent2"/>
              </a:solidFill>
            </a:endParaRPr>
          </a:p>
          <a:p>
            <a:pPr algn="just">
              <a:lnSpc>
                <a:spcPct val="150000"/>
              </a:lnSpc>
            </a:pPr>
            <a:r>
              <a:rPr lang="en-CA" sz="1900" b="1" dirty="0" smtClean="0">
                <a:solidFill>
                  <a:schemeClr val="accent2"/>
                </a:solidFill>
              </a:rPr>
              <a:t> </a:t>
            </a:r>
            <a:endParaRPr lang="en-IN" sz="1900" dirty="0">
              <a:solidFill>
                <a:schemeClr val="accent2"/>
              </a:solidFill>
            </a:endParaRPr>
          </a:p>
        </p:txBody>
      </p:sp>
    </p:spTree>
    <p:extLst>
      <p:ext uri="{BB962C8B-B14F-4D97-AF65-F5344CB8AC3E}">
        <p14:creationId xmlns:p14="http://schemas.microsoft.com/office/powerpoint/2010/main" val="27181746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818" y="222069"/>
            <a:ext cx="11669485" cy="4754507"/>
          </a:xfrm>
          <a:prstGeom prst="rect">
            <a:avLst/>
          </a:prstGeom>
        </p:spPr>
        <p:txBody>
          <a:bodyPr wrap="square">
            <a:spAutoFit/>
          </a:bodyPr>
          <a:lstStyle/>
          <a:p>
            <a:pPr marL="228600">
              <a:lnSpc>
                <a:spcPct val="200000"/>
              </a:lnSpc>
              <a:spcAft>
                <a:spcPts val="0"/>
              </a:spcAft>
            </a:pPr>
            <a:r>
              <a:rPr lang="en-US" sz="2000" b="1" dirty="0" smtClean="0">
                <a:solidFill>
                  <a:schemeClr val="accent2"/>
                </a:solidFill>
                <a:ea typeface="Times New Roman" panose="02020603050405020304" pitchFamily="18" charset="0"/>
              </a:rPr>
              <a:t>6.</a:t>
            </a:r>
            <a:r>
              <a:rPr lang="en-US" sz="2000" b="1" u="sng" dirty="0" smtClean="0">
                <a:solidFill>
                  <a:schemeClr val="accent2"/>
                </a:solidFill>
                <a:ea typeface="Times New Roman" panose="02020603050405020304" pitchFamily="18" charset="0"/>
              </a:rPr>
              <a:t>Pull/Puss </a:t>
            </a:r>
            <a:r>
              <a:rPr lang="en-US" sz="2000" b="1" u="sng" dirty="0">
                <a:solidFill>
                  <a:schemeClr val="accent2"/>
                </a:solidFill>
                <a:ea typeface="Times New Roman" panose="02020603050405020304" pitchFamily="18" charset="0"/>
              </a:rPr>
              <a:t>Source </a:t>
            </a:r>
            <a:r>
              <a:rPr lang="en-US" sz="2000" b="1" u="sng" dirty="0" smtClean="0">
                <a:solidFill>
                  <a:schemeClr val="accent2"/>
                </a:solidFill>
                <a:ea typeface="Times New Roman" panose="02020603050405020304" pitchFamily="18" charset="0"/>
              </a:rPr>
              <a:t>Code</a:t>
            </a:r>
            <a:r>
              <a:rPr lang="en-IN" dirty="0" smtClean="0">
                <a:solidFill>
                  <a:schemeClr val="accent2"/>
                </a:solidFill>
                <a:ea typeface="Times New Roman" panose="02020603050405020304" pitchFamily="18" charset="0"/>
              </a:rPr>
              <a:t>-</a:t>
            </a:r>
            <a:r>
              <a:rPr lang="en-US" dirty="0" smtClean="0">
                <a:solidFill>
                  <a:schemeClr val="accent2"/>
                </a:solidFill>
                <a:ea typeface="Times New Roman" panose="02020603050405020304" pitchFamily="18" charset="0"/>
              </a:rPr>
              <a:t>using  this modules developer can upload or download the code, repository etc.</a:t>
            </a:r>
          </a:p>
          <a:p>
            <a:pPr marL="228600">
              <a:lnSpc>
                <a:spcPct val="200000"/>
              </a:lnSpc>
              <a:spcAft>
                <a:spcPts val="0"/>
              </a:spcAft>
            </a:pPr>
            <a:r>
              <a:rPr lang="en-US" sz="2000" b="1" u="sng" dirty="0" smtClean="0">
                <a:solidFill>
                  <a:schemeClr val="accent2"/>
                </a:solidFill>
                <a:ea typeface="Times New Roman" panose="02020603050405020304" pitchFamily="18" charset="0"/>
              </a:rPr>
              <a:t>7.Notification System</a:t>
            </a:r>
            <a:r>
              <a:rPr lang="en-US" sz="2000" dirty="0" smtClean="0">
                <a:solidFill>
                  <a:schemeClr val="accent2"/>
                </a:solidFill>
                <a:ea typeface="Times New Roman" panose="02020603050405020304" pitchFamily="18" charset="0"/>
              </a:rPr>
              <a:t>-</a:t>
            </a:r>
            <a:r>
              <a:rPr lang="en-US" sz="2000" b="1" dirty="0">
                <a:solidFill>
                  <a:schemeClr val="accent2"/>
                </a:solidFill>
              </a:rPr>
              <a:t> </a:t>
            </a:r>
            <a:r>
              <a:rPr lang="en-US" dirty="0">
                <a:solidFill>
                  <a:schemeClr val="accent2"/>
                </a:solidFill>
              </a:rPr>
              <a:t>This module helps the users to set reminders to perform specific task such as deletion, sharing of webpages. Users are sent notification via E-mail or a pop-up window on their screens.</a:t>
            </a:r>
          </a:p>
          <a:p>
            <a:pPr marL="228600">
              <a:lnSpc>
                <a:spcPct val="200000"/>
              </a:lnSpc>
              <a:spcAft>
                <a:spcPts val="0"/>
              </a:spcAft>
            </a:pPr>
            <a:r>
              <a:rPr lang="en-US" sz="2000" b="1" u="sng" dirty="0" smtClean="0">
                <a:solidFill>
                  <a:schemeClr val="accent2"/>
                </a:solidFill>
                <a:ea typeface="Calibri" panose="020F0502020204030204" pitchFamily="34" charset="0"/>
                <a:cs typeface="Times New Roman" panose="02020603050405020304" pitchFamily="18" charset="0"/>
              </a:rPr>
              <a:t>8.</a:t>
            </a:r>
            <a:r>
              <a:rPr lang="en-IN" sz="2000" b="1" u="sng" dirty="0" smtClean="0">
                <a:solidFill>
                  <a:schemeClr val="accent2"/>
                </a:solidFill>
                <a:ea typeface="Calibri" panose="020F0502020204030204" pitchFamily="34" charset="0"/>
                <a:cs typeface="Times New Roman" panose="02020603050405020304" pitchFamily="18" charset="0"/>
              </a:rPr>
              <a:t>Sharing System </a:t>
            </a:r>
            <a:r>
              <a:rPr lang="en-IN" dirty="0" smtClean="0">
                <a:solidFill>
                  <a:schemeClr val="accent2"/>
                </a:solidFill>
                <a:ea typeface="Calibri" panose="020F0502020204030204" pitchFamily="34" charset="0"/>
                <a:cs typeface="Times New Roman" panose="02020603050405020304" pitchFamily="18" charset="0"/>
              </a:rPr>
              <a:t>-</a:t>
            </a:r>
            <a:r>
              <a:rPr lang="en-US" dirty="0" smtClean="0">
                <a:solidFill>
                  <a:schemeClr val="accent2"/>
                </a:solidFill>
              </a:rPr>
              <a:t>This </a:t>
            </a:r>
            <a:r>
              <a:rPr lang="en-US" dirty="0">
                <a:solidFill>
                  <a:schemeClr val="accent2"/>
                </a:solidFill>
              </a:rPr>
              <a:t>module helps the users to share the webpages and notes to other users or through E-mail.</a:t>
            </a:r>
          </a:p>
          <a:p>
            <a:pPr marL="228600" algn="just">
              <a:lnSpc>
                <a:spcPct val="200000"/>
              </a:lnSpc>
              <a:spcAft>
                <a:spcPts val="0"/>
              </a:spcAft>
            </a:pPr>
            <a:r>
              <a:rPr lang="en-US" sz="2000" b="1" dirty="0" smtClean="0">
                <a:solidFill>
                  <a:schemeClr val="accent2"/>
                </a:solidFill>
                <a:ea typeface="Calibri" panose="020F0502020204030204" pitchFamily="34" charset="0"/>
              </a:rPr>
              <a:t>9.</a:t>
            </a:r>
            <a:r>
              <a:rPr lang="en-IN" sz="2000" b="1" u="sng" dirty="0" smtClean="0">
                <a:solidFill>
                  <a:schemeClr val="accent2"/>
                </a:solidFill>
                <a:ea typeface="Calibri" panose="020F0502020204030204" pitchFamily="34" charset="0"/>
                <a:cs typeface="Times New Roman" panose="02020603050405020304" pitchFamily="18" charset="0"/>
              </a:rPr>
              <a:t>Rating </a:t>
            </a:r>
            <a:r>
              <a:rPr lang="en-IN" sz="2000" b="1" u="sng" dirty="0">
                <a:solidFill>
                  <a:schemeClr val="accent2"/>
                </a:solidFill>
                <a:ea typeface="Calibri" panose="020F0502020204030204" pitchFamily="34" charset="0"/>
                <a:cs typeface="Times New Roman" panose="02020603050405020304" pitchFamily="18" charset="0"/>
              </a:rPr>
              <a:t>and </a:t>
            </a:r>
            <a:r>
              <a:rPr lang="en-IN" sz="2000" b="1" u="sng" dirty="0" smtClean="0">
                <a:solidFill>
                  <a:schemeClr val="accent2"/>
                </a:solidFill>
                <a:ea typeface="Calibri" panose="020F0502020204030204" pitchFamily="34" charset="0"/>
                <a:cs typeface="Times New Roman" panose="02020603050405020304" pitchFamily="18" charset="0"/>
              </a:rPr>
              <a:t>Suggestion</a:t>
            </a:r>
            <a:r>
              <a:rPr lang="en-IN" sz="2000" b="1" dirty="0" smtClean="0">
                <a:solidFill>
                  <a:schemeClr val="accent2"/>
                </a:solidFill>
                <a:ea typeface="Calibri" panose="020F0502020204030204" pitchFamily="34" charset="0"/>
                <a:cs typeface="Times New Roman" panose="02020603050405020304" pitchFamily="18" charset="0"/>
              </a:rPr>
              <a:t>-</a:t>
            </a:r>
            <a:r>
              <a:rPr lang="en-US" dirty="0" smtClean="0">
                <a:solidFill>
                  <a:schemeClr val="accent2"/>
                </a:solidFill>
              </a:rPr>
              <a:t>This </a:t>
            </a:r>
            <a:r>
              <a:rPr lang="en-US" dirty="0">
                <a:solidFill>
                  <a:schemeClr val="accent2"/>
                </a:solidFill>
              </a:rPr>
              <a:t>module provides the facility to user to review the website, send their feedback and file complaints to the administrator. </a:t>
            </a:r>
          </a:p>
          <a:p>
            <a:pPr marL="228600" algn="just">
              <a:lnSpc>
                <a:spcPct val="200000"/>
              </a:lnSpc>
              <a:spcAft>
                <a:spcPts val="0"/>
              </a:spcAft>
            </a:pPr>
            <a:r>
              <a:rPr lang="en-US" sz="2000" b="1" dirty="0" smtClean="0">
                <a:solidFill>
                  <a:schemeClr val="accent2"/>
                </a:solidFill>
              </a:rPr>
              <a:t>10.</a:t>
            </a:r>
            <a:r>
              <a:rPr lang="en-US" sz="2000" b="1" u="sng" dirty="0" smtClean="0">
                <a:solidFill>
                  <a:schemeClr val="accent2"/>
                </a:solidFill>
              </a:rPr>
              <a:t>Admin Panel-</a:t>
            </a:r>
            <a:r>
              <a:rPr lang="en-US" dirty="0" smtClean="0">
                <a:solidFill>
                  <a:schemeClr val="accent2"/>
                </a:solidFill>
                <a:ea typeface="Times New Roman" panose="02020603050405020304" pitchFamily="18" charset="0"/>
              </a:rPr>
              <a:t> Here Admin can track numbers of user ,view reviews and rating, manage website ,maintenance etc.</a:t>
            </a:r>
            <a:endParaRPr lang="en-IN" dirty="0">
              <a:solidFill>
                <a:schemeClr val="accent2"/>
              </a:solidFill>
              <a:ea typeface="Times New Roman" panose="02020603050405020304" pitchFamily="18" charset="0"/>
            </a:endParaRPr>
          </a:p>
          <a:p>
            <a:pPr>
              <a:lnSpc>
                <a:spcPct val="200000"/>
              </a:lnSpc>
              <a:spcAft>
                <a:spcPts val="0"/>
              </a:spcAft>
            </a:pPr>
            <a:r>
              <a:rPr lang="en-CA" b="1" dirty="0">
                <a:solidFill>
                  <a:schemeClr val="accent2"/>
                </a:solidFill>
                <a:ea typeface="Calibri" panose="020F0502020204030204" pitchFamily="34" charset="0"/>
              </a:rPr>
              <a:t> </a:t>
            </a:r>
            <a:endParaRPr lang="en-IN" dirty="0">
              <a:solidFill>
                <a:schemeClr val="accent2"/>
              </a:solidFill>
              <a:effectLst/>
              <a:ea typeface="Calibri" panose="020F0502020204030204" pitchFamily="34" charset="0"/>
            </a:endParaRPr>
          </a:p>
        </p:txBody>
      </p:sp>
    </p:spTree>
    <p:extLst>
      <p:ext uri="{BB962C8B-B14F-4D97-AF65-F5344CB8AC3E}">
        <p14:creationId xmlns:p14="http://schemas.microsoft.com/office/powerpoint/2010/main" val="16819044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25164" y="2665892"/>
            <a:ext cx="9710313" cy="1107996"/>
          </a:xfrm>
          <a:prstGeom prst="rect">
            <a:avLst/>
          </a:prstGeom>
          <a:noFill/>
        </p:spPr>
        <p:txBody>
          <a:bodyPr wrap="square" rtlCol="0">
            <a:spAutoFit/>
          </a:bodyPr>
          <a:lstStyle/>
          <a:p>
            <a:pPr algn="ctr"/>
            <a:r>
              <a:rPr lang="en-US" sz="6600" u="sng" dirty="0" smtClean="0">
                <a:solidFill>
                  <a:schemeClr val="accent1"/>
                </a:solidFill>
                <a:latin typeface="Arial Rounded MT Bold" panose="020F0704030504030204" pitchFamily="34" charset="0"/>
              </a:rPr>
              <a:t>Database</a:t>
            </a:r>
            <a:endParaRPr lang="en-US" sz="6600" u="sng" dirty="0">
              <a:solidFill>
                <a:schemeClr val="accent1"/>
              </a:solidFill>
              <a:latin typeface="Arial Rounded MT Bold" panose="020F0704030504030204" pitchFamily="34" charset="0"/>
            </a:endParaRPr>
          </a:p>
        </p:txBody>
      </p:sp>
    </p:spTree>
    <p:extLst>
      <p:ext uri="{BB962C8B-B14F-4D97-AF65-F5344CB8AC3E}">
        <p14:creationId xmlns:p14="http://schemas.microsoft.com/office/powerpoint/2010/main" val="3104170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extLst>
              <p:ext uri="{D42A27DB-BD31-4B8C-83A1-F6EECF244321}">
                <p14:modId xmlns:p14="http://schemas.microsoft.com/office/powerpoint/2010/main" val="157593986"/>
              </p:ext>
            </p:extLst>
          </p:nvPr>
        </p:nvGraphicFramePr>
        <p:xfrm>
          <a:off x="719667" y="736088"/>
          <a:ext cx="10558780" cy="2062306"/>
        </p:xfrm>
        <a:graphic>
          <a:graphicData uri="http://schemas.openxmlformats.org/drawingml/2006/table">
            <a:tbl>
              <a:tblPr firstRow="1" firstCol="1" bandRow="1">
                <a:tableStyleId>{5C22544A-7EE6-4342-B048-85BDC9FD1C3A}</a:tableStyleId>
              </a:tblPr>
              <a:tblGrid>
                <a:gridCol w="2639695">
                  <a:extLst>
                    <a:ext uri="{9D8B030D-6E8A-4147-A177-3AD203B41FA5}">
                      <a16:colId xmlns:a16="http://schemas.microsoft.com/office/drawing/2014/main" val="20000"/>
                    </a:ext>
                  </a:extLst>
                </a:gridCol>
                <a:gridCol w="2639695">
                  <a:extLst>
                    <a:ext uri="{9D8B030D-6E8A-4147-A177-3AD203B41FA5}">
                      <a16:colId xmlns:a16="http://schemas.microsoft.com/office/drawing/2014/main" val="20001"/>
                    </a:ext>
                  </a:extLst>
                </a:gridCol>
                <a:gridCol w="2639695">
                  <a:extLst>
                    <a:ext uri="{9D8B030D-6E8A-4147-A177-3AD203B41FA5}">
                      <a16:colId xmlns:a16="http://schemas.microsoft.com/office/drawing/2014/main" val="20002"/>
                    </a:ext>
                  </a:extLst>
                </a:gridCol>
                <a:gridCol w="2639695">
                  <a:extLst>
                    <a:ext uri="{9D8B030D-6E8A-4147-A177-3AD203B41FA5}">
                      <a16:colId xmlns:a16="http://schemas.microsoft.com/office/drawing/2014/main" val="20003"/>
                    </a:ext>
                  </a:extLst>
                </a:gridCol>
              </a:tblGrid>
              <a:tr h="253836">
                <a:tc>
                  <a:txBody>
                    <a:bodyPr/>
                    <a:lstStyle/>
                    <a:p>
                      <a:pPr marL="0" marR="0">
                        <a:lnSpc>
                          <a:spcPct val="115000"/>
                        </a:lnSpc>
                        <a:spcBef>
                          <a:spcPts val="0"/>
                        </a:spcBef>
                        <a:spcAft>
                          <a:spcPts val="0"/>
                        </a:spcAft>
                      </a:pPr>
                      <a:r>
                        <a:rPr lang="en-US" sz="1400" dirty="0">
                          <a:effectLst/>
                        </a:rPr>
                        <a:t>Column Name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Data Type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Constraint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Description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53836">
                <a:tc>
                  <a:txBody>
                    <a:bodyPr/>
                    <a:lstStyle/>
                    <a:p>
                      <a:pPr marL="0" marR="0">
                        <a:lnSpc>
                          <a:spcPct val="115000"/>
                        </a:lnSpc>
                        <a:spcBef>
                          <a:spcPts val="0"/>
                        </a:spcBef>
                        <a:spcAft>
                          <a:spcPts val="0"/>
                        </a:spcAft>
                      </a:pPr>
                      <a:r>
                        <a:rPr lang="en-US" sz="1400">
                          <a:effectLst/>
                        </a:rPr>
                        <a:t>Name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err="1" smtClean="0">
                          <a:effectLst/>
                        </a:rPr>
                        <a:t>Varchar</a:t>
                      </a:r>
                      <a:r>
                        <a:rPr lang="en-US" sz="1400" dirty="0" smtClean="0">
                          <a:effectLst/>
                        </a:rPr>
                        <a:t>(50</a:t>
                      </a:r>
                      <a:r>
                        <a:rPr lang="en-US" sz="14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Not Null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Holds name of the user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53836">
                <a:tc>
                  <a:txBody>
                    <a:bodyPr/>
                    <a:lstStyle/>
                    <a:p>
                      <a:pPr marL="0" marR="0">
                        <a:lnSpc>
                          <a:spcPct val="115000"/>
                        </a:lnSpc>
                        <a:spcBef>
                          <a:spcPts val="0"/>
                        </a:spcBef>
                        <a:spcAft>
                          <a:spcPts val="0"/>
                        </a:spcAft>
                      </a:pPr>
                      <a:r>
                        <a:rPr lang="en-US" sz="1400" dirty="0">
                          <a:effectLst/>
                        </a:rPr>
                        <a:t>Id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err="1" smtClean="0">
                          <a:effectLst/>
                          <a:latin typeface="+mn-lt"/>
                          <a:ea typeface="+mn-ea"/>
                          <a:cs typeface="+mn-cs"/>
                        </a:rPr>
                        <a:t>int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Primary Key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Holds User ID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53836">
                <a:tc>
                  <a:txBody>
                    <a:bodyPr/>
                    <a:lstStyle/>
                    <a:p>
                      <a:pPr marL="0" marR="0">
                        <a:lnSpc>
                          <a:spcPct val="115000"/>
                        </a:lnSpc>
                        <a:spcBef>
                          <a:spcPts val="0"/>
                        </a:spcBef>
                        <a:spcAft>
                          <a:spcPts val="0"/>
                        </a:spcAft>
                      </a:pPr>
                      <a:r>
                        <a:rPr lang="en-US" sz="1400" dirty="0">
                          <a:effectLst/>
                        </a:rPr>
                        <a:t>Email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err="1" smtClean="0">
                          <a:effectLst/>
                        </a:rPr>
                        <a:t>nvarchar</a:t>
                      </a:r>
                      <a:r>
                        <a:rPr lang="en-US" sz="1400" dirty="0" smtClean="0">
                          <a:effectLst/>
                        </a:rPr>
                        <a:t>(40</a:t>
                      </a:r>
                      <a:r>
                        <a:rPr lang="en-US" sz="14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Not Null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Holds email of the user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23481">
                <a:tc>
                  <a:txBody>
                    <a:bodyPr/>
                    <a:lstStyle/>
                    <a:p>
                      <a:pPr marL="0" marR="0">
                        <a:lnSpc>
                          <a:spcPct val="115000"/>
                        </a:lnSpc>
                        <a:spcBef>
                          <a:spcPts val="0"/>
                        </a:spcBef>
                        <a:spcAft>
                          <a:spcPts val="0"/>
                        </a:spcAft>
                      </a:pPr>
                      <a:r>
                        <a:rPr lang="en-US" sz="1400" dirty="0">
                          <a:effectLst/>
                        </a:rPr>
                        <a:t>Password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err="1" smtClean="0">
                          <a:effectLst/>
                        </a:rPr>
                        <a:t>nvarchar</a:t>
                      </a:r>
                      <a:r>
                        <a:rPr lang="en-US" sz="1400" dirty="0" smtClean="0">
                          <a:effectLst/>
                        </a:rPr>
                        <a:t>(32</a:t>
                      </a:r>
                      <a:r>
                        <a:rPr lang="en-US" sz="14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Not Null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Holds password of the user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523481">
                <a:tc>
                  <a:txBody>
                    <a:bodyPr/>
                    <a:lstStyle/>
                    <a:p>
                      <a:pPr marL="0" marR="0">
                        <a:lnSpc>
                          <a:spcPct val="115000"/>
                        </a:lnSpc>
                        <a:spcBef>
                          <a:spcPts val="0"/>
                        </a:spcBef>
                        <a:spcAft>
                          <a:spcPts val="0"/>
                        </a:spcAft>
                      </a:pPr>
                      <a:r>
                        <a:rPr lang="en-US" sz="1400">
                          <a:effectLst/>
                        </a:rPr>
                        <a:t>Mob_no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Numeric(10,0)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Not Null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Holds mobile number of the user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6" name="TextBox 5"/>
          <p:cNvSpPr txBox="1"/>
          <p:nvPr/>
        </p:nvSpPr>
        <p:spPr>
          <a:xfrm>
            <a:off x="719667" y="351367"/>
            <a:ext cx="1426673" cy="400110"/>
          </a:xfrm>
          <a:prstGeom prst="rect">
            <a:avLst/>
          </a:prstGeom>
          <a:noFill/>
        </p:spPr>
        <p:txBody>
          <a:bodyPr wrap="none" rtlCol="0">
            <a:spAutoFit/>
          </a:bodyPr>
          <a:lstStyle/>
          <a:p>
            <a:r>
              <a:rPr lang="en-US" sz="2000" b="1" dirty="0" smtClean="0">
                <a:solidFill>
                  <a:schemeClr val="accent2"/>
                </a:solidFill>
                <a:latin typeface="+mj-lt"/>
              </a:rPr>
              <a:t>Profile Table</a:t>
            </a:r>
            <a:endParaRPr lang="en-US" sz="2000" b="1" dirty="0">
              <a:solidFill>
                <a:schemeClr val="accent2"/>
              </a:solidFill>
              <a:latin typeface="+mj-lt"/>
            </a:endParaRPr>
          </a:p>
        </p:txBody>
      </p:sp>
      <p:sp>
        <p:nvSpPr>
          <p:cNvPr id="7" name="TextBox 6"/>
          <p:cNvSpPr txBox="1"/>
          <p:nvPr/>
        </p:nvSpPr>
        <p:spPr>
          <a:xfrm>
            <a:off x="723835" y="3145366"/>
            <a:ext cx="1487587" cy="400110"/>
          </a:xfrm>
          <a:prstGeom prst="rect">
            <a:avLst/>
          </a:prstGeom>
          <a:noFill/>
        </p:spPr>
        <p:txBody>
          <a:bodyPr wrap="none" rtlCol="0">
            <a:spAutoFit/>
          </a:bodyPr>
          <a:lstStyle/>
          <a:p>
            <a:r>
              <a:rPr lang="en-US" sz="2000" b="1" dirty="0" smtClean="0">
                <a:solidFill>
                  <a:schemeClr val="accent2"/>
                </a:solidFill>
                <a:latin typeface="+mj-lt"/>
              </a:rPr>
              <a:t>Project Table</a:t>
            </a:r>
            <a:endParaRPr lang="en-US" sz="2000" b="1" dirty="0">
              <a:solidFill>
                <a:schemeClr val="accent2"/>
              </a:solidFill>
              <a:latin typeface="+mj-lt"/>
            </a:endParaRPr>
          </a:p>
        </p:txBody>
      </p:sp>
      <p:graphicFrame>
        <p:nvGraphicFramePr>
          <p:cNvPr id="8" name="Table 7"/>
          <p:cNvGraphicFramePr>
            <a:graphicFrameLocks noGrp="1"/>
          </p:cNvGraphicFramePr>
          <p:nvPr>
            <p:extLst>
              <p:ext uri="{D42A27DB-BD31-4B8C-83A1-F6EECF244321}">
                <p14:modId xmlns:p14="http://schemas.microsoft.com/office/powerpoint/2010/main" val="2346507562"/>
              </p:ext>
            </p:extLst>
          </p:nvPr>
        </p:nvGraphicFramePr>
        <p:xfrm>
          <a:off x="719667" y="3530088"/>
          <a:ext cx="10557936" cy="2338539"/>
        </p:xfrm>
        <a:graphic>
          <a:graphicData uri="http://schemas.openxmlformats.org/drawingml/2006/table">
            <a:tbl>
              <a:tblPr firstRow="1" firstCol="1" bandRow="1">
                <a:tableStyleId>{5C22544A-7EE6-4342-B048-85BDC9FD1C3A}</a:tableStyleId>
              </a:tblPr>
              <a:tblGrid>
                <a:gridCol w="2639484">
                  <a:extLst>
                    <a:ext uri="{9D8B030D-6E8A-4147-A177-3AD203B41FA5}">
                      <a16:colId xmlns:a16="http://schemas.microsoft.com/office/drawing/2014/main" val="20000"/>
                    </a:ext>
                  </a:extLst>
                </a:gridCol>
                <a:gridCol w="2639484">
                  <a:extLst>
                    <a:ext uri="{9D8B030D-6E8A-4147-A177-3AD203B41FA5}">
                      <a16:colId xmlns:a16="http://schemas.microsoft.com/office/drawing/2014/main" val="20001"/>
                    </a:ext>
                  </a:extLst>
                </a:gridCol>
                <a:gridCol w="2639484">
                  <a:extLst>
                    <a:ext uri="{9D8B030D-6E8A-4147-A177-3AD203B41FA5}">
                      <a16:colId xmlns:a16="http://schemas.microsoft.com/office/drawing/2014/main" val="20002"/>
                    </a:ext>
                  </a:extLst>
                </a:gridCol>
                <a:gridCol w="2639484">
                  <a:extLst>
                    <a:ext uri="{9D8B030D-6E8A-4147-A177-3AD203B41FA5}">
                      <a16:colId xmlns:a16="http://schemas.microsoft.com/office/drawing/2014/main" val="20003"/>
                    </a:ext>
                  </a:extLst>
                </a:gridCol>
              </a:tblGrid>
              <a:tr h="219552">
                <a:tc>
                  <a:txBody>
                    <a:bodyPr/>
                    <a:lstStyle/>
                    <a:p>
                      <a:pPr marL="0" marR="0">
                        <a:lnSpc>
                          <a:spcPct val="115000"/>
                        </a:lnSpc>
                        <a:spcBef>
                          <a:spcPts val="0"/>
                        </a:spcBef>
                        <a:spcAft>
                          <a:spcPts val="0"/>
                        </a:spcAft>
                      </a:pPr>
                      <a:r>
                        <a:rPr lang="en-US" sz="1400" dirty="0">
                          <a:effectLst/>
                        </a:rPr>
                        <a:t>Column Name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Data Type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Constraint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Description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19552">
                <a:tc>
                  <a:txBody>
                    <a:bodyPr/>
                    <a:lstStyle/>
                    <a:p>
                      <a:pPr marL="0" marR="0">
                        <a:lnSpc>
                          <a:spcPct val="115000"/>
                        </a:lnSpc>
                        <a:spcBef>
                          <a:spcPts val="0"/>
                        </a:spcBef>
                        <a:spcAft>
                          <a:spcPts val="0"/>
                        </a:spcAft>
                      </a:pPr>
                      <a:r>
                        <a:rPr lang="en-US" sz="1400" dirty="0" err="1" smtClean="0">
                          <a:effectLst/>
                        </a:rPr>
                        <a:t>Pid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Varchar(20)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Foreign Key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Holds creator ID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52361">
                <a:tc>
                  <a:txBody>
                    <a:bodyPr/>
                    <a:lstStyle/>
                    <a:p>
                      <a:pPr marL="0" marR="0">
                        <a:lnSpc>
                          <a:spcPct val="115000"/>
                        </a:lnSpc>
                        <a:spcBef>
                          <a:spcPts val="0"/>
                        </a:spcBef>
                        <a:spcAft>
                          <a:spcPts val="0"/>
                        </a:spcAft>
                      </a:pPr>
                      <a:r>
                        <a:rPr lang="en-US" sz="1400" dirty="0" smtClean="0">
                          <a:effectLst/>
                          <a:latin typeface="+mn-lt"/>
                          <a:ea typeface="+mn-ea"/>
                          <a:cs typeface="+mn-cs"/>
                        </a:rPr>
                        <a:t>Name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Varchar(50)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Not Null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Holds title of the webpage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52361">
                <a:tc>
                  <a:txBody>
                    <a:bodyPr/>
                    <a:lstStyle/>
                    <a:p>
                      <a:pPr marL="0" marR="0">
                        <a:lnSpc>
                          <a:spcPct val="115000"/>
                        </a:lnSpc>
                        <a:spcBef>
                          <a:spcPts val="0"/>
                        </a:spcBef>
                        <a:spcAft>
                          <a:spcPts val="0"/>
                        </a:spcAft>
                      </a:pPr>
                      <a:r>
                        <a:rPr lang="en-US" sz="1400" dirty="0" smtClean="0">
                          <a:effectLst/>
                        </a:rPr>
                        <a:t>Start</a:t>
                      </a:r>
                      <a:r>
                        <a:rPr lang="en-US" sz="1400" baseline="0" dirty="0" smtClean="0">
                          <a:effectLst/>
                        </a:rPr>
                        <a:t> </a:t>
                      </a:r>
                      <a:r>
                        <a:rPr lang="en-US" sz="1400" dirty="0" smtClean="0">
                          <a:effectLst/>
                        </a:rPr>
                        <a:t>date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Date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Not Null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Holds creation date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52361">
                <a:tc>
                  <a:txBody>
                    <a:bodyPr/>
                    <a:lstStyle/>
                    <a:p>
                      <a:pPr marL="0" marR="0">
                        <a:lnSpc>
                          <a:spcPct val="115000"/>
                        </a:lnSpc>
                        <a:spcBef>
                          <a:spcPts val="0"/>
                        </a:spcBef>
                        <a:spcAft>
                          <a:spcPts val="0"/>
                        </a:spcAft>
                      </a:pPr>
                      <a:r>
                        <a:rPr lang="en-US" sz="1400" dirty="0" err="1" smtClean="0">
                          <a:effectLst/>
                        </a:rPr>
                        <a:t>Teamid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err="1">
                          <a:effectLst/>
                        </a:rPr>
                        <a:t>int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Not Null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Holds size of the webpage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52807">
                <a:tc>
                  <a:txBody>
                    <a:bodyPr/>
                    <a:lstStyle/>
                    <a:p>
                      <a:pPr marL="0" marR="0">
                        <a:lnSpc>
                          <a:spcPct val="115000"/>
                        </a:lnSpc>
                        <a:spcBef>
                          <a:spcPts val="0"/>
                        </a:spcBef>
                        <a:spcAft>
                          <a:spcPts val="0"/>
                        </a:spcAft>
                      </a:pPr>
                      <a:r>
                        <a:rPr lang="en-US" sz="1400" dirty="0" smtClean="0">
                          <a:effectLst/>
                        </a:rPr>
                        <a:t>Path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Varchar(max)</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Not Null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Holds the storage location reference.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047364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276542"/>
            <a:ext cx="5455920" cy="815975"/>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400" dirty="0" smtClean="0">
                <a:solidFill>
                  <a:schemeClr val="accent2"/>
                </a:solidFill>
                <a:latin typeface="Arial Rounded MT Bold" panose="020F0704030504030204" pitchFamily="34" charset="0"/>
              </a:rPr>
              <a:t>Future Scope</a:t>
            </a:r>
            <a:endParaRPr lang="en-IN" sz="4400" dirty="0">
              <a:solidFill>
                <a:schemeClr val="accent2"/>
              </a:solidFill>
              <a:latin typeface="Arial Rounded MT Bold" panose="020F0704030504030204" pitchFamily="34" charset="0"/>
            </a:endParaRPr>
          </a:p>
        </p:txBody>
      </p:sp>
      <p:sp>
        <p:nvSpPr>
          <p:cNvPr id="2" name="TextBox 1"/>
          <p:cNvSpPr txBox="1"/>
          <p:nvPr/>
        </p:nvSpPr>
        <p:spPr>
          <a:xfrm>
            <a:off x="548640" y="1524000"/>
            <a:ext cx="8884920" cy="369332"/>
          </a:xfrm>
          <a:prstGeom prst="rect">
            <a:avLst/>
          </a:prstGeom>
          <a:noFill/>
        </p:spPr>
        <p:txBody>
          <a:bodyPr wrap="square" rtlCol="0">
            <a:spAutoFit/>
          </a:bodyPr>
          <a:lstStyle/>
          <a:p>
            <a:r>
              <a:rPr lang="en-US" dirty="0" smtClean="0"/>
              <a:t>Tell Future Scope</a:t>
            </a:r>
            <a:endParaRPr lang="en-US" dirty="0"/>
          </a:p>
        </p:txBody>
      </p:sp>
    </p:spTree>
    <p:extLst>
      <p:ext uri="{BB962C8B-B14F-4D97-AF65-F5344CB8AC3E}">
        <p14:creationId xmlns:p14="http://schemas.microsoft.com/office/powerpoint/2010/main" val="7568114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0550" y="1976664"/>
            <a:ext cx="10814685" cy="235051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smtClean="0">
                <a:solidFill>
                  <a:schemeClr val="accent2"/>
                </a:solidFill>
              </a:rPr>
              <a:t>This is all about </a:t>
            </a:r>
            <a:r>
              <a:rPr lang="en-US" sz="2000" dirty="0">
                <a:solidFill>
                  <a:schemeClr val="accent2"/>
                </a:solidFill>
              </a:rPr>
              <a:t>how </a:t>
            </a:r>
            <a:r>
              <a:rPr lang="en-US" sz="2000" dirty="0" smtClean="0">
                <a:solidFill>
                  <a:schemeClr val="accent2"/>
                </a:solidFill>
              </a:rPr>
              <a:t>Code Park Hub </a:t>
            </a:r>
            <a:r>
              <a:rPr lang="en-US" sz="2000" dirty="0">
                <a:solidFill>
                  <a:schemeClr val="accent2"/>
                </a:solidFill>
              </a:rPr>
              <a:t>is ideal for programmers </a:t>
            </a:r>
            <a:r>
              <a:rPr lang="en-US" sz="2000" dirty="0" smtClean="0">
                <a:solidFill>
                  <a:schemeClr val="accent2"/>
                </a:solidFill>
              </a:rPr>
              <a:t>and will be very useful for them the If </a:t>
            </a:r>
            <a:r>
              <a:rPr lang="en-US" sz="2000" dirty="0">
                <a:solidFill>
                  <a:schemeClr val="accent2"/>
                </a:solidFill>
              </a:rPr>
              <a:t>you have a team that is constantly making changes </a:t>
            </a:r>
            <a:r>
              <a:rPr lang="en-US" sz="2000" dirty="0" smtClean="0">
                <a:solidFill>
                  <a:schemeClr val="accent2"/>
                </a:solidFill>
              </a:rPr>
              <a:t>on project this web application will be very helpful because  our application is totally dedicated to make coordination between team, version control of application and view insights of project get notification on daily basis so overall summary is </a:t>
            </a:r>
            <a:r>
              <a:rPr lang="en-US" sz="2000" dirty="0" err="1" smtClean="0">
                <a:solidFill>
                  <a:schemeClr val="accent2"/>
                </a:solidFill>
              </a:rPr>
              <a:t>that,this</a:t>
            </a:r>
            <a:r>
              <a:rPr lang="en-US" sz="2000" dirty="0" smtClean="0">
                <a:solidFill>
                  <a:schemeClr val="accent2"/>
                </a:solidFill>
              </a:rPr>
              <a:t> web application is totally dedicated to developers and students.</a:t>
            </a:r>
            <a:endParaRPr lang="en-IN" sz="2000" dirty="0">
              <a:solidFill>
                <a:schemeClr val="accent2"/>
              </a:solidFill>
              <a:latin typeface="Arial Rounded MT Bold" panose="020F0704030504030204" pitchFamily="34" charset="0"/>
            </a:endParaRPr>
          </a:p>
        </p:txBody>
      </p:sp>
      <p:sp>
        <p:nvSpPr>
          <p:cNvPr id="4" name="TextBox 3"/>
          <p:cNvSpPr txBox="1"/>
          <p:nvPr/>
        </p:nvSpPr>
        <p:spPr>
          <a:xfrm>
            <a:off x="590550" y="355951"/>
            <a:ext cx="6858000" cy="830997"/>
          </a:xfrm>
          <a:prstGeom prst="rect">
            <a:avLst/>
          </a:prstGeom>
          <a:noFill/>
        </p:spPr>
        <p:txBody>
          <a:bodyPr wrap="square" rtlCol="0">
            <a:spAutoFit/>
          </a:bodyPr>
          <a:lstStyle/>
          <a:p>
            <a:r>
              <a:rPr lang="en-US" sz="4800" b="1" u="sng" dirty="0" smtClean="0">
                <a:solidFill>
                  <a:schemeClr val="accent1">
                    <a:lumMod val="75000"/>
                  </a:schemeClr>
                </a:solidFill>
                <a:effectLst>
                  <a:outerShdw blurRad="38100" dist="38100" dir="2700000" algn="tl">
                    <a:srgbClr val="000000">
                      <a:alpha val="43137"/>
                    </a:srgbClr>
                  </a:outerShdw>
                </a:effectLst>
                <a:latin typeface="Arial Rounded MT Bold" panose="020F0704030504030204" pitchFamily="34" charset="0"/>
              </a:rPr>
              <a:t>Conclusion</a:t>
            </a:r>
            <a:endParaRPr lang="en-US" sz="4800" b="1" u="sng" dirty="0">
              <a:solidFill>
                <a:schemeClr val="accent1">
                  <a:lumMod val="75000"/>
                </a:schemeClr>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15659698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6926" y="2663373"/>
            <a:ext cx="6492242" cy="1200329"/>
          </a:xfrm>
          <a:prstGeom prst="rect">
            <a:avLst/>
          </a:prstGeom>
          <a:noFill/>
        </p:spPr>
        <p:txBody>
          <a:bodyPr wrap="square" rtlCol="0">
            <a:spAutoFit/>
          </a:bodyPr>
          <a:lstStyle/>
          <a:p>
            <a:r>
              <a:rPr lang="en-US" sz="7200" b="1" dirty="0" smtClean="0">
                <a:solidFill>
                  <a:schemeClr val="accent2"/>
                </a:solidFill>
                <a:effectLst>
                  <a:outerShdw blurRad="38100" dist="38100" dir="2700000" algn="tl">
                    <a:srgbClr val="000000">
                      <a:alpha val="43137"/>
                    </a:srgbClr>
                  </a:outerShdw>
                </a:effectLst>
                <a:latin typeface="Arial Rounded MT Bold" panose="020F0704030504030204" pitchFamily="34" charset="0"/>
              </a:rPr>
              <a:t>THANK  YOU</a:t>
            </a:r>
            <a:endParaRPr lang="en-US" sz="7200" b="1" dirty="0">
              <a:solidFill>
                <a:schemeClr val="accent2"/>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2490510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8104" y="1240594"/>
            <a:ext cx="11556835" cy="4930581"/>
          </a:xfrm>
          <a:prstGeom prst="rect">
            <a:avLst/>
          </a:prstGeom>
        </p:spPr>
        <p:txBody>
          <a:bodyPr wrap="square">
            <a:spAutoFit/>
          </a:bodyPr>
          <a:lstStyle/>
          <a:p>
            <a:pPr marL="342900" indent="-342900">
              <a:lnSpc>
                <a:spcPct val="200000"/>
              </a:lnSpc>
              <a:buFont typeface="Wingdings" panose="05000000000000000000" pitchFamily="2" charset="2"/>
              <a:buChar char="q"/>
            </a:pPr>
            <a:r>
              <a:rPr lang="en-US" sz="2000" dirty="0">
                <a:solidFill>
                  <a:schemeClr val="accent2">
                    <a:lumMod val="75000"/>
                  </a:schemeClr>
                </a:solidFill>
              </a:rPr>
              <a:t>A feasibility study is an analysis of how successfully a project can be completed, accounting for factors that affect it such as economic, technological, legal and scheduling factors</a:t>
            </a:r>
            <a:r>
              <a:rPr lang="en-US" sz="2000" dirty="0" smtClean="0">
                <a:solidFill>
                  <a:schemeClr val="accent2">
                    <a:lumMod val="75000"/>
                  </a:schemeClr>
                </a:solidFill>
              </a:rPr>
              <a:t>.</a:t>
            </a:r>
            <a:endParaRPr lang="en-US" sz="2000" dirty="0">
              <a:solidFill>
                <a:schemeClr val="accent2">
                  <a:lumMod val="75000"/>
                </a:schemeClr>
              </a:solidFill>
            </a:endParaRPr>
          </a:p>
          <a:p>
            <a:pPr marL="342900" indent="-342900">
              <a:lnSpc>
                <a:spcPct val="200000"/>
              </a:lnSpc>
              <a:buFont typeface="Wingdings" panose="05000000000000000000" pitchFamily="2" charset="2"/>
              <a:buChar char="q"/>
            </a:pPr>
            <a:r>
              <a:rPr lang="en-US" sz="2000" dirty="0">
                <a:solidFill>
                  <a:schemeClr val="accent2">
                    <a:lumMod val="75000"/>
                  </a:schemeClr>
                </a:solidFill>
              </a:rPr>
              <a:t>A feasibility study looks at the viability of an idea or a project with an emphasis on identifying potential problems that could occur if a project is pursued and determine if, after all significant factors are considered, the project should be pursued. </a:t>
            </a:r>
          </a:p>
          <a:p>
            <a:pPr marL="342900" indent="-342900">
              <a:lnSpc>
                <a:spcPct val="200000"/>
              </a:lnSpc>
              <a:buFont typeface="Wingdings" panose="05000000000000000000" pitchFamily="2" charset="2"/>
              <a:buChar char="q"/>
            </a:pPr>
            <a:r>
              <a:rPr lang="en-US" sz="2000" dirty="0">
                <a:solidFill>
                  <a:schemeClr val="accent2">
                    <a:lumMod val="75000"/>
                  </a:schemeClr>
                </a:solidFill>
              </a:rPr>
              <a:t>Feasibility study attempts to answer one main question: Will the idea work and should you proceed with it?</a:t>
            </a:r>
          </a:p>
          <a:p>
            <a:pPr>
              <a:lnSpc>
                <a:spcPct val="200000"/>
              </a:lnSpc>
            </a:pPr>
            <a:endParaRPr lang="en-US" sz="2000" dirty="0">
              <a:solidFill>
                <a:schemeClr val="accent2">
                  <a:lumMod val="75000"/>
                </a:schemeClr>
              </a:solidFill>
            </a:endParaRPr>
          </a:p>
        </p:txBody>
      </p:sp>
      <p:sp>
        <p:nvSpPr>
          <p:cNvPr id="4" name="Rectangle 3"/>
          <p:cNvSpPr/>
          <p:nvPr/>
        </p:nvSpPr>
        <p:spPr>
          <a:xfrm>
            <a:off x="288104" y="310230"/>
            <a:ext cx="5211363" cy="707886"/>
          </a:xfrm>
          <a:prstGeom prst="rect">
            <a:avLst/>
          </a:prstGeom>
        </p:spPr>
        <p:txBody>
          <a:bodyPr wrap="none">
            <a:spAutoFit/>
          </a:bodyPr>
          <a:lstStyle/>
          <a:p>
            <a:r>
              <a:rPr lang="en-US" sz="4000" b="1" u="sng" dirty="0">
                <a:solidFill>
                  <a:schemeClr val="accent2"/>
                </a:solidFill>
                <a:effectLst>
                  <a:outerShdw blurRad="38100" dist="38100" dir="2700000" algn="tl">
                    <a:srgbClr val="000000">
                      <a:alpha val="43137"/>
                    </a:srgbClr>
                  </a:outerShdw>
                </a:effectLst>
                <a:latin typeface="Arial Rounded MT Bold" panose="020F0704030504030204" pitchFamily="34" charset="0"/>
              </a:rPr>
              <a:t>FEASIBILITY STUDY</a:t>
            </a:r>
            <a:endParaRPr lang="en-IN" sz="4000" b="1" u="sng" dirty="0">
              <a:solidFill>
                <a:schemeClr val="accent2"/>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171058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6530" y="361707"/>
            <a:ext cx="5220788" cy="707886"/>
          </a:xfrm>
          <a:prstGeom prst="rect">
            <a:avLst/>
          </a:prstGeom>
        </p:spPr>
        <p:txBody>
          <a:bodyPr wrap="none">
            <a:spAutoFit/>
          </a:bodyPr>
          <a:lstStyle/>
          <a:p>
            <a:r>
              <a:rPr lang="en-US" sz="4000" b="1" u="sng" dirty="0">
                <a:solidFill>
                  <a:schemeClr val="accent2"/>
                </a:solidFill>
                <a:effectLst>
                  <a:outerShdw blurRad="38100" dist="38100" dir="2700000" algn="tl">
                    <a:srgbClr val="000000">
                      <a:alpha val="43137"/>
                    </a:srgbClr>
                  </a:outerShdw>
                </a:effectLst>
                <a:latin typeface="Arial Rounded MT Bold" panose="020F0704030504030204" pitchFamily="34" charset="0"/>
              </a:rPr>
              <a:t>Technical Feasibility</a:t>
            </a:r>
            <a:endParaRPr lang="en-IN" sz="4000" b="1" u="sng" dirty="0">
              <a:solidFill>
                <a:schemeClr val="accent2"/>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Rectangle 2"/>
          <p:cNvSpPr/>
          <p:nvPr/>
        </p:nvSpPr>
        <p:spPr>
          <a:xfrm>
            <a:off x="466530" y="1564282"/>
            <a:ext cx="11081036" cy="3785652"/>
          </a:xfrm>
          <a:prstGeom prst="rect">
            <a:avLst/>
          </a:prstGeom>
        </p:spPr>
        <p:txBody>
          <a:bodyPr wrap="square">
            <a:spAutoFit/>
          </a:bodyPr>
          <a:lstStyle/>
          <a:p>
            <a:pPr>
              <a:lnSpc>
                <a:spcPct val="150000"/>
              </a:lnSpc>
            </a:pPr>
            <a:r>
              <a:rPr lang="en-US" sz="2000" dirty="0">
                <a:solidFill>
                  <a:srgbClr val="0070C0"/>
                </a:solidFill>
              </a:rPr>
              <a:t>Technical feasibility assesses the current resources (such as hardware and software) and technology, which are required to accomplish user requirements in the project within the allocated time and budget. It also performs the following tasks. </a:t>
            </a:r>
          </a:p>
          <a:p>
            <a:pPr>
              <a:lnSpc>
                <a:spcPct val="150000"/>
              </a:lnSpc>
            </a:pPr>
            <a:endParaRPr lang="en-US" sz="2000" dirty="0">
              <a:solidFill>
                <a:srgbClr val="0070C0"/>
              </a:solidFill>
            </a:endParaRPr>
          </a:p>
          <a:p>
            <a:pPr marL="800100" lvl="1" indent="-342900">
              <a:lnSpc>
                <a:spcPct val="150000"/>
              </a:lnSpc>
              <a:buFont typeface="Wingdings" panose="05000000000000000000" pitchFamily="2" charset="2"/>
              <a:buChar char="Ø"/>
            </a:pPr>
            <a:r>
              <a:rPr lang="en-US" sz="2000" dirty="0">
                <a:solidFill>
                  <a:srgbClr val="0070C0"/>
                </a:solidFill>
              </a:rPr>
              <a:t>Analyzes the technical skills and capabilities of the software development team members</a:t>
            </a:r>
          </a:p>
          <a:p>
            <a:pPr lvl="1">
              <a:lnSpc>
                <a:spcPct val="150000"/>
              </a:lnSpc>
              <a:buFont typeface="Wingdings" panose="05000000000000000000" pitchFamily="2" charset="2"/>
              <a:buChar char="q"/>
            </a:pPr>
            <a:endParaRPr lang="en-US" sz="2000" dirty="0">
              <a:solidFill>
                <a:srgbClr val="0070C0"/>
              </a:solidFill>
            </a:endParaRPr>
          </a:p>
          <a:p>
            <a:pPr marL="800100" lvl="1" indent="-342900">
              <a:lnSpc>
                <a:spcPct val="150000"/>
              </a:lnSpc>
              <a:buFont typeface="Wingdings" panose="05000000000000000000" pitchFamily="2" charset="2"/>
              <a:buChar char="Ø"/>
            </a:pPr>
            <a:r>
              <a:rPr lang="en-US" sz="2000" dirty="0">
                <a:solidFill>
                  <a:srgbClr val="0070C0"/>
                </a:solidFill>
              </a:rPr>
              <a:t>Determines whether the relevant technology is stable and established</a:t>
            </a:r>
          </a:p>
          <a:p>
            <a:pPr>
              <a:lnSpc>
                <a:spcPct val="150000"/>
              </a:lnSpc>
            </a:pPr>
            <a:endParaRPr lang="en-US" sz="2000" dirty="0"/>
          </a:p>
        </p:txBody>
      </p:sp>
    </p:spTree>
    <p:extLst>
      <p:ext uri="{BB962C8B-B14F-4D97-AF65-F5344CB8AC3E}">
        <p14:creationId xmlns:p14="http://schemas.microsoft.com/office/powerpoint/2010/main" val="1612049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074" y="381119"/>
            <a:ext cx="5748497" cy="707886"/>
          </a:xfrm>
          <a:prstGeom prst="rect">
            <a:avLst/>
          </a:prstGeom>
        </p:spPr>
        <p:txBody>
          <a:bodyPr wrap="none">
            <a:spAutoFit/>
          </a:bodyPr>
          <a:lstStyle/>
          <a:p>
            <a:r>
              <a:rPr lang="en-US" sz="4000" b="1" u="sng" dirty="0">
                <a:solidFill>
                  <a:schemeClr val="accent2"/>
                </a:solidFill>
                <a:effectLst>
                  <a:outerShdw blurRad="38100" dist="38100" dir="2700000" algn="tl">
                    <a:srgbClr val="000000">
                      <a:alpha val="43137"/>
                    </a:srgbClr>
                  </a:outerShdw>
                </a:effectLst>
                <a:latin typeface="Arial Rounded MT Bold" panose="020F0704030504030204" pitchFamily="34" charset="0"/>
              </a:rPr>
              <a:t>Operational Feasibility</a:t>
            </a:r>
            <a:endParaRPr lang="en-IN" sz="4000" b="1" u="sng" dirty="0">
              <a:solidFill>
                <a:schemeClr val="accent2"/>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Rectangle 2"/>
          <p:cNvSpPr/>
          <p:nvPr/>
        </p:nvSpPr>
        <p:spPr>
          <a:xfrm>
            <a:off x="431074" y="1598034"/>
            <a:ext cx="11299372" cy="4661276"/>
          </a:xfrm>
          <a:prstGeom prst="rect">
            <a:avLst/>
          </a:prstGeom>
        </p:spPr>
        <p:txBody>
          <a:bodyPr wrap="square">
            <a:spAutoFit/>
          </a:bodyPr>
          <a:lstStyle/>
          <a:p>
            <a:pPr>
              <a:lnSpc>
                <a:spcPct val="150000"/>
              </a:lnSpc>
            </a:pPr>
            <a:r>
              <a:rPr lang="en-US" sz="2000" dirty="0">
                <a:solidFill>
                  <a:srgbClr val="0070C0"/>
                </a:solidFill>
              </a:rPr>
              <a:t>Operational feasibility assesses the extent to which the required project performs a series of steps to solve business problems and user requirements. This feasibility is dependent on human resources and involves visualizing whether the project will operate after it is developed. It also performs the following tasks. </a:t>
            </a:r>
          </a:p>
          <a:p>
            <a:pPr>
              <a:lnSpc>
                <a:spcPct val="150000"/>
              </a:lnSpc>
            </a:pPr>
            <a:endParaRPr lang="en-US" sz="2000" dirty="0">
              <a:solidFill>
                <a:srgbClr val="0070C0"/>
              </a:solidFill>
            </a:endParaRPr>
          </a:p>
          <a:p>
            <a:pPr marL="800100" lvl="1" indent="-342900">
              <a:lnSpc>
                <a:spcPct val="150000"/>
              </a:lnSpc>
              <a:buFont typeface="Wingdings" panose="05000000000000000000" pitchFamily="2" charset="2"/>
              <a:buChar char="Ø"/>
            </a:pPr>
            <a:r>
              <a:rPr lang="en-US" sz="2000" dirty="0">
                <a:solidFill>
                  <a:srgbClr val="0070C0"/>
                </a:solidFill>
              </a:rPr>
              <a:t>Determines whether the problems anticipated in user requirements are of high priority</a:t>
            </a:r>
          </a:p>
          <a:p>
            <a:pPr lvl="1">
              <a:lnSpc>
                <a:spcPct val="150000"/>
              </a:lnSpc>
              <a:buFont typeface="Wingdings" panose="05000000000000000000" pitchFamily="2" charset="2"/>
              <a:buChar char="q"/>
            </a:pPr>
            <a:endParaRPr lang="en-US" sz="2000" dirty="0">
              <a:solidFill>
                <a:srgbClr val="0070C0"/>
              </a:solidFill>
            </a:endParaRPr>
          </a:p>
          <a:p>
            <a:pPr marL="800100" lvl="1" indent="-342900">
              <a:lnSpc>
                <a:spcPct val="150000"/>
              </a:lnSpc>
              <a:buFont typeface="Wingdings" panose="05000000000000000000" pitchFamily="2" charset="2"/>
              <a:buChar char="Ø"/>
            </a:pPr>
            <a:r>
              <a:rPr lang="en-US" sz="2000" dirty="0">
                <a:solidFill>
                  <a:srgbClr val="0070C0"/>
                </a:solidFill>
              </a:rPr>
              <a:t>Determines whether the solution suggested by the development team is acceptable</a:t>
            </a:r>
          </a:p>
          <a:p>
            <a:pPr lvl="1">
              <a:lnSpc>
                <a:spcPct val="150000"/>
              </a:lnSpc>
              <a:buFont typeface="Wingdings" panose="05000000000000000000" pitchFamily="2" charset="2"/>
              <a:buChar char="q"/>
            </a:pPr>
            <a:endParaRPr lang="en-US" sz="2000" dirty="0">
              <a:solidFill>
                <a:srgbClr val="0070C0"/>
              </a:solidFill>
            </a:endParaRPr>
          </a:p>
          <a:p>
            <a:pPr marL="800100" lvl="1" indent="-342900">
              <a:lnSpc>
                <a:spcPct val="150000"/>
              </a:lnSpc>
              <a:buFont typeface="Wingdings" panose="05000000000000000000" pitchFamily="2" charset="2"/>
              <a:buChar char="Ø"/>
            </a:pPr>
            <a:r>
              <a:rPr lang="en-US" sz="2000" dirty="0">
                <a:solidFill>
                  <a:srgbClr val="0070C0"/>
                </a:solidFill>
              </a:rPr>
              <a:t>Analyzes whether users will adapt to a new system</a:t>
            </a:r>
          </a:p>
          <a:p>
            <a:pPr lvl="1">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3749910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2099" y="320333"/>
            <a:ext cx="5302734" cy="707886"/>
          </a:xfrm>
          <a:prstGeom prst="rect">
            <a:avLst/>
          </a:prstGeom>
        </p:spPr>
        <p:txBody>
          <a:bodyPr wrap="none">
            <a:spAutoFit/>
          </a:bodyPr>
          <a:lstStyle/>
          <a:p>
            <a:r>
              <a:rPr lang="en-US" sz="4000" b="1" u="sng" dirty="0">
                <a:solidFill>
                  <a:schemeClr val="accent2"/>
                </a:solidFill>
                <a:effectLst>
                  <a:outerShdw blurRad="38100" dist="38100" dir="2700000" algn="tl">
                    <a:srgbClr val="000000">
                      <a:alpha val="43137"/>
                    </a:srgbClr>
                  </a:outerShdw>
                </a:effectLst>
                <a:latin typeface="Arial Rounded MT Bold" panose="020F0704030504030204" pitchFamily="34" charset="0"/>
              </a:rPr>
              <a:t>Economic Feasibility</a:t>
            </a:r>
            <a:endParaRPr lang="en-IN" sz="4000" b="1" u="sng" dirty="0">
              <a:solidFill>
                <a:schemeClr val="accent2"/>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Rectangle 2"/>
          <p:cNvSpPr/>
          <p:nvPr/>
        </p:nvSpPr>
        <p:spPr>
          <a:xfrm>
            <a:off x="462099" y="1629110"/>
            <a:ext cx="11412038" cy="3785652"/>
          </a:xfrm>
          <a:prstGeom prst="rect">
            <a:avLst/>
          </a:prstGeom>
        </p:spPr>
        <p:txBody>
          <a:bodyPr wrap="square">
            <a:spAutoFit/>
          </a:bodyPr>
          <a:lstStyle/>
          <a:p>
            <a:pPr>
              <a:lnSpc>
                <a:spcPct val="150000"/>
              </a:lnSpc>
            </a:pPr>
            <a:r>
              <a:rPr lang="en-US" sz="2000" dirty="0">
                <a:solidFill>
                  <a:srgbClr val="0070C0"/>
                </a:solidFill>
              </a:rPr>
              <a:t>Economic feasibility determines whether the project is capable of generating financial gains for an organization. In addition, it is necessary to consider the benefits that can be achieved by developing the project. System is said to be economically feasible if it focuses on the issues listed below. </a:t>
            </a:r>
          </a:p>
          <a:p>
            <a:pPr>
              <a:lnSpc>
                <a:spcPct val="150000"/>
              </a:lnSpc>
            </a:pPr>
            <a:endParaRPr lang="en-US" sz="2000" dirty="0">
              <a:solidFill>
                <a:srgbClr val="0070C0"/>
              </a:solidFill>
            </a:endParaRPr>
          </a:p>
          <a:p>
            <a:pPr marL="800100" lvl="1" indent="-342900">
              <a:lnSpc>
                <a:spcPct val="150000"/>
              </a:lnSpc>
              <a:buFont typeface="Wingdings" panose="05000000000000000000" pitchFamily="2" charset="2"/>
              <a:buChar char="Ø"/>
            </a:pPr>
            <a:r>
              <a:rPr lang="en-US" sz="2000" dirty="0">
                <a:solidFill>
                  <a:srgbClr val="0070C0"/>
                </a:solidFill>
              </a:rPr>
              <a:t>Cost incurred on project development, cost of performing feasibility study, and so on. </a:t>
            </a:r>
          </a:p>
          <a:p>
            <a:pPr marL="800100" lvl="1" indent="-342900">
              <a:lnSpc>
                <a:spcPct val="150000"/>
              </a:lnSpc>
              <a:buFont typeface="Wingdings" panose="05000000000000000000" pitchFamily="2" charset="2"/>
              <a:buChar char="Ø"/>
            </a:pPr>
            <a:r>
              <a:rPr lang="en-US" sz="2000" dirty="0">
                <a:solidFill>
                  <a:srgbClr val="0070C0"/>
                </a:solidFill>
              </a:rPr>
              <a:t>Cost required to conduct full software investigation (such as requirements elicitation and requirements analysis</a:t>
            </a:r>
            <a:r>
              <a:rPr lang="en-US" sz="2000" dirty="0" smtClean="0">
                <a:solidFill>
                  <a:srgbClr val="0070C0"/>
                </a:solidFill>
              </a:rPr>
              <a:t>)</a:t>
            </a:r>
            <a:endParaRPr lang="en-US" sz="2000" dirty="0">
              <a:solidFill>
                <a:srgbClr val="0070C0"/>
              </a:solidFill>
            </a:endParaRPr>
          </a:p>
          <a:p>
            <a:pPr marL="800100" lvl="1" indent="-342900">
              <a:lnSpc>
                <a:spcPct val="150000"/>
              </a:lnSpc>
              <a:buFont typeface="Wingdings" panose="05000000000000000000" pitchFamily="2" charset="2"/>
              <a:buChar char="Ø"/>
            </a:pPr>
            <a:r>
              <a:rPr lang="en-US" sz="2000" dirty="0">
                <a:solidFill>
                  <a:srgbClr val="0070C0"/>
                </a:solidFill>
              </a:rPr>
              <a:t>Cost of hardware, software, development team, and training.</a:t>
            </a:r>
          </a:p>
        </p:txBody>
      </p:sp>
    </p:spTree>
    <p:extLst>
      <p:ext uri="{BB962C8B-B14F-4D97-AF65-F5344CB8AC3E}">
        <p14:creationId xmlns:p14="http://schemas.microsoft.com/office/powerpoint/2010/main" val="2530644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1066" y="2366946"/>
            <a:ext cx="7805470" cy="1200329"/>
          </a:xfrm>
          <a:prstGeom prst="rect">
            <a:avLst/>
          </a:prstGeom>
        </p:spPr>
        <p:txBody>
          <a:bodyPr wrap="none">
            <a:spAutoFit/>
          </a:bodyPr>
          <a:lstStyle/>
          <a:p>
            <a:r>
              <a:rPr lang="en-US" sz="7200" b="1" u="sng" dirty="0">
                <a:solidFill>
                  <a:schemeClr val="accent2">
                    <a:lumMod val="75000"/>
                  </a:schemeClr>
                </a:solidFill>
                <a:effectLst>
                  <a:outerShdw blurRad="38100" dist="38100" dir="2700000" algn="tl">
                    <a:srgbClr val="000000">
                      <a:alpha val="43137"/>
                    </a:srgbClr>
                  </a:outerShdw>
                </a:effectLst>
              </a:rPr>
              <a:t>PROJECT</a:t>
            </a:r>
            <a:r>
              <a:rPr lang="en-US" sz="7200" b="1" u="sng" dirty="0">
                <a:solidFill>
                  <a:schemeClr val="accent6">
                    <a:lumMod val="50000"/>
                  </a:schemeClr>
                </a:solidFill>
                <a:effectLst>
                  <a:outerShdw blurRad="38100" dist="38100" dir="2700000" algn="tl">
                    <a:srgbClr val="000000">
                      <a:alpha val="43137"/>
                    </a:srgbClr>
                  </a:outerShdw>
                </a:effectLst>
              </a:rPr>
              <a:t> PLANNING</a:t>
            </a:r>
            <a:endParaRPr lang="en-IN" sz="7200" b="1" u="sng" dirty="0">
              <a:solidFill>
                <a:schemeClr val="accent6">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94335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1521</TotalTime>
  <Words>2738</Words>
  <Application>Microsoft Office PowerPoint</Application>
  <PresentationFormat>Widescreen</PresentationFormat>
  <Paragraphs>491</Paragraphs>
  <Slides>46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Arial</vt:lpstr>
      <vt:lpstr>Arial Rounded MT Bold</vt:lpstr>
      <vt:lpstr>Calibri</vt:lpstr>
      <vt:lpstr>Calibri Light</vt:lpstr>
      <vt:lpstr>Garamond</vt:lpstr>
      <vt:lpstr>Georgia</vt:lpstr>
      <vt:lpstr>Impact</vt:lpstr>
      <vt:lpstr>Palatino Linotype</vt:lpstr>
      <vt:lpstr>Sitka Heading</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Functional Requirement</vt:lpstr>
      <vt:lpstr>Non-Functional Requirement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TEMAOS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Kumar</dc:creator>
  <cp:lastModifiedBy>himanshu srivastava</cp:lastModifiedBy>
  <cp:revision>415</cp:revision>
  <dcterms:created xsi:type="dcterms:W3CDTF">2018-02-23T06:16:32Z</dcterms:created>
  <dcterms:modified xsi:type="dcterms:W3CDTF">2018-03-18T07:40:22Z</dcterms:modified>
</cp:coreProperties>
</file>