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65" r:id="rId2"/>
    <p:sldId id="26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94" r:id="rId14"/>
    <p:sldId id="279" r:id="rId15"/>
    <p:sldId id="280" r:id="rId16"/>
    <p:sldId id="281" r:id="rId17"/>
    <p:sldId id="282" r:id="rId18"/>
    <p:sldId id="283" r:id="rId19"/>
    <p:sldId id="284" r:id="rId20"/>
    <p:sldId id="295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CF"/>
    <a:srgbClr val="BDD7DA"/>
    <a:srgbClr val="164489"/>
    <a:srgbClr val="143E7D"/>
    <a:srgbClr val="11366D"/>
    <a:srgbClr val="0E2D5B"/>
    <a:srgbClr val="DB1150"/>
    <a:srgbClr val="004189"/>
    <a:srgbClr val="004088"/>
    <a:srgbClr val="21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drive\&#1048;&#1058;&#1052;&#1054;\&#1057;&#1090;&#1091;&#1076;&#1077;&#1085;&#1090;&#1099;\&#1055;&#1072;&#1088;&#1072;&#1083;&#1083;&#1077;&#1083;&#1100;&#1085;&#1099;&#1077;%20&#1074;&#1099;&#1095;&#1080;&#1089;&#1083;&#1077;&#1085;&#1080;&#1103;\2015\Lec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S по Бухановскому</c:v>
                </c:pt>
              </c:strCache>
            </c:strRef>
          </c:tx>
          <c:xVal>
            <c:numRef>
              <c:f>Sheet1!$B$7:$B$106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Sheet1!$C$7:$C$106</c:f>
              <c:numCache>
                <c:formatCode>General</c:formatCode>
                <c:ptCount val="100"/>
                <c:pt idx="0">
                  <c:v>1</c:v>
                </c:pt>
                <c:pt idx="1">
                  <c:v>1.6</c:v>
                </c:pt>
                <c:pt idx="2">
                  <c:v>1.8947368421052631</c:v>
                </c:pt>
                <c:pt idx="3">
                  <c:v>2</c:v>
                </c:pt>
                <c:pt idx="4">
                  <c:v>2</c:v>
                </c:pt>
                <c:pt idx="5">
                  <c:v>1.9459459459459458</c:v>
                </c:pt>
                <c:pt idx="6">
                  <c:v>1.8666666666666669</c:v>
                </c:pt>
                <c:pt idx="7">
                  <c:v>1.7777777777777781</c:v>
                </c:pt>
                <c:pt idx="8">
                  <c:v>1.6875</c:v>
                </c:pt>
                <c:pt idx="9">
                  <c:v>1.6</c:v>
                </c:pt>
                <c:pt idx="10">
                  <c:v>1.5172413793103448</c:v>
                </c:pt>
                <c:pt idx="11">
                  <c:v>1.44</c:v>
                </c:pt>
                <c:pt idx="12">
                  <c:v>1.368421052631579</c:v>
                </c:pt>
                <c:pt idx="13">
                  <c:v>1.3023255813953489</c:v>
                </c:pt>
                <c:pt idx="14">
                  <c:v>1.241379310344825</c:v>
                </c:pt>
                <c:pt idx="15">
                  <c:v>1.1851851851851851</c:v>
                </c:pt>
                <c:pt idx="16">
                  <c:v>1.1333333333333333</c:v>
                </c:pt>
                <c:pt idx="17">
                  <c:v>1.085427135678392</c:v>
                </c:pt>
                <c:pt idx="18">
                  <c:v>1.0410958904109566</c:v>
                </c:pt>
                <c:pt idx="19">
                  <c:v>1</c:v>
                </c:pt>
                <c:pt idx="20">
                  <c:v>0.96183206106870234</c:v>
                </c:pt>
                <c:pt idx="21">
                  <c:v>0.92631578947368409</c:v>
                </c:pt>
                <c:pt idx="22">
                  <c:v>0.89320388349514612</c:v>
                </c:pt>
                <c:pt idx="23">
                  <c:v>0.86227544910179665</c:v>
                </c:pt>
                <c:pt idx="24">
                  <c:v>0.8333333333333337</c:v>
                </c:pt>
                <c:pt idx="25">
                  <c:v>0.806201550387598</c:v>
                </c:pt>
                <c:pt idx="26">
                  <c:v>0.78072289156626506</c:v>
                </c:pt>
                <c:pt idx="27">
                  <c:v>0.75675675675675669</c:v>
                </c:pt>
                <c:pt idx="28">
                  <c:v>0.73417721518987566</c:v>
                </c:pt>
                <c:pt idx="29">
                  <c:v>0.7128712871287145</c:v>
                </c:pt>
                <c:pt idx="30">
                  <c:v>0.6927374301675997</c:v>
                </c:pt>
                <c:pt idx="31">
                  <c:v>0.67368421052631799</c:v>
                </c:pt>
                <c:pt idx="32">
                  <c:v>0.65562913907284903</c:v>
                </c:pt>
                <c:pt idx="33">
                  <c:v>0.63849765258216118</c:v>
                </c:pt>
                <c:pt idx="34">
                  <c:v>0.62222222222222223</c:v>
                </c:pt>
                <c:pt idx="35">
                  <c:v>0.60674157303371035</c:v>
                </c:pt>
                <c:pt idx="36">
                  <c:v>0.59200000000000041</c:v>
                </c:pt>
                <c:pt idx="37">
                  <c:v>0.57794676806083667</c:v>
                </c:pt>
                <c:pt idx="38">
                  <c:v>0.56453558504221768</c:v>
                </c:pt>
                <c:pt idx="39">
                  <c:v>0.5517241379310347</c:v>
                </c:pt>
                <c:pt idx="40">
                  <c:v>0.53947368421052633</c:v>
                </c:pt>
                <c:pt idx="41">
                  <c:v>0.52774869109947831</c:v>
                </c:pt>
                <c:pt idx="42">
                  <c:v>0.51651651651651653</c:v>
                </c:pt>
                <c:pt idx="43">
                  <c:v>0.50574712643678266</c:v>
                </c:pt>
                <c:pt idx="44">
                  <c:v>0.49541284403669777</c:v>
                </c:pt>
                <c:pt idx="45">
                  <c:v>0.48548812664907742</c:v>
                </c:pt>
                <c:pt idx="46">
                  <c:v>0.47594936708860835</c:v>
                </c:pt>
                <c:pt idx="47">
                  <c:v>0.46677471636953038</c:v>
                </c:pt>
                <c:pt idx="48">
                  <c:v>0.45794392523364552</c:v>
                </c:pt>
                <c:pt idx="49">
                  <c:v>0.44943820224719122</c:v>
                </c:pt>
                <c:pt idx="50">
                  <c:v>0.44124008651766428</c:v>
                </c:pt>
                <c:pt idx="51">
                  <c:v>0.43333333333333335</c:v>
                </c:pt>
                <c:pt idx="52">
                  <c:v>0.42570281124498088</c:v>
                </c:pt>
                <c:pt idx="53">
                  <c:v>0.41833440929632032</c:v>
                </c:pt>
                <c:pt idx="54">
                  <c:v>0.41121495327102808</c:v>
                </c:pt>
                <c:pt idx="55">
                  <c:v>0.4043321299638995</c:v>
                </c:pt>
                <c:pt idx="56">
                  <c:v>0.39767441860465247</c:v>
                </c:pt>
                <c:pt idx="57">
                  <c:v>0.39123102866779075</c:v>
                </c:pt>
                <c:pt idx="58">
                  <c:v>0.38499184339314912</c:v>
                </c:pt>
                <c:pt idx="59">
                  <c:v>0.37894736842105281</c:v>
                </c:pt>
                <c:pt idx="60">
                  <c:v>0.3730886850152918</c:v>
                </c:pt>
                <c:pt idx="61">
                  <c:v>0.36740740740740807</c:v>
                </c:pt>
                <c:pt idx="62">
                  <c:v>0.36189564384873146</c:v>
                </c:pt>
                <c:pt idx="63">
                  <c:v>0.35654596100278624</c:v>
                </c:pt>
                <c:pt idx="64">
                  <c:v>0.35135135135135132</c:v>
                </c:pt>
                <c:pt idx="65">
                  <c:v>0.34630520332313103</c:v>
                </c:pt>
                <c:pt idx="66">
                  <c:v>0.3414012738853513</c:v>
                </c:pt>
                <c:pt idx="67">
                  <c:v>0.33663366336633682</c:v>
                </c:pt>
                <c:pt idx="68">
                  <c:v>0.33199679230152435</c:v>
                </c:pt>
                <c:pt idx="69">
                  <c:v>0.32748538011696005</c:v>
                </c:pt>
                <c:pt idx="70">
                  <c:v>0.32309442548350398</c:v>
                </c:pt>
                <c:pt idx="71">
                  <c:v>0.31881918819188287</c:v>
                </c:pt>
                <c:pt idx="72">
                  <c:v>0.31465517241379309</c:v>
                </c:pt>
                <c:pt idx="73">
                  <c:v>0.31059811122770287</c:v>
                </c:pt>
                <c:pt idx="74">
                  <c:v>0.30664395229982988</c:v>
                </c:pt>
                <c:pt idx="75">
                  <c:v>0.30278884462151395</c:v>
                </c:pt>
                <c:pt idx="76">
                  <c:v>0.29902912621359234</c:v>
                </c:pt>
                <c:pt idx="77">
                  <c:v>0.29536131271694582</c:v>
                </c:pt>
                <c:pt idx="78">
                  <c:v>0.29178208679593731</c:v>
                </c:pt>
                <c:pt idx="79">
                  <c:v>0.28828828828828895</c:v>
                </c:pt>
                <c:pt idx="80">
                  <c:v>0.28487690504103241</c:v>
                </c:pt>
                <c:pt idx="81">
                  <c:v>0.28154506437768301</c:v>
                </c:pt>
                <c:pt idx="82">
                  <c:v>0.27829002514668905</c:v>
                </c:pt>
                <c:pt idx="83">
                  <c:v>0.27510917030567739</c:v>
                </c:pt>
                <c:pt idx="84">
                  <c:v>0.27200000000000002</c:v>
                </c:pt>
                <c:pt idx="85">
                  <c:v>0.26896012509773282</c:v>
                </c:pt>
                <c:pt idx="86">
                  <c:v>0.26598726114649746</c:v>
                </c:pt>
                <c:pt idx="87">
                  <c:v>0.26307922272047835</c:v>
                </c:pt>
                <c:pt idx="88">
                  <c:v>0.26023391812865493</c:v>
                </c:pt>
                <c:pt idx="89">
                  <c:v>0.25744934445768775</c:v>
                </c:pt>
                <c:pt idx="90">
                  <c:v>0.25472358292512243</c:v>
                </c:pt>
                <c:pt idx="91">
                  <c:v>0.25205479452054796</c:v>
                </c:pt>
                <c:pt idx="92">
                  <c:v>0.24944121591417112</c:v>
                </c:pt>
                <c:pt idx="93">
                  <c:v>0.24688115561391988</c:v>
                </c:pt>
                <c:pt idx="94">
                  <c:v>0.24437299035369772</c:v>
                </c:pt>
                <c:pt idx="95">
                  <c:v>0.24191516169676658</c:v>
                </c:pt>
                <c:pt idx="96">
                  <c:v>0.2395061728395062</c:v>
                </c:pt>
                <c:pt idx="97">
                  <c:v>0.23714458560193591</c:v>
                </c:pt>
                <c:pt idx="98">
                  <c:v>0.23482901759240998</c:v>
                </c:pt>
                <c:pt idx="99">
                  <c:v>0.23255813953488391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4C-4C82-82C9-CDEA4C35FEED}"/>
            </c:ext>
          </c:extLst>
        </c:ser>
        <c:ser>
          <c:idx val="1"/>
          <c:order val="1"/>
          <c:tx>
            <c:strRef>
              <c:f>Sheet1!$D$6</c:f>
              <c:strCache>
                <c:ptCount val="1"/>
                <c:pt idx="0">
                  <c:v>S по Амдалу</c:v>
                </c:pt>
              </c:strCache>
            </c:strRef>
          </c:tx>
          <c:xVal>
            <c:numRef>
              <c:f>Sheet1!$B$7:$B$106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Sheet1!$D$7:$D$106</c:f>
              <c:numCache>
                <c:formatCode>General</c:formatCode>
                <c:ptCount val="100"/>
                <c:pt idx="0">
                  <c:v>1</c:v>
                </c:pt>
                <c:pt idx="1">
                  <c:v>1.7142857142857173</c:v>
                </c:pt>
                <c:pt idx="2">
                  <c:v>2.25</c:v>
                </c:pt>
                <c:pt idx="3">
                  <c:v>2.6666666666666665</c:v>
                </c:pt>
                <c:pt idx="4">
                  <c:v>3</c:v>
                </c:pt>
                <c:pt idx="5">
                  <c:v>3.27272727272728</c:v>
                </c:pt>
                <c:pt idx="6">
                  <c:v>3.5</c:v>
                </c:pt>
                <c:pt idx="7">
                  <c:v>3.6923076923076952</c:v>
                </c:pt>
                <c:pt idx="8">
                  <c:v>3.8571428571428572</c:v>
                </c:pt>
                <c:pt idx="9">
                  <c:v>4</c:v>
                </c:pt>
                <c:pt idx="10">
                  <c:v>4.1249999999999867</c:v>
                </c:pt>
                <c:pt idx="11">
                  <c:v>4.2352941176470589</c:v>
                </c:pt>
                <c:pt idx="12">
                  <c:v>4.3333333333333437</c:v>
                </c:pt>
                <c:pt idx="13">
                  <c:v>4.4210526315789478</c:v>
                </c:pt>
                <c:pt idx="14">
                  <c:v>4.5</c:v>
                </c:pt>
                <c:pt idx="15">
                  <c:v>4.5714285714285712</c:v>
                </c:pt>
                <c:pt idx="16">
                  <c:v>4.6363636363636491</c:v>
                </c:pt>
                <c:pt idx="17">
                  <c:v>4.695652173913043</c:v>
                </c:pt>
                <c:pt idx="18">
                  <c:v>4.75</c:v>
                </c:pt>
                <c:pt idx="19">
                  <c:v>4.8</c:v>
                </c:pt>
                <c:pt idx="20">
                  <c:v>4.8461538461538458</c:v>
                </c:pt>
                <c:pt idx="21">
                  <c:v>4.8888888888888875</c:v>
                </c:pt>
                <c:pt idx="22">
                  <c:v>4.9285714285714279</c:v>
                </c:pt>
                <c:pt idx="23">
                  <c:v>4.9655172413793007</c:v>
                </c:pt>
                <c:pt idx="24">
                  <c:v>5</c:v>
                </c:pt>
                <c:pt idx="25">
                  <c:v>5.0322580645161334</c:v>
                </c:pt>
                <c:pt idx="26">
                  <c:v>5.0624999999999956</c:v>
                </c:pt>
                <c:pt idx="27">
                  <c:v>5.0909090909090908</c:v>
                </c:pt>
                <c:pt idx="28">
                  <c:v>5.1176470588235299</c:v>
                </c:pt>
                <c:pt idx="29">
                  <c:v>5.1428571428571415</c:v>
                </c:pt>
                <c:pt idx="30">
                  <c:v>5.1666666666666661</c:v>
                </c:pt>
                <c:pt idx="31">
                  <c:v>5.1891891891891904</c:v>
                </c:pt>
                <c:pt idx="32">
                  <c:v>5.2105263157894735</c:v>
                </c:pt>
                <c:pt idx="33">
                  <c:v>5.2307692307692397</c:v>
                </c:pt>
                <c:pt idx="34">
                  <c:v>5.25</c:v>
                </c:pt>
                <c:pt idx="35">
                  <c:v>5.2682926829268411</c:v>
                </c:pt>
                <c:pt idx="36">
                  <c:v>5.2857142857142874</c:v>
                </c:pt>
                <c:pt idx="37">
                  <c:v>5.3023255813953485</c:v>
                </c:pt>
                <c:pt idx="38">
                  <c:v>5.3181818181818059</c:v>
                </c:pt>
                <c:pt idx="39">
                  <c:v>5.3333333333333437</c:v>
                </c:pt>
                <c:pt idx="40">
                  <c:v>5.3478260869565215</c:v>
                </c:pt>
                <c:pt idx="41">
                  <c:v>5.3617021276595764</c:v>
                </c:pt>
                <c:pt idx="42">
                  <c:v>5.375</c:v>
                </c:pt>
                <c:pt idx="43">
                  <c:v>5.3877551020408161</c:v>
                </c:pt>
                <c:pt idx="44">
                  <c:v>5.4</c:v>
                </c:pt>
                <c:pt idx="45">
                  <c:v>5.4117647058823701</c:v>
                </c:pt>
                <c:pt idx="46">
                  <c:v>5.4230769230769225</c:v>
                </c:pt>
                <c:pt idx="47">
                  <c:v>5.4339622641509484</c:v>
                </c:pt>
                <c:pt idx="48">
                  <c:v>5.4444444444444438</c:v>
                </c:pt>
                <c:pt idx="49">
                  <c:v>5.4545454545454444</c:v>
                </c:pt>
                <c:pt idx="50">
                  <c:v>5.4642857142857055</c:v>
                </c:pt>
                <c:pt idx="51">
                  <c:v>5.4736842105263159</c:v>
                </c:pt>
                <c:pt idx="52">
                  <c:v>5.4827586206896584</c:v>
                </c:pt>
                <c:pt idx="53">
                  <c:v>5.4915254237288194</c:v>
                </c:pt>
                <c:pt idx="54">
                  <c:v>5.5</c:v>
                </c:pt>
                <c:pt idx="55">
                  <c:v>5.5081967213114753</c:v>
                </c:pt>
                <c:pt idx="56">
                  <c:v>5.5161290322580694</c:v>
                </c:pt>
                <c:pt idx="57">
                  <c:v>5.5238095238095237</c:v>
                </c:pt>
                <c:pt idx="58">
                  <c:v>5.5312500000000089</c:v>
                </c:pt>
                <c:pt idx="59">
                  <c:v>5.5384615384615383</c:v>
                </c:pt>
                <c:pt idx="60">
                  <c:v>5.545454545454545</c:v>
                </c:pt>
                <c:pt idx="61">
                  <c:v>5.5522388059701493</c:v>
                </c:pt>
                <c:pt idx="62">
                  <c:v>5.5588235294117654</c:v>
                </c:pt>
                <c:pt idx="63">
                  <c:v>5.5652173913043494</c:v>
                </c:pt>
                <c:pt idx="64">
                  <c:v>5.5714285714285712</c:v>
                </c:pt>
                <c:pt idx="65">
                  <c:v>5.5774647887323994</c:v>
                </c:pt>
                <c:pt idx="66">
                  <c:v>5.5833333333333437</c:v>
                </c:pt>
                <c:pt idx="67">
                  <c:v>5.5890410958904218</c:v>
                </c:pt>
                <c:pt idx="68">
                  <c:v>5.5945945945945947</c:v>
                </c:pt>
                <c:pt idx="69">
                  <c:v>5.6000000000000005</c:v>
                </c:pt>
                <c:pt idx="70">
                  <c:v>5.6052631578947434</c:v>
                </c:pt>
                <c:pt idx="71">
                  <c:v>5.6103896103896105</c:v>
                </c:pt>
                <c:pt idx="72">
                  <c:v>5.615384615384615</c:v>
                </c:pt>
                <c:pt idx="73">
                  <c:v>5.6202531645569618</c:v>
                </c:pt>
                <c:pt idx="74">
                  <c:v>5.6249999999999867</c:v>
                </c:pt>
                <c:pt idx="75">
                  <c:v>5.6296296296296324</c:v>
                </c:pt>
                <c:pt idx="76">
                  <c:v>5.6341463414634045</c:v>
                </c:pt>
                <c:pt idx="77">
                  <c:v>5.6385542168674512</c:v>
                </c:pt>
                <c:pt idx="78">
                  <c:v>5.6428571428571415</c:v>
                </c:pt>
                <c:pt idx="79">
                  <c:v>5.6470588235294006</c:v>
                </c:pt>
                <c:pt idx="80">
                  <c:v>5.6511627906976862</c:v>
                </c:pt>
                <c:pt idx="81">
                  <c:v>5.6551724137931032</c:v>
                </c:pt>
                <c:pt idx="82">
                  <c:v>5.6590909090909065</c:v>
                </c:pt>
                <c:pt idx="83">
                  <c:v>5.6629213483146055</c:v>
                </c:pt>
                <c:pt idx="84">
                  <c:v>5.666666666666667</c:v>
                </c:pt>
                <c:pt idx="85">
                  <c:v>5.6703296703296724</c:v>
                </c:pt>
                <c:pt idx="86">
                  <c:v>5.6739130434782608</c:v>
                </c:pt>
                <c:pt idx="87">
                  <c:v>5.6774193548387055</c:v>
                </c:pt>
                <c:pt idx="88">
                  <c:v>5.6808510638297856</c:v>
                </c:pt>
                <c:pt idx="89">
                  <c:v>5.684210526315769</c:v>
                </c:pt>
                <c:pt idx="90">
                  <c:v>5.6874999999999956</c:v>
                </c:pt>
                <c:pt idx="91">
                  <c:v>5.6907216494845363</c:v>
                </c:pt>
                <c:pt idx="92">
                  <c:v>5.6938775510203978</c:v>
                </c:pt>
                <c:pt idx="93">
                  <c:v>5.6969696969696972</c:v>
                </c:pt>
                <c:pt idx="94">
                  <c:v>5.6999999999999975</c:v>
                </c:pt>
                <c:pt idx="95">
                  <c:v>5.7029702970296965</c:v>
                </c:pt>
                <c:pt idx="96">
                  <c:v>5.7058823529411784</c:v>
                </c:pt>
                <c:pt idx="97">
                  <c:v>5.70873786407767</c:v>
                </c:pt>
                <c:pt idx="98">
                  <c:v>5.7115384615384617</c:v>
                </c:pt>
                <c:pt idx="99">
                  <c:v>5.7142857142857055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4C-4C82-82C9-CDEA4C35FEED}"/>
            </c:ext>
          </c:extLst>
        </c:ser>
        <c:ser>
          <c:idx val="2"/>
          <c:order val="2"/>
          <c:tx>
            <c:strRef>
              <c:f>Sheet1!$E$6</c:f>
              <c:strCache>
                <c:ptCount val="1"/>
                <c:pt idx="0">
                  <c:v>Предел</c:v>
                </c:pt>
              </c:strCache>
            </c:strRef>
          </c:tx>
          <c:spPr>
            <a:ln>
              <a:noFill/>
              <a:prstDash val="dash"/>
            </a:ln>
          </c:spPr>
          <c:marker>
            <c:symbol val="dash"/>
            <c:size val="7"/>
            <c:spPr>
              <a:solidFill>
                <a:schemeClr val="tx1"/>
              </a:solidFill>
              <a:ln>
                <a:noFill/>
                <a:prstDash val="dash"/>
              </a:ln>
            </c:spPr>
          </c:marker>
          <c:xVal>
            <c:numRef>
              <c:f>Sheet1!$B$7:$B$106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Sheet1!$E$7:$E$106</c:f>
              <c:numCache>
                <c:formatCode>General</c:formatCode>
                <c:ptCount val="100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6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6</c:v>
                </c:pt>
                <c:pt idx="97">
                  <c:v>6</c:v>
                </c:pt>
                <c:pt idx="98">
                  <c:v>6</c:v>
                </c:pt>
                <c:pt idx="99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04C-4C82-82C9-CDEA4C35F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445184"/>
        <c:axId val="120553856"/>
      </c:scatterChart>
      <c:valAx>
        <c:axId val="120445184"/>
        <c:scaling>
          <c:orientation val="minMax"/>
          <c:max val="32"/>
          <c:min val="1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ru-RU" sz="2000" dirty="0"/>
                  <a:t>Число вычислителей (потоков)</a:t>
                </a:r>
                <a:endParaRPr lang="en-US" sz="20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0553856"/>
        <c:crosses val="autoZero"/>
        <c:crossBetween val="midCat"/>
      </c:valAx>
      <c:valAx>
        <c:axId val="1205538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ru-RU" sz="2000"/>
                  <a:t>Параллельное ускорение</a:t>
                </a:r>
                <a:endParaRPr lang="en-US" sz="20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04451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7817168338907807"/>
          <c:y val="0.39313466025080346"/>
          <c:w val="0.24497970665002641"/>
          <c:h val="0.25115157480314959"/>
        </c:manualLayout>
      </c:layout>
      <c:overlay val="1"/>
      <c:txPr>
        <a:bodyPr/>
        <a:lstStyle/>
        <a:p>
          <a:pPr>
            <a:defRPr sz="1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92E2-B296-9C46-AEDF-A445C5BF4524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6B703-5140-314D-BE6F-9D69F6685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8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33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9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804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990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826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3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136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95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43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367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4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171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630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988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11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576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067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40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611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109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0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0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34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7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7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0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282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68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2DFB-C054-4C24-B2C8-40A5D070C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8EC6F-4FAD-487A-BA7A-B3CE5379B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2AB1-7AF6-4FD6-8ED8-75C7B9F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1896-E501-5044-AB4E-C1B1543A262A}" type="datetime1">
              <a:rPr lang="ru-RU" smtClean="0"/>
              <a:t>02.06.2022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DE7C-8919-4F6B-A2C8-B11AFFE6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4662-A7B4-4873-86C6-FAA8598C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FBED-F644-4976-9BE5-6B1E1517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F7BD-D6CB-4629-A15A-18863D309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18B9-BBFE-4820-88DC-3F993618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369-FE1B-E447-85D3-9AA192C010A9}" type="datetime1">
              <a:rPr lang="ru-RU" smtClean="0"/>
              <a:t>02.06.2022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7B07-E608-49DC-91E8-D10E439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5472-9968-4BA8-817A-C5C1916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639F4-14E4-4622-965D-B0D7C1BA5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47BFA-B332-4251-85ED-258082074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C7A7-D9CC-44EC-8104-EC2C7A40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75FF-B555-3046-A083-ABEE2BB05C94}" type="datetime1">
              <a:rPr lang="ru-RU" smtClean="0"/>
              <a:t>02.06.2022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A324-AB40-4E7E-9A54-BF2D801B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0A23-F39A-48BA-8D95-2038A55F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D5E3-B0D3-4635-9C21-E411563D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933C-2A5E-4921-A107-5B70C0F1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F78-7194-4037-8CE9-DFDA13FB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5838-11CE-F148-B2D7-D41D77DD199D}" type="datetime1">
              <a:rPr lang="ru-RU" smtClean="0"/>
              <a:t>02.06.2022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902A-2A66-4163-ABD5-81AA8C24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2471-F1A6-4605-9597-EB213700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CAD5-450D-4E09-B010-57D21AD2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BEF3-0B33-4E0F-A4E5-0BFFB572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3167-DD94-4B52-A09A-545BC896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2FEC-A0E0-9842-A2E8-9EEEDEB46A05}" type="datetime1">
              <a:rPr lang="ru-RU" smtClean="0"/>
              <a:t>02.06.2022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6672-33BE-4EC7-AFFA-661321A5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8687-A7C8-4CC3-8BF4-1919A91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C0C8-1EE6-4497-B340-44FD4DF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971-C176-4CC3-BFD8-2842AD13F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43FF-B7DB-486A-83C3-AD310567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6757D-2931-4F53-895F-DD0B9CE6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4DA2-4770-A748-8259-EDD0FEB01548}" type="datetime1">
              <a:rPr lang="ru-RU" smtClean="0"/>
              <a:t>02.06.2022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681E-46A1-4F00-8A7E-0D79E690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80BD-898C-4F8B-BB89-7E325844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69AB-80FD-4EE3-A374-A6767A1A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F96F6-6BD4-40B6-9DE4-04D6033B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8EFE0-E3EC-4DAC-9778-B2993297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7493A-DC1A-4E21-9359-6B3C036B5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C0C27-DA79-4FD5-BD71-5E69052D8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20BBB-0785-4A5D-B1E6-1B6A0E1D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1D21-DE5D-6847-A08A-18A68F95CE79}" type="datetime1">
              <a:rPr lang="ru-RU" smtClean="0"/>
              <a:t>02.06.2022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8F9E1-0FC5-4285-80C9-406FE276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FAF40-7A51-4A57-AF38-B1C438E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4664-7213-45D1-9148-769944F0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E9A8F-B486-4CA2-BD0F-8244E6CA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BA2D-0130-D54B-8B18-63A0DA761839}" type="datetime1">
              <a:rPr lang="ru-RU" smtClean="0"/>
              <a:t>02.06.2022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6E2E0-D5C0-4639-9452-301473EE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AC988-2128-41AE-A109-EEAD3D41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7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9F0C4-4333-4271-964B-742E1EAA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9764-4D08-544E-8217-6B62BE667CF4}" type="datetime1">
              <a:rPr lang="ru-RU" smtClean="0"/>
              <a:t>02.06.2022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2A93B-714A-4692-B2DA-FB223AD1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5F4F-2DC0-4761-8F29-F298864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254B-9619-409B-857E-1A79B19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B9D0-3209-4BAF-9285-A6F06EB3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0863-7C86-46DA-B453-1DB18F386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C2E2-BCF2-4753-84D0-E76435E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14C4-55BB-DF48-BA85-DD9DED9B7042}" type="datetime1">
              <a:rPr lang="ru-RU" smtClean="0"/>
              <a:t>02.06.2022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AF00-AE54-4A9B-B3DD-6C75A189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791C-64DC-4C28-A601-3D6DEA3D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20E1-325E-4B41-8211-DD3ACFE6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AC3AB-ECCD-4C98-81E1-A68ADE0DA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D0776-6B91-434B-B1BA-D93FD0C2D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B279-27A3-491A-8EEC-F0A77959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D6D-234C-CC43-9AC7-49C2E733D43B}" type="datetime1">
              <a:rPr lang="ru-RU" smtClean="0"/>
              <a:t>02.06.2022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E7FC-1B02-4B42-B178-62B7A567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94EB3-FFFB-4405-BFE3-DE7A348B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A9F1C-AB97-4181-8EA6-65F8D18D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EA97-9A4D-41BB-85ED-34103A5E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EFC2-21D1-43AB-A5CE-B7F2B6A7F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F4F1-6D59-3E45-A21A-09995FA99727}" type="datetime1">
              <a:rPr lang="ru-RU" smtClean="0"/>
              <a:t>02.06.2022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3C52-83E9-4583-9D1C-EA0D63F84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9193-D5DD-4868-9EC5-C3374A96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vbalakshin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23390" y="2068696"/>
            <a:ext cx="9185390" cy="25367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Лекция 1</a:t>
            </a:r>
            <a:b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</a:br>
            <a: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  <a:t>Параллельные вычисления</a:t>
            </a:r>
          </a:p>
          <a:p>
            <a:pPr marL="0" indent="0">
              <a:buNone/>
            </a:pP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143E7D"/>
                </a:solidFill>
                <a:cs typeface="Arial" panose="020B0604020202020204" pitchFamily="34" charset="0"/>
              </a:rPr>
              <a:t>Бал</a:t>
            </a:r>
            <a:r>
              <a:rPr lang="en-US" b="1" dirty="0">
                <a:solidFill>
                  <a:srgbClr val="143E7D"/>
                </a:solidFill>
                <a:cs typeface="Arial" panose="020B0604020202020204" pitchFamily="34" charset="0"/>
              </a:rPr>
              <a:t>á</a:t>
            </a:r>
            <a:r>
              <a:rPr lang="ru-RU" b="1" dirty="0" err="1">
                <a:solidFill>
                  <a:srgbClr val="143E7D"/>
                </a:solidFill>
                <a:cs typeface="Arial" panose="020B0604020202020204" pitchFamily="34" charset="0"/>
              </a:rPr>
              <a:t>кшин</a:t>
            </a:r>
            <a:r>
              <a:rPr lang="ru-RU" b="1" dirty="0">
                <a:solidFill>
                  <a:srgbClr val="143E7D"/>
                </a:solidFill>
                <a:cs typeface="Arial" panose="020B0604020202020204" pitchFamily="34" charset="0"/>
              </a:rPr>
              <a:t> Павел Валерьевич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143E7D"/>
                </a:solidFill>
                <a:cs typeface="Arial" panose="020B0604020202020204" pitchFamily="34" charset="0"/>
                <a:hlinkClick r:id="rId4"/>
              </a:rPr>
              <a:t>pvbalakshin@gmail.com</a:t>
            </a: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dirty="0" err="1">
                <a:solidFill>
                  <a:srgbClr val="BDD7DA"/>
                </a:solidFill>
                <a:cs typeface="Arial" panose="020B0604020202020204" pitchFamily="34" charset="0"/>
              </a:rPr>
              <a:t>дд.мм.гггг</a:t>
            </a:r>
            <a:endParaRPr lang="ru-RU" dirty="0">
              <a:solidFill>
                <a:srgbClr val="BDD7DA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003094D2-5709-BC47-B575-E0D30ADC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1. Для решение </a:t>
            </a:r>
            <a:r>
              <a:rPr lang="ru-RU" sz="2200" dirty="0" err="1">
                <a:cs typeface="Arial" panose="020B0604020202020204" pitchFamily="34" charset="0"/>
              </a:rPr>
              <a:t>Problems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of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Grand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Challenge</a:t>
            </a:r>
            <a:r>
              <a:rPr lang="ru-RU" sz="2200" dirty="0">
                <a:cs typeface="Arial" panose="020B0604020202020204" pitchFamily="34" charset="0"/>
              </a:rPr>
              <a:t> (быстродействия существующих вычислительных систем </a:t>
            </a:r>
            <a:r>
              <a:rPr lang="ru-RU" sz="2200" b="1" dirty="0">
                <a:cs typeface="Arial" panose="020B0604020202020204" pitchFamily="34" charset="0"/>
              </a:rPr>
              <a:t>не хватает </a:t>
            </a:r>
            <a:r>
              <a:rPr lang="ru-RU" sz="2200" dirty="0">
                <a:cs typeface="Arial" panose="020B0604020202020204" pitchFamily="34" charset="0"/>
              </a:rPr>
              <a:t>&gt; 1 </a:t>
            </a:r>
            <a:r>
              <a:rPr lang="ru-RU" sz="2200" dirty="0" err="1">
                <a:cs typeface="Arial" panose="020B0604020202020204" pitchFamily="34" charset="0"/>
              </a:rPr>
              <a:t>Tflops</a:t>
            </a:r>
            <a:r>
              <a:rPr lang="ru-RU" sz="2200" dirty="0">
                <a:cs typeface="Arial" panose="020B0604020202020204" pitchFamily="34" charset="0"/>
              </a:rPr>
              <a:t>) :</a:t>
            </a:r>
          </a:p>
          <a:p>
            <a:r>
              <a:rPr lang="ru-RU" sz="2200" dirty="0">
                <a:cs typeface="Arial" panose="020B0604020202020204" pitchFamily="34" charset="0"/>
              </a:rPr>
              <a:t>моделирование климата;</a:t>
            </a:r>
          </a:p>
          <a:p>
            <a:r>
              <a:rPr lang="ru-RU" sz="2200" dirty="0">
                <a:cs typeface="Arial" panose="020B0604020202020204" pitchFamily="34" charset="0"/>
              </a:rPr>
              <a:t>генная инженерия;</a:t>
            </a:r>
          </a:p>
          <a:p>
            <a:r>
              <a:rPr lang="ru-RU" sz="2200" dirty="0">
                <a:cs typeface="Arial" panose="020B0604020202020204" pitchFamily="34" charset="0"/>
              </a:rPr>
              <a:t>проектирование интегральных схем;</a:t>
            </a:r>
          </a:p>
          <a:p>
            <a:r>
              <a:rPr lang="ru-RU" sz="2200" dirty="0">
                <a:cs typeface="Arial" panose="020B0604020202020204" pitchFamily="34" charset="0"/>
              </a:rPr>
              <a:t>анализ загрязнения окружающей среды;</a:t>
            </a:r>
          </a:p>
          <a:p>
            <a:r>
              <a:rPr lang="ru-RU" sz="2200" dirty="0">
                <a:cs typeface="Arial" panose="020B0604020202020204" pitchFamily="34" charset="0"/>
              </a:rPr>
              <a:t>создание лекарственных препаратов</a:t>
            </a:r>
            <a:r>
              <a:rPr lang="en-US" sz="2200" dirty="0">
                <a:cs typeface="Arial" panose="020B0604020202020204" pitchFamily="34" charset="0"/>
              </a:rPr>
              <a:t>.</a:t>
            </a:r>
            <a:endParaRPr lang="ru-RU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200" i="1" dirty="0">
                <a:cs typeface="Arial" panose="020B0604020202020204" pitchFamily="34" charset="0"/>
              </a:rPr>
              <a:t>2. В повседневной жизни программиста будущего (одноядерные смартфоны и ПК уже почти не продаются).</a:t>
            </a:r>
          </a:p>
          <a:p>
            <a:pPr marL="0" indent="0">
              <a:buNone/>
            </a:pPr>
            <a:endParaRPr lang="ru-RU" sz="2200" i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200" i="1" dirty="0">
                <a:cs typeface="Arial" panose="020B0604020202020204" pitchFamily="34" charset="0"/>
              </a:rPr>
              <a:t>3. Игровая индустрия.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Зачем нужны параллельные вычисления</a:t>
            </a:r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2210F84B-3E94-4C24-8889-A662AE4D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0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B050"/>
                </a:solidFill>
                <a:cs typeface="Arial" panose="020B0604020202020204" pitchFamily="34" charset="0"/>
              </a:rPr>
              <a:t>SMP (Shared Memory Parallelism, Symmetric </a:t>
            </a:r>
            <a:r>
              <a:rPr lang="en-US" sz="4000" dirty="0" err="1">
                <a:solidFill>
                  <a:srgbClr val="00B050"/>
                </a:solidFill>
                <a:cs typeface="Arial" panose="020B0604020202020204" pitchFamily="34" charset="0"/>
              </a:rPr>
              <a:t>MultiProcessor</a:t>
            </a:r>
            <a:r>
              <a:rPr lang="en-US" sz="4000" dirty="0">
                <a:solidFill>
                  <a:srgbClr val="00B050"/>
                </a:solidFill>
                <a:cs typeface="Arial" panose="020B0604020202020204" pitchFamily="34" charset="0"/>
              </a:rPr>
              <a:t> system) – </a:t>
            </a:r>
            <a:br>
              <a:rPr lang="en-US" sz="4000" dirty="0">
                <a:solidFill>
                  <a:srgbClr val="00B050"/>
                </a:solidFill>
                <a:cs typeface="Arial" panose="020B0604020202020204" pitchFamily="34" charset="0"/>
              </a:rPr>
            </a:br>
            <a:r>
              <a:rPr lang="ru-RU" sz="4000" dirty="0">
                <a:solidFill>
                  <a:srgbClr val="00B050"/>
                </a:solidFill>
                <a:cs typeface="Arial" panose="020B0604020202020204" pitchFamily="34" charset="0"/>
              </a:rPr>
              <a:t>многопроцессорность, </a:t>
            </a:r>
            <a:r>
              <a:rPr lang="ru-RU" sz="4000" dirty="0" err="1">
                <a:solidFill>
                  <a:srgbClr val="00B050"/>
                </a:solidFill>
                <a:cs typeface="Arial" panose="020B0604020202020204" pitchFamily="34" charset="0"/>
              </a:rPr>
              <a:t>многоядерность</a:t>
            </a:r>
            <a:r>
              <a:rPr lang="ru-RU" sz="4000" dirty="0">
                <a:solidFill>
                  <a:srgbClr val="00B050"/>
                </a:solidFill>
                <a:cs typeface="Arial" panose="020B0604020202020204" pitchFamily="34" charset="0"/>
              </a:rPr>
              <a:t>, </a:t>
            </a:r>
            <a:r>
              <a:rPr lang="en-US" sz="4000" dirty="0">
                <a:solidFill>
                  <a:srgbClr val="00B050"/>
                </a:solidFill>
                <a:cs typeface="Arial" panose="020B0604020202020204" pitchFamily="34" charset="0"/>
              </a:rPr>
              <a:t>GPGPU. </a:t>
            </a:r>
          </a:p>
          <a:p>
            <a:r>
              <a:rPr lang="en-US" sz="4000" dirty="0">
                <a:solidFill>
                  <a:srgbClr val="FF0000"/>
                </a:solidFill>
                <a:cs typeface="Arial" panose="020B0604020202020204" pitchFamily="34" charset="0"/>
              </a:rPr>
              <a:t>MPP (Massively Parallel Processing) – </a:t>
            </a:r>
            <a:br>
              <a:rPr lang="en-US" sz="4000" dirty="0">
                <a:solidFill>
                  <a:srgbClr val="FF0000"/>
                </a:solidFill>
                <a:cs typeface="Arial" panose="020B0604020202020204" pitchFamily="34" charset="0"/>
              </a:rPr>
            </a:br>
            <a:r>
              <a:rPr lang="ru-RU" sz="4000" dirty="0">
                <a:solidFill>
                  <a:srgbClr val="FF0000"/>
                </a:solidFill>
                <a:cs typeface="Arial" panose="020B0604020202020204" pitchFamily="34" charset="0"/>
              </a:rPr>
              <a:t>кластерные системы, </a:t>
            </a:r>
            <a:r>
              <a:rPr lang="en-US" sz="4000" dirty="0">
                <a:solidFill>
                  <a:srgbClr val="FF0000"/>
                </a:solidFill>
                <a:cs typeface="Arial" panose="020B0604020202020204" pitchFamily="34" charset="0"/>
              </a:rPr>
              <a:t>GRID (</a:t>
            </a:r>
            <a:r>
              <a:rPr lang="ru-RU" sz="4000" dirty="0">
                <a:solidFill>
                  <a:srgbClr val="FF0000"/>
                </a:solidFill>
                <a:cs typeface="Arial" panose="020B0604020202020204" pitchFamily="34" charset="0"/>
              </a:rPr>
              <a:t>распределенные вычисления)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Классификация параллельных систем (архитектур)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908E8221-F0B4-4B60-AE8F-02AFC739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7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501806" y="4363827"/>
            <a:ext cx="8697951" cy="292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cs typeface="Arial" panose="020B0604020202020204" pitchFamily="34" charset="0"/>
              </a:rPr>
              <a:t>+ Высокая скорость межпроцессорного обмена.</a:t>
            </a:r>
          </a:p>
          <a:p>
            <a:pPr marL="0" indent="0">
              <a:buNone/>
            </a:pPr>
            <a:r>
              <a:rPr lang="ru-RU" sz="2400" dirty="0">
                <a:cs typeface="Arial" panose="020B0604020202020204" pitchFamily="34" charset="0"/>
              </a:rPr>
              <a:t>– Плохая масштабируемость.</a:t>
            </a:r>
          </a:p>
          <a:p>
            <a:pPr marL="0" indent="0">
              <a:buNone/>
            </a:pPr>
            <a:r>
              <a:rPr lang="ru-RU" sz="2400" dirty="0">
                <a:cs typeface="Arial" panose="020B0604020202020204" pitchFamily="34" charset="0"/>
              </a:rPr>
              <a:t>+ Простота и дешевизна разработки ПО.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/>
              <a:t>По материалам проф. Бухановского</a:t>
            </a:r>
          </a:p>
          <a:p>
            <a:pPr marL="0" indent="0">
              <a:buNone/>
            </a:pPr>
            <a:endParaRPr lang="ru-RU" sz="2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Архитектура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SMP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A3EF2C5-D7A4-4986-ADF9-4E1407A7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6" y="1099401"/>
            <a:ext cx="10167326" cy="309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64B31DA8-22A1-43EB-A26C-B92B02B8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4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501806" y="4363827"/>
            <a:ext cx="8697951" cy="292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cs typeface="Arial" panose="020B0604020202020204" pitchFamily="34" charset="0"/>
              </a:rPr>
              <a:t>+ Хорошая масштабируемость.</a:t>
            </a:r>
          </a:p>
          <a:p>
            <a:pPr marL="0" indent="0">
              <a:buNone/>
            </a:pPr>
            <a:r>
              <a:rPr lang="ru-RU" sz="2400" dirty="0">
                <a:cs typeface="Arial" panose="020B0604020202020204" pitchFamily="34" charset="0"/>
              </a:rPr>
              <a:t>– Низкая скорость межпроцессорного обмена.</a:t>
            </a:r>
          </a:p>
          <a:p>
            <a:pPr marL="0" indent="0">
              <a:buNone/>
            </a:pPr>
            <a:r>
              <a:rPr lang="ru-RU" sz="2400" dirty="0">
                <a:cs typeface="Arial" panose="020B0604020202020204" pitchFamily="34" charset="0"/>
              </a:rPr>
              <a:t>– Высокая стоимость специализированного ПО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/>
              <a:t>По материалам проф. Бухановского</a:t>
            </a:r>
          </a:p>
          <a:p>
            <a:pPr marL="0" indent="0">
              <a:buNone/>
            </a:pPr>
            <a:endParaRPr lang="ru-RU" sz="2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Архитектура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MMP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19D6C6D-0B10-45D2-ACA6-E4DA0129F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5"/>
          <a:stretch>
            <a:fillRect/>
          </a:stretch>
        </p:blipFill>
        <p:spPr bwMode="auto">
          <a:xfrm>
            <a:off x="501805" y="1137343"/>
            <a:ext cx="9102775" cy="309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01401EF3-7161-42D1-956E-EBEF8F07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0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2320202" y="5796855"/>
            <a:ext cx="8697951" cy="5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По книге издательства </a:t>
            </a:r>
            <a:r>
              <a:rPr lang="ru-RU" sz="2200" dirty="0" err="1">
                <a:cs typeface="Arial" panose="020B0604020202020204" pitchFamily="34" charset="0"/>
              </a:rPr>
              <a:t>Intel</a:t>
            </a:r>
            <a:r>
              <a:rPr lang="ru-RU" sz="2200" dirty="0">
                <a:cs typeface="Arial" panose="020B0604020202020204" pitchFamily="34" charset="0"/>
              </a:rPr>
              <a:t> </a:t>
            </a:r>
            <a:r>
              <a:rPr lang="ru-RU" sz="2200" dirty="0" err="1">
                <a:cs typeface="Arial" panose="020B0604020202020204" pitchFamily="34" charset="0"/>
              </a:rPr>
              <a:t>Press</a:t>
            </a:r>
            <a:endParaRPr lang="ru-RU" sz="2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Формы параллелизма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734B0BA-CF53-4992-89C0-118301E5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" y="1061145"/>
            <a:ext cx="9702597" cy="378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88DF9A2C-CE01-4EC2-BFA5-AB24B8CC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8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Частотность использования процессоров с различным числом ядер при создании суперкомпьютеров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История развития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SMP-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систем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96B65DD-888C-48D6-A98F-D9EA7D7A9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36" y="1747915"/>
            <a:ext cx="7694240" cy="433426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7332A9-CCB7-4055-8527-09B0F5AB2580}"/>
              </a:ext>
            </a:extLst>
          </p:cNvPr>
          <p:cNvSpPr/>
          <p:nvPr/>
        </p:nvSpPr>
        <p:spPr>
          <a:xfrm>
            <a:off x="3019794" y="6192883"/>
            <a:ext cx="2973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По данным сайта top500.org</a:t>
            </a:r>
          </a:p>
        </p:txBody>
      </p:sp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A47ACDB0-51E5-4792-A156-91B032E7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1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cs typeface="Arial" panose="020B0604020202020204" pitchFamily="34" charset="0"/>
              </a:rPr>
              <a:t>Ограниченность роста производительности непараллельных компьютеров</a:t>
            </a:r>
          </a:p>
          <a:p>
            <a:r>
              <a:rPr lang="ru-RU" sz="3200" dirty="0">
                <a:cs typeface="Arial" panose="020B0604020202020204" pitchFamily="34" charset="0"/>
              </a:rPr>
              <a:t>Снижение стоимости многопроцессорных вычислительных систем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ru-RU" sz="3200" dirty="0" err="1">
                <a:cs typeface="Arial" panose="020B0604020202020204" pitchFamily="34" charset="0"/>
              </a:rPr>
              <a:t>Cray</a:t>
            </a:r>
            <a:r>
              <a:rPr lang="ru-RU" sz="3200" dirty="0">
                <a:cs typeface="Arial" panose="020B0604020202020204" pitchFamily="34" charset="0"/>
              </a:rPr>
              <a:t> T90: 1.8 </a:t>
            </a:r>
            <a:r>
              <a:rPr lang="ru-RU" sz="3200" dirty="0" err="1">
                <a:cs typeface="Arial" panose="020B0604020202020204" pitchFamily="34" charset="0"/>
              </a:rPr>
              <a:t>GFlops</a:t>
            </a:r>
            <a:r>
              <a:rPr lang="ru-RU" sz="3200" dirty="0">
                <a:cs typeface="Arial" panose="020B0604020202020204" pitchFamily="34" charset="0"/>
              </a:rPr>
              <a:t>  ($2,5 млн.) – 1995 г.,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ru-RU" sz="3200" dirty="0">
                <a:cs typeface="Arial" panose="020B0604020202020204" pitchFamily="34" charset="0"/>
              </a:rPr>
              <a:t>8 х IBM SP2: 2.1 </a:t>
            </a:r>
            <a:r>
              <a:rPr lang="ru-RU" sz="3200" dirty="0" err="1">
                <a:cs typeface="Arial" panose="020B0604020202020204" pitchFamily="34" charset="0"/>
              </a:rPr>
              <a:t>GFlops</a:t>
            </a:r>
            <a:r>
              <a:rPr lang="ru-RU" sz="3200" dirty="0">
                <a:cs typeface="Arial" panose="020B0604020202020204" pitchFamily="34" charset="0"/>
              </a:rPr>
              <a:t> ($0.5 млн.) – 2000 г.</a:t>
            </a:r>
          </a:p>
          <a:p>
            <a:r>
              <a:rPr lang="ru-RU" sz="3200" i="1" dirty="0">
                <a:cs typeface="Arial" panose="020B0604020202020204" pitchFamily="34" charset="0"/>
              </a:rPr>
              <a:t>Появление парадигмы многоядерного построения процессоров.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Что </a:t>
            </a:r>
            <a:r>
              <a:rPr lang="ru-RU" sz="2600" b="1" dirty="0">
                <a:solidFill>
                  <a:srgbClr val="00B050"/>
                </a:solidFill>
                <a:latin typeface="+mn-lt"/>
              </a:rPr>
              <a:t>способствует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 развитию параллельных вычислений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04209737-393F-4869-932C-442C014B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cs typeface="Arial" panose="020B0604020202020204" pitchFamily="34" charset="0"/>
              </a:rPr>
              <a:t>Гипотеза Минского </a:t>
            </a:r>
            <a:r>
              <a:rPr lang="ru-RU" dirty="0">
                <a:cs typeface="Arial" panose="020B0604020202020204" pitchFamily="34" charset="0"/>
              </a:rPr>
              <a:t>(</a:t>
            </a:r>
            <a:r>
              <a:rPr lang="ru-RU" dirty="0" err="1">
                <a:cs typeface="Arial" panose="020B0604020202020204" pitchFamily="34" charset="0"/>
              </a:rPr>
              <a:t>Minsky</a:t>
            </a:r>
            <a:r>
              <a:rPr lang="ru-RU" dirty="0">
                <a:cs typeface="Arial" panose="020B0604020202020204" pitchFamily="34" charset="0"/>
              </a:rPr>
              <a:t>): ускорение параллельной системы пропорционально двоичному логарифму от числа процессоров.</a:t>
            </a:r>
          </a:p>
          <a:p>
            <a:r>
              <a:rPr lang="ru-RU" b="1" dirty="0">
                <a:cs typeface="Arial" panose="020B0604020202020204" pitchFamily="34" charset="0"/>
              </a:rPr>
              <a:t>Закон Мура </a:t>
            </a:r>
            <a:r>
              <a:rPr lang="ru-RU" dirty="0">
                <a:cs typeface="Arial" panose="020B0604020202020204" pitchFamily="34" charset="0"/>
              </a:rPr>
              <a:t>(</a:t>
            </a:r>
            <a:r>
              <a:rPr lang="ru-RU" dirty="0" err="1">
                <a:cs typeface="Arial" panose="020B0604020202020204" pitchFamily="34" charset="0"/>
              </a:rPr>
              <a:t>Moore</a:t>
            </a:r>
            <a:r>
              <a:rPr lang="ru-RU" dirty="0">
                <a:cs typeface="Arial" panose="020B0604020202020204" pitchFamily="34" charset="0"/>
              </a:rPr>
              <a:t>): мощность последовательных процессоров удваивается каждые 18 месяцев.</a:t>
            </a:r>
          </a:p>
          <a:p>
            <a:r>
              <a:rPr lang="ru-RU" b="1" dirty="0">
                <a:cs typeface="Arial" panose="020B0604020202020204" pitchFamily="34" charset="0"/>
              </a:rPr>
              <a:t>Закон Гроша </a:t>
            </a:r>
            <a:r>
              <a:rPr lang="ru-RU" dirty="0">
                <a:cs typeface="Arial" panose="020B0604020202020204" pitchFamily="34" charset="0"/>
              </a:rPr>
              <a:t>(</a:t>
            </a:r>
            <a:r>
              <a:rPr lang="ru-RU" dirty="0" err="1">
                <a:cs typeface="Arial" panose="020B0604020202020204" pitchFamily="34" charset="0"/>
              </a:rPr>
              <a:t>Grosch</a:t>
            </a:r>
            <a:r>
              <a:rPr lang="ru-RU" dirty="0">
                <a:cs typeface="Arial" panose="020B0604020202020204" pitchFamily="34" charset="0"/>
              </a:rPr>
              <a:t>): производительность компьютера возрастает пропорционально квадрату его стоимости.</a:t>
            </a:r>
          </a:p>
          <a:p>
            <a:r>
              <a:rPr lang="ru-RU" b="1" dirty="0">
                <a:cs typeface="Arial" panose="020B0604020202020204" pitchFamily="34" charset="0"/>
              </a:rPr>
              <a:t>Сложность освоения </a:t>
            </a:r>
            <a:r>
              <a:rPr lang="ru-RU" dirty="0">
                <a:cs typeface="Arial" panose="020B0604020202020204" pitchFamily="34" charset="0"/>
              </a:rPr>
              <a:t>принципов параллельного программирования.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Что </a:t>
            </a:r>
            <a:r>
              <a:rPr lang="ru-RU" sz="2600" b="1" dirty="0">
                <a:solidFill>
                  <a:srgbClr val="FF0000"/>
                </a:solidFill>
                <a:latin typeface="+mn-lt"/>
              </a:rPr>
              <a:t>замедляет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 развитие параллельных вычислений (1)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ADDB277E-6005-41D7-8962-FD1EC74A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0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cs typeface="Arial" panose="020B0604020202020204" pitchFamily="34" charset="0"/>
              </a:rPr>
              <a:t>Закон Амдала (в любой программе есть </a:t>
            </a:r>
            <a:r>
              <a:rPr lang="ru-RU" sz="3200" dirty="0" err="1">
                <a:cs typeface="Arial" panose="020B0604020202020204" pitchFamily="34" charset="0"/>
              </a:rPr>
              <a:t>нераспараллеливаемая</a:t>
            </a:r>
            <a:r>
              <a:rPr lang="ru-RU" sz="3200" dirty="0">
                <a:cs typeface="Arial" panose="020B0604020202020204" pitchFamily="34" charset="0"/>
              </a:rPr>
              <a:t> часть)</a:t>
            </a:r>
          </a:p>
          <a:p>
            <a:r>
              <a:rPr lang="ru-RU" sz="3200" dirty="0" err="1">
                <a:cs typeface="Arial" panose="020B0604020202020204" pitchFamily="34" charset="0"/>
              </a:rPr>
              <a:t>Неуниверсальность</a:t>
            </a:r>
            <a:r>
              <a:rPr lang="ru-RU" sz="3200" dirty="0">
                <a:cs typeface="Arial" panose="020B0604020202020204" pitchFamily="34" charset="0"/>
              </a:rPr>
              <a:t> (</a:t>
            </a:r>
            <a:r>
              <a:rPr lang="ru-RU" sz="3200" dirty="0" err="1">
                <a:cs typeface="Arial" panose="020B0604020202020204" pitchFamily="34" charset="0"/>
              </a:rPr>
              <a:t>некросплатформенность</a:t>
            </a:r>
            <a:r>
              <a:rPr lang="ru-RU" sz="3200" dirty="0">
                <a:cs typeface="Arial" panose="020B0604020202020204" pitchFamily="34" charset="0"/>
              </a:rPr>
              <a:t>) параллелизма: при программировании необходимо учитывать характерные особенности конкретных параллельных систем.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Что </a:t>
            </a:r>
            <a:r>
              <a:rPr lang="ru-RU" sz="2600" b="1" dirty="0">
                <a:solidFill>
                  <a:srgbClr val="FF0000"/>
                </a:solidFill>
                <a:latin typeface="+mn-lt"/>
              </a:rPr>
              <a:t>замедляет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 развитие параллельных вычислений (2)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AF7ED6DD-B4CF-461B-BDEA-C4FC38C4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63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8"/>
            <a:ext cx="8697951" cy="575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cs typeface="Arial" panose="020B0604020202020204" pitchFamily="34" charset="0"/>
              </a:rPr>
              <a:t>Последовательное и каскадное суммирование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2200" dirty="0">
                <a:cs typeface="Arial" panose="020B0604020202020204" pitchFamily="34" charset="0"/>
              </a:rPr>
              <a:t>По материалам проф. </a:t>
            </a:r>
            <a:r>
              <a:rPr lang="ru-RU" sz="2200" dirty="0" err="1">
                <a:cs typeface="Arial" panose="020B0604020202020204" pitchFamily="34" charset="0"/>
              </a:rPr>
              <a:t>Гергеля</a:t>
            </a:r>
            <a:endParaRPr lang="ru-RU" sz="2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Пример распараллеливания алгоритма (1)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759529D-9384-46EA-983D-631E7A5D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7" y="1579427"/>
            <a:ext cx="9560313" cy="324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9C5EF6B1-E89C-455B-AA34-010064F2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6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cs typeface="Arial" panose="020B0604020202020204" pitchFamily="34" charset="0"/>
              </a:rPr>
              <a:t>PhD in Computer Science</a:t>
            </a:r>
          </a:p>
          <a:p>
            <a:r>
              <a:rPr lang="en-US" sz="2200" dirty="0">
                <a:cs typeface="Arial" panose="020B0604020202020204" pitchFamily="34" charset="0"/>
              </a:rPr>
              <a:t>10 years of teaching experience</a:t>
            </a:r>
          </a:p>
          <a:p>
            <a:r>
              <a:rPr lang="en-US" sz="2200" dirty="0">
                <a:cs typeface="Arial" panose="020B0604020202020204" pitchFamily="34" charset="0"/>
              </a:rPr>
              <a:t>16 years of IT industry</a:t>
            </a:r>
          </a:p>
          <a:p>
            <a:r>
              <a:rPr lang="en-US" sz="2200" dirty="0">
                <a:cs typeface="Arial" panose="020B0604020202020204" pitchFamily="34" charset="0"/>
              </a:rPr>
              <a:t>Associate professor at ITMO University</a:t>
            </a:r>
          </a:p>
          <a:p>
            <a:r>
              <a:rPr lang="en-US" sz="2200" dirty="0">
                <a:cs typeface="Arial" panose="020B0604020202020204" pitchFamily="34" charset="0"/>
              </a:rPr>
              <a:t>Lead RPA engineer at </a:t>
            </a:r>
            <a:r>
              <a:rPr lang="en-US" sz="2200" dirty="0" err="1">
                <a:cs typeface="Arial" panose="020B0604020202020204" pitchFamily="34" charset="0"/>
              </a:rPr>
              <a:t>Masterdata</a:t>
            </a:r>
            <a:endParaRPr lang="en-US" sz="2200" dirty="0">
              <a:cs typeface="Arial" panose="020B0604020202020204" pitchFamily="34" charset="0"/>
            </a:endParaRPr>
          </a:p>
          <a:p>
            <a:r>
              <a:rPr lang="en-US" sz="2200" dirty="0">
                <a:cs typeface="Arial" panose="020B0604020202020204" pitchFamily="34" charset="0"/>
              </a:rPr>
              <a:t>Scientific interests: RPA, speech recognition, new IT inventions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Обо мне</a:t>
            </a:r>
          </a:p>
        </p:txBody>
      </p:sp>
      <p:pic>
        <p:nvPicPr>
          <p:cNvPr id="14" name="Picture 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903C9F6-054E-4280-8C26-F955FD4B86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434" y="863509"/>
            <a:ext cx="2360960" cy="2360960"/>
          </a:xfrm>
          <a:prstGeom prst="rect">
            <a:avLst/>
          </a:prstGeom>
        </p:spPr>
      </p:pic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DF5119F8-4E73-4E73-9522-10059621E12F}"/>
              </a:ext>
            </a:extLst>
          </p:cNvPr>
          <p:cNvSpPr txBox="1">
            <a:spLocks/>
          </p:cNvSpPr>
          <p:nvPr/>
        </p:nvSpPr>
        <p:spPr>
          <a:xfrm>
            <a:off x="-359" y="6445039"/>
            <a:ext cx="511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1.0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pPr algn="l"/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32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8"/>
            <a:ext cx="8697951" cy="575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cs typeface="Arial" panose="020B0604020202020204" pitchFamily="34" charset="0"/>
              </a:rPr>
              <a:t>Поиск максимального элемента массива</a:t>
            </a: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2200" dirty="0">
                <a:cs typeface="Arial" panose="020B0604020202020204" pitchFamily="34" charset="0"/>
              </a:rPr>
              <a:t>По материалам проф. </a:t>
            </a:r>
            <a:r>
              <a:rPr lang="ru-RU" sz="2200" dirty="0" err="1">
                <a:cs typeface="Arial" panose="020B0604020202020204" pitchFamily="34" charset="0"/>
              </a:rPr>
              <a:t>Гергеля</a:t>
            </a:r>
            <a:endParaRPr lang="ru-RU" sz="2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Пример распараллеливания алгоритма (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2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7FB68CCE-F417-4636-B459-5AF74065F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431193"/>
              </p:ext>
            </p:extLst>
          </p:nvPr>
        </p:nvGraphicFramePr>
        <p:xfrm>
          <a:off x="748834" y="1562099"/>
          <a:ext cx="7982231" cy="400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icture" r:id="rId5" imgW="4382814" imgH="2207172" progId="Word.Picture.8">
                  <p:embed/>
                </p:oleObj>
              </mc:Choice>
              <mc:Fallback>
                <p:oleObj name="Picture" r:id="rId5" imgW="4382814" imgH="2207172" progId="Word.Picture.8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34" y="1562099"/>
                        <a:ext cx="7982231" cy="40089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22347D4-5CE7-45A7-8115-BA8EB28A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7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>
                <a:cs typeface="Arial" panose="020B0604020202020204" pitchFamily="34" charset="0"/>
              </a:rPr>
              <a:t>Параллельная сортировка:</a:t>
            </a:r>
          </a:p>
          <a:p>
            <a:r>
              <a:rPr lang="ru-RU" sz="3600" dirty="0">
                <a:cs typeface="Arial" panose="020B0604020202020204" pitchFamily="34" charset="0"/>
              </a:rPr>
              <a:t>Разбить исходный массив на две части. </a:t>
            </a:r>
          </a:p>
          <a:p>
            <a:r>
              <a:rPr lang="ru-RU" sz="3600" dirty="0">
                <a:cs typeface="Arial" panose="020B0604020202020204" pitchFamily="34" charset="0"/>
              </a:rPr>
              <a:t>Отсортировать каждую часть независимо за своём процессоре.</a:t>
            </a:r>
          </a:p>
          <a:p>
            <a:r>
              <a:rPr lang="ru-RU" sz="3600" dirty="0">
                <a:cs typeface="Arial" panose="020B0604020202020204" pitchFamily="34" charset="0"/>
              </a:rPr>
              <a:t>Выполнить слияние отсортированных кусков.</a:t>
            </a:r>
          </a:p>
          <a:p>
            <a:endParaRPr lang="ru-RU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Вычислительная сложность на двухъядерной системе</a:t>
            </a:r>
          </a:p>
          <a:p>
            <a:pPr marL="0" indent="0" algn="ctr">
              <a:buNone/>
            </a:pPr>
            <a:r>
              <a:rPr lang="ru-RU" dirty="0">
                <a:cs typeface="Arial" panose="020B0604020202020204" pitchFamily="34" charset="0"/>
              </a:rPr>
              <a:t>С1*N*N</a:t>
            </a:r>
            <a:r>
              <a:rPr lang="en-US" dirty="0">
                <a:cs typeface="Arial" panose="020B0604020202020204" pitchFamily="34" charset="0"/>
              </a:rPr>
              <a:t>  </a:t>
            </a:r>
            <a:r>
              <a:rPr lang="ru-RU" dirty="0">
                <a:cs typeface="Arial" panose="020B0604020202020204" pitchFamily="34" charset="0"/>
              </a:rPr>
              <a:t> </a:t>
            </a:r>
            <a:r>
              <a:rPr lang="en-US" sz="3200" dirty="0">
                <a:sym typeface="Wingdings" pitchFamily="2" charset="2"/>
              </a:rPr>
              <a:t></a:t>
            </a:r>
            <a:r>
              <a:rPr lang="ru-RU" dirty="0">
                <a:cs typeface="Arial" panose="020B0604020202020204" pitchFamily="34" charset="0"/>
              </a:rPr>
              <a:t>   С1 *N*N/4 + С2 *N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Пример распараллеливания алгоритма (3)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B60DE35B-4000-4DDF-87F8-023DA2A5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09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661361"/>
            <a:ext cx="8697951" cy="4762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>
                <a:cs typeface="Arial" panose="020B0604020202020204" pitchFamily="34" charset="0"/>
              </a:rPr>
              <a:t>S(p) = V(p)/V(1) – параллельное ускорение</a:t>
            </a:r>
          </a:p>
          <a:p>
            <a:pPr marL="0" indent="0">
              <a:buNone/>
            </a:pPr>
            <a:r>
              <a:rPr lang="ru-RU" sz="3600" dirty="0">
                <a:cs typeface="Arial" panose="020B0604020202020204" pitchFamily="34" charset="0"/>
              </a:rPr>
              <a:t>E(p) = S(p)/p – параллельная эффективность</a:t>
            </a:r>
            <a:endParaRPr lang="en-US" sz="36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p  – количество вычислителей (ядер, процессоров)</a:t>
            </a:r>
          </a:p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V – скорость выполнения работы (ед. работы в секунду)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Показатели эффективности параллельных программ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2B075B5D-0815-4E7B-8264-59F165A2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69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4692373"/>
            <a:ext cx="8697951" cy="131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t(p) </a:t>
            </a:r>
            <a:r>
              <a:rPr lang="ru-RU" dirty="0"/>
              <a:t>– время выполнения программы на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ru-RU" dirty="0"/>
              <a:t>вычислителях,  </a:t>
            </a:r>
            <a:r>
              <a:rPr lang="en-US" dirty="0"/>
              <a:t>k – </a:t>
            </a:r>
            <a:r>
              <a:rPr lang="ru-RU" dirty="0"/>
              <a:t>доля распараллеленных команд</a:t>
            </a:r>
            <a:r>
              <a:rPr lang="en-US" dirty="0"/>
              <a:t>, w(p) </a:t>
            </a:r>
            <a:r>
              <a:rPr lang="ru-RU" dirty="0"/>
              <a:t>– число условных единиц работы.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Закон Амдала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1C85AA19-7D6D-4AEA-8D16-6865393E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1772816"/>
            <a:ext cx="7848872" cy="1110505"/>
          </a:xfrm>
          <a:prstGeom prst="rect">
            <a:avLst/>
          </a:prstGeom>
          <a:noFill/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328B3E33-64F0-4581-97F1-E514F0BA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3429000"/>
            <a:ext cx="4968552" cy="543942"/>
          </a:xfrm>
          <a:prstGeom prst="rect">
            <a:avLst/>
          </a:prstGeom>
          <a:noFill/>
        </p:spPr>
      </p:pic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D68B9E8F-BD7F-4878-8646-580677A6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0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4523043"/>
            <a:ext cx="8697951" cy="963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где w(p) – число условных единиц работы, выполненных программой за время 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Закон </a:t>
            </a:r>
            <a:r>
              <a:rPr lang="ru-RU" sz="2600" b="1" dirty="0" err="1">
                <a:solidFill>
                  <a:schemeClr val="bg1"/>
                </a:solidFill>
                <a:latin typeface="+mn-lt"/>
              </a:rPr>
              <a:t>Густавсона-Барсиса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3B290A1E-4DBE-4ED1-8BFA-AEDE2128E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1988840"/>
            <a:ext cx="7302487" cy="936104"/>
          </a:xfrm>
          <a:prstGeom prst="rect">
            <a:avLst/>
          </a:prstGeom>
          <a:noFill/>
        </p:spPr>
      </p:pic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4D7A030D-FE05-4EF6-B188-65E762EE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44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210224" y="4997178"/>
            <a:ext cx="8697951" cy="128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cs typeface="Arial" panose="020B0604020202020204" pitchFamily="34" charset="0"/>
              </a:rPr>
              <a:t>N – число распараллеливаемых операция, M – число </a:t>
            </a:r>
            <a:r>
              <a:rPr lang="ru-RU" sz="2000" dirty="0" err="1">
                <a:cs typeface="Arial" panose="020B0604020202020204" pitchFamily="34" charset="0"/>
              </a:rPr>
              <a:t>нераспараллеливаемых</a:t>
            </a:r>
            <a:r>
              <a:rPr lang="ru-RU" sz="2000" dirty="0">
                <a:cs typeface="Arial" panose="020B0604020202020204" pitchFamily="34" charset="0"/>
              </a:rPr>
              <a:t> операций, </a:t>
            </a:r>
            <a:r>
              <a:rPr lang="ru-RU" sz="2000" dirty="0" err="1">
                <a:cs typeface="Arial" panose="020B0604020202020204" pitchFamily="34" charset="0"/>
              </a:rPr>
              <a:t>tc</a:t>
            </a:r>
            <a:r>
              <a:rPr lang="ru-RU" sz="2000" dirty="0">
                <a:cs typeface="Arial" panose="020B0604020202020204" pitchFamily="34" charset="0"/>
              </a:rPr>
              <a:t> – время выполнения одной операции, p – число вычислителей,                 </a:t>
            </a:r>
            <a:r>
              <a:rPr lang="ru-RU" sz="2000" dirty="0" err="1">
                <a:cs typeface="Arial" panose="020B0604020202020204" pitchFamily="34" charset="0"/>
              </a:rPr>
              <a:t>Ti</a:t>
            </a:r>
            <a:r>
              <a:rPr lang="ru-RU" sz="2000" dirty="0">
                <a:cs typeface="Arial" panose="020B0604020202020204" pitchFamily="34" charset="0"/>
              </a:rPr>
              <a:t> – время выполнения программы при использовании i параллельных потоков на i вычислителях, α – масштабирующий коэффициент.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Модификация закона Амдала </a:t>
            </a:r>
            <a:br>
              <a:rPr lang="ru-RU" sz="2600" b="1" dirty="0">
                <a:solidFill>
                  <a:schemeClr val="bg1"/>
                </a:solidFill>
                <a:latin typeface="+mn-lt"/>
              </a:rPr>
            </a:br>
            <a:r>
              <a:rPr lang="ru-RU" sz="2600" b="1" dirty="0">
                <a:solidFill>
                  <a:schemeClr val="bg1"/>
                </a:solidFill>
                <a:latin typeface="+mn-lt"/>
              </a:rPr>
              <a:t>(по проф. Бухановскому)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80C019A-936A-4FBC-8465-A5E2E72FD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65" y="1182582"/>
            <a:ext cx="5256584" cy="346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9B26C688-AB78-44F9-A8CB-A0C11F33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21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cs typeface="Arial" panose="020B0604020202020204" pitchFamily="34" charset="0"/>
              </a:rPr>
              <a:t>Пусть </a:t>
            </a:r>
            <a:r>
              <a:rPr lang="en-US" dirty="0">
                <a:cs typeface="Arial" panose="020B0604020202020204" pitchFamily="34" charset="0"/>
              </a:rPr>
              <a:t>N = 100, M = 20, </a:t>
            </a:r>
            <a:r>
              <a:rPr lang="el-GR" dirty="0">
                <a:cs typeface="Arial" panose="020B0604020202020204" pitchFamily="34" charset="0"/>
              </a:rPr>
              <a:t>α = 0.05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Сравнение с законом Амдала</a:t>
            </a:r>
          </a:p>
        </p:txBody>
      </p:sp>
      <p:graphicFrame>
        <p:nvGraphicFramePr>
          <p:cNvPr id="14" name="Chart 10">
            <a:extLst>
              <a:ext uri="{FF2B5EF4-FFF2-40B4-BE49-F238E27FC236}">
                <a16:creationId xmlns:a16="http://schemas.microsoft.com/office/drawing/2014/main" id="{AF72880B-0C24-41D3-AE03-3F548AC11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406777"/>
              </p:ext>
            </p:extLst>
          </p:nvPr>
        </p:nvGraphicFramePr>
        <p:xfrm>
          <a:off x="554409" y="1625602"/>
          <a:ext cx="8120154" cy="4784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739FCE38-0BA3-4E8E-8D9B-2670BC3D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06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Ключевая проблема параллельного программирования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B8B8BB7-AC4F-4562-B456-66524943F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34" y="1256511"/>
            <a:ext cx="8274206" cy="385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784160E6-3968-4EDD-96DE-11A0C6BC4B48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517232"/>
            <a:ext cx="8655496" cy="45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200" b="1" dirty="0"/>
              <a:t>Балансировка нагрузки!</a:t>
            </a:r>
            <a:endParaRPr lang="ru-RU" sz="2200" b="1" dirty="0">
              <a:solidFill>
                <a:srgbClr val="0070C0"/>
              </a:solidFill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C7A407A3-5EAB-4022-8BF0-95106AA4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06748B-4DE1-41F5-9210-BDEAF081D4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</a:extLst>
          </a:blip>
          <a:srcRect l="-1" t="16890" r="14963" b="34636"/>
          <a:stretch/>
        </p:blipFill>
        <p:spPr>
          <a:xfrm>
            <a:off x="1514250" y="3607266"/>
            <a:ext cx="373273" cy="2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99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cs typeface="Arial" panose="020B0604020202020204" pitchFamily="34" charset="0"/>
              </a:rPr>
              <a:t>Автоматический </a:t>
            </a:r>
            <a:br>
              <a:rPr lang="ru-RU" sz="3200" dirty="0">
                <a:cs typeface="Arial" panose="020B0604020202020204" pitchFamily="34" charset="0"/>
              </a:rPr>
            </a:br>
            <a:r>
              <a:rPr lang="ru-RU" sz="3200" dirty="0">
                <a:cs typeface="Arial" panose="020B0604020202020204" pitchFamily="34" charset="0"/>
              </a:rPr>
              <a:t>(компилятору подаётся ключ вида «распараллель всё сам»).</a:t>
            </a:r>
          </a:p>
          <a:p>
            <a:r>
              <a:rPr lang="ru-RU" sz="3200" b="1" dirty="0">
                <a:cs typeface="Arial" panose="020B0604020202020204" pitchFamily="34" charset="0"/>
              </a:rPr>
              <a:t>Автоматизированный</a:t>
            </a:r>
            <a:br>
              <a:rPr lang="ru-RU" sz="3200" dirty="0">
                <a:cs typeface="Arial" panose="020B0604020202020204" pitchFamily="34" charset="0"/>
              </a:rPr>
            </a:br>
            <a:r>
              <a:rPr lang="ru-RU" sz="3200" dirty="0">
                <a:cs typeface="Arial" panose="020B0604020202020204" pitchFamily="34" charset="0"/>
              </a:rPr>
              <a:t>(ручное распараллеливание по подсказкам профилировщика или статического анализатора кода).</a:t>
            </a:r>
            <a:endParaRPr lang="en-US" sz="3200" dirty="0">
              <a:cs typeface="Arial" panose="020B0604020202020204" pitchFamily="34" charset="0"/>
            </a:endParaRPr>
          </a:p>
          <a:p>
            <a:r>
              <a:rPr lang="ru-RU" sz="3200" b="1" dirty="0">
                <a:cs typeface="Arial" panose="020B0604020202020204" pitchFamily="34" charset="0"/>
              </a:rPr>
              <a:t>Полуавтоматический </a:t>
            </a:r>
            <a:br>
              <a:rPr lang="ru-RU" sz="3200" dirty="0">
                <a:cs typeface="Arial" panose="020B0604020202020204" pitchFamily="34" charset="0"/>
              </a:rPr>
            </a:br>
            <a:r>
              <a:rPr lang="ru-RU" sz="3200" dirty="0">
                <a:cs typeface="Arial" panose="020B0604020202020204" pitchFamily="34" charset="0"/>
              </a:rPr>
              <a:t>(распараллеливающие флаги компилятора могут иметь параметры, которые программист должен установить).</a:t>
            </a:r>
          </a:p>
          <a:p>
            <a:endParaRPr lang="ru-RU" sz="2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Виды автоматического распараллеливания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58D5AE18-A8FB-45C2-ADDD-C4703BD3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3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cs typeface="Arial" panose="020B0604020202020204" pitchFamily="34" charset="0"/>
              </a:rPr>
              <a:t>Возможно ошибочное изменение логики программы.</a:t>
            </a:r>
          </a:p>
          <a:p>
            <a:r>
              <a:rPr lang="ru-RU" sz="3200" dirty="0">
                <a:cs typeface="Arial" panose="020B0604020202020204" pitchFamily="34" charset="0"/>
              </a:rPr>
              <a:t>Возможно понижение скорости вместо повышения.</a:t>
            </a:r>
          </a:p>
          <a:p>
            <a:r>
              <a:rPr lang="ru-RU" sz="3200" dirty="0">
                <a:cs typeface="Arial" panose="020B0604020202020204" pitchFamily="34" charset="0"/>
              </a:rPr>
              <a:t>Отсутствие гибкости ручного распараллеливания.</a:t>
            </a:r>
          </a:p>
          <a:p>
            <a:r>
              <a:rPr lang="ru-RU" sz="3200" dirty="0">
                <a:cs typeface="Arial" panose="020B0604020202020204" pitchFamily="34" charset="0"/>
              </a:rPr>
              <a:t>Эффективно распараллеливаются только циклы.</a:t>
            </a:r>
          </a:p>
          <a:p>
            <a:r>
              <a:rPr lang="ru-RU" sz="3200" dirty="0">
                <a:cs typeface="Arial" panose="020B0604020202020204" pitchFamily="34" charset="0"/>
              </a:rPr>
              <a:t>Невозможность распараллелить программы со сложным алгоритмом работы.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Слабые стороны автоматического распараллеливания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A99487BE-D73C-42B9-9854-85320CB7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7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Почему С/С++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CB034EB-B905-418A-A69C-F8708F2B1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98" y="1030362"/>
            <a:ext cx="8810625" cy="4171950"/>
          </a:xfrm>
          <a:prstGeom prst="rect">
            <a:avLst/>
          </a:prstGeom>
        </p:spPr>
      </p:pic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E6D5235B-AAE0-4FEA-9874-325B65CA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80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34541" y="2325173"/>
            <a:ext cx="9185390" cy="6075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Спасибо за внимание!</a:t>
            </a:r>
            <a:endParaRPr lang="ru-RU" sz="3900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3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Почему С/С++ (продолжение)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49DDB0D-3A54-4056-923F-D16187F6A0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06058" y="852896"/>
            <a:ext cx="4592072" cy="5319087"/>
          </a:xfrm>
          <a:prstGeom prst="rect">
            <a:avLst/>
          </a:prstGeom>
          <a:ln w="76200">
            <a:noFill/>
          </a:ln>
        </p:spPr>
      </p:pic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A960616A-48BC-44B9-B5AF-4CCAD0A9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F7BD140-232A-434E-A113-5E1E0C4A08CF}"/>
              </a:ext>
            </a:extLst>
          </p:cNvPr>
          <p:cNvSpPr txBox="1">
            <a:spLocks/>
          </p:cNvSpPr>
          <p:nvPr/>
        </p:nvSpPr>
        <p:spPr>
          <a:xfrm>
            <a:off x="660369" y="6284562"/>
            <a:ext cx="8697951" cy="5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cs typeface="Arial" panose="020B0604020202020204" pitchFamily="34" charset="0"/>
              </a:rPr>
              <a:t>https://spectrum.ieee.org/top-programming-languages-2021#toggle-gdpr</a:t>
            </a:r>
          </a:p>
        </p:txBody>
      </p:sp>
    </p:spTree>
    <p:extLst>
      <p:ext uri="{BB962C8B-B14F-4D97-AF65-F5344CB8AC3E}">
        <p14:creationId xmlns:p14="http://schemas.microsoft.com/office/powerpoint/2010/main" val="299701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769433" y="5675535"/>
            <a:ext cx="8697951" cy="5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По материалам исследования </a:t>
            </a:r>
            <a:r>
              <a:rPr lang="ru-RU" sz="2200" dirty="0" err="1">
                <a:cs typeface="Arial" panose="020B0604020202020204" pitchFamily="34" charset="0"/>
              </a:rPr>
              <a:t>Бернгардта</a:t>
            </a:r>
            <a:r>
              <a:rPr lang="ru-RU" sz="2200" dirty="0">
                <a:cs typeface="Arial" panose="020B0604020202020204" pitchFamily="34" charset="0"/>
              </a:rPr>
              <a:t> Г.В. (2016)</a:t>
            </a:r>
          </a:p>
          <a:p>
            <a:endParaRPr lang="ru-RU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Выбор языка технологии параллельного программирования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E4273DA-9BE7-4E98-A22A-D0F4D0170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33" y="970215"/>
            <a:ext cx="6390061" cy="423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Номер слайда 21">
            <a:extLst>
              <a:ext uri="{FF2B5EF4-FFF2-40B4-BE49-F238E27FC236}">
                <a16:creationId xmlns:a16="http://schemas.microsoft.com/office/drawing/2014/main" id="{B4C3D26E-A622-4929-9832-CB294AD9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8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748835" y="4992753"/>
            <a:ext cx="8697951" cy="5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Над диаграммами указан размер репозитория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Выбор языка технологии программирования (2)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90DB3AE-4060-463A-9D49-6EF1CE1A981B}"/>
              </a:ext>
            </a:extLst>
          </p:cNvPr>
          <p:cNvSpPr txBox="1">
            <a:spLocks/>
          </p:cNvSpPr>
          <p:nvPr/>
        </p:nvSpPr>
        <p:spPr>
          <a:xfrm>
            <a:off x="769433" y="5675535"/>
            <a:ext cx="8697951" cy="5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cs typeface="Arial" panose="020B0604020202020204" pitchFamily="34" charset="0"/>
              </a:rPr>
              <a:t>По материалам исследования </a:t>
            </a:r>
            <a:r>
              <a:rPr lang="ru-RU" sz="2200" dirty="0" err="1">
                <a:cs typeface="Arial" panose="020B0604020202020204" pitchFamily="34" charset="0"/>
              </a:rPr>
              <a:t>Бернгардта</a:t>
            </a:r>
            <a:r>
              <a:rPr lang="ru-RU" sz="2200" dirty="0">
                <a:cs typeface="Arial" panose="020B0604020202020204" pitchFamily="34" charset="0"/>
              </a:rPr>
              <a:t> Г.В. (2016)</a:t>
            </a:r>
          </a:p>
          <a:p>
            <a:endParaRPr lang="ru-RU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5F25E671-004F-457F-9A73-01F17CD9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3" y="1197582"/>
            <a:ext cx="10802915" cy="336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Номер слайда 21">
            <a:extLst>
              <a:ext uri="{FF2B5EF4-FFF2-40B4-BE49-F238E27FC236}">
                <a16:creationId xmlns:a16="http://schemas.microsoft.com/office/drawing/2014/main" id="{EA14222F-3C0A-4A0B-83E2-C3C501F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5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b="1" dirty="0">
                <a:cs typeface="Arial" panose="020B0604020202020204" pitchFamily="34" charset="0"/>
              </a:rPr>
              <a:t>Параллельные вычисления – </a:t>
            </a:r>
          </a:p>
          <a:p>
            <a:pPr marL="0" indent="0" algn="ctr">
              <a:buNone/>
            </a:pPr>
            <a:r>
              <a:rPr lang="ru-RU" sz="2200" dirty="0">
                <a:cs typeface="Arial" panose="020B0604020202020204" pitchFamily="34" charset="0"/>
              </a:rPr>
              <a:t>способ организации вычислений, при котором программа представляет из себя набор взаимодействующих модулей, работающих одновременно.</a:t>
            </a:r>
          </a:p>
          <a:p>
            <a:pPr marL="0" indent="0" algn="ctr">
              <a:buNone/>
            </a:pPr>
            <a:r>
              <a:rPr lang="ru-RU" sz="2200" b="1" dirty="0">
                <a:solidFill>
                  <a:srgbClr val="FF0000"/>
                </a:solidFill>
                <a:cs typeface="Arial" panose="020B0604020202020204" pitchFamily="34" charset="0"/>
              </a:rPr>
              <a:t>≠ конвейерная обработка (</a:t>
            </a:r>
            <a:r>
              <a:rPr lang="ru-RU" sz="2200" b="1" dirty="0" err="1">
                <a:solidFill>
                  <a:srgbClr val="FF0000"/>
                </a:solidFill>
                <a:cs typeface="Arial" panose="020B0604020202020204" pitchFamily="34" charset="0"/>
              </a:rPr>
              <a:t>суперскалярность</a:t>
            </a:r>
            <a:r>
              <a:rPr lang="ru-RU" sz="2200" b="1" dirty="0">
                <a:solidFill>
                  <a:srgbClr val="FF0000"/>
                </a:solidFill>
                <a:cs typeface="Arial" panose="020B0604020202020204" pitchFamily="34" charset="0"/>
              </a:rPr>
              <a:t>) </a:t>
            </a:r>
          </a:p>
          <a:p>
            <a:pPr marL="0" indent="0" algn="ctr">
              <a:buNone/>
            </a:pPr>
            <a:r>
              <a:rPr lang="ru-RU" sz="2200" b="1" dirty="0">
                <a:solidFill>
                  <a:srgbClr val="FF0000"/>
                </a:solidFill>
                <a:cs typeface="Arial" panose="020B0604020202020204" pitchFamily="34" charset="0"/>
              </a:rPr>
              <a:t>≠ SIMD-расширения (MMX, SSE)</a:t>
            </a:r>
          </a:p>
          <a:p>
            <a:pPr marL="0" indent="0" algn="ctr">
              <a:buNone/>
            </a:pPr>
            <a:r>
              <a:rPr lang="ru-RU" sz="2200" b="1" dirty="0">
                <a:solidFill>
                  <a:srgbClr val="FF0000"/>
                </a:solidFill>
                <a:cs typeface="Arial" panose="020B0604020202020204" pitchFamily="34" charset="0"/>
              </a:rPr>
              <a:t>≠ вытесняющая многозадачность</a:t>
            </a:r>
          </a:p>
          <a:p>
            <a:pPr marL="0" indent="0" algn="ctr">
              <a:buNone/>
            </a:pPr>
            <a:r>
              <a:rPr lang="ru-RU" sz="2200" b="1" dirty="0">
                <a:solidFill>
                  <a:srgbClr val="00B050"/>
                </a:solidFill>
                <a:cs typeface="Arial" panose="020B0604020202020204" pitchFamily="34" charset="0"/>
              </a:rPr>
              <a:t>= многоядерное программирование</a:t>
            </a:r>
          </a:p>
          <a:p>
            <a:pPr marL="0" indent="0" algn="ctr">
              <a:buNone/>
            </a:pPr>
            <a:r>
              <a:rPr lang="ru-RU" sz="2200" b="1" dirty="0">
                <a:solidFill>
                  <a:srgbClr val="00B050"/>
                </a:solidFill>
                <a:cs typeface="Arial" panose="020B0604020202020204" pitchFamily="34" charset="0"/>
              </a:rPr>
              <a:t>= распределённые вычисления</a:t>
            </a:r>
          </a:p>
          <a:p>
            <a:r>
              <a:rPr lang="ru-RU" sz="2200" dirty="0">
                <a:cs typeface="Arial" panose="020B0604020202020204" pitchFamily="34" charset="0"/>
              </a:rPr>
              <a:t> «За время существование вычислительной техники скорость срабатывания элементов возросла в 106 раз, а быстродействие вычислений увеличилось в 109 раз».</a:t>
            </a:r>
          </a:p>
          <a:p>
            <a:r>
              <a:rPr lang="ru-RU" sz="2200" dirty="0">
                <a:cs typeface="Arial" panose="020B0604020202020204" pitchFamily="34" charset="0"/>
              </a:rPr>
              <a:t> «С 1986 до 2002 производительность однопроцессорных систем увеличивалась в 1.5 раза ежегодно. С 2002 – только 1.2 раза.»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Определения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A3755539-4D5E-4EFB-B903-C8777353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0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b="1" dirty="0">
                <a:cs typeface="Arial" panose="020B0604020202020204" pitchFamily="34" charset="0"/>
              </a:rPr>
              <a:t>Одновременные/совпадающие вычисления (</a:t>
            </a:r>
            <a:r>
              <a:rPr lang="en-US" sz="2200" b="1" dirty="0">
                <a:cs typeface="Arial" panose="020B0604020202020204" pitchFamily="34" charset="0"/>
              </a:rPr>
              <a:t>concurrent computing) – </a:t>
            </a:r>
            <a:r>
              <a:rPr lang="ru-RU" sz="2200" dirty="0">
                <a:cs typeface="Arial" panose="020B0604020202020204" pitchFamily="34" charset="0"/>
              </a:rPr>
              <a:t>способ организации вычислений, при котором периоды жизни вычислений пересекаются/совпадают.</a:t>
            </a:r>
          </a:p>
          <a:p>
            <a:pPr marL="0" indent="0">
              <a:buNone/>
            </a:pPr>
            <a:r>
              <a:rPr lang="ru-RU" sz="2200" b="1" dirty="0">
                <a:cs typeface="Arial" panose="020B0604020202020204" pitchFamily="34" charset="0"/>
              </a:rPr>
              <a:t>Последовательные вычисления (</a:t>
            </a:r>
            <a:r>
              <a:rPr lang="en-US" sz="2200" b="1" dirty="0">
                <a:cs typeface="Arial" panose="020B0604020202020204" pitchFamily="34" charset="0"/>
              </a:rPr>
              <a:t>sequential computing) – </a:t>
            </a:r>
            <a:r>
              <a:rPr lang="ru-RU" sz="2200" dirty="0">
                <a:cs typeface="Arial" panose="020B0604020202020204" pitchFamily="34" charset="0"/>
              </a:rPr>
              <a:t>нет совпадающих периодов при выполнении задач.</a:t>
            </a:r>
          </a:p>
          <a:p>
            <a:pPr marL="0" indent="0">
              <a:buNone/>
            </a:pPr>
            <a:r>
              <a:rPr lang="ru-RU" sz="2200" b="1" dirty="0">
                <a:cs typeface="Arial" panose="020B0604020202020204" pitchFamily="34" charset="0"/>
              </a:rPr>
              <a:t>Параллельные вычисления (</a:t>
            </a:r>
            <a:r>
              <a:rPr lang="en-US" sz="2200" b="1" dirty="0">
                <a:cs typeface="Arial" panose="020B0604020202020204" pitchFamily="34" charset="0"/>
              </a:rPr>
              <a:t>parallel computing) – </a:t>
            </a:r>
            <a:r>
              <a:rPr lang="ru-RU" sz="2200" dirty="0">
                <a:cs typeface="Arial" panose="020B0604020202020204" pitchFamily="34" charset="0"/>
              </a:rPr>
              <a:t>задачи физически выполняются одновременно на разных процессорах/ядрах одного компьютера.</a:t>
            </a:r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Multicore computing – </a:t>
            </a:r>
            <a:r>
              <a:rPr lang="en-US" sz="2200" dirty="0">
                <a:cs typeface="Arial" panose="020B0604020202020204" pitchFamily="34" charset="0"/>
              </a:rPr>
              <a:t>computations when each processor has more then one core.</a:t>
            </a:r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Shared memory processing (SMP) – </a:t>
            </a:r>
            <a:r>
              <a:rPr lang="en-US" sz="2200" dirty="0">
                <a:cs typeface="Arial" panose="020B0604020202020204" pitchFamily="34" charset="0"/>
              </a:rPr>
              <a:t>refers to the work of parallel programs on systems with shared memory. In such systems all the processors/cores share common memory of one computer.</a:t>
            </a:r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Distributed computing – </a:t>
            </a:r>
            <a:r>
              <a:rPr lang="en-US" sz="2200" dirty="0">
                <a:cs typeface="Arial" panose="020B0604020202020204" pitchFamily="34" charset="0"/>
              </a:rPr>
              <a:t>sort of parallel computing, at which to calculations take place on processors located on different computers connected by a network, means one has to transfer programs and/or data through a network to perform calculations.</a:t>
            </a:r>
          </a:p>
          <a:p>
            <a:pPr marL="0" indent="0">
              <a:buNone/>
            </a:pPr>
            <a:r>
              <a:rPr lang="ru-RU" sz="2200" dirty="0">
                <a:highlight>
                  <a:srgbClr val="FFFF00"/>
                </a:highlight>
                <a:cs typeface="Arial" panose="020B0604020202020204" pitchFamily="34" charset="0"/>
              </a:rPr>
              <a:t>Многоядерные вычисления — вычисления, когда каждый процессор имеет более одного ядра.</a:t>
            </a:r>
          </a:p>
          <a:p>
            <a:pPr marL="0" indent="0">
              <a:buNone/>
            </a:pPr>
            <a:r>
              <a:rPr lang="ru-RU" sz="2200" dirty="0">
                <a:highlight>
                  <a:srgbClr val="FFFF00"/>
                </a:highlight>
                <a:cs typeface="Arial" panose="020B0604020202020204" pitchFamily="34" charset="0"/>
              </a:rPr>
              <a:t>Обработка общей памяти (SMP) — относится к работе параллельных программ в системах с общей памятью. В таких системах все процессоры/ядра используют общую память одного компьютера.</a:t>
            </a:r>
          </a:p>
          <a:p>
            <a:pPr marL="0" indent="0">
              <a:buNone/>
            </a:pPr>
            <a:r>
              <a:rPr lang="ru-RU" sz="2200" dirty="0">
                <a:highlight>
                  <a:srgbClr val="FFFF00"/>
                </a:highlight>
                <a:cs typeface="Arial" panose="020B0604020202020204" pitchFamily="34" charset="0"/>
              </a:rPr>
              <a:t>Распределенные вычисления – разновидность параллельных вычислений, при которых вычисления происходят на процессорах, расположенных на разных компьютерах, соединенных сетью, то есть для выполнения вычислений приходится передавать программы и/или данные по сети.</a:t>
            </a:r>
            <a:endParaRPr lang="en-US" sz="2200" dirty="0">
              <a:highlight>
                <a:srgbClr val="FFFF00"/>
              </a:highlight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Определения (2)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56FB9BE3-0FC1-4C08-AB13-FE0409FF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13C847-3328-4B60-96D8-8998A3BC4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1930869"/>
            <a:ext cx="4457700" cy="22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7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A4689FA-43A0-4952-9EDB-4CCADA84871D}"/>
              </a:ext>
            </a:extLst>
          </p:cNvPr>
          <p:cNvSpPr txBox="1">
            <a:spLocks/>
          </p:cNvSpPr>
          <p:nvPr/>
        </p:nvSpPr>
        <p:spPr>
          <a:xfrm>
            <a:off x="345688" y="1034779"/>
            <a:ext cx="8697951" cy="5500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Parallel calculations are always concurrent ones.</a:t>
            </a:r>
            <a:endParaRPr lang="ru-RU" sz="22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200" b="1" dirty="0">
                <a:highlight>
                  <a:srgbClr val="FFFF00"/>
                </a:highlight>
                <a:cs typeface="Arial" panose="020B0604020202020204" pitchFamily="34" charset="0"/>
              </a:rPr>
              <a:t>Параллельные вычисления всегда выполняются одновременно.</a:t>
            </a:r>
            <a:endParaRPr lang="en-US" sz="2200" b="1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Not all concurrent calculations are parallel. </a:t>
            </a:r>
            <a:endParaRPr lang="ru-RU" sz="22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200" b="1" dirty="0">
                <a:highlight>
                  <a:srgbClr val="FFFF00"/>
                </a:highlight>
                <a:cs typeface="Arial" panose="020B0604020202020204" pitchFamily="34" charset="0"/>
              </a:rPr>
              <a:t>Не все одновременные вычисления являются параллельными.</a:t>
            </a:r>
            <a:endParaRPr lang="en-US" sz="2200" b="1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cs typeface="Arial" panose="020B0604020202020204" pitchFamily="34" charset="0"/>
              </a:rPr>
              <a:t>Parallel computing = multicore computing = SMP.</a:t>
            </a:r>
            <a:endParaRPr lang="ru-RU" sz="22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200" b="1" dirty="0">
                <a:highlight>
                  <a:srgbClr val="FFFF00"/>
                </a:highlight>
                <a:cs typeface="Arial" panose="020B0604020202020204" pitchFamily="34" charset="0"/>
              </a:rPr>
              <a:t>Параллельные вычисления = многоядерные вычисления = </a:t>
            </a:r>
            <a:r>
              <a:rPr lang="en-US" sz="2200" b="1" dirty="0">
                <a:highlight>
                  <a:srgbClr val="FFFF00"/>
                </a:highlight>
                <a:cs typeface="Arial" panose="020B0604020202020204" pitchFamily="34" charset="0"/>
              </a:rPr>
              <a:t>SMP.</a:t>
            </a:r>
          </a:p>
          <a:p>
            <a:pPr marL="0" indent="0">
              <a:buNone/>
            </a:pPr>
            <a:endParaRPr lang="en-US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cs typeface="Arial" panose="020B0604020202020204" pitchFamily="34" charset="0"/>
              </a:rPr>
              <a:t>Not in scope of the course:</a:t>
            </a:r>
          </a:p>
          <a:p>
            <a:r>
              <a:rPr lang="en-US" sz="2200" dirty="0">
                <a:cs typeface="Arial" panose="020B0604020202020204" pitchFamily="34" charset="0"/>
              </a:rPr>
              <a:t>Bit-level parallelism</a:t>
            </a:r>
          </a:p>
          <a:p>
            <a:r>
              <a:rPr lang="en-US" sz="2200" dirty="0">
                <a:cs typeface="Arial" panose="020B0604020202020204" pitchFamily="34" charset="0"/>
              </a:rPr>
              <a:t>Parallelism at the operand level – concurrency at the data level</a:t>
            </a:r>
          </a:p>
          <a:p>
            <a:r>
              <a:rPr lang="en-US" sz="2200" dirty="0">
                <a:cs typeface="Arial" panose="020B0604020202020204" pitchFamily="34" charset="0"/>
              </a:rPr>
              <a:t>Parallelism at the instruction level – </a:t>
            </a:r>
            <a:r>
              <a:rPr lang="en-US" sz="2200" dirty="0" err="1">
                <a:cs typeface="Arial" panose="020B0604020202020204" pitchFamily="34" charset="0"/>
              </a:rPr>
              <a:t>superscalarity</a:t>
            </a:r>
            <a:endParaRPr lang="en-US" sz="2200" dirty="0">
              <a:cs typeface="Arial" panose="020B0604020202020204" pitchFamily="34" charset="0"/>
            </a:endParaRPr>
          </a:p>
          <a:p>
            <a:r>
              <a:rPr lang="en-US" sz="2200" dirty="0">
                <a:cs typeface="Arial" panose="020B0604020202020204" pitchFamily="34" charset="0"/>
              </a:rPr>
              <a:t>Preemptive multitasking</a:t>
            </a:r>
          </a:p>
          <a:p>
            <a:pPr marL="0" indent="0">
              <a:buNone/>
            </a:pPr>
            <a:r>
              <a:rPr lang="ru-RU" sz="2200" dirty="0">
                <a:highlight>
                  <a:srgbClr val="FFFF00"/>
                </a:highlight>
                <a:cs typeface="Arial" panose="020B0604020202020204" pitchFamily="34" charset="0"/>
              </a:rPr>
              <a:t>Не входит в курс:</a:t>
            </a:r>
            <a:endParaRPr lang="en-US" sz="2200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r>
              <a:rPr lang="ru-RU" sz="2200" dirty="0">
                <a:highlight>
                  <a:srgbClr val="FFFF00"/>
                </a:highlight>
                <a:cs typeface="Arial" panose="020B0604020202020204" pitchFamily="34" charset="0"/>
              </a:rPr>
              <a:t>Битовый параллелизм</a:t>
            </a:r>
            <a:endParaRPr lang="en-US" sz="2200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r>
              <a:rPr lang="ru-RU" sz="2200" dirty="0">
                <a:highlight>
                  <a:srgbClr val="FFFF00"/>
                </a:highlight>
                <a:cs typeface="Arial" panose="020B0604020202020204" pitchFamily="34" charset="0"/>
              </a:rPr>
              <a:t>Параллелизм на уровне операндов — параллелизм на уровне данных</a:t>
            </a:r>
            <a:endParaRPr lang="en-US" sz="2200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r>
              <a:rPr lang="ru-RU" sz="2200" dirty="0">
                <a:highlight>
                  <a:srgbClr val="FFFF00"/>
                </a:highlight>
                <a:cs typeface="Arial" panose="020B0604020202020204" pitchFamily="34" charset="0"/>
              </a:rPr>
              <a:t>Параллелизм на уровне инструкций — </a:t>
            </a:r>
            <a:r>
              <a:rPr lang="ru-RU" sz="2200" dirty="0" err="1">
                <a:highlight>
                  <a:srgbClr val="FFFF00"/>
                </a:highlight>
                <a:cs typeface="Arial" panose="020B0604020202020204" pitchFamily="34" charset="0"/>
              </a:rPr>
              <a:t>суперскалярность</a:t>
            </a:r>
            <a:endParaRPr lang="en-US" sz="2200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r>
              <a:rPr lang="ru-RU" sz="2200" dirty="0">
                <a:highlight>
                  <a:srgbClr val="FFFF00"/>
                </a:highlight>
                <a:cs typeface="Arial" panose="020B0604020202020204" pitchFamily="34" charset="0"/>
              </a:rPr>
              <a:t>Превентивная многозадачность.</a:t>
            </a:r>
            <a:endParaRPr lang="en-US" sz="2200" dirty="0">
              <a:highlight>
                <a:srgbClr val="FFFF00"/>
              </a:highlight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325CF4C-12B4-FA4A-99FD-C5CB4CE2B727}"/>
                </a:ext>
              </a:extLst>
            </p:cNvPr>
            <p:cNvSpPr/>
            <p:nvPr/>
          </p:nvSpPr>
          <p:spPr>
            <a:xfrm>
              <a:off x="8667213" y="4662163"/>
              <a:ext cx="3228976" cy="1900052"/>
            </a:xfrm>
            <a:prstGeom prst="rect">
              <a:avLst/>
            </a:prstGeom>
            <a:noFill/>
            <a:ln>
              <a:solidFill>
                <a:srgbClr val="BDD7D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BDD7DA"/>
                  </a:solidFill>
                </a:rPr>
                <a:t>ВИДЕО ДОКЛАДЧИКА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714F0A6-330B-B94D-9C9D-42EC50D25C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Определения (3)</a:t>
            </a:r>
          </a:p>
        </p:txBody>
      </p:sp>
      <p:sp>
        <p:nvSpPr>
          <p:cNvPr id="14" name="Номер слайда 21">
            <a:extLst>
              <a:ext uri="{FF2B5EF4-FFF2-40B4-BE49-F238E27FC236}">
                <a16:creationId xmlns:a16="http://schemas.microsoft.com/office/drawing/2014/main" id="{C714BE91-78D2-4E49-AD84-2B2AFAF1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23437"/>
            <a:ext cx="511728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1.0</a:t>
            </a:r>
            <a:fld id="{6F4A58D1-BA21-47B3-8436-F592878A83E3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6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1332</Words>
  <Application>Microsoft Office PowerPoint</Application>
  <PresentationFormat>Широкоэкранный</PresentationFormat>
  <Paragraphs>284</Paragraphs>
  <Slides>30</Slides>
  <Notes>28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Microsoft Word Picture</vt:lpstr>
      <vt:lpstr>Презентация PowerPoint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Korolkov</dc:creator>
  <cp:lastModifiedBy>Ульяна М</cp:lastModifiedBy>
  <cp:revision>80</cp:revision>
  <dcterms:created xsi:type="dcterms:W3CDTF">2019-09-07T19:15:09Z</dcterms:created>
  <dcterms:modified xsi:type="dcterms:W3CDTF">2022-06-03T21:04:22Z</dcterms:modified>
</cp:coreProperties>
</file>