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5" r:id="rId2"/>
    <p:sldId id="269" r:id="rId3"/>
    <p:sldId id="270" r:id="rId4"/>
    <p:sldId id="271" r:id="rId5"/>
    <p:sldId id="272" r:id="rId6"/>
    <p:sldId id="296" r:id="rId7"/>
    <p:sldId id="297" r:id="rId8"/>
    <p:sldId id="298" r:id="rId9"/>
    <p:sldId id="299" r:id="rId10"/>
    <p:sldId id="300" r:id="rId11"/>
    <p:sldId id="301" r:id="rId12"/>
    <p:sldId id="273" r:id="rId13"/>
    <p:sldId id="278" r:id="rId14"/>
    <p:sldId id="303" r:id="rId15"/>
    <p:sldId id="304" r:id="rId16"/>
    <p:sldId id="305" r:id="rId17"/>
    <p:sldId id="30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CF"/>
    <a:srgbClr val="BDD7DA"/>
    <a:srgbClr val="164489"/>
    <a:srgbClr val="143E7D"/>
    <a:srgbClr val="11366D"/>
    <a:srgbClr val="0E2D5B"/>
    <a:srgbClr val="DB1150"/>
    <a:srgbClr val="004189"/>
    <a:srgbClr val="004088"/>
    <a:srgbClr val="21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7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35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7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0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7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0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73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2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4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7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9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9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04.06.2022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04.06.2022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04.06.2022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04.06.2022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04.06.2022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04.06.2022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04.06.2022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2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Виды аппаратного параллелизма</a:t>
            </a: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CDF1773-7793-4A77-8A74-E6B073D7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3" y="1040274"/>
            <a:ext cx="7538813" cy="53072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B77BD-3786-4ADE-BB91-34E407557761}"/>
              </a:ext>
            </a:extLst>
          </p:cNvPr>
          <p:cNvSpPr txBox="1"/>
          <p:nvPr/>
        </p:nvSpPr>
        <p:spPr>
          <a:xfrm>
            <a:off x="2286001" y="6396593"/>
            <a:ext cx="48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книге</a:t>
            </a:r>
            <a:r>
              <a:rPr lang="en-US" dirty="0"/>
              <a:t> S. Akhter “Multi-Core Programming”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3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Гиперпоточность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Hyperthreading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045EF88-59B6-405C-A1AA-82B8DECD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275742"/>
            <a:ext cx="7186220" cy="4385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442528-0150-4145-9E34-F42DCEDAE297}"/>
              </a:ext>
            </a:extLst>
          </p:cNvPr>
          <p:cNvSpPr txBox="1"/>
          <p:nvPr/>
        </p:nvSpPr>
        <p:spPr>
          <a:xfrm>
            <a:off x="2286001" y="6278062"/>
            <a:ext cx="48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книге </a:t>
            </a:r>
            <a:r>
              <a:rPr lang="en-US" dirty="0"/>
              <a:t>S. Akhter “Multi-Core Programming”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71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Arial" panose="020B0604020202020204" pitchFamily="34" charset="0"/>
              </a:rPr>
              <a:t>На однопроцессорной (одноядерной) системе можно использовать приоритеты потоков для упорядочивания их доступа к процессору (на многопроцессорной системе этого делать нельзя).</a:t>
            </a:r>
          </a:p>
          <a:p>
            <a:r>
              <a:rPr lang="ru-RU" dirty="0">
                <a:cs typeface="Arial" panose="020B0604020202020204" pitchFamily="34" charset="0"/>
              </a:rPr>
              <a:t>На однопроцессорной системе нужно упаковывать структуры поплотнее для оптимизации работы кэш-памяти, а на многоядерной надо их </a:t>
            </a:r>
            <a:r>
              <a:rPr lang="ru-RU" dirty="0" err="1">
                <a:cs typeface="Arial" panose="020B0604020202020204" pitchFamily="34" charset="0"/>
              </a:rPr>
              <a:t>разреживать</a:t>
            </a:r>
            <a:r>
              <a:rPr lang="ru-RU" dirty="0">
                <a:cs typeface="Arial" panose="020B0604020202020204" pitchFamily="34" charset="0"/>
              </a:rPr>
              <a:t> по размеру строки кэша для предотвращения </a:t>
            </a:r>
            <a:r>
              <a:rPr lang="ru-RU" dirty="0" err="1">
                <a:cs typeface="Arial" panose="020B0604020202020204" pitchFamily="34" charset="0"/>
              </a:rPr>
              <a:t>False</a:t>
            </a:r>
            <a:r>
              <a:rPr lang="ru-RU" dirty="0">
                <a:cs typeface="Arial" panose="020B0604020202020204" pitchFamily="34" charset="0"/>
              </a:rPr>
              <a:t> </a:t>
            </a:r>
            <a:r>
              <a:rPr lang="ru-RU" dirty="0" err="1">
                <a:cs typeface="Arial" panose="020B0604020202020204" pitchFamily="34" charset="0"/>
              </a:rPr>
              <a:t>Sharing</a:t>
            </a:r>
            <a:r>
              <a:rPr lang="ru-RU" dirty="0">
                <a:cs typeface="Arial" panose="020B0604020202020204" pitchFamily="34" charset="0"/>
              </a:rPr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Многопоточность на однопроцессорных системах по сравнению c многопроцессорными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3755539-4D5E-4EFB-B903-C8777353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1218086" y="4455267"/>
            <a:ext cx="8697951" cy="29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/>
              <a:t>По материалам проф. Бухановского</a:t>
            </a: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Проблемы измерения параллельного ускорения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64B31DA8-22A1-43EB-A26C-B92B02B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AF71031B-2270-47EE-BF70-CC11E681F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00547"/>
            <a:ext cx="5472608" cy="422264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8CE82A-29F6-4896-A81B-76D7F31C1F12}"/>
              </a:ext>
            </a:extLst>
          </p:cNvPr>
          <p:cNvSpPr/>
          <p:nvPr/>
        </p:nvSpPr>
        <p:spPr>
          <a:xfrm>
            <a:off x="5800189" y="2195837"/>
            <a:ext cx="3614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Причины:</a:t>
            </a:r>
          </a:p>
          <a:p>
            <a:r>
              <a:rPr lang="ru-RU" sz="2400" dirty="0"/>
              <a:t>1. Наличие фоновой нагрузки.</a:t>
            </a:r>
          </a:p>
          <a:p>
            <a:r>
              <a:rPr lang="ru-RU" sz="2400" dirty="0"/>
              <a:t>2. Случайность природы </a:t>
            </a:r>
          </a:p>
          <a:p>
            <a:r>
              <a:rPr lang="ru-RU" sz="2400" dirty="0"/>
              <a:t>алгоритма.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44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cs typeface="Arial" panose="020B0604020202020204" pitchFamily="34" charset="0"/>
              </a:rPr>
              <a:t>Универсальные инструменты:</a:t>
            </a:r>
          </a:p>
          <a:p>
            <a:r>
              <a:rPr lang="ru-RU" sz="2400" b="1" dirty="0" err="1">
                <a:cs typeface="Arial" panose="020B0604020202020204" pitchFamily="34" charset="0"/>
              </a:rPr>
              <a:t>Unix</a:t>
            </a:r>
            <a:r>
              <a:rPr lang="ru-RU" sz="2400" b="1" dirty="0">
                <a:cs typeface="Arial" panose="020B0604020202020204" pitchFamily="34" charset="0"/>
              </a:rPr>
              <a:t>-утилита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time</a:t>
            </a:r>
            <a:r>
              <a:rPr lang="ru-RU" sz="2400" dirty="0">
                <a:cs typeface="Arial" panose="020B0604020202020204" pitchFamily="34" charset="0"/>
              </a:rPr>
              <a:t> (замеряет суммарное выполнение программы без возможности какой-либо детализации).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Си-функция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clock</a:t>
            </a:r>
            <a:r>
              <a:rPr lang="ru-RU" sz="2400" dirty="0">
                <a:cs typeface="Arial" panose="020B0604020202020204" pitchFamily="34" charset="0"/>
              </a:rPr>
              <a:t> (не учитывает время простоя в состоянии </a:t>
            </a:r>
            <a:r>
              <a:rPr lang="ru-RU" sz="2400" dirty="0" err="1">
                <a:cs typeface="Arial" panose="020B0604020202020204" pitchFamily="34" charset="0"/>
              </a:rPr>
              <a:t>idle</a:t>
            </a:r>
            <a:r>
              <a:rPr lang="ru-RU" sz="2400" dirty="0">
                <a:cs typeface="Arial" panose="020B0604020202020204" pitchFamily="34" charset="0"/>
              </a:rPr>
              <a:t>).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Си-функция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ctime</a:t>
            </a:r>
            <a:r>
              <a:rPr lang="ru-RU" sz="2400" dirty="0">
                <a:cs typeface="Arial" panose="020B0604020202020204" pitchFamily="34" charset="0"/>
              </a:rPr>
              <a:t> (не является </a:t>
            </a:r>
            <a:r>
              <a:rPr lang="ru-RU" sz="2400" dirty="0" err="1">
                <a:cs typeface="Arial" panose="020B0604020202020204" pitchFamily="34" charset="0"/>
              </a:rPr>
              <a:t>реэнтерабельной</a:t>
            </a:r>
            <a:r>
              <a:rPr lang="ru-RU" sz="2400" dirty="0">
                <a:cs typeface="Arial" panose="020B0604020202020204" pitchFamily="34" charset="0"/>
              </a:rPr>
              <a:t>, см. не кроссплатформенную альтернативу </a:t>
            </a:r>
            <a:r>
              <a:rPr lang="ru-RU" sz="2400" dirty="0" err="1">
                <a:cs typeface="Arial" panose="020B0604020202020204" pitchFamily="34" charset="0"/>
              </a:rPr>
              <a:t>ctime_r</a:t>
            </a:r>
            <a:r>
              <a:rPr lang="ru-RU" sz="2400" dirty="0">
                <a:cs typeface="Arial" panose="020B0604020202020204" pitchFamily="34" charset="0"/>
              </a:rPr>
              <a:t>).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Си-функции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rgbClr val="00B050"/>
                </a:solidFill>
                <a:cs typeface="Arial" panose="020B0604020202020204" pitchFamily="34" charset="0"/>
              </a:rPr>
              <a:t>gettimeofday</a:t>
            </a:r>
            <a:r>
              <a:rPr lang="ru-RU" sz="2400" dirty="0">
                <a:cs typeface="Arial" panose="020B0604020202020204" pitchFamily="34" charset="0"/>
              </a:rPr>
              <a:t>, </a:t>
            </a:r>
            <a:r>
              <a:rPr lang="ru-RU" sz="2400" b="1" dirty="0" err="1">
                <a:solidFill>
                  <a:srgbClr val="00B050"/>
                </a:solidFill>
                <a:cs typeface="Arial" panose="020B0604020202020204" pitchFamily="34" charset="0"/>
              </a:rPr>
              <a:t>clock_gettime</a:t>
            </a:r>
            <a:r>
              <a:rPr lang="ru-RU" sz="2400" dirty="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>
                <a:cs typeface="Arial" panose="020B0604020202020204" pitchFamily="34" charset="0"/>
              </a:rPr>
              <a:t>Специализированные инструменты:</a:t>
            </a:r>
          </a:p>
          <a:p>
            <a:r>
              <a:rPr lang="ru-RU" sz="2400" b="1" dirty="0">
                <a:cs typeface="Arial" panose="020B0604020202020204" pitchFamily="34" charset="0"/>
              </a:rPr>
              <a:t>библиотечная функция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rgbClr val="00B050"/>
                </a:solidFill>
                <a:cs typeface="Arial" panose="020B0604020202020204" pitchFamily="34" charset="0"/>
              </a:rPr>
              <a:t>omp_get_wtime</a:t>
            </a:r>
            <a:r>
              <a:rPr lang="ru-RU" sz="2400" b="1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ru-RU" sz="2400" dirty="0">
                <a:cs typeface="Arial" panose="020B0604020202020204" pitchFamily="34" charset="0"/>
              </a:rPr>
              <a:t>(может понадобиться использовать функцию </a:t>
            </a:r>
            <a:r>
              <a:rPr lang="ru-RU" sz="2400" dirty="0" err="1">
                <a:cs typeface="Arial" panose="020B0604020202020204" pitchFamily="34" charset="0"/>
              </a:rPr>
              <a:t>omp_get_wtick</a:t>
            </a:r>
            <a:r>
              <a:rPr lang="ru-RU" sz="2400" dirty="0">
                <a:cs typeface="Arial" panose="020B0604020202020204" pitchFamily="34" charset="0"/>
              </a:rPr>
              <a:t>).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Измерение времени выполнения параллельных</a:t>
            </a: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программ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3755539-4D5E-4EFB-B903-C8777353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6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Решения:</a:t>
            </a:r>
          </a:p>
          <a:p>
            <a:r>
              <a:rPr lang="ru-RU" sz="2400" dirty="0">
                <a:cs typeface="Arial" panose="020B0604020202020204" pitchFamily="34" charset="0"/>
              </a:rPr>
              <a:t>Использовать </a:t>
            </a:r>
            <a:r>
              <a:rPr lang="ru-RU" sz="2400" dirty="0" err="1">
                <a:cs typeface="Arial" panose="020B0604020202020204" pitchFamily="34" charset="0"/>
              </a:rPr>
              <a:t>потокобезопасные</a:t>
            </a:r>
            <a:r>
              <a:rPr lang="ru-RU" sz="2400" dirty="0">
                <a:cs typeface="Arial" panose="020B0604020202020204" pitchFamily="34" charset="0"/>
              </a:rPr>
              <a:t> </a:t>
            </a:r>
            <a:r>
              <a:rPr lang="ru-RU" sz="2400" dirty="0" err="1">
                <a:cs typeface="Arial" panose="020B0604020202020204" pitchFamily="34" charset="0"/>
              </a:rPr>
              <a:t>реэнтерабельные</a:t>
            </a:r>
            <a:r>
              <a:rPr lang="ru-RU" sz="2400" dirty="0">
                <a:cs typeface="Arial" panose="020B0604020202020204" pitchFamily="34" charset="0"/>
              </a:rPr>
              <a:t> функции (например, </a:t>
            </a:r>
            <a:r>
              <a:rPr lang="ru-RU" sz="2400" b="1" dirty="0" err="1">
                <a:solidFill>
                  <a:srgbClr val="00B050"/>
                </a:solidFill>
                <a:cs typeface="Arial" panose="020B0604020202020204" pitchFamily="34" charset="0"/>
              </a:rPr>
              <a:t>rand_r</a:t>
            </a:r>
            <a:r>
              <a:rPr lang="ru-RU" sz="2400" dirty="0">
                <a:cs typeface="Arial" panose="020B0604020202020204" pitchFamily="34" charset="0"/>
              </a:rPr>
              <a:t> вместо </a:t>
            </a:r>
            <a:r>
              <a:rPr lang="ru-RU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rand</a:t>
            </a:r>
            <a:r>
              <a:rPr lang="ru-RU" sz="2400" dirty="0">
                <a:cs typeface="Arial" panose="020B0604020202020204" pitchFamily="34" charset="0"/>
              </a:rPr>
              <a:t>).</a:t>
            </a:r>
          </a:p>
          <a:p>
            <a:r>
              <a:rPr lang="ru-RU" sz="2400" dirty="0">
                <a:cs typeface="Arial" panose="020B0604020202020204" pitchFamily="34" charset="0"/>
              </a:rPr>
              <a:t>Измерить время несколько раз, затем: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dirty="0">
                <a:cs typeface="Arial" panose="020B0604020202020204" pitchFamily="34" charset="0"/>
              </a:rPr>
              <a:t>взять минимальный замер ИЛИ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dirty="0">
                <a:cs typeface="Arial" panose="020B0604020202020204" pitchFamily="34" charset="0"/>
              </a:rPr>
              <a:t>рассчитать доверительный интервал.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Измерение времени выполнения параллельной программы (2)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3755539-4D5E-4EFB-B903-C8777353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7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5ADB8309-40E6-461D-9EDD-66BD95C0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4" y="1052513"/>
            <a:ext cx="7696897" cy="41121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852326" y="4287627"/>
            <a:ext cx="8697951" cy="29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/>
              <a:t>По материалам проф. Бухановского</a:t>
            </a: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Субъединичное и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сверхлинейное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ускорение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64B31DA8-22A1-43EB-A26C-B92B02B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8CE82A-29F6-4896-A81B-76D7F31C1F12}"/>
              </a:ext>
            </a:extLst>
          </p:cNvPr>
          <p:cNvSpPr/>
          <p:nvPr/>
        </p:nvSpPr>
        <p:spPr>
          <a:xfrm>
            <a:off x="8012121" y="1434785"/>
            <a:ext cx="4179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Возможные причины: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накладные расходы (1000 оп. деления);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эффекты кэширования.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ошибка алгоритма распараллеливания.</a:t>
            </a:r>
          </a:p>
        </p:txBody>
      </p:sp>
    </p:spTree>
    <p:extLst>
      <p:ext uri="{BB962C8B-B14F-4D97-AF65-F5344CB8AC3E}">
        <p14:creationId xmlns:p14="http://schemas.microsoft.com/office/powerpoint/2010/main" val="367381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Изменение результатов вычислений с плавающей </a:t>
            </a: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точкой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64B31DA8-22A1-43EB-A26C-B92B02B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8CE82A-29F6-4896-A81B-76D7F31C1F12}"/>
              </a:ext>
            </a:extLst>
          </p:cNvPr>
          <p:cNvSpPr/>
          <p:nvPr/>
        </p:nvSpPr>
        <p:spPr>
          <a:xfrm>
            <a:off x="748835" y="3673197"/>
            <a:ext cx="7650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 thread:	s = 14.357357</a:t>
            </a:r>
          </a:p>
          <a:p>
            <a:r>
              <a:rPr lang="en-US" sz="2400" dirty="0"/>
              <a:t>8 threads:	s = 14.393189</a:t>
            </a:r>
          </a:p>
          <a:p>
            <a:r>
              <a:rPr lang="en-US" sz="2400" dirty="0"/>
              <a:t>Diff:		</a:t>
            </a:r>
            <a:r>
              <a:rPr lang="en-US" sz="2400" b="1" dirty="0"/>
              <a:t>0.25%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4183C27-B266-4694-8EC9-185002DD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6" y="1554090"/>
            <a:ext cx="8273388" cy="1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1. Написать однопоточную программу.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2. Остановиться и подумать.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3. Попробовать автоматическое распараллеливание.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4. Остановиться  и подумать.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5. Попробовать параллельные библиотеки и структуры данных.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6. Остановиться и подумать.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7. Профилировать приложение, оценить максимально 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достижимый эффект от распараллеливания.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8. Остановиться и подумать.</a:t>
            </a:r>
          </a:p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9. Распараллелить узкие места и часто вызываемые функции.</a:t>
            </a: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dirty="0">
                <a:cs typeface="Arial" panose="020B0604020202020204" pitchFamily="34" charset="0"/>
              </a:rPr>
              <a:t>Цель параллельного программирования – избежать параллельного программирования!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Типовой сценарий работы программиста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err="1">
                <a:cs typeface="Arial" panose="020B0604020202020204" pitchFamily="34" charset="0"/>
              </a:rPr>
              <a:t>Process</a:t>
            </a:r>
            <a:r>
              <a:rPr lang="ru-RU" sz="2600" dirty="0">
                <a:cs typeface="Arial" panose="020B0604020202020204" pitchFamily="34" charset="0"/>
              </a:rPr>
              <a:t> – процесс: наиболее тяжеловесный механизм; сложные или медленные механизмы синхронизации общих переменных; процессы имеют независимые адресные пространства. Могут иметь несколько потоков выполнения. </a:t>
            </a:r>
          </a:p>
          <a:p>
            <a:r>
              <a:rPr lang="ru-RU" sz="2600" dirty="0" err="1">
                <a:cs typeface="Arial" panose="020B0604020202020204" pitchFamily="34" charset="0"/>
              </a:rPr>
              <a:t>Thread</a:t>
            </a:r>
            <a:r>
              <a:rPr lang="ru-RU" sz="2600" dirty="0">
                <a:cs typeface="Arial" panose="020B0604020202020204" pitchFamily="34" charset="0"/>
              </a:rPr>
              <a:t> – поток = нить = </a:t>
            </a:r>
            <a:r>
              <a:rPr lang="ru-RU" sz="2600" dirty="0" err="1">
                <a:cs typeface="Arial" panose="020B0604020202020204" pitchFamily="34" charset="0"/>
              </a:rPr>
              <a:t>тред</a:t>
            </a:r>
            <a:r>
              <a:rPr lang="ru-RU" sz="2600" dirty="0">
                <a:cs typeface="Arial" panose="020B0604020202020204" pitchFamily="34" charset="0"/>
              </a:rPr>
              <a:t>: имеют общее разделяемое между ними адресное пространство и развитые механизмы синхронизации доступа к общим переменным. Используются механизмы синхронизации данных.</a:t>
            </a:r>
          </a:p>
          <a:p>
            <a:r>
              <a:rPr lang="ru-RU" sz="2600" dirty="0" err="1">
                <a:cs typeface="Arial" panose="020B0604020202020204" pitchFamily="34" charset="0"/>
              </a:rPr>
              <a:t>Fiber</a:t>
            </a:r>
            <a:r>
              <a:rPr lang="ru-RU" sz="2600" dirty="0">
                <a:cs typeface="Arial" panose="020B0604020202020204" pitchFamily="34" charset="0"/>
              </a:rPr>
              <a:t> – волокно = легковесный поток: минимальные накладные расходы; отсутствие истинного физического распараллеливания; нужны для удобства программирования. Все волокна в отличие от потоков исполняются на одном и том же ядре.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Терминология параллельного программирования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Жизненный цикл потока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B4C3D26E-A622-4929-9832-CB294AD9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88C4DB-A146-4BC7-A63D-5B3E333DF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7" y="1030361"/>
            <a:ext cx="8644317" cy="47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Терминология параллельного программирования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(2)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C3D97D-115F-4D67-BDD0-1CF603E6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8" y="814067"/>
            <a:ext cx="8882642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Not thread-safe, not reentrant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19C94AAD-0A13-4C93-AAE9-95C459C15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24744"/>
            <a:ext cx="72103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Thread-safe, not reentrant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69D323D-1852-4E8A-9564-A490D302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052736"/>
            <a:ext cx="7390610" cy="51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Not thread-safe, reentrant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1025F8A-D6B0-4D9D-A2D8-5C709C05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4" y="1063554"/>
            <a:ext cx="7878332" cy="53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Thread-safe, reentrant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7E35871-AF4D-4BE1-8A52-7F9E1CE0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41128"/>
            <a:ext cx="7485300" cy="46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608</Words>
  <Application>Microsoft Office PowerPoint</Application>
  <PresentationFormat>Широкоэкранный</PresentationFormat>
  <Paragraphs>145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117</cp:revision>
  <dcterms:created xsi:type="dcterms:W3CDTF">2019-09-07T19:15:09Z</dcterms:created>
  <dcterms:modified xsi:type="dcterms:W3CDTF">2022-06-05T14:46:18Z</dcterms:modified>
</cp:coreProperties>
</file>