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65" r:id="rId2"/>
    <p:sldId id="269" r:id="rId3"/>
    <p:sldId id="270" r:id="rId4"/>
    <p:sldId id="307" r:id="rId5"/>
    <p:sldId id="308" r:id="rId6"/>
    <p:sldId id="309" r:id="rId7"/>
    <p:sldId id="310" r:id="rId8"/>
    <p:sldId id="311" r:id="rId9"/>
    <p:sldId id="312" r:id="rId10"/>
    <p:sldId id="314" r:id="rId11"/>
    <p:sldId id="297" r:id="rId12"/>
    <p:sldId id="31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3CF"/>
    <a:srgbClr val="BDD7DA"/>
    <a:srgbClr val="164489"/>
    <a:srgbClr val="143E7D"/>
    <a:srgbClr val="11366D"/>
    <a:srgbClr val="0E2D5B"/>
    <a:srgbClr val="DB1150"/>
    <a:srgbClr val="004189"/>
    <a:srgbClr val="004088"/>
    <a:srgbClr val="215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60" autoAdjust="0"/>
    <p:restoredTop sz="94660"/>
  </p:normalViewPr>
  <p:slideViewPr>
    <p:cSldViewPr snapToGrid="0">
      <p:cViewPr varScale="1">
        <p:scale>
          <a:sx n="63" d="100"/>
          <a:sy n="63" d="100"/>
        </p:scale>
        <p:origin x="54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892E2-B296-9C46-AEDF-A445C5BF4524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6B703-5140-314D-BE6F-9D69F6685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582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171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728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941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600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422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959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633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922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088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57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862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2DFB-C054-4C24-B2C8-40A5D070C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8EC6F-4FAD-487A-BA7A-B3CE5379B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B2AB1-7AF6-4FD6-8ED8-75C7B9F8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1896-E501-5044-AB4E-C1B1543A262A}" type="datetime1">
              <a:rPr lang="ru-RU" smtClean="0"/>
              <a:t>10.09.2022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3DE7C-8919-4F6B-A2C8-B11AFFE6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F4662-A7B4-4873-86C6-FAA8598C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1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FBED-F644-4976-9BE5-6B1E1517F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1F7BD-D6CB-4629-A15A-18863D309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B18B9-BBFE-4820-88DC-3F993618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B369-FE1B-E447-85D3-9AA192C010A9}" type="datetime1">
              <a:rPr lang="ru-RU" smtClean="0"/>
              <a:t>10.09.2022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F7B07-E608-49DC-91E8-D10E4398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D5472-9968-4BA8-817A-C5C19160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7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639F4-14E4-4622-965D-B0D7C1BA5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47BFA-B332-4251-85ED-258082074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CC7A7-D9CC-44EC-8104-EC2C7A40D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75FF-B555-3046-A083-ABEE2BB05C94}" type="datetime1">
              <a:rPr lang="ru-RU" smtClean="0"/>
              <a:t>10.09.2022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7A324-AB40-4E7E-9A54-BF2D801B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50A23-F39A-48BA-8D95-2038A55F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D5E3-B0D3-4635-9C21-E411563D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0933C-2A5E-4921-A107-5B70C0F12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EDF78-7194-4037-8CE9-DFDA13FBB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5838-11CE-F148-B2D7-D41D77DD199D}" type="datetime1">
              <a:rPr lang="ru-RU" smtClean="0"/>
              <a:t>10.09.2022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A902A-2A66-4163-ABD5-81AA8C244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D2471-F1A6-4605-9597-EB213700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4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BCAD5-450D-4E09-B010-57D21AD2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1BEF3-0B33-4E0F-A4E5-0BFFB572A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A3167-DD94-4B52-A09A-545BC896F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2FEC-A0E0-9842-A2E8-9EEEDEB46A05}" type="datetime1">
              <a:rPr lang="ru-RU" smtClean="0"/>
              <a:t>10.09.2022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C6672-33BE-4EC7-AFFA-661321A5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28687-A7C8-4CC3-8BF4-1919A914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9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C0C8-1EE6-4497-B340-44FD4DFF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53971-C176-4CC3-BFD8-2842AD13F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743FF-B7DB-486A-83C3-AD3105670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6757D-2931-4F53-895F-DD0B9CE6F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4DA2-4770-A748-8259-EDD0FEB01548}" type="datetime1">
              <a:rPr lang="ru-RU" smtClean="0"/>
              <a:t>10.09.2022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6681E-46A1-4F00-8A7E-0D79E690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D80BD-898C-4F8B-BB89-7E325844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6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B69AB-80FD-4EE3-A374-A6767A1A3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F96F6-6BD4-40B6-9DE4-04D6033B8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8EFE0-E3EC-4DAC-9778-B29932977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97493A-DC1A-4E21-9359-6B3C036B5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C0C27-DA79-4FD5-BD71-5E69052D8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20BBB-0785-4A5D-B1E6-1B6A0E1D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1D21-DE5D-6847-A08A-18A68F95CE79}" type="datetime1">
              <a:rPr lang="ru-RU" smtClean="0"/>
              <a:t>10.09.2022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C8F9E1-0FC5-4285-80C9-406FE2767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FAF40-7A51-4A57-AF38-B1C438EA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1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4664-7213-45D1-9148-769944F05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BE9A8F-B486-4CA2-BD0F-8244E6CA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BA2D-0130-D54B-8B18-63A0DA761839}" type="datetime1">
              <a:rPr lang="ru-RU" smtClean="0"/>
              <a:t>10.09.2022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6E2E0-D5C0-4639-9452-301473EE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AC988-2128-41AE-A109-EEAD3D41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7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9F0C4-4333-4271-964B-742E1EAA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9764-4D08-544E-8217-6B62BE667CF4}" type="datetime1">
              <a:rPr lang="ru-RU" smtClean="0"/>
              <a:t>10.09.2022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2A93B-714A-4692-B2DA-FB223AD1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35F4F-2DC0-4761-8F29-F298864C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2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254B-9619-409B-857E-1A79B19A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B9D0-3209-4BAF-9285-A6F06EB38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10863-7C86-46DA-B453-1DB18F386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DC2E2-BCF2-4753-84D0-E76435E1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14C4-55BB-DF48-BA85-DD9DED9B7042}" type="datetime1">
              <a:rPr lang="ru-RU" smtClean="0"/>
              <a:t>10.09.2022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4AF00-AE54-4A9B-B3DD-6C75A189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791C-64DC-4C28-A601-3D6DEA3D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7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20E1-325E-4B41-8211-DD3ACFE6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CAC3AB-ECCD-4C98-81E1-A68ADE0DA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D0776-6B91-434B-B1BA-D93FD0C2D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CB279-27A3-491A-8EEC-F0A779592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0D6D-234C-CC43-9AC7-49C2E733D43B}" type="datetime1">
              <a:rPr lang="ru-RU" smtClean="0"/>
              <a:t>10.09.2022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9E7FC-1B02-4B42-B178-62B7A567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94EB3-FFFB-4405-BFE3-DE7A348B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9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A9F1C-AB97-4181-8EA6-65F8D18D2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3EA97-9A4D-41BB-85ED-34103A5E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3EFC2-21D1-43AB-A5CE-B7F2B6A7F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7F4F1-6D59-3E45-A21A-09995FA99727}" type="datetime1">
              <a:rPr lang="ru-RU" smtClean="0"/>
              <a:t>10.09.2022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A3C52-83E9-4583-9D1C-EA0D63F84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C9193-D5DD-4868-9EC5-C3374A961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pvbalakshin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lse_sharing" TargetMode="External"/><Relationship Id="rId7" Type="http://schemas.openxmlformats.org/officeDocument/2006/relationships/image" Target="../media/image6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software.intel.com/content/www/us/en/develop/articles/avoiding-and-identifying-false-sharing-among-threads.html" TargetMode="External"/><Relationship Id="rId4" Type="http://schemas.openxmlformats.org/officeDocument/2006/relationships/hyperlink" Target="https://habr.com/ru/company/intel/blog/143446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A36C28B1-9092-5F45-9455-161C5D405944}"/>
              </a:ext>
            </a:extLst>
          </p:cNvPr>
          <p:cNvGrpSpPr/>
          <p:nvPr/>
        </p:nvGrpSpPr>
        <p:grpSpPr>
          <a:xfrm>
            <a:off x="-11152" y="-101600"/>
            <a:ext cx="12608312" cy="6972300"/>
            <a:chOff x="-11152" y="-100362"/>
            <a:chExt cx="12608312" cy="6958362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613C318C-C623-6D4A-B91D-9A4CD855C36F}"/>
                </a:ext>
              </a:extLst>
            </p:cNvPr>
            <p:cNvSpPr/>
            <p:nvPr/>
          </p:nvSpPr>
          <p:spPr>
            <a:xfrm>
              <a:off x="-11152" y="5557201"/>
              <a:ext cx="12203151" cy="1296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dirty="0">
                  <a:solidFill>
                    <a:schemeClr val="bg1"/>
                  </a:solidFill>
                  <a:cs typeface="Arial" panose="020B0604020202020204" pitchFamily="34" charset="0"/>
                </a:rPr>
                <a:t>    ОБРАЗОВАТЕЛЬНЫЕ ПРОГРАММЫ В ОБЛАСТИ </a:t>
              </a:r>
            </a:p>
            <a:p>
              <a:r>
                <a:rPr lang="ru-RU" dirty="0">
                  <a:solidFill>
                    <a:schemeClr val="bg1"/>
                  </a:solidFill>
                  <a:cs typeface="Arial" panose="020B0604020202020204" pitchFamily="34" charset="0"/>
                </a:rPr>
                <a:t>    ТЕХНОЛОГИЙ ИСКУССТВЕННОГО ИНТЕЛЛЕКТА</a:t>
              </a:r>
              <a:endParaRPr lang="en-US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A2386609-8256-E946-B792-850E923F35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110" t="15026" r="55029" b="75249"/>
            <a:stretch/>
          </p:blipFill>
          <p:spPr>
            <a:xfrm>
              <a:off x="8653345" y="2942506"/>
              <a:ext cx="3943815" cy="3915494"/>
            </a:xfrm>
            <a:prstGeom prst="rect">
              <a:avLst/>
            </a:prstGeom>
          </p:spPr>
        </p:pic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9126D3D5-6F17-0D46-B92E-A1D21202F4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894" t="24890" r="56349" b="71852"/>
            <a:stretch/>
          </p:blipFill>
          <p:spPr>
            <a:xfrm>
              <a:off x="-11151" y="-100362"/>
              <a:ext cx="3345366" cy="1311950"/>
            </a:xfrm>
            <a:prstGeom prst="rect">
              <a:avLst/>
            </a:prstGeom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678106A8-5832-3E46-8BDC-F2C52EA93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8613" y="196912"/>
              <a:ext cx="5953743" cy="1144951"/>
            </a:xfrm>
            <a:prstGeom prst="rect">
              <a:avLst/>
            </a:prstGeom>
          </p:spPr>
        </p:pic>
      </p:grpSp>
      <p:sp>
        <p:nvSpPr>
          <p:cNvPr id="9" name="Subtitle 2">
            <a:extLst>
              <a:ext uri="{FF2B5EF4-FFF2-40B4-BE49-F238E27FC236}">
                <a16:creationId xmlns:a16="http://schemas.microsoft.com/office/drawing/2014/main" id="{9CAF6F1C-27A9-BF44-A1DC-A1E0D995D646}"/>
              </a:ext>
            </a:extLst>
          </p:cNvPr>
          <p:cNvSpPr txBox="1">
            <a:spLocks/>
          </p:cNvSpPr>
          <p:nvPr/>
        </p:nvSpPr>
        <p:spPr>
          <a:xfrm>
            <a:off x="2523390" y="2068696"/>
            <a:ext cx="9185390" cy="253675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900" b="1" dirty="0">
                <a:solidFill>
                  <a:srgbClr val="143E7D"/>
                </a:solidFill>
                <a:cs typeface="Arial" panose="020B0604020202020204" pitchFamily="34" charset="0"/>
              </a:rPr>
              <a:t>Лекция 3</a:t>
            </a:r>
            <a:br>
              <a:rPr lang="ru-RU" sz="3900" dirty="0">
                <a:solidFill>
                  <a:srgbClr val="143E7D"/>
                </a:solidFill>
                <a:cs typeface="Arial" panose="020B0604020202020204" pitchFamily="34" charset="0"/>
              </a:rPr>
            </a:br>
            <a:r>
              <a:rPr lang="ru-RU" sz="3900" dirty="0">
                <a:solidFill>
                  <a:srgbClr val="143E7D"/>
                </a:solidFill>
                <a:cs typeface="Arial" panose="020B0604020202020204" pitchFamily="34" charset="0"/>
              </a:rPr>
              <a:t>Параллельные вычисления</a:t>
            </a:r>
          </a:p>
          <a:p>
            <a:pPr marL="0" indent="0">
              <a:buNone/>
            </a:pPr>
            <a:endParaRPr lang="ru-RU" dirty="0">
              <a:solidFill>
                <a:srgbClr val="143E7D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143E7D"/>
                </a:solidFill>
                <a:cs typeface="Arial" panose="020B0604020202020204" pitchFamily="34" charset="0"/>
              </a:rPr>
              <a:t>Бал</a:t>
            </a:r>
            <a:r>
              <a:rPr lang="en-US" b="1" dirty="0">
                <a:solidFill>
                  <a:srgbClr val="143E7D"/>
                </a:solidFill>
                <a:cs typeface="Arial" panose="020B0604020202020204" pitchFamily="34" charset="0"/>
              </a:rPr>
              <a:t>á</a:t>
            </a:r>
            <a:r>
              <a:rPr lang="ru-RU" b="1" dirty="0" err="1">
                <a:solidFill>
                  <a:srgbClr val="143E7D"/>
                </a:solidFill>
                <a:cs typeface="Arial" panose="020B0604020202020204" pitchFamily="34" charset="0"/>
              </a:rPr>
              <a:t>кшин</a:t>
            </a:r>
            <a:r>
              <a:rPr lang="ru-RU" b="1" dirty="0">
                <a:solidFill>
                  <a:srgbClr val="143E7D"/>
                </a:solidFill>
                <a:cs typeface="Arial" panose="020B0604020202020204" pitchFamily="34" charset="0"/>
              </a:rPr>
              <a:t> Павел Валерьевич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143E7D"/>
                </a:solidFill>
                <a:cs typeface="Arial" panose="020B0604020202020204" pitchFamily="34" charset="0"/>
                <a:hlinkClick r:id="rId4"/>
              </a:rPr>
              <a:t>pvbalakshin@gmail.com</a:t>
            </a:r>
            <a:endParaRPr lang="ru-RU" dirty="0">
              <a:solidFill>
                <a:srgbClr val="143E7D"/>
              </a:solidFill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 err="1">
                <a:solidFill>
                  <a:srgbClr val="BDD7DA"/>
                </a:solidFill>
                <a:cs typeface="Arial" panose="020B0604020202020204" pitchFamily="34" charset="0"/>
              </a:rPr>
              <a:t>дд.мм.гггг</a:t>
            </a:r>
            <a:endParaRPr lang="ru-RU" dirty="0">
              <a:solidFill>
                <a:srgbClr val="BDD7DA"/>
              </a:solidFill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143E7D"/>
              </a:solidFill>
              <a:cs typeface="Arial" panose="020B0604020202020204" pitchFamily="34" charset="0"/>
            </a:endParaRPr>
          </a:p>
        </p:txBody>
      </p:sp>
      <p:sp>
        <p:nvSpPr>
          <p:cNvPr id="20" name="Номер слайда 19">
            <a:extLst>
              <a:ext uri="{FF2B5EF4-FFF2-40B4-BE49-F238E27FC236}">
                <a16:creationId xmlns:a16="http://schemas.microsoft.com/office/drawing/2014/main" id="{003094D2-5709-BC47-B575-E0D30ADC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13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4689FA-43A0-4952-9EDB-4CCADA84871D}"/>
              </a:ext>
            </a:extLst>
          </p:cNvPr>
          <p:cNvSpPr txBox="1">
            <a:spLocks/>
          </p:cNvSpPr>
          <p:nvPr/>
        </p:nvSpPr>
        <p:spPr>
          <a:xfrm>
            <a:off x="345688" y="1034779"/>
            <a:ext cx="8788134" cy="5500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cs typeface="Arial" panose="020B0604020202020204" pitchFamily="34" charset="0"/>
              </a:rPr>
              <a:t>AMD Performance Library (</a:t>
            </a:r>
            <a:r>
              <a:rPr lang="en-US" sz="3200" dirty="0" err="1">
                <a:cs typeface="Arial" panose="020B0604020202020204" pitchFamily="34" charset="0"/>
              </a:rPr>
              <a:t>Framewave</a:t>
            </a:r>
            <a:r>
              <a:rPr lang="en-US" sz="3200" dirty="0">
                <a:cs typeface="Arial" panose="020B0604020202020204" pitchFamily="34" charset="0"/>
              </a:rPr>
              <a:t>)</a:t>
            </a:r>
          </a:p>
          <a:p>
            <a:r>
              <a:rPr lang="en-US" sz="3200" dirty="0">
                <a:cs typeface="Arial" panose="020B0604020202020204" pitchFamily="34" charset="0"/>
              </a:rPr>
              <a:t>Intel Integrated Performance Primitives (IPP), Intel Math Kernel Library</a:t>
            </a:r>
          </a:p>
          <a:p>
            <a:r>
              <a:rPr lang="en-US" sz="3200" dirty="0">
                <a:cs typeface="Arial" panose="020B0604020202020204" pitchFamily="34" charset="0"/>
              </a:rPr>
              <a:t>Sun </a:t>
            </a:r>
            <a:r>
              <a:rPr lang="en-US" sz="3200" dirty="0" err="1">
                <a:cs typeface="Arial" panose="020B0604020202020204" pitchFamily="34" charset="0"/>
              </a:rPr>
              <a:t>MediaLib</a:t>
            </a:r>
            <a:r>
              <a:rPr lang="en-US" sz="3200" dirty="0">
                <a:cs typeface="Arial" panose="020B0604020202020204" pitchFamily="34" charset="0"/>
              </a:rPr>
              <a:t> </a:t>
            </a:r>
          </a:p>
          <a:p>
            <a:r>
              <a:rPr lang="en-US" sz="3200" dirty="0">
                <a:cs typeface="Arial" panose="020B0604020202020204" pitchFamily="34" charset="0"/>
              </a:rPr>
              <a:t>ATLAS (Automatically Tuned Linear Algebra Software): MATLAB, Mathematica, Octave, …</a:t>
            </a:r>
          </a:p>
          <a:p>
            <a:r>
              <a:rPr lang="en-US" sz="3200" dirty="0">
                <a:cs typeface="Arial" panose="020B0604020202020204" pitchFamily="34" charset="0"/>
              </a:rPr>
              <a:t>…</a:t>
            </a:r>
            <a:endParaRPr lang="ru-RU" sz="32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32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dirty="0"/>
              <a:t>Интересная статья: </a:t>
            </a:r>
            <a:r>
              <a:rPr lang="en-US" sz="2400" dirty="0"/>
              <a:t>https://www.agner.org/forum/viewtopic.php?t=6</a:t>
            </a:r>
          </a:p>
          <a:p>
            <a:endParaRPr lang="en-US" sz="3200" dirty="0"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Параллельные библиотеки</a:t>
            </a:r>
          </a:p>
        </p:txBody>
      </p:sp>
      <p:sp>
        <p:nvSpPr>
          <p:cNvPr id="17" name="Номер слайда 21">
            <a:extLst>
              <a:ext uri="{FF2B5EF4-FFF2-40B4-BE49-F238E27FC236}">
                <a16:creationId xmlns:a16="http://schemas.microsoft.com/office/drawing/2014/main" id="{E6D5235B-AAE0-4FEA-9874-325B65CA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309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chemeClr val="bg1"/>
                </a:solidFill>
                <a:latin typeface="+mn-lt"/>
              </a:rPr>
              <a:t>Hints for Lab #2</a:t>
            </a:r>
            <a:endParaRPr lang="ru-RU" sz="2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Номер слайда 21">
            <a:extLst>
              <a:ext uri="{FF2B5EF4-FFF2-40B4-BE49-F238E27FC236}">
                <a16:creationId xmlns:a16="http://schemas.microsoft.com/office/drawing/2014/main" id="{EA14222F-3C0A-4A0B-83E2-C3C501FC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4" name="Picture 2" descr="Text&#10;&#10;Description automatically generated">
            <a:extLst>
              <a:ext uri="{FF2B5EF4-FFF2-40B4-BE49-F238E27FC236}">
                <a16:creationId xmlns:a16="http://schemas.microsoft.com/office/drawing/2014/main" id="{343D306C-861A-46DC-941E-69C16FC3F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09" y="1030362"/>
            <a:ext cx="5472607" cy="1108064"/>
          </a:xfrm>
          <a:prstGeom prst="rect">
            <a:avLst/>
          </a:prstGeom>
        </p:spPr>
      </p:pic>
      <p:pic>
        <p:nvPicPr>
          <p:cNvPr id="17" name="Picture 5" descr="Text&#10;&#10;Description automatically generated">
            <a:extLst>
              <a:ext uri="{FF2B5EF4-FFF2-40B4-BE49-F238E27FC236}">
                <a16:creationId xmlns:a16="http://schemas.microsoft.com/office/drawing/2014/main" id="{C5156EF2-C783-482D-AD7D-8CAABBC58E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266" y="972090"/>
            <a:ext cx="5769503" cy="1033916"/>
          </a:xfrm>
          <a:prstGeom prst="rect">
            <a:avLst/>
          </a:prstGeom>
        </p:spPr>
      </p:pic>
      <p:pic>
        <p:nvPicPr>
          <p:cNvPr id="19" name="Picture 7" descr="Text, letter&#10;&#10;Description automatically generated">
            <a:extLst>
              <a:ext uri="{FF2B5EF4-FFF2-40B4-BE49-F238E27FC236}">
                <a16:creationId xmlns:a16="http://schemas.microsoft.com/office/drawing/2014/main" id="{11E10955-7D7F-4C3D-B5DC-B3BD436119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09" y="2254497"/>
            <a:ext cx="5210462" cy="3096343"/>
          </a:xfrm>
          <a:prstGeom prst="rect">
            <a:avLst/>
          </a:prstGeom>
        </p:spPr>
      </p:pic>
      <p:pic>
        <p:nvPicPr>
          <p:cNvPr id="22" name="Picture 9" descr="Text, letter&#10;&#10;Description automatically generated">
            <a:extLst>
              <a:ext uri="{FF2B5EF4-FFF2-40B4-BE49-F238E27FC236}">
                <a16:creationId xmlns:a16="http://schemas.microsoft.com/office/drawing/2014/main" id="{BB5BC546-05A0-483C-8B0C-3306998F44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266" y="2280931"/>
            <a:ext cx="5776523" cy="2381232"/>
          </a:xfrm>
          <a:prstGeom prst="rect">
            <a:avLst/>
          </a:prstGeom>
        </p:spPr>
      </p:pic>
      <p:pic>
        <p:nvPicPr>
          <p:cNvPr id="23" name="Picture 11" descr="Text&#10;&#10;Description automatically generated">
            <a:extLst>
              <a:ext uri="{FF2B5EF4-FFF2-40B4-BE49-F238E27FC236}">
                <a16:creationId xmlns:a16="http://schemas.microsoft.com/office/drawing/2014/main" id="{B879B297-BFB4-4AEC-99CC-E70C511CD7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79" y="5466911"/>
            <a:ext cx="3003172" cy="918380"/>
          </a:xfrm>
          <a:prstGeom prst="rect">
            <a:avLst/>
          </a:prstGeom>
        </p:spPr>
      </p:pic>
      <p:pic>
        <p:nvPicPr>
          <p:cNvPr id="24" name="Picture 13" descr="Text&#10;&#10;Description automatically generated">
            <a:extLst>
              <a:ext uri="{FF2B5EF4-FFF2-40B4-BE49-F238E27FC236}">
                <a16:creationId xmlns:a16="http://schemas.microsoft.com/office/drawing/2014/main" id="{ACDA56E6-D943-42B1-AFDC-C50BDA39AE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266" y="5466911"/>
            <a:ext cx="2591025" cy="8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48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chemeClr val="bg1"/>
                </a:solidFill>
                <a:latin typeface="+mn-lt"/>
              </a:rPr>
              <a:t>Hints for Lab #2</a:t>
            </a:r>
            <a:r>
              <a:rPr lang="ru-RU" sz="2600" b="1" dirty="0">
                <a:solidFill>
                  <a:schemeClr val="bg1"/>
                </a:solidFill>
                <a:latin typeface="+mn-lt"/>
              </a:rPr>
              <a:t> (2)</a:t>
            </a:r>
          </a:p>
        </p:txBody>
      </p:sp>
      <p:sp>
        <p:nvSpPr>
          <p:cNvPr id="20" name="Номер слайда 21">
            <a:extLst>
              <a:ext uri="{FF2B5EF4-FFF2-40B4-BE49-F238E27FC236}">
                <a16:creationId xmlns:a16="http://schemas.microsoft.com/office/drawing/2014/main" id="{EA14222F-3C0A-4A0B-83E2-C3C501FC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Google Shape;252;p27">
            <a:extLst>
              <a:ext uri="{FF2B5EF4-FFF2-40B4-BE49-F238E27FC236}">
                <a16:creationId xmlns:a16="http://schemas.microsoft.com/office/drawing/2014/main" id="{E9E3DA76-71F5-45F4-996D-926BA702A007}"/>
              </a:ext>
            </a:extLst>
          </p:cNvPr>
          <p:cNvSpPr txBox="1"/>
          <p:nvPr/>
        </p:nvSpPr>
        <p:spPr>
          <a:xfrm>
            <a:off x="609600" y="1030362"/>
            <a:ext cx="40809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>
                <a:latin typeface="Calibri"/>
                <a:ea typeface="Calibri"/>
                <a:cs typeface="Calibri"/>
                <a:sym typeface="Calibri"/>
              </a:rPr>
              <a:t>void map_M1(float *array, int size){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>
                <a:latin typeface="Calibri"/>
                <a:ea typeface="Calibri"/>
                <a:cs typeface="Calibri"/>
                <a:sym typeface="Calibri"/>
              </a:rPr>
              <a:t>    for (int i=0; i &lt; size; i++){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>
                <a:latin typeface="Calibri"/>
                <a:ea typeface="Calibri"/>
                <a:cs typeface="Calibri"/>
                <a:sym typeface="Calibri"/>
              </a:rPr>
              <a:t>        array[i] = exp(sqrt(array[i]));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>
                <a:latin typeface="Calibri"/>
                <a:ea typeface="Calibri"/>
                <a:cs typeface="Calibri"/>
                <a:sym typeface="Calibri"/>
              </a:rPr>
              <a:t>    }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Calibri"/>
                <a:ea typeface="Calibri"/>
                <a:cs typeface="Calibri"/>
                <a:sym typeface="Calibri"/>
              </a:rPr>
              <a:t>}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53;p27">
            <a:extLst>
              <a:ext uri="{FF2B5EF4-FFF2-40B4-BE49-F238E27FC236}">
                <a16:creationId xmlns:a16="http://schemas.microsoft.com/office/drawing/2014/main" id="{21EC74A6-93D6-4A1D-88AC-A7BA36C9C59F}"/>
              </a:ext>
            </a:extLst>
          </p:cNvPr>
          <p:cNvSpPr txBox="1"/>
          <p:nvPr/>
        </p:nvSpPr>
        <p:spPr>
          <a:xfrm>
            <a:off x="5299826" y="1030362"/>
            <a:ext cx="43074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>
                <a:latin typeface="Calibri"/>
                <a:ea typeface="Calibri"/>
                <a:cs typeface="Calibri"/>
                <a:sym typeface="Calibri"/>
              </a:rPr>
              <a:t>void map_M1(float *array, int size){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>
                <a:latin typeface="Calibri"/>
                <a:ea typeface="Calibri"/>
                <a:cs typeface="Calibri"/>
                <a:sym typeface="Calibri"/>
              </a:rPr>
              <a:t>    ippsSqrt_32f(array, array, size);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>
                <a:latin typeface="Calibri"/>
                <a:ea typeface="Calibri"/>
                <a:cs typeface="Calibri"/>
                <a:sym typeface="Calibri"/>
              </a:rPr>
              <a:t>    ippsExp_32f(array, array, size);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Calibri"/>
                <a:ea typeface="Calibri"/>
                <a:cs typeface="Calibri"/>
                <a:sym typeface="Calibri"/>
              </a:rPr>
              <a:t>}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54;p27">
            <a:extLst>
              <a:ext uri="{FF2B5EF4-FFF2-40B4-BE49-F238E27FC236}">
                <a16:creationId xmlns:a16="http://schemas.microsoft.com/office/drawing/2014/main" id="{2D711C2F-D8BA-4DC0-913B-6C23FEFC7A1B}"/>
              </a:ext>
            </a:extLst>
          </p:cNvPr>
          <p:cNvSpPr txBox="1"/>
          <p:nvPr/>
        </p:nvSpPr>
        <p:spPr>
          <a:xfrm>
            <a:off x="609600" y="2811525"/>
            <a:ext cx="45909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>
                <a:latin typeface="Calibri"/>
                <a:ea typeface="Calibri"/>
                <a:cs typeface="Calibri"/>
                <a:sym typeface="Calibri"/>
              </a:rPr>
              <a:t>void map_M2(float *array, int size){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>
                <a:latin typeface="Calibri"/>
                <a:ea typeface="Calibri"/>
                <a:cs typeface="Calibri"/>
                <a:sym typeface="Calibri"/>
              </a:rPr>
              <a:t>    float array_copy[size];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>
                <a:latin typeface="Calibri"/>
                <a:ea typeface="Calibri"/>
                <a:cs typeface="Calibri"/>
                <a:sym typeface="Calibri"/>
              </a:rPr>
              <a:t>    for (int i=0; i &lt; size; i++){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>
                <a:latin typeface="Calibri"/>
                <a:ea typeface="Calibri"/>
                <a:cs typeface="Calibri"/>
                <a:sym typeface="Calibri"/>
              </a:rPr>
              <a:t>        array_copy[i] = array[i];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>
                <a:latin typeface="Calibri"/>
                <a:ea typeface="Calibri"/>
                <a:cs typeface="Calibri"/>
                <a:sym typeface="Calibri"/>
              </a:rPr>
              <a:t>    }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>
                <a:latin typeface="Calibri"/>
                <a:ea typeface="Calibri"/>
                <a:cs typeface="Calibri"/>
                <a:sym typeface="Calibri"/>
              </a:rPr>
              <a:t>    float past = array_copy[0];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>
                <a:latin typeface="Calibri"/>
                <a:ea typeface="Calibri"/>
                <a:cs typeface="Calibri"/>
                <a:sym typeface="Calibri"/>
              </a:rPr>
              <a:t>    for (int j=1; j&lt;size; j++){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>
                <a:latin typeface="Calibri"/>
                <a:ea typeface="Calibri"/>
                <a:cs typeface="Calibri"/>
                <a:sym typeface="Calibri"/>
              </a:rPr>
              <a:t>        array[j] = abs(sin(array_copy[j]+past));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>
                <a:latin typeface="Calibri"/>
                <a:ea typeface="Calibri"/>
                <a:cs typeface="Calibri"/>
                <a:sym typeface="Calibri"/>
              </a:rPr>
              <a:t>        past = array_copy[j];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>
                <a:latin typeface="Calibri"/>
                <a:ea typeface="Calibri"/>
                <a:cs typeface="Calibri"/>
                <a:sym typeface="Calibri"/>
              </a:rPr>
              <a:t>    }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>
                <a:latin typeface="Calibri"/>
                <a:ea typeface="Calibri"/>
                <a:cs typeface="Calibri"/>
                <a:sym typeface="Calibri"/>
              </a:rPr>
              <a:t>}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55;p27">
            <a:extLst>
              <a:ext uri="{FF2B5EF4-FFF2-40B4-BE49-F238E27FC236}">
                <a16:creationId xmlns:a16="http://schemas.microsoft.com/office/drawing/2014/main" id="{0B69A83F-DC20-40F4-9C23-4E9C2E07D4D0}"/>
              </a:ext>
            </a:extLst>
          </p:cNvPr>
          <p:cNvSpPr txBox="1"/>
          <p:nvPr/>
        </p:nvSpPr>
        <p:spPr>
          <a:xfrm>
            <a:off x="5178030" y="3185258"/>
            <a:ext cx="43785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>
                <a:latin typeface="Calibri"/>
                <a:ea typeface="Calibri"/>
                <a:cs typeface="Calibri"/>
                <a:sym typeface="Calibri"/>
              </a:rPr>
              <a:t>void map_M2(float *array, int size){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>
                <a:latin typeface="Calibri"/>
                <a:ea typeface="Calibri"/>
                <a:cs typeface="Calibri"/>
                <a:sym typeface="Calibri"/>
              </a:rPr>
              <a:t>    float array_copy[size];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>
                <a:latin typeface="Calibri"/>
                <a:ea typeface="Calibri"/>
                <a:cs typeface="Calibri"/>
                <a:sym typeface="Calibri"/>
              </a:rPr>
              <a:t>    ippsCopy_32f(array, array_copy, size);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>
                <a:latin typeface="Calibri"/>
                <a:ea typeface="Calibri"/>
                <a:cs typeface="Calibri"/>
                <a:sym typeface="Calibri"/>
              </a:rPr>
              <a:t>    array_copy[0] = 0;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>
                <a:latin typeface="Calibri"/>
                <a:ea typeface="Calibri"/>
                <a:cs typeface="Calibri"/>
                <a:sym typeface="Calibri"/>
              </a:rPr>
              <a:t>    ippsAdd_32f_I(array_copy, array, size);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>
                <a:latin typeface="Calibri"/>
                <a:ea typeface="Calibri"/>
                <a:cs typeface="Calibri"/>
                <a:sym typeface="Calibri"/>
              </a:rPr>
              <a:t>    ippsSin_32f_A21(array, array, size);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>
                <a:latin typeface="Calibri"/>
                <a:ea typeface="Calibri"/>
                <a:cs typeface="Calibri"/>
                <a:sym typeface="Calibri"/>
              </a:rPr>
              <a:t>    ippsAbs_32f(array, array, size);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>
                <a:latin typeface="Calibri"/>
                <a:ea typeface="Calibri"/>
                <a:cs typeface="Calibri"/>
                <a:sym typeface="Calibri"/>
              </a:rPr>
              <a:t>}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8095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A36C28B1-9092-5F45-9455-161C5D405944}"/>
              </a:ext>
            </a:extLst>
          </p:cNvPr>
          <p:cNvGrpSpPr/>
          <p:nvPr/>
        </p:nvGrpSpPr>
        <p:grpSpPr>
          <a:xfrm>
            <a:off x="-11152" y="-101600"/>
            <a:ext cx="12608312" cy="6972300"/>
            <a:chOff x="-11152" y="-100362"/>
            <a:chExt cx="12608312" cy="6958362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613C318C-C623-6D4A-B91D-9A4CD855C36F}"/>
                </a:ext>
              </a:extLst>
            </p:cNvPr>
            <p:cNvSpPr/>
            <p:nvPr/>
          </p:nvSpPr>
          <p:spPr>
            <a:xfrm>
              <a:off x="-11152" y="5557201"/>
              <a:ext cx="12203151" cy="1296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dirty="0">
                  <a:solidFill>
                    <a:schemeClr val="bg1"/>
                  </a:solidFill>
                  <a:cs typeface="Arial" panose="020B0604020202020204" pitchFamily="34" charset="0"/>
                </a:rPr>
                <a:t>    ОБРАЗОВАТЕЛЬНЫЕ ПРОГРАММЫ В ОБЛАСТИ </a:t>
              </a:r>
            </a:p>
            <a:p>
              <a:r>
                <a:rPr lang="ru-RU" dirty="0">
                  <a:solidFill>
                    <a:schemeClr val="bg1"/>
                  </a:solidFill>
                  <a:cs typeface="Arial" panose="020B0604020202020204" pitchFamily="34" charset="0"/>
                </a:rPr>
                <a:t>    ТЕХНОЛОГИЙ ИСКУССТВЕННОГО ИНТЕЛЛЕКТА</a:t>
              </a:r>
              <a:endParaRPr lang="en-US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A2386609-8256-E946-B792-850E923F35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110" t="15026" r="55029" b="75249"/>
            <a:stretch/>
          </p:blipFill>
          <p:spPr>
            <a:xfrm>
              <a:off x="8653345" y="2942506"/>
              <a:ext cx="3943815" cy="3915494"/>
            </a:xfrm>
            <a:prstGeom prst="rect">
              <a:avLst/>
            </a:prstGeom>
          </p:spPr>
        </p:pic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9126D3D5-6F17-0D46-B92E-A1D21202F4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894" t="24890" r="56349" b="71852"/>
            <a:stretch/>
          </p:blipFill>
          <p:spPr>
            <a:xfrm>
              <a:off x="-11151" y="-100362"/>
              <a:ext cx="3345366" cy="1311950"/>
            </a:xfrm>
            <a:prstGeom prst="rect">
              <a:avLst/>
            </a:prstGeom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678106A8-5832-3E46-8BDC-F2C52EA93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8613" y="196912"/>
              <a:ext cx="5953743" cy="1144951"/>
            </a:xfrm>
            <a:prstGeom prst="rect">
              <a:avLst/>
            </a:prstGeom>
          </p:spPr>
        </p:pic>
      </p:grpSp>
      <p:sp>
        <p:nvSpPr>
          <p:cNvPr id="9" name="Subtitle 2">
            <a:extLst>
              <a:ext uri="{FF2B5EF4-FFF2-40B4-BE49-F238E27FC236}">
                <a16:creationId xmlns:a16="http://schemas.microsoft.com/office/drawing/2014/main" id="{9CAF6F1C-27A9-BF44-A1DC-A1E0D995D646}"/>
              </a:ext>
            </a:extLst>
          </p:cNvPr>
          <p:cNvSpPr txBox="1">
            <a:spLocks/>
          </p:cNvSpPr>
          <p:nvPr/>
        </p:nvSpPr>
        <p:spPr>
          <a:xfrm>
            <a:off x="2534541" y="2325173"/>
            <a:ext cx="9185390" cy="60759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900" b="1" dirty="0">
                <a:solidFill>
                  <a:srgbClr val="143E7D"/>
                </a:solidFill>
                <a:cs typeface="Arial" panose="020B0604020202020204" pitchFamily="34" charset="0"/>
              </a:rPr>
              <a:t>Спасибо за внимание!</a:t>
            </a:r>
            <a:endParaRPr lang="ru-RU" sz="3900" dirty="0">
              <a:solidFill>
                <a:srgbClr val="143E7D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53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4689FA-43A0-4952-9EDB-4CCADA84871D}"/>
              </a:ext>
            </a:extLst>
          </p:cNvPr>
          <p:cNvSpPr txBox="1">
            <a:spLocks/>
          </p:cNvSpPr>
          <p:nvPr/>
        </p:nvSpPr>
        <p:spPr>
          <a:xfrm>
            <a:off x="345688" y="1034779"/>
            <a:ext cx="8697951" cy="5500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>
                <a:cs typeface="Arial" panose="020B0604020202020204" pitchFamily="34" charset="0"/>
              </a:rPr>
              <a:t>Повышение скорости вычислений.</a:t>
            </a:r>
          </a:p>
          <a:p>
            <a:r>
              <a:rPr lang="ru-RU" sz="3200" dirty="0">
                <a:cs typeface="Arial" panose="020B0604020202020204" pitchFamily="34" charset="0"/>
              </a:rPr>
              <a:t>Улучшение отзывчивости пользовательского интерфейса.</a:t>
            </a:r>
          </a:p>
          <a:p>
            <a:r>
              <a:rPr lang="ru-RU" sz="3200" dirty="0">
                <a:cs typeface="Arial" panose="020B0604020202020204" pitchFamily="34" charset="0"/>
              </a:rPr>
              <a:t>Обеспечение высокой отказоустойчивости модулей приложений при отказе соседних модулей.</a:t>
            </a:r>
          </a:p>
          <a:p>
            <a:r>
              <a:rPr lang="ru-RU" sz="3200" dirty="0">
                <a:cs typeface="Arial" panose="020B0604020202020204" pitchFamily="34" charset="0"/>
              </a:rPr>
              <a:t>Улучшение структуры исходного кода (уменьшение зависимостей между модулями программы).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Цели применения параллельного программирования</a:t>
            </a:r>
          </a:p>
        </p:txBody>
      </p:sp>
      <p:sp>
        <p:nvSpPr>
          <p:cNvPr id="17" name="Номер слайда 21">
            <a:extLst>
              <a:ext uri="{FF2B5EF4-FFF2-40B4-BE49-F238E27FC236}">
                <a16:creationId xmlns:a16="http://schemas.microsoft.com/office/drawing/2014/main" id="{E6D5235B-AAE0-4FEA-9874-325B65CA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.0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28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4689FA-43A0-4952-9EDB-4CCADA84871D}"/>
              </a:ext>
            </a:extLst>
          </p:cNvPr>
          <p:cNvSpPr txBox="1">
            <a:spLocks/>
          </p:cNvSpPr>
          <p:nvPr/>
        </p:nvSpPr>
        <p:spPr>
          <a:xfrm>
            <a:off x="345688" y="1034779"/>
            <a:ext cx="8697951" cy="5500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000" dirty="0">
                <a:cs typeface="Arial" panose="020B0604020202020204" pitchFamily="34" charset="0"/>
              </a:rPr>
              <a:t>Только </a:t>
            </a:r>
            <a:r>
              <a:rPr lang="ru-RU" sz="3000" dirty="0" err="1">
                <a:cs typeface="Arial" panose="020B0604020202020204" pitchFamily="34" charset="0"/>
              </a:rPr>
              <a:t>for</a:t>
            </a:r>
            <a:r>
              <a:rPr lang="ru-RU" sz="3000" dirty="0">
                <a:cs typeface="Arial" panose="020B0604020202020204" pitchFamily="34" charset="0"/>
              </a:rPr>
              <a:t>-циклы (нельзя </a:t>
            </a:r>
            <a:r>
              <a:rPr lang="ru-RU" sz="3000" dirty="0" err="1">
                <a:cs typeface="Arial" panose="020B0604020202020204" pitchFamily="34" charset="0"/>
              </a:rPr>
              <a:t>while</a:t>
            </a:r>
            <a:r>
              <a:rPr lang="ru-RU" sz="3000" dirty="0">
                <a:cs typeface="Arial" panose="020B0604020202020204" pitchFamily="34" charset="0"/>
              </a:rPr>
              <a:t>, </a:t>
            </a:r>
            <a:r>
              <a:rPr lang="ru-RU" sz="3000" dirty="0" err="1">
                <a:cs typeface="Arial" panose="020B0604020202020204" pitchFamily="34" charset="0"/>
              </a:rPr>
              <a:t>do</a:t>
            </a:r>
            <a:r>
              <a:rPr lang="ru-RU" sz="3000" dirty="0">
                <a:cs typeface="Arial" panose="020B0604020202020204" pitchFamily="34" charset="0"/>
              </a:rPr>
              <a:t> и т.п.) с вычислимым в </a:t>
            </a:r>
            <a:r>
              <a:rPr lang="ru-RU" sz="3000" dirty="0" err="1">
                <a:cs typeface="Arial" panose="020B0604020202020204" pitchFamily="34" charset="0"/>
              </a:rPr>
              <a:t>runtime</a:t>
            </a:r>
            <a:r>
              <a:rPr lang="ru-RU" sz="3000" dirty="0">
                <a:cs typeface="Arial" panose="020B0604020202020204" pitchFamily="34" charset="0"/>
              </a:rPr>
              <a:t> числом итераций.</a:t>
            </a:r>
          </a:p>
          <a:p>
            <a:r>
              <a:rPr lang="ru-RU" sz="3000" dirty="0">
                <a:cs typeface="Arial" panose="020B0604020202020204" pitchFamily="34" charset="0"/>
              </a:rPr>
              <a:t>Отсутствие зависимостей между различными итерациями.</a:t>
            </a:r>
          </a:p>
          <a:p>
            <a:r>
              <a:rPr lang="ru-RU" sz="3000" dirty="0">
                <a:cs typeface="Arial" panose="020B0604020202020204" pitchFamily="34" charset="0"/>
              </a:rPr>
              <a:t>Отсутствие внутри цикла условных изменений тех переменных, которые будут использоваться после цикла.</a:t>
            </a:r>
          </a:p>
          <a:p>
            <a:r>
              <a:rPr lang="ru-RU" sz="3000" dirty="0">
                <a:cs typeface="Arial" panose="020B0604020202020204" pitchFamily="34" charset="0"/>
              </a:rPr>
              <a:t>Достаточное число итераций и/или достаточная длительность каждой итерации.</a:t>
            </a:r>
          </a:p>
          <a:p>
            <a:r>
              <a:rPr lang="ru-RU" sz="3000" dirty="0">
                <a:cs typeface="Arial" panose="020B0604020202020204" pitchFamily="34" charset="0"/>
              </a:rPr>
              <a:t>Отсутствие вызовов функций внутри цикла (“</a:t>
            </a:r>
            <a:r>
              <a:rPr lang="ru-RU" sz="3000" dirty="0" err="1">
                <a:cs typeface="Arial" panose="020B0604020202020204" pitchFamily="34" charset="0"/>
              </a:rPr>
              <a:t>side</a:t>
            </a:r>
            <a:r>
              <a:rPr lang="ru-RU" sz="3000" dirty="0">
                <a:cs typeface="Arial" panose="020B0604020202020204" pitchFamily="34" charset="0"/>
              </a:rPr>
              <a:t> </a:t>
            </a:r>
            <a:r>
              <a:rPr lang="ru-RU" sz="3000" dirty="0" err="1">
                <a:cs typeface="Arial" panose="020B0604020202020204" pitchFamily="34" charset="0"/>
              </a:rPr>
              <a:t>effects</a:t>
            </a:r>
            <a:r>
              <a:rPr lang="ru-RU" sz="3000" dirty="0">
                <a:cs typeface="Arial" panose="020B0604020202020204" pitchFamily="34" charset="0"/>
              </a:rPr>
              <a:t>”, нужно использовать </a:t>
            </a:r>
            <a:r>
              <a:rPr lang="ru-RU" sz="3000" dirty="0" err="1">
                <a:cs typeface="Arial" panose="020B0604020202020204" pitchFamily="34" charset="0"/>
              </a:rPr>
              <a:t>inline</a:t>
            </a:r>
            <a:r>
              <a:rPr lang="ru-RU" sz="3000" dirty="0">
                <a:cs typeface="Arial" panose="020B0604020202020204" pitchFamily="34" charset="0"/>
              </a:rPr>
              <a:t> и </a:t>
            </a:r>
            <a:r>
              <a:rPr lang="ru-RU" sz="3000" dirty="0" err="1">
                <a:cs typeface="Arial" panose="020B0604020202020204" pitchFamily="34" charset="0"/>
              </a:rPr>
              <a:t>restricted</a:t>
            </a:r>
            <a:r>
              <a:rPr lang="ru-RU" sz="3000" dirty="0">
                <a:cs typeface="Arial" panose="020B0604020202020204" pitchFamily="34" charset="0"/>
              </a:rPr>
              <a:t>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Условия для успешного автоматического распараллеливания</a:t>
            </a: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.0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12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4689FA-43A0-4952-9EDB-4CCADA84871D}"/>
              </a:ext>
            </a:extLst>
          </p:cNvPr>
          <p:cNvSpPr txBox="1">
            <a:spLocks/>
          </p:cNvSpPr>
          <p:nvPr/>
        </p:nvSpPr>
        <p:spPr>
          <a:xfrm>
            <a:off x="345688" y="1034779"/>
            <a:ext cx="11663432" cy="5500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cs typeface="Arial" panose="020B0604020202020204" pitchFamily="34" charset="0"/>
              </a:rPr>
              <a:t>Распараллеливание (декомпозиция) по данным </a:t>
            </a:r>
            <a:br>
              <a:rPr lang="ru-RU" sz="2400" dirty="0">
                <a:cs typeface="Arial" panose="020B0604020202020204" pitchFamily="34" charset="0"/>
              </a:rPr>
            </a:br>
            <a:r>
              <a:rPr lang="ru-RU" sz="2400" dirty="0">
                <a:cs typeface="Arial" panose="020B0604020202020204" pitchFamily="34" charset="0"/>
              </a:rPr>
              <a:t>(два дворника сначала подметают по полтротуара каждый, затем красят по ползабора каждый).</a:t>
            </a:r>
          </a:p>
          <a:p>
            <a:r>
              <a:rPr lang="ru-RU" sz="2400" b="1" dirty="0">
                <a:cs typeface="Arial" panose="020B0604020202020204" pitchFamily="34" charset="0"/>
              </a:rPr>
              <a:t>Распараллеливание по заданиям</a:t>
            </a:r>
            <a:br>
              <a:rPr lang="ru-RU" sz="2400" dirty="0">
                <a:cs typeface="Arial" panose="020B0604020202020204" pitchFamily="34" charset="0"/>
              </a:rPr>
            </a:br>
            <a:r>
              <a:rPr lang="ru-RU" sz="2400" dirty="0">
                <a:cs typeface="Arial" panose="020B0604020202020204" pitchFamily="34" charset="0"/>
              </a:rPr>
              <a:t>(пока первый дворник подметает весь тротуар, второй в это же время красит весь забор).</a:t>
            </a:r>
          </a:p>
          <a:p>
            <a:r>
              <a:rPr lang="ru-RU" sz="2400" b="1" dirty="0">
                <a:cs typeface="Arial" panose="020B0604020202020204" pitchFamily="34" charset="0"/>
              </a:rPr>
              <a:t>Распараллеливание по информационным потокам</a:t>
            </a:r>
            <a:br>
              <a:rPr lang="ru-RU" sz="2400" dirty="0">
                <a:cs typeface="Arial" panose="020B0604020202020204" pitchFamily="34" charset="0"/>
              </a:rPr>
            </a:br>
            <a:r>
              <a:rPr lang="ru-RU" sz="2400" dirty="0">
                <a:cs typeface="Arial" panose="020B0604020202020204" pitchFamily="34" charset="0"/>
              </a:rPr>
              <a:t>(первый дворник подметает тротуар, второй красит ту часть забора, которая находится у подметённой части тротуара).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>
                <a:solidFill>
                  <a:schemeClr val="bg1"/>
                </a:solidFill>
                <a:latin typeface="+mn-lt"/>
              </a:rPr>
              <a:t>Основные методы распараллеливания</a:t>
            </a:r>
            <a:endParaRPr lang="ru-RU" sz="2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.0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A7BA4C96-16C2-49DA-B33C-E10EA53A2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994" y="4605642"/>
            <a:ext cx="1929383" cy="1929383"/>
          </a:xfrm>
          <a:prstGeom prst="rect">
            <a:avLst/>
          </a:prstGeom>
        </p:spPr>
      </p:pic>
      <p:pic>
        <p:nvPicPr>
          <p:cNvPr id="17" name="Picture 5">
            <a:extLst>
              <a:ext uri="{FF2B5EF4-FFF2-40B4-BE49-F238E27FC236}">
                <a16:creationId xmlns:a16="http://schemas.microsoft.com/office/drawing/2014/main" id="{97D3BEF6-C410-4E0A-9411-C1A3EF618F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2586" y="4496129"/>
            <a:ext cx="2148408" cy="214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4689FA-43A0-4952-9EDB-4CCADA84871D}"/>
              </a:ext>
            </a:extLst>
          </p:cNvPr>
          <p:cNvSpPr txBox="1">
            <a:spLocks/>
          </p:cNvSpPr>
          <p:nvPr/>
        </p:nvSpPr>
        <p:spPr>
          <a:xfrm>
            <a:off x="345688" y="958579"/>
            <a:ext cx="8788134" cy="2196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000" dirty="0">
                <a:cs typeface="Arial" panose="020B0604020202020204" pitchFamily="34" charset="0"/>
              </a:rPr>
              <a:t>Все ядра (потоки) одновременно выполняют один и тот же набор инструкций; отличаются только входные данные для этих инструкций. В примере общий набор инструкций помечен зелёным цветом.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Распараллеливание по данным</a:t>
            </a: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.0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E1305574-900D-4DC6-8C9E-AADA0113FF5F}"/>
              </a:ext>
            </a:extLst>
          </p:cNvPr>
          <p:cNvSpPr/>
          <p:nvPr/>
        </p:nvSpPr>
        <p:spPr>
          <a:xfrm>
            <a:off x="1255499" y="4905464"/>
            <a:ext cx="3312368" cy="1800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Ядро 1</a:t>
            </a:r>
          </a:p>
          <a:p>
            <a:pPr algn="ctr"/>
            <a:endParaRPr lang="en-US" dirty="0"/>
          </a:p>
          <a:p>
            <a:r>
              <a:rPr lang="en-US" dirty="0"/>
              <a:t>for (</a:t>
            </a:r>
            <a:r>
              <a:rPr lang="en-US" dirty="0" err="1"/>
              <a:t>i</a:t>
            </a:r>
            <a:r>
              <a:rPr lang="ru-RU" dirty="0"/>
              <a:t> </a:t>
            </a:r>
            <a:r>
              <a:rPr lang="en-US" dirty="0"/>
              <a:t>=</a:t>
            </a:r>
            <a:r>
              <a:rPr lang="ru-RU" dirty="0"/>
              <a:t> 0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ru-RU" dirty="0"/>
              <a:t> </a:t>
            </a:r>
            <a:r>
              <a:rPr lang="en-US" dirty="0"/>
              <a:t>&lt;</a:t>
            </a:r>
            <a:r>
              <a:rPr lang="ru-RU" dirty="0"/>
              <a:t>= 9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 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A[</a:t>
            </a:r>
            <a:r>
              <a:rPr lang="en-US" b="1" dirty="0" err="1">
                <a:solidFill>
                  <a:srgbClr val="00B050"/>
                </a:solidFill>
              </a:rPr>
              <a:t>i</a:t>
            </a:r>
            <a:r>
              <a:rPr lang="en-US" b="1" dirty="0">
                <a:solidFill>
                  <a:srgbClr val="00B050"/>
                </a:solidFill>
              </a:rPr>
              <a:t>] = </a:t>
            </a:r>
            <a:r>
              <a:rPr lang="en-US" b="1" dirty="0" err="1">
                <a:solidFill>
                  <a:srgbClr val="00B050"/>
                </a:solidFill>
              </a:rPr>
              <a:t>i</a:t>
            </a:r>
            <a:r>
              <a:rPr lang="ru-RU" b="1" dirty="0">
                <a:solidFill>
                  <a:srgbClr val="00B050"/>
                </a:solidFill>
              </a:rPr>
              <a:t> * </a:t>
            </a:r>
            <a:r>
              <a:rPr lang="en-US" b="1" dirty="0">
                <a:solidFill>
                  <a:srgbClr val="00B050"/>
                </a:solidFill>
              </a:rPr>
              <a:t>sin (</a:t>
            </a:r>
            <a:r>
              <a:rPr lang="en-US" b="1" dirty="0" err="1">
                <a:solidFill>
                  <a:srgbClr val="00B050"/>
                </a:solidFill>
              </a:rPr>
              <a:t>i</a:t>
            </a:r>
            <a:r>
              <a:rPr lang="en-US" b="1" dirty="0">
                <a:solidFill>
                  <a:srgbClr val="00B050"/>
                </a:solidFill>
              </a:rPr>
              <a:t>*Pi/2);</a:t>
            </a:r>
            <a:endParaRPr lang="ru-RU" b="1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0185D1FF-752F-44D9-BD90-81EFD8BFEC67}"/>
              </a:ext>
            </a:extLst>
          </p:cNvPr>
          <p:cNvSpPr/>
          <p:nvPr/>
        </p:nvSpPr>
        <p:spPr>
          <a:xfrm>
            <a:off x="751443" y="3177272"/>
            <a:ext cx="8208912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ru-RU" b="1" dirty="0"/>
              <a:t>Массив </a:t>
            </a:r>
            <a:r>
              <a:rPr lang="en-US" b="1" dirty="0"/>
              <a:t>A</a:t>
            </a:r>
            <a:endParaRPr lang="ru-RU" b="1" dirty="0"/>
          </a:p>
          <a:p>
            <a:pPr algn="ctr"/>
            <a:endParaRPr lang="en-US" dirty="0"/>
          </a:p>
        </p:txBody>
      </p:sp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093E3A1E-F749-42BB-8AC1-831274771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20960"/>
              </p:ext>
            </p:extLst>
          </p:nvPr>
        </p:nvGraphicFramePr>
        <p:xfrm>
          <a:off x="967459" y="3753336"/>
          <a:ext cx="777688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8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8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88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88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88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5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884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88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884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884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884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884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456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3205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A[0]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A[9]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A[10]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A[19]</a:t>
                      </a:r>
                      <a:endParaRPr lang="ru-RU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73811935-AEB2-4839-8AF4-96A5FE7C89CE}"/>
              </a:ext>
            </a:extLst>
          </p:cNvPr>
          <p:cNvCxnSpPr/>
          <p:nvPr/>
        </p:nvCxnSpPr>
        <p:spPr>
          <a:xfrm flipH="1" flipV="1">
            <a:off x="1039475" y="4185384"/>
            <a:ext cx="1080120" cy="151216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85E57AAF-F6E7-4117-B0CF-4CD8AFA9ADA8}"/>
              </a:ext>
            </a:extLst>
          </p:cNvPr>
          <p:cNvCxnSpPr/>
          <p:nvPr/>
        </p:nvCxnSpPr>
        <p:spPr>
          <a:xfrm flipV="1">
            <a:off x="2767667" y="4113376"/>
            <a:ext cx="2088232" cy="15841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ounded Rectangle 19">
            <a:extLst>
              <a:ext uri="{FF2B5EF4-FFF2-40B4-BE49-F238E27FC236}">
                <a16:creationId xmlns:a16="http://schemas.microsoft.com/office/drawing/2014/main" id="{BC710CFD-BC60-4F5C-ADB5-58834AD69328}"/>
              </a:ext>
            </a:extLst>
          </p:cNvPr>
          <p:cNvSpPr/>
          <p:nvPr/>
        </p:nvSpPr>
        <p:spPr>
          <a:xfrm>
            <a:off x="4927907" y="4905464"/>
            <a:ext cx="3312368" cy="1800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Ядро </a:t>
            </a:r>
            <a:r>
              <a:rPr lang="en-US" b="1" dirty="0"/>
              <a:t>2</a:t>
            </a:r>
            <a:endParaRPr lang="ru-RU" b="1" dirty="0"/>
          </a:p>
          <a:p>
            <a:pPr algn="ctr"/>
            <a:endParaRPr lang="en-US" dirty="0"/>
          </a:p>
          <a:p>
            <a:r>
              <a:rPr lang="en-US" dirty="0"/>
              <a:t>for (</a:t>
            </a:r>
            <a:r>
              <a:rPr lang="en-US" dirty="0" err="1"/>
              <a:t>i</a:t>
            </a:r>
            <a:r>
              <a:rPr lang="ru-RU" dirty="0"/>
              <a:t>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1</a:t>
            </a:r>
            <a:r>
              <a:rPr lang="ru-RU" dirty="0"/>
              <a:t>0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ru-RU" dirty="0"/>
              <a:t> </a:t>
            </a:r>
            <a:r>
              <a:rPr lang="en-US" dirty="0"/>
              <a:t>&lt;</a:t>
            </a:r>
            <a:r>
              <a:rPr lang="ru-RU" dirty="0"/>
              <a:t>= 19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 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A[</a:t>
            </a:r>
            <a:r>
              <a:rPr lang="en-US" b="1" dirty="0" err="1">
                <a:solidFill>
                  <a:srgbClr val="00B050"/>
                </a:solidFill>
              </a:rPr>
              <a:t>i</a:t>
            </a:r>
            <a:r>
              <a:rPr lang="en-US" b="1" dirty="0">
                <a:solidFill>
                  <a:srgbClr val="00B050"/>
                </a:solidFill>
              </a:rPr>
              <a:t>] = </a:t>
            </a:r>
            <a:r>
              <a:rPr lang="en-US" b="1" dirty="0" err="1">
                <a:solidFill>
                  <a:srgbClr val="00B050"/>
                </a:solidFill>
              </a:rPr>
              <a:t>i</a:t>
            </a:r>
            <a:r>
              <a:rPr lang="ru-RU" b="1" dirty="0">
                <a:solidFill>
                  <a:srgbClr val="00B050"/>
                </a:solidFill>
              </a:rPr>
              <a:t> * </a:t>
            </a:r>
            <a:r>
              <a:rPr lang="en-US" b="1" dirty="0">
                <a:solidFill>
                  <a:srgbClr val="00B050"/>
                </a:solidFill>
              </a:rPr>
              <a:t>sin (</a:t>
            </a:r>
            <a:r>
              <a:rPr lang="en-US" b="1" dirty="0" err="1">
                <a:solidFill>
                  <a:srgbClr val="00B050"/>
                </a:solidFill>
              </a:rPr>
              <a:t>i</a:t>
            </a:r>
            <a:r>
              <a:rPr lang="en-US" b="1" dirty="0">
                <a:solidFill>
                  <a:srgbClr val="00B050"/>
                </a:solidFill>
              </a:rPr>
              <a:t>*Pi/2);</a:t>
            </a:r>
            <a:endParaRPr lang="ru-RU" b="1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13">
            <a:extLst>
              <a:ext uri="{FF2B5EF4-FFF2-40B4-BE49-F238E27FC236}">
                <a16:creationId xmlns:a16="http://schemas.microsoft.com/office/drawing/2014/main" id="{07749C14-439F-4EF4-B2CA-BB24A69DAE65}"/>
              </a:ext>
            </a:extLst>
          </p:cNvPr>
          <p:cNvCxnSpPr/>
          <p:nvPr/>
        </p:nvCxnSpPr>
        <p:spPr>
          <a:xfrm flipH="1" flipV="1">
            <a:off x="4855899" y="4113376"/>
            <a:ext cx="1008112" cy="15841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15">
            <a:extLst>
              <a:ext uri="{FF2B5EF4-FFF2-40B4-BE49-F238E27FC236}">
                <a16:creationId xmlns:a16="http://schemas.microsoft.com/office/drawing/2014/main" id="{3DF5911D-B1F0-49DB-A0E0-69A32F774F15}"/>
              </a:ext>
            </a:extLst>
          </p:cNvPr>
          <p:cNvCxnSpPr/>
          <p:nvPr/>
        </p:nvCxnSpPr>
        <p:spPr>
          <a:xfrm flipV="1">
            <a:off x="6584091" y="4185384"/>
            <a:ext cx="2160240" cy="151216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02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4689FA-43A0-4952-9EDB-4CCADA84871D}"/>
              </a:ext>
            </a:extLst>
          </p:cNvPr>
          <p:cNvSpPr txBox="1">
            <a:spLocks/>
          </p:cNvSpPr>
          <p:nvPr/>
        </p:nvSpPr>
        <p:spPr>
          <a:xfrm>
            <a:off x="345688" y="958579"/>
            <a:ext cx="11373872" cy="2196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cs typeface="Arial" panose="020B0604020202020204" pitchFamily="34" charset="0"/>
              </a:rPr>
              <a:t>Все ядра одновременно выполняют разные никак не взаимосвязанные наборы инструкций; наборы данных могут как совпадать (</a:t>
            </a:r>
            <a:r>
              <a:rPr lang="ru-RU" sz="2400" b="1" dirty="0">
                <a:solidFill>
                  <a:srgbClr val="0070C0"/>
                </a:solidFill>
                <a:cs typeface="Arial" panose="020B0604020202020204" pitchFamily="34" charset="0"/>
              </a:rPr>
              <a:t>синий пример</a:t>
            </a:r>
            <a:r>
              <a:rPr lang="ru-RU" sz="2400" dirty="0">
                <a:cs typeface="Arial" panose="020B0604020202020204" pitchFamily="34" charset="0"/>
              </a:rPr>
              <a:t>), так и отличаться (</a:t>
            </a:r>
            <a:r>
              <a:rPr lang="ru-RU" sz="2400" b="1" dirty="0">
                <a:solidFill>
                  <a:srgbClr val="00B050"/>
                </a:solidFill>
                <a:cs typeface="Arial" panose="020B0604020202020204" pitchFamily="34" charset="0"/>
              </a:rPr>
              <a:t>зелёный пример</a:t>
            </a:r>
            <a:r>
              <a:rPr lang="ru-RU" sz="2400" dirty="0">
                <a:cs typeface="Arial" panose="020B0604020202020204" pitchFamily="34" charset="0"/>
              </a:rPr>
              <a:t>).</a:t>
            </a:r>
          </a:p>
          <a:p>
            <a:pPr marL="0" indent="0">
              <a:buNone/>
            </a:pPr>
            <a:r>
              <a:rPr lang="ru-RU" sz="2400" dirty="0">
                <a:cs typeface="Arial" panose="020B0604020202020204" pitchFamily="34" charset="0"/>
              </a:rPr>
              <a:t>Фрагмент программы: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ru-RU" sz="2400" b="1" dirty="0">
                <a:solidFill>
                  <a:srgbClr val="00B050"/>
                </a:solidFill>
                <a:cs typeface="Arial" panose="020B0604020202020204" pitchFamily="34" charset="0"/>
              </a:rPr>
              <a:t>Перемножить матрицы А и B.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ru-RU" sz="2400" b="1" dirty="0">
                <a:solidFill>
                  <a:srgbClr val="00B050"/>
                </a:solidFill>
                <a:cs typeface="Arial" panose="020B0604020202020204" pitchFamily="34" charset="0"/>
              </a:rPr>
              <a:t>Обратить знак элементов матрицы С.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ru-RU" sz="2400" b="1" dirty="0">
                <a:solidFill>
                  <a:srgbClr val="0070C0"/>
                </a:solidFill>
                <a:cs typeface="Arial" panose="020B0604020202020204" pitchFamily="34" charset="0"/>
              </a:rPr>
              <a:t>Найти максимальный элемент матрицы С.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ru-RU" sz="2400" b="1" dirty="0">
                <a:solidFill>
                  <a:srgbClr val="0070C0"/>
                </a:solidFill>
                <a:cs typeface="Arial" panose="020B0604020202020204" pitchFamily="34" charset="0"/>
              </a:rPr>
              <a:t>Найти минимальный элемент матрицы С.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Распараллеливание по заданиям</a:t>
            </a: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.0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EB7186CB-107C-4151-9002-12D4ACA53D51}"/>
              </a:ext>
            </a:extLst>
          </p:cNvPr>
          <p:cNvSpPr/>
          <p:nvPr/>
        </p:nvSpPr>
        <p:spPr>
          <a:xfrm>
            <a:off x="8248323" y="5363198"/>
            <a:ext cx="504056" cy="2880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ru-RU" dirty="0"/>
          </a:p>
        </p:txBody>
      </p:sp>
      <p:graphicFrame>
        <p:nvGraphicFramePr>
          <p:cNvPr id="30" name="Table 6">
            <a:extLst>
              <a:ext uri="{FF2B5EF4-FFF2-40B4-BE49-F238E27FC236}">
                <a16:creationId xmlns:a16="http://schemas.microsoft.com/office/drawing/2014/main" id="{7EE5EBB2-2DDA-4DE1-A8A6-C72FE2773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233771"/>
              </p:ext>
            </p:extLst>
          </p:nvPr>
        </p:nvGraphicFramePr>
        <p:xfrm>
          <a:off x="543467" y="4283078"/>
          <a:ext cx="8136904" cy="1520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8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lvl="1" algn="ctr">
                        <a:spcBef>
                          <a:spcPts val="0"/>
                        </a:spcBef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Последовательное</a:t>
                      </a:r>
                      <a:r>
                        <a:rPr lang="ru-RU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выполнение</a:t>
                      </a:r>
                      <a:endParaRPr lang="ru-RU" b="1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Параллельное выполнение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829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Straight Arrow Connector 8">
            <a:extLst>
              <a:ext uri="{FF2B5EF4-FFF2-40B4-BE49-F238E27FC236}">
                <a16:creationId xmlns:a16="http://schemas.microsoft.com/office/drawing/2014/main" id="{E81E625E-714F-4A3A-9886-A64B3913F157}"/>
              </a:ext>
            </a:extLst>
          </p:cNvPr>
          <p:cNvCxnSpPr/>
          <p:nvPr/>
        </p:nvCxnSpPr>
        <p:spPr>
          <a:xfrm>
            <a:off x="687483" y="5651230"/>
            <a:ext cx="37444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9">
            <a:extLst>
              <a:ext uri="{FF2B5EF4-FFF2-40B4-BE49-F238E27FC236}">
                <a16:creationId xmlns:a16="http://schemas.microsoft.com/office/drawing/2014/main" id="{087CBFB0-E81C-415A-B86E-0F9889A2458C}"/>
              </a:ext>
            </a:extLst>
          </p:cNvPr>
          <p:cNvCxnSpPr/>
          <p:nvPr/>
        </p:nvCxnSpPr>
        <p:spPr>
          <a:xfrm>
            <a:off x="4719931" y="5651230"/>
            <a:ext cx="37444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0">
            <a:extLst>
              <a:ext uri="{FF2B5EF4-FFF2-40B4-BE49-F238E27FC236}">
                <a16:creationId xmlns:a16="http://schemas.microsoft.com/office/drawing/2014/main" id="{3FF25C5E-B6F3-4387-B9BC-FDCFB82EA332}"/>
              </a:ext>
            </a:extLst>
          </p:cNvPr>
          <p:cNvSpPr/>
          <p:nvPr/>
        </p:nvSpPr>
        <p:spPr>
          <a:xfrm>
            <a:off x="903507" y="5352440"/>
            <a:ext cx="72008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42B2A996-9502-4E9A-9B8E-37A9207C219A}"/>
              </a:ext>
            </a:extLst>
          </p:cNvPr>
          <p:cNvSpPr/>
          <p:nvPr/>
        </p:nvSpPr>
        <p:spPr>
          <a:xfrm>
            <a:off x="1695595" y="5352440"/>
            <a:ext cx="108012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35" name="Rectangle 12">
            <a:extLst>
              <a:ext uri="{FF2B5EF4-FFF2-40B4-BE49-F238E27FC236}">
                <a16:creationId xmlns:a16="http://schemas.microsoft.com/office/drawing/2014/main" id="{5E38A76F-D268-4209-A542-2D3E3CB3C9C5}"/>
              </a:ext>
            </a:extLst>
          </p:cNvPr>
          <p:cNvSpPr/>
          <p:nvPr/>
        </p:nvSpPr>
        <p:spPr>
          <a:xfrm>
            <a:off x="2847723" y="5352440"/>
            <a:ext cx="504056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36" name="Rectangle 13">
            <a:extLst>
              <a:ext uri="{FF2B5EF4-FFF2-40B4-BE49-F238E27FC236}">
                <a16:creationId xmlns:a16="http://schemas.microsoft.com/office/drawing/2014/main" id="{F80C2894-4379-4EFE-B258-D210F0529672}"/>
              </a:ext>
            </a:extLst>
          </p:cNvPr>
          <p:cNvSpPr/>
          <p:nvPr/>
        </p:nvSpPr>
        <p:spPr>
          <a:xfrm>
            <a:off x="3423787" y="5352440"/>
            <a:ext cx="504056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37" name="Rectangle 14">
            <a:extLst>
              <a:ext uri="{FF2B5EF4-FFF2-40B4-BE49-F238E27FC236}">
                <a16:creationId xmlns:a16="http://schemas.microsoft.com/office/drawing/2014/main" id="{06568E6C-E720-4A02-8570-00CEB960D920}"/>
              </a:ext>
            </a:extLst>
          </p:cNvPr>
          <p:cNvSpPr/>
          <p:nvPr/>
        </p:nvSpPr>
        <p:spPr>
          <a:xfrm>
            <a:off x="4071859" y="5291190"/>
            <a:ext cx="504056" cy="2880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ru-RU" dirty="0"/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DE809DA5-EDA3-4DF9-AFEB-AAC848A16116}"/>
              </a:ext>
            </a:extLst>
          </p:cNvPr>
          <p:cNvSpPr/>
          <p:nvPr/>
        </p:nvSpPr>
        <p:spPr>
          <a:xfrm>
            <a:off x="5007963" y="5355738"/>
            <a:ext cx="72008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39" name="Rectangle 17">
            <a:extLst>
              <a:ext uri="{FF2B5EF4-FFF2-40B4-BE49-F238E27FC236}">
                <a16:creationId xmlns:a16="http://schemas.microsoft.com/office/drawing/2014/main" id="{2C047168-FB14-464E-8734-D15817F5A018}"/>
              </a:ext>
            </a:extLst>
          </p:cNvPr>
          <p:cNvSpPr/>
          <p:nvPr/>
        </p:nvSpPr>
        <p:spPr>
          <a:xfrm>
            <a:off x="5007963" y="4967950"/>
            <a:ext cx="108012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40" name="Rectangle 18">
            <a:extLst>
              <a:ext uri="{FF2B5EF4-FFF2-40B4-BE49-F238E27FC236}">
                <a16:creationId xmlns:a16="http://schemas.microsoft.com/office/drawing/2014/main" id="{D37D3890-C2E3-4001-AC61-110550A8348F}"/>
              </a:ext>
            </a:extLst>
          </p:cNvPr>
          <p:cNvSpPr/>
          <p:nvPr/>
        </p:nvSpPr>
        <p:spPr>
          <a:xfrm>
            <a:off x="6160091" y="5355738"/>
            <a:ext cx="504056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41" name="Rectangle 19">
            <a:extLst>
              <a:ext uri="{FF2B5EF4-FFF2-40B4-BE49-F238E27FC236}">
                <a16:creationId xmlns:a16="http://schemas.microsoft.com/office/drawing/2014/main" id="{01297F2B-1EC4-4B94-8138-FE5FFC683C7A}"/>
              </a:ext>
            </a:extLst>
          </p:cNvPr>
          <p:cNvSpPr/>
          <p:nvPr/>
        </p:nvSpPr>
        <p:spPr>
          <a:xfrm>
            <a:off x="6160091" y="4967950"/>
            <a:ext cx="504056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03A0F7D4-6F0E-4DE2-8BD3-A0D62E259423}"/>
              </a:ext>
            </a:extLst>
          </p:cNvPr>
          <p:cNvSpPr txBox="1">
            <a:spLocks noChangeArrowheads="1"/>
          </p:cNvSpPr>
          <p:nvPr/>
        </p:nvSpPr>
        <p:spPr>
          <a:xfrm>
            <a:off x="111419" y="5919790"/>
            <a:ext cx="8655496" cy="451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ru-RU" sz="2200" b="1" dirty="0"/>
              <a:t>Важно</a:t>
            </a:r>
            <a:r>
              <a:rPr lang="ru-RU" sz="2200" dirty="0"/>
              <a:t>: операции 3 и 4 нельзя выполнять параллельно с операцией 2.</a:t>
            </a:r>
            <a:endParaRPr lang="ru-RU" sz="2200" b="1" dirty="0">
              <a:solidFill>
                <a:srgbClr val="0070C0"/>
              </a:solidFill>
            </a:endParaRPr>
          </a:p>
        </p:txBody>
      </p:sp>
      <p:cxnSp>
        <p:nvCxnSpPr>
          <p:cNvPr id="43" name="Straight Arrow Connector 9">
            <a:extLst>
              <a:ext uri="{FF2B5EF4-FFF2-40B4-BE49-F238E27FC236}">
                <a16:creationId xmlns:a16="http://schemas.microsoft.com/office/drawing/2014/main" id="{F6914B4A-0ED7-4E89-B012-A24AB48828F9}"/>
              </a:ext>
            </a:extLst>
          </p:cNvPr>
          <p:cNvCxnSpPr/>
          <p:nvPr/>
        </p:nvCxnSpPr>
        <p:spPr>
          <a:xfrm>
            <a:off x="4719931" y="5264902"/>
            <a:ext cx="37444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70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4689FA-43A0-4952-9EDB-4CCADA84871D}"/>
              </a:ext>
            </a:extLst>
          </p:cNvPr>
          <p:cNvSpPr txBox="1">
            <a:spLocks/>
          </p:cNvSpPr>
          <p:nvPr/>
        </p:nvSpPr>
        <p:spPr>
          <a:xfrm>
            <a:off x="345688" y="958579"/>
            <a:ext cx="11373872" cy="2196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200" dirty="0">
                <a:cs typeface="Arial" panose="020B0604020202020204" pitchFamily="34" charset="0"/>
              </a:rPr>
              <a:t>Ядра по цепочке передают друг другу результаты обработки данных (до появления результатов работы ядра, все расположенные «ниже по течению» ядра не могут начать работу).</a:t>
            </a:r>
          </a:p>
          <a:p>
            <a:pPr marL="0" indent="0">
              <a:buNone/>
            </a:pPr>
            <a:r>
              <a:rPr lang="ru-RU" sz="2200" dirty="0">
                <a:cs typeface="Arial" panose="020B0604020202020204" pitchFamily="34" charset="0"/>
              </a:rPr>
              <a:t>Фрагмент программы: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ru-RU" sz="2200" dirty="0">
                <a:cs typeface="Arial" panose="020B0604020202020204" pitchFamily="34" charset="0"/>
              </a:rPr>
              <a:t>Перемножить матрицы А и B и записать результат в матрицу С.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ru-RU" sz="2200" dirty="0">
                <a:cs typeface="Arial" panose="020B0604020202020204" pitchFamily="34" charset="0"/>
              </a:rPr>
              <a:t>Обратить знак элементов матрицы С.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ru-RU" sz="2200" dirty="0">
                <a:cs typeface="Arial" panose="020B0604020202020204" pitchFamily="34" charset="0"/>
              </a:rPr>
              <a:t>Найти максимальный элемент матрицы С.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ru-RU" sz="2200" dirty="0">
                <a:cs typeface="Arial" panose="020B0604020202020204" pitchFamily="34" charset="0"/>
              </a:rPr>
              <a:t>Найти минимальный элемент матрицы С. </a:t>
            </a:r>
            <a:r>
              <a:rPr lang="ru-RU" sz="2200" dirty="0">
                <a:solidFill>
                  <a:srgbClr val="0070C0"/>
                </a:solidFill>
                <a:cs typeface="Arial" panose="020B0604020202020204" pitchFamily="34" charset="0"/>
              </a:rPr>
              <a:t>(если есть третье ядро) </a:t>
            </a:r>
            <a:endParaRPr lang="ru-RU" sz="2200" b="1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Распараллеливание по информационным потокам</a:t>
            </a:r>
          </a:p>
        </p:txBody>
      </p:sp>
      <p:sp>
        <p:nvSpPr>
          <p:cNvPr id="61" name="Rectangle 15">
            <a:extLst>
              <a:ext uri="{FF2B5EF4-FFF2-40B4-BE49-F238E27FC236}">
                <a16:creationId xmlns:a16="http://schemas.microsoft.com/office/drawing/2014/main" id="{C520AAF1-F1AD-4547-8C8D-B46F3203EC79}"/>
              </a:ext>
            </a:extLst>
          </p:cNvPr>
          <p:cNvSpPr/>
          <p:nvPr/>
        </p:nvSpPr>
        <p:spPr>
          <a:xfrm>
            <a:off x="8060326" y="5159180"/>
            <a:ext cx="504056" cy="2880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ru-RU" dirty="0"/>
          </a:p>
        </p:txBody>
      </p:sp>
      <p:graphicFrame>
        <p:nvGraphicFramePr>
          <p:cNvPr id="63" name="Table 6">
            <a:extLst>
              <a:ext uri="{FF2B5EF4-FFF2-40B4-BE49-F238E27FC236}">
                <a16:creationId xmlns:a16="http://schemas.microsoft.com/office/drawing/2014/main" id="{2EB5343D-F592-4E2A-85C4-AF65ACF02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018845"/>
              </p:ext>
            </p:extLst>
          </p:nvPr>
        </p:nvGraphicFramePr>
        <p:xfrm>
          <a:off x="345688" y="4082824"/>
          <a:ext cx="8136904" cy="20653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8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916">
                <a:tc>
                  <a:txBody>
                    <a:bodyPr/>
                    <a:lstStyle/>
                    <a:p>
                      <a:pPr marL="0" lvl="1" algn="ctr">
                        <a:spcBef>
                          <a:spcPts val="0"/>
                        </a:spcBef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Последовательное</a:t>
                      </a:r>
                      <a:r>
                        <a:rPr lang="ru-RU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выполнение</a:t>
                      </a:r>
                      <a:endParaRPr lang="ru-RU" b="1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Параллельное выполнение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8387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4" name="Straight Arrow Connector 8">
            <a:extLst>
              <a:ext uri="{FF2B5EF4-FFF2-40B4-BE49-F238E27FC236}">
                <a16:creationId xmlns:a16="http://schemas.microsoft.com/office/drawing/2014/main" id="{3399A4BB-8660-4D37-9B9F-94DB66442E35}"/>
              </a:ext>
            </a:extLst>
          </p:cNvPr>
          <p:cNvCxnSpPr/>
          <p:nvPr/>
        </p:nvCxnSpPr>
        <p:spPr>
          <a:xfrm>
            <a:off x="499486" y="5447212"/>
            <a:ext cx="37444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9">
            <a:extLst>
              <a:ext uri="{FF2B5EF4-FFF2-40B4-BE49-F238E27FC236}">
                <a16:creationId xmlns:a16="http://schemas.microsoft.com/office/drawing/2014/main" id="{43A32D4F-E901-4F33-8FF2-89943DCAFEAE}"/>
              </a:ext>
            </a:extLst>
          </p:cNvPr>
          <p:cNvCxnSpPr/>
          <p:nvPr/>
        </p:nvCxnSpPr>
        <p:spPr>
          <a:xfrm>
            <a:off x="4531934" y="5447212"/>
            <a:ext cx="37444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10">
            <a:extLst>
              <a:ext uri="{FF2B5EF4-FFF2-40B4-BE49-F238E27FC236}">
                <a16:creationId xmlns:a16="http://schemas.microsoft.com/office/drawing/2014/main" id="{B9595839-9AD7-4D79-AA5C-C55BE33BF87A}"/>
              </a:ext>
            </a:extLst>
          </p:cNvPr>
          <p:cNvSpPr/>
          <p:nvPr/>
        </p:nvSpPr>
        <p:spPr>
          <a:xfrm>
            <a:off x="715510" y="5148422"/>
            <a:ext cx="72008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67" name="Rectangle 11">
            <a:extLst>
              <a:ext uri="{FF2B5EF4-FFF2-40B4-BE49-F238E27FC236}">
                <a16:creationId xmlns:a16="http://schemas.microsoft.com/office/drawing/2014/main" id="{5FC3509E-9D25-46E8-85C4-B48BBFF6701A}"/>
              </a:ext>
            </a:extLst>
          </p:cNvPr>
          <p:cNvSpPr/>
          <p:nvPr/>
        </p:nvSpPr>
        <p:spPr>
          <a:xfrm>
            <a:off x="1507598" y="5148422"/>
            <a:ext cx="108012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68" name="Rectangle 12">
            <a:extLst>
              <a:ext uri="{FF2B5EF4-FFF2-40B4-BE49-F238E27FC236}">
                <a16:creationId xmlns:a16="http://schemas.microsoft.com/office/drawing/2014/main" id="{016EF7D2-19CA-448E-B74B-37B292F75D59}"/>
              </a:ext>
            </a:extLst>
          </p:cNvPr>
          <p:cNvSpPr/>
          <p:nvPr/>
        </p:nvSpPr>
        <p:spPr>
          <a:xfrm>
            <a:off x="2659726" y="5148422"/>
            <a:ext cx="504056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69" name="Rectangle 13">
            <a:extLst>
              <a:ext uri="{FF2B5EF4-FFF2-40B4-BE49-F238E27FC236}">
                <a16:creationId xmlns:a16="http://schemas.microsoft.com/office/drawing/2014/main" id="{EBC31D20-8879-4D97-8F1C-7C63A46E67C6}"/>
              </a:ext>
            </a:extLst>
          </p:cNvPr>
          <p:cNvSpPr/>
          <p:nvPr/>
        </p:nvSpPr>
        <p:spPr>
          <a:xfrm>
            <a:off x="3235790" y="5148422"/>
            <a:ext cx="504056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70" name="Rectangle 14">
            <a:extLst>
              <a:ext uri="{FF2B5EF4-FFF2-40B4-BE49-F238E27FC236}">
                <a16:creationId xmlns:a16="http://schemas.microsoft.com/office/drawing/2014/main" id="{E60B8A2D-6762-441B-8E26-74E394A2B9FC}"/>
              </a:ext>
            </a:extLst>
          </p:cNvPr>
          <p:cNvSpPr/>
          <p:nvPr/>
        </p:nvSpPr>
        <p:spPr>
          <a:xfrm>
            <a:off x="3883862" y="5087172"/>
            <a:ext cx="504056" cy="2880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ru-RU" dirty="0"/>
          </a:p>
        </p:txBody>
      </p:sp>
      <p:sp>
        <p:nvSpPr>
          <p:cNvPr id="71" name="Rectangle 16">
            <a:extLst>
              <a:ext uri="{FF2B5EF4-FFF2-40B4-BE49-F238E27FC236}">
                <a16:creationId xmlns:a16="http://schemas.microsoft.com/office/drawing/2014/main" id="{A876895B-A9F4-4BBF-9761-F6AFAF0C4269}"/>
              </a:ext>
            </a:extLst>
          </p:cNvPr>
          <p:cNvSpPr/>
          <p:nvPr/>
        </p:nvSpPr>
        <p:spPr>
          <a:xfrm>
            <a:off x="5022182" y="5143204"/>
            <a:ext cx="847543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72" name="Rectangle 17">
            <a:extLst>
              <a:ext uri="{FF2B5EF4-FFF2-40B4-BE49-F238E27FC236}">
                <a16:creationId xmlns:a16="http://schemas.microsoft.com/office/drawing/2014/main" id="{5B048D9B-5640-49B6-ADBD-36C7C0F16AE5}"/>
              </a:ext>
            </a:extLst>
          </p:cNvPr>
          <p:cNvSpPr/>
          <p:nvPr/>
        </p:nvSpPr>
        <p:spPr>
          <a:xfrm>
            <a:off x="5594381" y="4761532"/>
            <a:ext cx="840662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73" name="Rectangle 18">
            <a:extLst>
              <a:ext uri="{FF2B5EF4-FFF2-40B4-BE49-F238E27FC236}">
                <a16:creationId xmlns:a16="http://schemas.microsoft.com/office/drawing/2014/main" id="{FA0EF446-F364-4A6F-8891-219F49C04CD9}"/>
              </a:ext>
            </a:extLst>
          </p:cNvPr>
          <p:cNvSpPr/>
          <p:nvPr/>
        </p:nvSpPr>
        <p:spPr>
          <a:xfrm>
            <a:off x="5951516" y="5140016"/>
            <a:ext cx="72008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74" name="Rectangle 19">
            <a:extLst>
              <a:ext uri="{FF2B5EF4-FFF2-40B4-BE49-F238E27FC236}">
                <a16:creationId xmlns:a16="http://schemas.microsoft.com/office/drawing/2014/main" id="{90EB6295-A84F-4AB4-80A0-4A552716CCE3}"/>
              </a:ext>
            </a:extLst>
          </p:cNvPr>
          <p:cNvSpPr/>
          <p:nvPr/>
        </p:nvSpPr>
        <p:spPr>
          <a:xfrm>
            <a:off x="6573872" y="4758566"/>
            <a:ext cx="840662" cy="328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cxnSp>
        <p:nvCxnSpPr>
          <p:cNvPr id="76" name="Straight Arrow Connector 9">
            <a:extLst>
              <a:ext uri="{FF2B5EF4-FFF2-40B4-BE49-F238E27FC236}">
                <a16:creationId xmlns:a16="http://schemas.microsoft.com/office/drawing/2014/main" id="{BC20304D-0F86-419A-BFE0-6B36BDAFF93D}"/>
              </a:ext>
            </a:extLst>
          </p:cNvPr>
          <p:cNvCxnSpPr/>
          <p:nvPr/>
        </p:nvCxnSpPr>
        <p:spPr>
          <a:xfrm>
            <a:off x="4531934" y="5060884"/>
            <a:ext cx="37444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22">
            <a:extLst>
              <a:ext uri="{FF2B5EF4-FFF2-40B4-BE49-F238E27FC236}">
                <a16:creationId xmlns:a16="http://schemas.microsoft.com/office/drawing/2014/main" id="{D22EC80F-F6B5-4588-941B-A3E5DD0FC83C}"/>
              </a:ext>
            </a:extLst>
          </p:cNvPr>
          <p:cNvCxnSpPr/>
          <p:nvPr/>
        </p:nvCxnSpPr>
        <p:spPr>
          <a:xfrm>
            <a:off x="4545468" y="5828885"/>
            <a:ext cx="3744416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23">
            <a:extLst>
              <a:ext uri="{FF2B5EF4-FFF2-40B4-BE49-F238E27FC236}">
                <a16:creationId xmlns:a16="http://schemas.microsoft.com/office/drawing/2014/main" id="{9EC87B11-E2D1-4445-8247-34DF1E068720}"/>
              </a:ext>
            </a:extLst>
          </p:cNvPr>
          <p:cNvSpPr/>
          <p:nvPr/>
        </p:nvSpPr>
        <p:spPr>
          <a:xfrm>
            <a:off x="5742262" y="5508276"/>
            <a:ext cx="1057007" cy="32524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9" name="Номер слайда 21">
            <a:extLst>
              <a:ext uri="{FF2B5EF4-FFF2-40B4-BE49-F238E27FC236}">
                <a16:creationId xmlns:a16="http://schemas.microsoft.com/office/drawing/2014/main" id="{42687419-3558-40F5-8786-88BFC290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.0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364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4689FA-43A0-4952-9EDB-4CCADA84871D}"/>
              </a:ext>
            </a:extLst>
          </p:cNvPr>
          <p:cNvSpPr txBox="1">
            <a:spLocks/>
          </p:cNvSpPr>
          <p:nvPr/>
        </p:nvSpPr>
        <p:spPr>
          <a:xfrm>
            <a:off x="345688" y="1034779"/>
            <a:ext cx="8697951" cy="5500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>
                <a:cs typeface="Arial" panose="020B0604020202020204" pitchFamily="34" charset="0"/>
              </a:rPr>
              <a:t>При распараллеливании по задачам больше вероятность простоев недогруженных ядер. </a:t>
            </a:r>
          </a:p>
          <a:p>
            <a:r>
              <a:rPr lang="ru-RU" sz="3200" dirty="0">
                <a:cs typeface="Arial" panose="020B0604020202020204" pitchFamily="34" charset="0"/>
              </a:rPr>
              <a:t>Метод распараллеливания по данным очень хорошо масштабируется, но потенциально чаще вызывает </a:t>
            </a:r>
            <a:r>
              <a:rPr lang="ru-RU" sz="3200" dirty="0" err="1">
                <a:cs typeface="Arial" panose="020B0604020202020204" pitchFamily="34" charset="0"/>
              </a:rPr>
              <a:t>False</a:t>
            </a:r>
            <a:r>
              <a:rPr lang="ru-RU" sz="3200" dirty="0">
                <a:cs typeface="Arial" panose="020B0604020202020204" pitchFamily="34" charset="0"/>
              </a:rPr>
              <a:t> </a:t>
            </a:r>
            <a:r>
              <a:rPr lang="ru-RU" sz="3200" dirty="0" err="1">
                <a:cs typeface="Arial" panose="020B0604020202020204" pitchFamily="34" charset="0"/>
              </a:rPr>
              <a:t>Sharing</a:t>
            </a:r>
            <a:r>
              <a:rPr lang="ru-RU" sz="3200" dirty="0">
                <a:cs typeface="Arial" panose="020B0604020202020204" pitchFamily="34" charset="0"/>
              </a:rPr>
              <a:t>.</a:t>
            </a:r>
          </a:p>
          <a:p>
            <a:r>
              <a:rPr lang="ru-RU" sz="3200" dirty="0">
                <a:cs typeface="Arial" panose="020B0604020202020204" pitchFamily="34" charset="0"/>
              </a:rPr>
              <a:t>Метод распараллеливания информационных потоков обладает неустранимой начальной задержкой.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Особенности методов  распараллеливания</a:t>
            </a:r>
          </a:p>
        </p:txBody>
      </p:sp>
      <p:sp>
        <p:nvSpPr>
          <p:cNvPr id="17" name="Номер слайда 21">
            <a:extLst>
              <a:ext uri="{FF2B5EF4-FFF2-40B4-BE49-F238E27FC236}">
                <a16:creationId xmlns:a16="http://schemas.microsoft.com/office/drawing/2014/main" id="{E6D5235B-AAE0-4FEA-9874-325B65CA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.0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581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4689FA-43A0-4952-9EDB-4CCADA84871D}"/>
              </a:ext>
            </a:extLst>
          </p:cNvPr>
          <p:cNvSpPr txBox="1">
            <a:spLocks/>
          </p:cNvSpPr>
          <p:nvPr/>
        </p:nvSpPr>
        <p:spPr>
          <a:xfrm>
            <a:off x="345688" y="1034779"/>
            <a:ext cx="8036312" cy="55002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cs typeface="Arial" panose="020B0604020202020204" pitchFamily="34" charset="0"/>
              </a:rPr>
              <a:t>Суть проблемы – операции ЧТ и ЗП разными потоками различных переменных, находящихся в одной строке кэш-памяти, приводят к ненужному ожиданию перезагрузки кэш-строки для читающего потока по вине записывающего потока.</a:t>
            </a:r>
          </a:p>
          <a:p>
            <a:endParaRPr lang="ru-RU" sz="2400" dirty="0">
              <a:cs typeface="Arial" panose="020B0604020202020204" pitchFamily="34" charset="0"/>
            </a:endParaRPr>
          </a:p>
          <a:p>
            <a:pPr>
              <a:spcBef>
                <a:spcPts val="400"/>
              </a:spcBef>
            </a:pPr>
            <a:r>
              <a:rPr lang="ru-RU" sz="2400" dirty="0">
                <a:cs typeface="Arial" panose="020B0604020202020204" pitchFamily="34" charset="0"/>
                <a:hlinkClick r:id="rId3"/>
              </a:rPr>
              <a:t>https://en.wikipedia.org/wiki/False_sharing</a:t>
            </a:r>
            <a:r>
              <a:rPr lang="ru-RU" sz="2400" dirty="0"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ru-RU" sz="2400" dirty="0">
                <a:cs typeface="Arial" panose="020B0604020202020204" pitchFamily="34" charset="0"/>
                <a:hlinkClick r:id="rId4"/>
              </a:rPr>
              <a:t>https://habr.com/ru/company/intel/blog/143446/</a:t>
            </a:r>
            <a:r>
              <a:rPr lang="ru-RU" sz="2400" dirty="0"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ru-RU" sz="2400" dirty="0">
                <a:cs typeface="Arial" panose="020B0604020202020204" pitchFamily="34" charset="0"/>
                <a:hlinkClick r:id="rId5"/>
              </a:rPr>
              <a:t>https://software.intel.com/content/www/us/en/develop/articles/avoiding-and-identifying-false-sharing-among-threads.html</a:t>
            </a:r>
            <a:r>
              <a:rPr lang="ru-RU" sz="2400" dirty="0">
                <a:cs typeface="Arial" panose="020B0604020202020204" pitchFamily="34" charset="0"/>
              </a:rPr>
              <a:t>  </a:t>
            </a:r>
          </a:p>
          <a:p>
            <a:pPr>
              <a:spcBef>
                <a:spcPts val="400"/>
              </a:spcBef>
            </a:pPr>
            <a:endParaRPr lang="ru-RU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dirty="0">
                <a:cs typeface="Arial" panose="020B0604020202020204" pitchFamily="34" charset="0"/>
              </a:rPr>
              <a:t>Решение:  </a:t>
            </a:r>
            <a:br>
              <a:rPr lang="ru-RU" sz="2400" dirty="0">
                <a:cs typeface="Arial" panose="020B0604020202020204" pitchFamily="34" charset="0"/>
              </a:rPr>
            </a:br>
            <a:r>
              <a:rPr lang="ru-RU" sz="2400" dirty="0">
                <a:cs typeface="Arial" panose="020B0604020202020204" pitchFamily="34" charset="0"/>
              </a:rPr>
              <a:t>1) разнесение переменных в памяти, </a:t>
            </a:r>
            <a:br>
              <a:rPr lang="ru-RU" sz="2400" dirty="0">
                <a:cs typeface="Arial" panose="020B0604020202020204" pitchFamily="34" charset="0"/>
              </a:rPr>
            </a:br>
            <a:r>
              <a:rPr lang="ru-RU" sz="2400" dirty="0">
                <a:cs typeface="Arial" panose="020B0604020202020204" pitchFamily="34" charset="0"/>
              </a:rPr>
              <a:t>2) создание локальных копий переменных перед использованием в потоке</a:t>
            </a:r>
          </a:p>
          <a:p>
            <a:endParaRPr lang="en-US" sz="3200" dirty="0"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Ложное разделение строк кэш-памяти (</a:t>
            </a:r>
            <a:r>
              <a:rPr lang="ru-RU" sz="2600" b="1" dirty="0" err="1">
                <a:solidFill>
                  <a:schemeClr val="bg1"/>
                </a:solidFill>
                <a:latin typeface="+mn-lt"/>
              </a:rPr>
              <a:t>False</a:t>
            </a:r>
            <a:r>
              <a:rPr lang="ru-RU" sz="26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2600" b="1" dirty="0" err="1">
                <a:solidFill>
                  <a:schemeClr val="bg1"/>
                </a:solidFill>
                <a:latin typeface="+mn-lt"/>
              </a:rPr>
              <a:t>Sharing</a:t>
            </a:r>
            <a:r>
              <a:rPr lang="ru-RU" sz="2600" b="1" dirty="0">
                <a:solidFill>
                  <a:schemeClr val="bg1"/>
                </a:solidFill>
                <a:latin typeface="+mn-lt"/>
              </a:rPr>
              <a:t>)</a:t>
            </a:r>
          </a:p>
        </p:txBody>
      </p:sp>
      <p:sp>
        <p:nvSpPr>
          <p:cNvPr id="17" name="Номер слайда 21">
            <a:extLst>
              <a:ext uri="{FF2B5EF4-FFF2-40B4-BE49-F238E27FC236}">
                <a16:creationId xmlns:a16="http://schemas.microsoft.com/office/drawing/2014/main" id="{E6D5235B-AAE0-4FEA-9874-325B65CA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.0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BD8EFE2-8A3D-4069-99A5-D3C02AB977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5628" y="1004885"/>
            <a:ext cx="3360561" cy="342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73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5843</TotalTime>
  <Words>978</Words>
  <Application>Microsoft Office PowerPoint</Application>
  <PresentationFormat>Широкоэкранный</PresentationFormat>
  <Paragraphs>182</Paragraphs>
  <Slides>13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Презентация PowerPoint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Korolkov</dc:creator>
  <cp:lastModifiedBy>Ульяна М</cp:lastModifiedBy>
  <cp:revision>136</cp:revision>
  <dcterms:created xsi:type="dcterms:W3CDTF">2019-09-07T19:15:09Z</dcterms:created>
  <dcterms:modified xsi:type="dcterms:W3CDTF">2022-09-10T12:00:06Z</dcterms:modified>
</cp:coreProperties>
</file>