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5" r:id="rId2"/>
    <p:sldId id="315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23" r:id="rId13"/>
    <p:sldId id="333" r:id="rId14"/>
    <p:sldId id="335" r:id="rId15"/>
    <p:sldId id="334" r:id="rId16"/>
    <p:sldId id="336" r:id="rId17"/>
    <p:sldId id="337" r:id="rId18"/>
    <p:sldId id="338" r:id="rId19"/>
    <p:sldId id="339" r:id="rId20"/>
    <p:sldId id="349" r:id="rId21"/>
    <p:sldId id="340" r:id="rId22"/>
    <p:sldId id="341" r:id="rId23"/>
    <p:sldId id="342" r:id="rId24"/>
    <p:sldId id="350" r:id="rId25"/>
    <p:sldId id="343" r:id="rId26"/>
    <p:sldId id="344" r:id="rId27"/>
    <p:sldId id="345" r:id="rId28"/>
    <p:sldId id="346" r:id="rId29"/>
    <p:sldId id="347" r:id="rId30"/>
    <p:sldId id="348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5353CF"/>
    <a:srgbClr val="BDD7DA"/>
    <a:srgbClr val="164489"/>
    <a:srgbClr val="143E7D"/>
    <a:srgbClr val="11366D"/>
    <a:srgbClr val="0E2D5B"/>
    <a:srgbClr val="DB1150"/>
    <a:srgbClr val="004189"/>
    <a:srgbClr val="004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92E2-B296-9C46-AEDF-A445C5BF4524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6B703-5140-314D-BE6F-9D69F6685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8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82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04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571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56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567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96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0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98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57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0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5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78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95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386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46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62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89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33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94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607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50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35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7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7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79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1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9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DFB-C054-4C24-B2C8-40A5D070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8EC6F-4FAD-487A-BA7A-B3CE5379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2AB1-7AF6-4FD6-8ED8-75C7B9F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1896-E501-5044-AB4E-C1B1543A262A}" type="datetime1">
              <a:rPr lang="ru-RU" smtClean="0"/>
              <a:t>15.10.2022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DE7C-8919-4F6B-A2C8-B11AFFE6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4662-A7B4-4873-86C6-FAA8598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BED-F644-4976-9BE5-6B1E151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7BD-D6CB-4629-A15A-18863D30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18B9-BBFE-4820-88DC-3F99361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369-FE1B-E447-85D3-9AA192C010A9}" type="datetime1">
              <a:rPr lang="ru-RU" smtClean="0"/>
              <a:t>15.10.2022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7B07-E608-49DC-91E8-D10E439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5472-9968-4BA8-817A-C5C1916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639F4-14E4-4622-965D-B0D7C1BA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7BFA-B332-4251-85ED-25808207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C7A7-D9CC-44EC-8104-EC2C7A4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75FF-B555-3046-A083-ABEE2BB05C94}" type="datetime1">
              <a:rPr lang="ru-RU" smtClean="0"/>
              <a:t>15.10.2022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A324-AB40-4E7E-9A54-BF2D801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0A23-F39A-48BA-8D95-2038A55F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5E3-B0D3-4635-9C21-E411563D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33C-2A5E-4921-A107-5B70C0F1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F78-7194-4037-8CE9-DFDA13F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838-11CE-F148-B2D7-D41D77DD199D}" type="datetime1">
              <a:rPr lang="ru-RU" smtClean="0"/>
              <a:t>15.10.2022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902A-2A66-4163-ABD5-81AA8C24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2471-F1A6-4605-9597-EB21370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CAD5-450D-4E09-B010-57D21AD2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BEF3-0B33-4E0F-A4E5-0BFFB572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167-DD94-4B52-A09A-545BC896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2FEC-A0E0-9842-A2E8-9EEEDEB46A05}" type="datetime1">
              <a:rPr lang="ru-RU" smtClean="0"/>
              <a:t>15.10.2022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6672-33BE-4EC7-AFFA-661321A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8687-A7C8-4CC3-8BF4-1919A91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0C8-1EE6-4497-B340-44FD4DF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971-C176-4CC3-BFD8-2842AD13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43FF-B7DB-486A-83C3-AD310567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757D-2931-4F53-895F-DD0B9CE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4DA2-4770-A748-8259-EDD0FEB01548}" type="datetime1">
              <a:rPr lang="ru-RU" smtClean="0"/>
              <a:t>15.10.2022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81E-46A1-4F00-8A7E-0D79E690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80BD-898C-4F8B-BB89-7E32584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AB-80FD-4EE3-A374-A6767A1A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96F6-6BD4-40B6-9DE4-04D6033B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EFE0-E3EC-4DAC-9778-B2993297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493A-DC1A-4E21-9359-6B3C036B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C0C27-DA79-4FD5-BD71-5E69052D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0BBB-0785-4A5D-B1E6-1B6A0E1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1D21-DE5D-6847-A08A-18A68F95CE79}" type="datetime1">
              <a:rPr lang="ru-RU" smtClean="0"/>
              <a:t>15.10.2022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F9E1-0FC5-4285-80C9-406FE27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AF40-7A51-4A57-AF38-B1C438E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664-7213-45D1-9148-769944F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E9A8F-B486-4CA2-BD0F-8244E6CA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BA2D-0130-D54B-8B18-63A0DA761839}" type="datetime1">
              <a:rPr lang="ru-RU" smtClean="0"/>
              <a:t>15.10.2022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6E2E0-D5C0-4639-9452-301473E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C988-2128-41AE-A109-EEAD3D41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9F0C4-4333-4271-964B-742E1EAA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9764-4D08-544E-8217-6B62BE667CF4}" type="datetime1">
              <a:rPr lang="ru-RU" smtClean="0"/>
              <a:t>15.10.2022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2A93B-714A-4692-B2DA-FB223AD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5F4F-2DC0-4761-8F29-F298864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4B-9619-409B-857E-1A79B19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D0-3209-4BAF-9285-A6F06EB3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0863-7C86-46DA-B453-1DB18F38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C2E2-BCF2-4753-84D0-E76435E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14C4-55BB-DF48-BA85-DD9DED9B7042}" type="datetime1">
              <a:rPr lang="ru-RU" smtClean="0"/>
              <a:t>15.10.2022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AF00-AE54-4A9B-B3DD-6C75A18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91C-64DC-4C28-A601-3D6DEA3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20E1-325E-4B41-8211-DD3ACFE6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AC3AB-ECCD-4C98-81E1-A68ADE0D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0776-6B91-434B-B1BA-D93FD0C2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B279-27A3-491A-8EEC-F0A7795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D6D-234C-CC43-9AC7-49C2E733D43B}" type="datetime1">
              <a:rPr lang="ru-RU" smtClean="0"/>
              <a:t>15.10.2022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7FC-1B02-4B42-B178-62B7A56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4EB3-FFFB-4405-BFE3-DE7A34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9F1C-AB97-4181-8EA6-65F8D18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EA97-9A4D-41BB-85ED-34103A5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EFC2-21D1-43AB-A5CE-B7F2B6A7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F1-6D59-3E45-A21A-09995FA99727}" type="datetime1">
              <a:rPr lang="ru-RU" smtClean="0"/>
              <a:t>15.10.2022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3C52-83E9-4583-9D1C-EA0D63F8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9193-D5DD-4868-9EC5-C3374A96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vbalakshi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10443528/is-there-an-implicit-barrier-after-omp-critical-s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23390" y="2068696"/>
            <a:ext cx="9185390" cy="25367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Лекция 5</a:t>
            </a:r>
            <a:b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</a:br>
            <a: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  <a:t>Параллельные вычисления</a:t>
            </a:r>
          </a:p>
          <a:p>
            <a:pPr marL="0" indent="0">
              <a:buNone/>
            </a:pP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Бал</a:t>
            </a:r>
            <a:r>
              <a:rPr lang="en-US" b="1" dirty="0">
                <a:solidFill>
                  <a:srgbClr val="143E7D"/>
                </a:solidFill>
                <a:cs typeface="Arial" panose="020B0604020202020204" pitchFamily="34" charset="0"/>
              </a:rPr>
              <a:t>á</a:t>
            </a:r>
            <a:r>
              <a:rPr lang="ru-RU" b="1" dirty="0" err="1">
                <a:solidFill>
                  <a:srgbClr val="143E7D"/>
                </a:solidFill>
                <a:cs typeface="Arial" panose="020B0604020202020204" pitchFamily="34" charset="0"/>
              </a:rPr>
              <a:t>кшин</a:t>
            </a: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 Павел Валерьевич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43E7D"/>
                </a:solidFill>
                <a:cs typeface="Arial" panose="020B0604020202020204" pitchFamily="34" charset="0"/>
                <a:hlinkClick r:id="rId4"/>
              </a:rPr>
              <a:t>pvbalakshin@gmail.com</a:t>
            </a: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err="1">
                <a:solidFill>
                  <a:srgbClr val="BDD7DA"/>
                </a:solidFill>
                <a:cs typeface="Arial" panose="020B0604020202020204" pitchFamily="34" charset="0"/>
              </a:rPr>
              <a:t>дд.мм.гггг</a:t>
            </a:r>
            <a:endParaRPr lang="ru-RU" dirty="0">
              <a:solidFill>
                <a:srgbClr val="BDD7DA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03094D2-5709-BC47-B575-E0D30AD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atomic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8DF0763-00A8-4B5F-9392-3071B3746504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" y="772309"/>
            <a:ext cx="11871960" cy="5979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Защита операции присвоения общих переменных возможна</a:t>
            </a:r>
            <a:r>
              <a:rPr lang="en-US" sz="2600" dirty="0"/>
              <a:t> </a:t>
            </a:r>
            <a:r>
              <a:rPr lang="ru-RU" sz="2600" dirty="0"/>
              <a:t>также с помощью более быстрой директивы </a:t>
            </a:r>
            <a:r>
              <a:rPr lang="ru-RU" sz="2600" dirty="0" err="1"/>
              <a:t>atomic</a:t>
            </a:r>
            <a:r>
              <a:rPr lang="ru-RU" sz="2600" dirty="0"/>
              <a:t>, которую</a:t>
            </a:r>
            <a:r>
              <a:rPr lang="en-US" sz="2600" dirty="0"/>
              <a:t> </a:t>
            </a:r>
            <a:r>
              <a:rPr lang="ru-RU" sz="2600" dirty="0"/>
              <a:t>можно использовать только для атомарных </a:t>
            </a:r>
            <a:r>
              <a:rPr lang="ru-RU" sz="2600" dirty="0" err="1"/>
              <a:t>аппаратно</a:t>
            </a:r>
            <a:r>
              <a:rPr lang="en-US" sz="2600" dirty="0"/>
              <a:t>-</a:t>
            </a:r>
            <a:r>
              <a:rPr lang="ru-RU" sz="2600" dirty="0"/>
              <a:t>ускоряемых команд вида «</a:t>
            </a:r>
            <a:r>
              <a:rPr lang="ru-RU" sz="2600" dirty="0" err="1"/>
              <a:t>load-modify-store</a:t>
            </a:r>
            <a:r>
              <a:rPr lang="ru-RU" sz="2600" dirty="0"/>
              <a:t>», имеющих вид: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• x &lt;операция&gt;= &lt;выражение&gt;;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где &lt;операция&gt; может быть +, ∗, −, /, &amp;, ˆ, |, &lt;&lt;, &gt;&gt;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• x++;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• ++x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• x−−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• −− x ;</a:t>
            </a:r>
            <a:endParaRPr lang="en-US" sz="26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>
                <a:solidFill>
                  <a:srgbClr val="00B050"/>
                </a:solidFill>
              </a:rPr>
              <a:t>#</a:t>
            </a:r>
            <a:r>
              <a:rPr lang="ru-RU" sz="2600" dirty="0" err="1">
                <a:solidFill>
                  <a:srgbClr val="00B050"/>
                </a:solidFill>
              </a:rPr>
              <a:t>pragma</a:t>
            </a:r>
            <a:r>
              <a:rPr lang="ru-RU" sz="2600" dirty="0">
                <a:solidFill>
                  <a:srgbClr val="00B050"/>
                </a:solidFill>
              </a:rPr>
              <a:t> </a:t>
            </a:r>
            <a:r>
              <a:rPr lang="ru-RU" sz="2600" dirty="0" err="1">
                <a:solidFill>
                  <a:srgbClr val="00B050"/>
                </a:solidFill>
              </a:rPr>
              <a:t>omp</a:t>
            </a:r>
            <a:r>
              <a:rPr lang="ru-RU" sz="2600" dirty="0">
                <a:solidFill>
                  <a:srgbClr val="00B050"/>
                </a:solidFill>
              </a:rPr>
              <a:t> </a:t>
            </a:r>
            <a:r>
              <a:rPr lang="ru-RU" sz="2600" dirty="0" err="1">
                <a:solidFill>
                  <a:srgbClr val="00B050"/>
                </a:solidFill>
              </a:rPr>
              <a:t>atomic</a:t>
            </a:r>
            <a:endParaRPr lang="ru-RU" sz="2600" dirty="0">
              <a:solidFill>
                <a:srgbClr val="00B05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 err="1">
                <a:solidFill>
                  <a:srgbClr val="00B050"/>
                </a:solidFill>
              </a:rPr>
              <a:t>Counter</a:t>
            </a:r>
            <a:r>
              <a:rPr lang="ru-RU" sz="2600" dirty="0">
                <a:solidFill>
                  <a:srgbClr val="00B050"/>
                </a:solidFill>
              </a:rPr>
              <a:t> += 10;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>
                <a:solidFill>
                  <a:srgbClr val="FF0000"/>
                </a:solidFill>
              </a:rPr>
              <a:t>#</a:t>
            </a:r>
            <a:r>
              <a:rPr lang="ru-RU" sz="2600" dirty="0" err="1">
                <a:solidFill>
                  <a:srgbClr val="FF0000"/>
                </a:solidFill>
              </a:rPr>
              <a:t>pragma</a:t>
            </a:r>
            <a:r>
              <a:rPr lang="ru-RU" sz="2600" dirty="0">
                <a:solidFill>
                  <a:srgbClr val="FF0000"/>
                </a:solidFill>
              </a:rPr>
              <a:t> </a:t>
            </a:r>
            <a:r>
              <a:rPr lang="ru-RU" sz="2600" dirty="0" err="1">
                <a:solidFill>
                  <a:srgbClr val="FF0000"/>
                </a:solidFill>
              </a:rPr>
              <a:t>omp</a:t>
            </a:r>
            <a:r>
              <a:rPr lang="ru-RU" sz="2600" dirty="0">
                <a:solidFill>
                  <a:srgbClr val="FF0000"/>
                </a:solidFill>
              </a:rPr>
              <a:t> </a:t>
            </a:r>
            <a:r>
              <a:rPr lang="ru-RU" sz="2600" dirty="0" err="1">
                <a:solidFill>
                  <a:srgbClr val="FF0000"/>
                </a:solidFill>
              </a:rPr>
              <a:t>atomic</a:t>
            </a:r>
            <a:endParaRPr lang="ru-RU" sz="26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 err="1">
                <a:solidFill>
                  <a:srgbClr val="FF0000"/>
                </a:solidFill>
              </a:rPr>
              <a:t>Counter</a:t>
            </a:r>
            <a:r>
              <a:rPr lang="ru-RU" sz="2600" dirty="0">
                <a:solidFill>
                  <a:srgbClr val="FF0000"/>
                </a:solidFill>
              </a:rPr>
              <a:t> += a++; // ошибка: операция a++ не будет защищена</a:t>
            </a:r>
          </a:p>
          <a:p>
            <a:pPr marL="0" indent="0" algn="just">
              <a:spcBef>
                <a:spcPts val="0"/>
              </a:spcBef>
              <a:buNone/>
            </a:pP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8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Параметр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reduction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8DF0763-00A8-4B5F-9392-3071B3746504}"/>
              </a:ext>
            </a:extLst>
          </p:cNvPr>
          <p:cNvSpPr txBox="1">
            <a:spLocks noChangeArrowheads="1"/>
          </p:cNvSpPr>
          <p:nvPr/>
        </p:nvSpPr>
        <p:spPr>
          <a:xfrm>
            <a:off x="365760" y="772309"/>
            <a:ext cx="11871960" cy="5979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в теле цикла потоки меняют значение общей переменной, просто накапливая сумму, то возможно более эффективное устранение конфликта: 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2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  <a:r>
              <a:rPr lang="en" sz="2400" b="1" dirty="0">
                <a:solidFill>
                  <a:srgbClr val="986801"/>
                </a:solidFill>
                <a:cs typeface="Consolas" panose="020B0609020204030204" pitchFamily="49" charset="0"/>
              </a:rPr>
              <a:t>reduction</a:t>
            </a:r>
            <a:r>
              <a:rPr lang="en" sz="2400" b="1" dirty="0">
                <a:solidFill>
                  <a:srgbClr val="333333"/>
                </a:solidFill>
                <a:cs typeface="Consolas" panose="020B0609020204030204" pitchFamily="49" charset="0"/>
              </a:rPr>
              <a:t>(+:</a:t>
            </a:r>
            <a:r>
              <a:rPr lang="en" sz="2400" b="1" dirty="0">
                <a:solidFill>
                  <a:srgbClr val="986801"/>
                </a:solidFill>
                <a:cs typeface="Consolas" panose="020B0609020204030204" pitchFamily="49" charset="0"/>
              </a:rPr>
              <a:t>s</a:t>
            </a:r>
            <a:r>
              <a:rPr lang="en" sz="2400" b="1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20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i) {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E45649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[i]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i;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s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s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E45649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[i];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• В результате s будет подсчитано корректно, при этом операция модификации s будет выполняться потоками параллельно (одновременно), т.к. </a:t>
            </a:r>
            <a:r>
              <a:rPr lang="ru-RU" sz="2400" dirty="0" err="1"/>
              <a:t>OpenMP</a:t>
            </a:r>
            <a:r>
              <a:rPr lang="ru-RU" sz="2400" dirty="0"/>
              <a:t> создаст локальные копии s для каждого потока. По окончании цикла </a:t>
            </a:r>
            <a:r>
              <a:rPr lang="ru-RU" sz="2400" dirty="0" err="1"/>
              <a:t>OpenMP</a:t>
            </a:r>
            <a:r>
              <a:rPr lang="ru-RU" sz="2400" dirty="0"/>
              <a:t> 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сложит все локальные копии и поместит их в общую 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переменную s. 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• Помимо операции +, параметр </a:t>
            </a:r>
            <a:r>
              <a:rPr lang="ru-RU" sz="2400" dirty="0" err="1"/>
              <a:t>reduction</a:t>
            </a:r>
            <a:r>
              <a:rPr lang="ru-RU" sz="2400" dirty="0"/>
              <a:t> умеет работать с 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другими операциями: -, *, / 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• </a:t>
            </a:r>
            <a:r>
              <a:rPr lang="ru-RU" sz="2400" dirty="0" err="1"/>
              <a:t>OpenMP</a:t>
            </a:r>
            <a:r>
              <a:rPr lang="ru-RU" sz="2400" dirty="0"/>
              <a:t> самостоятельно инициализирует локальные 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переменные s значением 0 или 1 (в зависимости от 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операции), игнорируя начальное значение переменной s</a:t>
            </a:r>
            <a:r>
              <a:rPr lang="en-US" sz="2400" dirty="0"/>
              <a:t>.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8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 for schedule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03A9B9F-3482-4CE6-92EE-AF862D3F17DB}"/>
              </a:ext>
            </a:extLst>
          </p:cNvPr>
          <p:cNvSpPr txBox="1">
            <a:spLocks noChangeArrowheads="1"/>
          </p:cNvSpPr>
          <p:nvPr/>
        </p:nvSpPr>
        <p:spPr>
          <a:xfrm>
            <a:off x="309972" y="863665"/>
            <a:ext cx="11714388" cy="5868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static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dynamic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guided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runtime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auto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(runtime </a:t>
            </a:r>
            <a:r>
              <a:rPr lang="ru-RU" sz="2600" dirty="0"/>
              <a:t>подставляется из переменной среды окружения</a:t>
            </a:r>
            <a:r>
              <a:rPr lang="en-US" sz="2600" dirty="0"/>
              <a:t> OMP_SCHEDULE)</a:t>
            </a:r>
          </a:p>
          <a:p>
            <a:pPr>
              <a:spcBef>
                <a:spcPts val="0"/>
              </a:spcBef>
            </a:pPr>
            <a:endParaRPr lang="en-US" sz="26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 {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static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"[1] iter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, tid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i,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omp_get_thread_num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());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dynamic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"[2] iter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, tid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i,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omp_get_thread_num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());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9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(static, 1)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Таблица 5">
            <a:extLst>
              <a:ext uri="{FF2B5EF4-FFF2-40B4-BE49-F238E27FC236}">
                <a16:creationId xmlns:a16="http://schemas.microsoft.com/office/drawing/2014/main" id="{860167FC-3384-4A11-A34B-FEC048F07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03209"/>
              </p:ext>
            </p:extLst>
          </p:nvPr>
        </p:nvGraphicFramePr>
        <p:xfrm>
          <a:off x="1881101" y="133108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7">
            <a:extLst>
              <a:ext uri="{FF2B5EF4-FFF2-40B4-BE49-F238E27FC236}">
                <a16:creationId xmlns:a16="http://schemas.microsoft.com/office/drawing/2014/main" id="{A3D17738-1F2A-4F49-A199-CC4A81EF5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86265"/>
              </p:ext>
            </p:extLst>
          </p:nvPr>
        </p:nvGraphicFramePr>
        <p:xfrm>
          <a:off x="1881101" y="19368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Таблица 8">
            <a:extLst>
              <a:ext uri="{FF2B5EF4-FFF2-40B4-BE49-F238E27FC236}">
                <a16:creationId xmlns:a16="http://schemas.microsoft.com/office/drawing/2014/main" id="{2BDD3DEB-E082-4EA5-A415-CC7E3832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42535"/>
              </p:ext>
            </p:extLst>
          </p:nvPr>
        </p:nvGraphicFramePr>
        <p:xfrm>
          <a:off x="1881101" y="255521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Таблица 11">
            <a:extLst>
              <a:ext uri="{FF2B5EF4-FFF2-40B4-BE49-F238E27FC236}">
                <a16:creationId xmlns:a16="http://schemas.microsoft.com/office/drawing/2014/main" id="{5657364B-F164-48C9-B5F2-6E6E62B43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47338"/>
              </p:ext>
            </p:extLst>
          </p:nvPr>
        </p:nvGraphicFramePr>
        <p:xfrm>
          <a:off x="1881101" y="427092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Таблица 13">
            <a:extLst>
              <a:ext uri="{FF2B5EF4-FFF2-40B4-BE49-F238E27FC236}">
                <a16:creationId xmlns:a16="http://schemas.microsoft.com/office/drawing/2014/main" id="{77A84221-FF86-493A-9EE9-336FAF2D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09287"/>
              </p:ext>
            </p:extLst>
          </p:nvPr>
        </p:nvGraphicFramePr>
        <p:xfrm>
          <a:off x="1881101" y="491970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D17EC84C-6BD8-454A-BA1B-7A8E22954C5A}"/>
              </a:ext>
            </a:extLst>
          </p:cNvPr>
          <p:cNvSpPr/>
          <p:nvPr/>
        </p:nvSpPr>
        <p:spPr>
          <a:xfrm>
            <a:off x="296924" y="5430675"/>
            <a:ext cx="820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потока 1.</a:t>
            </a:r>
          </a:p>
        </p:txBody>
      </p:sp>
      <p:graphicFrame>
        <p:nvGraphicFramePr>
          <p:cNvPr id="26" name="Таблица 11">
            <a:extLst>
              <a:ext uri="{FF2B5EF4-FFF2-40B4-BE49-F238E27FC236}">
                <a16:creationId xmlns:a16="http://schemas.microsoft.com/office/drawing/2014/main" id="{8F1A567D-879F-43FF-9DFA-45D0AB1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06125"/>
              </p:ext>
            </p:extLst>
          </p:nvPr>
        </p:nvGraphicFramePr>
        <p:xfrm>
          <a:off x="1881101" y="318604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">
            <a:extLst>
              <a:ext uri="{FF2B5EF4-FFF2-40B4-BE49-F238E27FC236}">
                <a16:creationId xmlns:a16="http://schemas.microsoft.com/office/drawing/2014/main" id="{B4C80706-4680-4EA2-AAFC-F936F8958FC4}"/>
              </a:ext>
            </a:extLst>
          </p:cNvPr>
          <p:cNvCxnSpPr>
            <a:cxnSpLocks/>
          </p:cNvCxnSpPr>
          <p:nvPr/>
        </p:nvCxnSpPr>
        <p:spPr>
          <a:xfrm>
            <a:off x="8361821" y="1144866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12">
            <a:extLst>
              <a:ext uri="{FF2B5EF4-FFF2-40B4-BE49-F238E27FC236}">
                <a16:creationId xmlns:a16="http://schemas.microsoft.com/office/drawing/2014/main" id="{D7CD67D8-77E5-4B60-9178-B53E1244D9B1}"/>
              </a:ext>
            </a:extLst>
          </p:cNvPr>
          <p:cNvSpPr/>
          <p:nvPr/>
        </p:nvSpPr>
        <p:spPr>
          <a:xfrm>
            <a:off x="8412155" y="5017277"/>
            <a:ext cx="28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30" name="Прямоугольник 12">
            <a:extLst>
              <a:ext uri="{FF2B5EF4-FFF2-40B4-BE49-F238E27FC236}">
                <a16:creationId xmlns:a16="http://schemas.microsoft.com/office/drawing/2014/main" id="{D895B155-E3C7-4C88-B7C8-1727AC41090A}"/>
              </a:ext>
            </a:extLst>
          </p:cNvPr>
          <p:cNvSpPr/>
          <p:nvPr/>
        </p:nvSpPr>
        <p:spPr>
          <a:xfrm>
            <a:off x="2241141" y="3576691"/>
            <a:ext cx="841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………</a:t>
            </a:r>
            <a:endParaRPr lang="ru-RU" sz="2400" dirty="0"/>
          </a:p>
        </p:txBody>
      </p:sp>
      <p:sp>
        <p:nvSpPr>
          <p:cNvPr id="31" name="Прямоугольник 6">
            <a:extLst>
              <a:ext uri="{FF2B5EF4-FFF2-40B4-BE49-F238E27FC236}">
                <a16:creationId xmlns:a16="http://schemas.microsoft.com/office/drawing/2014/main" id="{081C0826-3DEA-4CC0-836A-BC735EE27D43}"/>
              </a:ext>
            </a:extLst>
          </p:cNvPr>
          <p:cNvSpPr/>
          <p:nvPr/>
        </p:nvSpPr>
        <p:spPr>
          <a:xfrm>
            <a:off x="296924" y="1288690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1</a:t>
            </a:r>
            <a:endParaRPr lang="ru-RU" sz="2400" dirty="0"/>
          </a:p>
        </p:txBody>
      </p:sp>
      <p:sp>
        <p:nvSpPr>
          <p:cNvPr id="32" name="Прямоугольник 6">
            <a:extLst>
              <a:ext uri="{FF2B5EF4-FFF2-40B4-BE49-F238E27FC236}">
                <a16:creationId xmlns:a16="http://schemas.microsoft.com/office/drawing/2014/main" id="{36915566-30EA-454E-83C7-60E374E4C2C3}"/>
              </a:ext>
            </a:extLst>
          </p:cNvPr>
          <p:cNvSpPr/>
          <p:nvPr/>
        </p:nvSpPr>
        <p:spPr>
          <a:xfrm>
            <a:off x="296924" y="1942376"/>
            <a:ext cx="129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2</a:t>
            </a:r>
            <a:endParaRPr lang="ru-RU" sz="2400" dirty="0"/>
          </a:p>
        </p:txBody>
      </p:sp>
      <p:sp>
        <p:nvSpPr>
          <p:cNvPr id="33" name="Прямоугольник 6">
            <a:extLst>
              <a:ext uri="{FF2B5EF4-FFF2-40B4-BE49-F238E27FC236}">
                <a16:creationId xmlns:a16="http://schemas.microsoft.com/office/drawing/2014/main" id="{13A395A4-0433-41C1-867F-E92920EB6B16}"/>
              </a:ext>
            </a:extLst>
          </p:cNvPr>
          <p:cNvSpPr/>
          <p:nvPr/>
        </p:nvSpPr>
        <p:spPr>
          <a:xfrm>
            <a:off x="296924" y="2502676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3</a:t>
            </a:r>
            <a:endParaRPr lang="ru-RU" sz="2400" dirty="0"/>
          </a:p>
        </p:txBody>
      </p:sp>
      <p:sp>
        <p:nvSpPr>
          <p:cNvPr id="34" name="Прямоугольник 6">
            <a:extLst>
              <a:ext uri="{FF2B5EF4-FFF2-40B4-BE49-F238E27FC236}">
                <a16:creationId xmlns:a16="http://schemas.microsoft.com/office/drawing/2014/main" id="{0C2540FE-CA76-4022-B2BA-960AE0FFF578}"/>
              </a:ext>
            </a:extLst>
          </p:cNvPr>
          <p:cNvSpPr/>
          <p:nvPr/>
        </p:nvSpPr>
        <p:spPr>
          <a:xfrm>
            <a:off x="296924" y="3115026"/>
            <a:ext cx="1296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4</a:t>
            </a:r>
            <a:endParaRPr lang="ru-RU" sz="2400" dirty="0"/>
          </a:p>
        </p:txBody>
      </p:sp>
      <p:sp>
        <p:nvSpPr>
          <p:cNvPr id="35" name="Прямоугольник 6">
            <a:extLst>
              <a:ext uri="{FF2B5EF4-FFF2-40B4-BE49-F238E27FC236}">
                <a16:creationId xmlns:a16="http://schemas.microsoft.com/office/drawing/2014/main" id="{C0769377-EA03-4DD6-9D97-B974DB34B07B}"/>
              </a:ext>
            </a:extLst>
          </p:cNvPr>
          <p:cNvSpPr/>
          <p:nvPr/>
        </p:nvSpPr>
        <p:spPr>
          <a:xfrm>
            <a:off x="296924" y="4216689"/>
            <a:ext cx="129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9</a:t>
            </a:r>
            <a:endParaRPr lang="ru-RU" sz="2400" dirty="0"/>
          </a:p>
        </p:txBody>
      </p:sp>
      <p:sp>
        <p:nvSpPr>
          <p:cNvPr id="36" name="Прямоугольник 6">
            <a:extLst>
              <a:ext uri="{FF2B5EF4-FFF2-40B4-BE49-F238E27FC236}">
                <a16:creationId xmlns:a16="http://schemas.microsoft.com/office/drawing/2014/main" id="{EF099B2C-25C3-4A95-8B87-A094DF65B997}"/>
              </a:ext>
            </a:extLst>
          </p:cNvPr>
          <p:cNvSpPr/>
          <p:nvPr/>
        </p:nvSpPr>
        <p:spPr>
          <a:xfrm>
            <a:off x="296919" y="4829794"/>
            <a:ext cx="1584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10</a:t>
            </a:r>
            <a:endParaRPr lang="ru-RU" sz="2400" dirty="0"/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(2)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006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(static, 1)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594679" y="1025705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(2)</a:t>
            </a:r>
            <a:endParaRPr lang="ru-RU" sz="2400" dirty="0"/>
          </a:p>
        </p:txBody>
      </p:sp>
      <p:graphicFrame>
        <p:nvGraphicFramePr>
          <p:cNvPr id="56" name="Таблица 5">
            <a:extLst>
              <a:ext uri="{FF2B5EF4-FFF2-40B4-BE49-F238E27FC236}">
                <a16:creationId xmlns:a16="http://schemas.microsoft.com/office/drawing/2014/main" id="{30B3F437-E258-4FCA-8263-0F2F485EE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62336"/>
              </p:ext>
            </p:extLst>
          </p:nvPr>
        </p:nvGraphicFramePr>
        <p:xfrm>
          <a:off x="1979712" y="2310415"/>
          <a:ext cx="579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Таблица 7">
            <a:extLst>
              <a:ext uri="{FF2B5EF4-FFF2-40B4-BE49-F238E27FC236}">
                <a16:creationId xmlns:a16="http://schemas.microsoft.com/office/drawing/2014/main" id="{3103097D-7BE0-444F-BEAD-1170704F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36577"/>
              </p:ext>
            </p:extLst>
          </p:nvPr>
        </p:nvGraphicFramePr>
        <p:xfrm>
          <a:off x="1983607" y="3320577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Arrow Connector 2">
            <a:extLst>
              <a:ext uri="{FF2B5EF4-FFF2-40B4-BE49-F238E27FC236}">
                <a16:creationId xmlns:a16="http://schemas.microsoft.com/office/drawing/2014/main" id="{41C12300-23F2-4378-B505-90FE1FBA6667}"/>
              </a:ext>
            </a:extLst>
          </p:cNvPr>
          <p:cNvCxnSpPr>
            <a:cxnSpLocks/>
          </p:cNvCxnSpPr>
          <p:nvPr/>
        </p:nvCxnSpPr>
        <p:spPr>
          <a:xfrm flipV="1">
            <a:off x="827584" y="2983212"/>
            <a:ext cx="7826811" cy="7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12">
            <a:extLst>
              <a:ext uri="{FF2B5EF4-FFF2-40B4-BE49-F238E27FC236}">
                <a16:creationId xmlns:a16="http://schemas.microsoft.com/office/drawing/2014/main" id="{AFB2CBBC-314A-43B9-86E0-E353043C5CA4}"/>
              </a:ext>
            </a:extLst>
          </p:cNvPr>
          <p:cNvSpPr/>
          <p:nvPr/>
        </p:nvSpPr>
        <p:spPr>
          <a:xfrm>
            <a:off x="8616203" y="280556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60" name="Прямоугольник 6">
            <a:extLst>
              <a:ext uri="{FF2B5EF4-FFF2-40B4-BE49-F238E27FC236}">
                <a16:creationId xmlns:a16="http://schemas.microsoft.com/office/drawing/2014/main" id="{9110D86C-759C-4BCC-97AA-957BBF348DE7}"/>
              </a:ext>
            </a:extLst>
          </p:cNvPr>
          <p:cNvSpPr/>
          <p:nvPr/>
        </p:nvSpPr>
        <p:spPr>
          <a:xfrm>
            <a:off x="395535" y="2268025"/>
            <a:ext cx="1533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Thread #0</a:t>
            </a:r>
            <a:endParaRPr lang="ru-RU" sz="2400" dirty="0"/>
          </a:p>
        </p:txBody>
      </p:sp>
      <p:sp>
        <p:nvSpPr>
          <p:cNvPr id="61" name="Прямоугольник 6">
            <a:extLst>
              <a:ext uri="{FF2B5EF4-FFF2-40B4-BE49-F238E27FC236}">
                <a16:creationId xmlns:a16="http://schemas.microsoft.com/office/drawing/2014/main" id="{C1FB4464-D38C-4833-ADCC-F933D410D1B7}"/>
              </a:ext>
            </a:extLst>
          </p:cNvPr>
          <p:cNvSpPr/>
          <p:nvPr/>
        </p:nvSpPr>
        <p:spPr>
          <a:xfrm>
            <a:off x="395547" y="3240272"/>
            <a:ext cx="1533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Thread #1</a:t>
            </a:r>
            <a:endParaRPr lang="ru-RU" sz="2400" dirty="0"/>
          </a:p>
        </p:txBody>
      </p:sp>
      <p:cxnSp>
        <p:nvCxnSpPr>
          <p:cNvPr id="62" name="Straight Connector 22">
            <a:extLst>
              <a:ext uri="{FF2B5EF4-FFF2-40B4-BE49-F238E27FC236}">
                <a16:creationId xmlns:a16="http://schemas.microsoft.com/office/drawing/2014/main" id="{629F9932-11EE-4968-A809-1DEB22C1D7F0}"/>
              </a:ext>
            </a:extLst>
          </p:cNvPr>
          <p:cNvCxnSpPr>
            <a:cxnSpLocks/>
          </p:cNvCxnSpPr>
          <p:nvPr/>
        </p:nvCxnSpPr>
        <p:spPr>
          <a:xfrm>
            <a:off x="2279319" y="206084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">
            <a:extLst>
              <a:ext uri="{FF2B5EF4-FFF2-40B4-BE49-F238E27FC236}">
                <a16:creationId xmlns:a16="http://schemas.microsoft.com/office/drawing/2014/main" id="{12C85257-2E63-4C4A-994C-7F8013F5D945}"/>
              </a:ext>
            </a:extLst>
          </p:cNvPr>
          <p:cNvSpPr/>
          <p:nvPr/>
        </p:nvSpPr>
        <p:spPr>
          <a:xfrm>
            <a:off x="1115616" y="3711873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1</a:t>
            </a:r>
            <a:endParaRPr lang="ru-RU" sz="2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id="{D3F3974D-64AF-4BA0-A1CC-8A002C10CA27}"/>
              </a:ext>
            </a:extLst>
          </p:cNvPr>
          <p:cNvCxnSpPr>
            <a:cxnSpLocks/>
          </p:cNvCxnSpPr>
          <p:nvPr/>
        </p:nvCxnSpPr>
        <p:spPr>
          <a:xfrm>
            <a:off x="2584119" y="2056086"/>
            <a:ext cx="0" cy="252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">
            <a:extLst>
              <a:ext uri="{FF2B5EF4-FFF2-40B4-BE49-F238E27FC236}">
                <a16:creationId xmlns:a16="http://schemas.microsoft.com/office/drawing/2014/main" id="{B811D10C-5226-460B-A4B0-1A2E2C70ED19}"/>
              </a:ext>
            </a:extLst>
          </p:cNvPr>
          <p:cNvSpPr/>
          <p:nvPr/>
        </p:nvSpPr>
        <p:spPr>
          <a:xfrm>
            <a:off x="1403648" y="4149080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2</a:t>
            </a:r>
            <a:endParaRPr lang="ru-RU" sz="2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id="{D3314163-75E6-46AC-9E22-2D4759EF701C}"/>
              </a:ext>
            </a:extLst>
          </p:cNvPr>
          <p:cNvCxnSpPr>
            <a:cxnSpLocks/>
          </p:cNvCxnSpPr>
          <p:nvPr/>
        </p:nvCxnSpPr>
        <p:spPr>
          <a:xfrm>
            <a:off x="2888921" y="2051317"/>
            <a:ext cx="0" cy="2986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">
            <a:extLst>
              <a:ext uri="{FF2B5EF4-FFF2-40B4-BE49-F238E27FC236}">
                <a16:creationId xmlns:a16="http://schemas.microsoft.com/office/drawing/2014/main" id="{D91D942C-D29F-4FBA-8BC6-9050C1ADEBFE}"/>
              </a:ext>
            </a:extLst>
          </p:cNvPr>
          <p:cNvSpPr/>
          <p:nvPr/>
        </p:nvSpPr>
        <p:spPr>
          <a:xfrm>
            <a:off x="1691680" y="4576359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3</a:t>
            </a:r>
            <a:endParaRPr lang="ru-RU" sz="2400" dirty="0"/>
          </a:p>
        </p:txBody>
      </p:sp>
      <p:cxnSp>
        <p:nvCxnSpPr>
          <p:cNvPr id="68" name="Straight Connector 33">
            <a:extLst>
              <a:ext uri="{FF2B5EF4-FFF2-40B4-BE49-F238E27FC236}">
                <a16:creationId xmlns:a16="http://schemas.microsoft.com/office/drawing/2014/main" id="{624D0AF1-BBC4-40D3-BA74-F88FE8C07CFC}"/>
              </a:ext>
            </a:extLst>
          </p:cNvPr>
          <p:cNvCxnSpPr>
            <a:cxnSpLocks/>
          </p:cNvCxnSpPr>
          <p:nvPr/>
        </p:nvCxnSpPr>
        <p:spPr>
          <a:xfrm>
            <a:off x="3197073" y="2053704"/>
            <a:ext cx="0" cy="34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">
            <a:extLst>
              <a:ext uri="{FF2B5EF4-FFF2-40B4-BE49-F238E27FC236}">
                <a16:creationId xmlns:a16="http://schemas.microsoft.com/office/drawing/2014/main" id="{2373493F-DF23-47F9-B6CA-670755BAD634}"/>
              </a:ext>
            </a:extLst>
          </p:cNvPr>
          <p:cNvSpPr/>
          <p:nvPr/>
        </p:nvSpPr>
        <p:spPr>
          <a:xfrm>
            <a:off x="2000876" y="5025651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4</a:t>
            </a:r>
            <a:endParaRPr lang="ru-RU" sz="2400" dirty="0"/>
          </a:p>
        </p:txBody>
      </p:sp>
      <p:cxnSp>
        <p:nvCxnSpPr>
          <p:cNvPr id="70" name="Straight Connector 35">
            <a:extLst>
              <a:ext uri="{FF2B5EF4-FFF2-40B4-BE49-F238E27FC236}">
                <a16:creationId xmlns:a16="http://schemas.microsoft.com/office/drawing/2014/main" id="{E9386AB5-EFC5-481B-9BEC-22BA39A88E3D}"/>
              </a:ext>
            </a:extLst>
          </p:cNvPr>
          <p:cNvCxnSpPr>
            <a:cxnSpLocks/>
          </p:cNvCxnSpPr>
          <p:nvPr/>
        </p:nvCxnSpPr>
        <p:spPr>
          <a:xfrm>
            <a:off x="3493148" y="2053108"/>
            <a:ext cx="0" cy="384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6">
            <a:extLst>
              <a:ext uri="{FF2B5EF4-FFF2-40B4-BE49-F238E27FC236}">
                <a16:creationId xmlns:a16="http://schemas.microsoft.com/office/drawing/2014/main" id="{E139695E-6830-41F9-A04F-7D4C0CC60428}"/>
              </a:ext>
            </a:extLst>
          </p:cNvPr>
          <p:cNvSpPr/>
          <p:nvPr/>
        </p:nvSpPr>
        <p:spPr>
          <a:xfrm>
            <a:off x="2295907" y="5449525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5</a:t>
            </a:r>
            <a:endParaRPr lang="ru-RU" sz="2400" dirty="0"/>
          </a:p>
        </p:txBody>
      </p:sp>
      <p:cxnSp>
        <p:nvCxnSpPr>
          <p:cNvPr id="72" name="Straight Connector 37">
            <a:extLst>
              <a:ext uri="{FF2B5EF4-FFF2-40B4-BE49-F238E27FC236}">
                <a16:creationId xmlns:a16="http://schemas.microsoft.com/office/drawing/2014/main" id="{8F199FC4-415F-4F22-8730-EC6D51B5C421}"/>
              </a:ext>
            </a:extLst>
          </p:cNvPr>
          <p:cNvCxnSpPr>
            <a:cxnSpLocks/>
          </p:cNvCxnSpPr>
          <p:nvPr/>
        </p:nvCxnSpPr>
        <p:spPr>
          <a:xfrm>
            <a:off x="3801300" y="2055495"/>
            <a:ext cx="0" cy="431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6">
            <a:extLst>
              <a:ext uri="{FF2B5EF4-FFF2-40B4-BE49-F238E27FC236}">
                <a16:creationId xmlns:a16="http://schemas.microsoft.com/office/drawing/2014/main" id="{0E2ACB11-E3DE-409C-B420-7E1A4FDEB4FE}"/>
              </a:ext>
            </a:extLst>
          </p:cNvPr>
          <p:cNvSpPr/>
          <p:nvPr/>
        </p:nvSpPr>
        <p:spPr>
          <a:xfrm>
            <a:off x="2605103" y="5898817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991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(static,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D17EC84C-6BD8-454A-BA1B-7A8E22954C5A}"/>
              </a:ext>
            </a:extLst>
          </p:cNvPr>
          <p:cNvSpPr/>
          <p:nvPr/>
        </p:nvSpPr>
        <p:spPr>
          <a:xfrm>
            <a:off x="296924" y="5430675"/>
            <a:ext cx="820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потока 1.</a:t>
            </a: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(2)</a:t>
            </a:r>
            <a:endParaRPr lang="ru-RU" sz="2400" dirty="0"/>
          </a:p>
        </p:txBody>
      </p:sp>
      <p:graphicFrame>
        <p:nvGraphicFramePr>
          <p:cNvPr id="38" name="Таблица 5">
            <a:extLst>
              <a:ext uri="{FF2B5EF4-FFF2-40B4-BE49-F238E27FC236}">
                <a16:creationId xmlns:a16="http://schemas.microsoft.com/office/drawing/2014/main" id="{ECEAA04B-0E34-4E16-8C88-0351346F1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78962"/>
              </p:ext>
            </p:extLst>
          </p:nvPr>
        </p:nvGraphicFramePr>
        <p:xfrm>
          <a:off x="1879993" y="138424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Таблица 7">
            <a:extLst>
              <a:ext uri="{FF2B5EF4-FFF2-40B4-BE49-F238E27FC236}">
                <a16:creationId xmlns:a16="http://schemas.microsoft.com/office/drawing/2014/main" id="{000BF579-4DE1-4AB4-9884-FC012D48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0157"/>
              </p:ext>
            </p:extLst>
          </p:nvPr>
        </p:nvGraphicFramePr>
        <p:xfrm>
          <a:off x="1879993" y="199002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Таблица 8">
            <a:extLst>
              <a:ext uri="{FF2B5EF4-FFF2-40B4-BE49-F238E27FC236}">
                <a16:creationId xmlns:a16="http://schemas.microsoft.com/office/drawing/2014/main" id="{EE4EBD7E-0ABA-4674-BBDA-D353692AF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29663"/>
              </p:ext>
            </p:extLst>
          </p:nvPr>
        </p:nvGraphicFramePr>
        <p:xfrm>
          <a:off x="1879993" y="260837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Таблица 11">
            <a:extLst>
              <a:ext uri="{FF2B5EF4-FFF2-40B4-BE49-F238E27FC236}">
                <a16:creationId xmlns:a16="http://schemas.microsoft.com/office/drawing/2014/main" id="{DA68A604-CCE6-458C-B347-06B058ED0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39706"/>
              </p:ext>
            </p:extLst>
          </p:nvPr>
        </p:nvGraphicFramePr>
        <p:xfrm>
          <a:off x="1879993" y="432408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Таблица 13">
            <a:extLst>
              <a:ext uri="{FF2B5EF4-FFF2-40B4-BE49-F238E27FC236}">
                <a16:creationId xmlns:a16="http://schemas.microsoft.com/office/drawing/2014/main" id="{2DD173A8-3D9D-4027-AA69-5AD4B49C4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80581"/>
              </p:ext>
            </p:extLst>
          </p:nvPr>
        </p:nvGraphicFramePr>
        <p:xfrm>
          <a:off x="1879993" y="497286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2">
            <a:extLst>
              <a:ext uri="{FF2B5EF4-FFF2-40B4-BE49-F238E27FC236}">
                <a16:creationId xmlns:a16="http://schemas.microsoft.com/office/drawing/2014/main" id="{4DC2DEC1-82FD-4AFA-B024-99DC7FE6784C}"/>
              </a:ext>
            </a:extLst>
          </p:cNvPr>
          <p:cNvCxnSpPr>
            <a:cxnSpLocks/>
          </p:cNvCxnSpPr>
          <p:nvPr/>
        </p:nvCxnSpPr>
        <p:spPr>
          <a:xfrm>
            <a:off x="8360713" y="1198026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12">
            <a:extLst>
              <a:ext uri="{FF2B5EF4-FFF2-40B4-BE49-F238E27FC236}">
                <a16:creationId xmlns:a16="http://schemas.microsoft.com/office/drawing/2014/main" id="{605248A7-56B9-4135-BF0C-8392A5135D4C}"/>
              </a:ext>
            </a:extLst>
          </p:cNvPr>
          <p:cNvSpPr/>
          <p:nvPr/>
        </p:nvSpPr>
        <p:spPr>
          <a:xfrm>
            <a:off x="8411047" y="5070437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45" name="Прямоугольник 6">
            <a:extLst>
              <a:ext uri="{FF2B5EF4-FFF2-40B4-BE49-F238E27FC236}">
                <a16:creationId xmlns:a16="http://schemas.microsoft.com/office/drawing/2014/main" id="{F5BB77A8-7424-419E-9F5F-BD8534BEB268}"/>
              </a:ext>
            </a:extLst>
          </p:cNvPr>
          <p:cNvSpPr/>
          <p:nvPr/>
        </p:nvSpPr>
        <p:spPr>
          <a:xfrm>
            <a:off x="295816" y="1341850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2</a:t>
            </a:r>
            <a:endParaRPr lang="ru-RU" sz="2400" dirty="0"/>
          </a:p>
        </p:txBody>
      </p:sp>
      <p:sp>
        <p:nvSpPr>
          <p:cNvPr id="46" name="Прямоугольник 6">
            <a:extLst>
              <a:ext uri="{FF2B5EF4-FFF2-40B4-BE49-F238E27FC236}">
                <a16:creationId xmlns:a16="http://schemas.microsoft.com/office/drawing/2014/main" id="{04000B8A-0427-475B-919E-58E899AEBAF6}"/>
              </a:ext>
            </a:extLst>
          </p:cNvPr>
          <p:cNvSpPr/>
          <p:nvPr/>
        </p:nvSpPr>
        <p:spPr>
          <a:xfrm>
            <a:off x="295816" y="1972386"/>
            <a:ext cx="129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4</a:t>
            </a:r>
            <a:endParaRPr lang="ru-RU" sz="2400" dirty="0"/>
          </a:p>
        </p:txBody>
      </p:sp>
      <p:sp>
        <p:nvSpPr>
          <p:cNvPr id="47" name="Прямоугольник 6">
            <a:extLst>
              <a:ext uri="{FF2B5EF4-FFF2-40B4-BE49-F238E27FC236}">
                <a16:creationId xmlns:a16="http://schemas.microsoft.com/office/drawing/2014/main" id="{B614BCA7-901D-4683-B871-FBC23FD7D3F8}"/>
              </a:ext>
            </a:extLst>
          </p:cNvPr>
          <p:cNvSpPr/>
          <p:nvPr/>
        </p:nvSpPr>
        <p:spPr>
          <a:xfrm>
            <a:off x="295816" y="2555836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6</a:t>
            </a:r>
            <a:endParaRPr lang="ru-RU" sz="2400" dirty="0"/>
          </a:p>
        </p:txBody>
      </p:sp>
      <p:sp>
        <p:nvSpPr>
          <p:cNvPr id="48" name="Прямоугольник 6">
            <a:extLst>
              <a:ext uri="{FF2B5EF4-FFF2-40B4-BE49-F238E27FC236}">
                <a16:creationId xmlns:a16="http://schemas.microsoft.com/office/drawing/2014/main" id="{E5018FC7-F1F7-4E26-9623-B67CBF97A5BA}"/>
              </a:ext>
            </a:extLst>
          </p:cNvPr>
          <p:cNvSpPr/>
          <p:nvPr/>
        </p:nvSpPr>
        <p:spPr>
          <a:xfrm>
            <a:off x="295816" y="4269849"/>
            <a:ext cx="129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8</a:t>
            </a:r>
            <a:endParaRPr lang="ru-RU" sz="2400" dirty="0"/>
          </a:p>
        </p:txBody>
      </p:sp>
      <p:sp>
        <p:nvSpPr>
          <p:cNvPr id="49" name="Прямоугольник 6">
            <a:extLst>
              <a:ext uri="{FF2B5EF4-FFF2-40B4-BE49-F238E27FC236}">
                <a16:creationId xmlns:a16="http://schemas.microsoft.com/office/drawing/2014/main" id="{EE348D9B-2DE5-4982-BAEA-57D4C045C2D6}"/>
              </a:ext>
            </a:extLst>
          </p:cNvPr>
          <p:cNvSpPr/>
          <p:nvPr/>
        </p:nvSpPr>
        <p:spPr>
          <a:xfrm>
            <a:off x="295811" y="4882954"/>
            <a:ext cx="1584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17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(static,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15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(2)</a:t>
            </a:r>
            <a:endParaRPr lang="ru-RU" sz="2400" dirty="0"/>
          </a:p>
        </p:txBody>
      </p:sp>
      <p:sp>
        <p:nvSpPr>
          <p:cNvPr id="50" name="Прямоугольник 19">
            <a:extLst>
              <a:ext uri="{FF2B5EF4-FFF2-40B4-BE49-F238E27FC236}">
                <a16:creationId xmlns:a16="http://schemas.microsoft.com/office/drawing/2014/main" id="{F6DD451A-5EF9-45BC-8BE1-985B8CCAA57B}"/>
              </a:ext>
            </a:extLst>
          </p:cNvPr>
          <p:cNvSpPr/>
          <p:nvPr/>
        </p:nvSpPr>
        <p:spPr>
          <a:xfrm>
            <a:off x="458299" y="5810332"/>
            <a:ext cx="820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потока 1.</a:t>
            </a:r>
          </a:p>
        </p:txBody>
      </p:sp>
      <p:graphicFrame>
        <p:nvGraphicFramePr>
          <p:cNvPr id="51" name="Таблица 5">
            <a:extLst>
              <a:ext uri="{FF2B5EF4-FFF2-40B4-BE49-F238E27FC236}">
                <a16:creationId xmlns:a16="http://schemas.microsoft.com/office/drawing/2014/main" id="{AD7C4D1D-3DE2-4F33-95D2-F41384151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86595"/>
              </p:ext>
            </p:extLst>
          </p:nvPr>
        </p:nvGraphicFramePr>
        <p:xfrm>
          <a:off x="769433" y="15913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Прямоугольник 6">
            <a:extLst>
              <a:ext uri="{FF2B5EF4-FFF2-40B4-BE49-F238E27FC236}">
                <a16:creationId xmlns:a16="http://schemas.microsoft.com/office/drawing/2014/main" id="{651589AC-F252-49B3-AAE3-1AD7E88E0FCE}"/>
              </a:ext>
            </a:extLst>
          </p:cNvPr>
          <p:cNvSpPr/>
          <p:nvPr/>
        </p:nvSpPr>
        <p:spPr>
          <a:xfrm>
            <a:off x="769433" y="2144801"/>
            <a:ext cx="137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0-14</a:t>
            </a:r>
            <a:endParaRPr lang="ru-RU" sz="2400" dirty="0"/>
          </a:p>
        </p:txBody>
      </p:sp>
      <p:cxnSp>
        <p:nvCxnSpPr>
          <p:cNvPr id="53" name="Straight Arrow Connector 2">
            <a:extLst>
              <a:ext uri="{FF2B5EF4-FFF2-40B4-BE49-F238E27FC236}">
                <a16:creationId xmlns:a16="http://schemas.microsoft.com/office/drawing/2014/main" id="{F98318F2-43E5-4856-AC03-5764F31376A4}"/>
              </a:ext>
            </a:extLst>
          </p:cNvPr>
          <p:cNvCxnSpPr>
            <a:cxnSpLocks/>
          </p:cNvCxnSpPr>
          <p:nvPr/>
        </p:nvCxnSpPr>
        <p:spPr>
          <a:xfrm>
            <a:off x="7250153" y="1405182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12">
            <a:extLst>
              <a:ext uri="{FF2B5EF4-FFF2-40B4-BE49-F238E27FC236}">
                <a16:creationId xmlns:a16="http://schemas.microsoft.com/office/drawing/2014/main" id="{0B1FA468-A362-4D29-8CF5-216471E94F50}"/>
              </a:ext>
            </a:extLst>
          </p:cNvPr>
          <p:cNvSpPr/>
          <p:nvPr/>
        </p:nvSpPr>
        <p:spPr>
          <a:xfrm>
            <a:off x="7300487" y="5277593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55" name="Прямоугольник 6">
            <a:extLst>
              <a:ext uri="{FF2B5EF4-FFF2-40B4-BE49-F238E27FC236}">
                <a16:creationId xmlns:a16="http://schemas.microsoft.com/office/drawing/2014/main" id="{163B0A3C-9892-4A8E-8CF0-49FD6357974B}"/>
              </a:ext>
            </a:extLst>
          </p:cNvPr>
          <p:cNvSpPr/>
          <p:nvPr/>
        </p:nvSpPr>
        <p:spPr>
          <a:xfrm>
            <a:off x="5402004" y="2144801"/>
            <a:ext cx="1560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15-19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92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(static, 1)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D17EC84C-6BD8-454A-BA1B-7A8E22954C5A}"/>
              </a:ext>
            </a:extLst>
          </p:cNvPr>
          <p:cNvSpPr/>
          <p:nvPr/>
        </p:nvSpPr>
        <p:spPr>
          <a:xfrm>
            <a:off x="434898" y="5430675"/>
            <a:ext cx="8232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остальных потоков.</a:t>
            </a:r>
          </a:p>
        </p:txBody>
      </p:sp>
      <p:cxnSp>
        <p:nvCxnSpPr>
          <p:cNvPr id="28" name="Straight Arrow Connector 2">
            <a:extLst>
              <a:ext uri="{FF2B5EF4-FFF2-40B4-BE49-F238E27FC236}">
                <a16:creationId xmlns:a16="http://schemas.microsoft.com/office/drawing/2014/main" id="{B4C80706-4680-4EA2-AAFC-F936F8958FC4}"/>
              </a:ext>
            </a:extLst>
          </p:cNvPr>
          <p:cNvCxnSpPr>
            <a:cxnSpLocks/>
          </p:cNvCxnSpPr>
          <p:nvPr/>
        </p:nvCxnSpPr>
        <p:spPr>
          <a:xfrm>
            <a:off x="8361821" y="1144866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</a:t>
            </a:r>
            <a:r>
              <a:rPr lang="ru-RU" sz="2400" dirty="0"/>
              <a:t>4</a:t>
            </a:r>
            <a:r>
              <a:rPr lang="en-US" sz="2400" dirty="0"/>
              <a:t>)</a:t>
            </a:r>
            <a:endParaRPr lang="ru-RU" sz="2400" dirty="0"/>
          </a:p>
        </p:txBody>
      </p:sp>
      <p:graphicFrame>
        <p:nvGraphicFramePr>
          <p:cNvPr id="38" name="Таблица 5">
            <a:extLst>
              <a:ext uri="{FF2B5EF4-FFF2-40B4-BE49-F238E27FC236}">
                <a16:creationId xmlns:a16="http://schemas.microsoft.com/office/drawing/2014/main" id="{438B783D-5DC2-41DA-BB2B-F0792B37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0423"/>
              </p:ext>
            </p:extLst>
          </p:nvPr>
        </p:nvGraphicFramePr>
        <p:xfrm>
          <a:off x="1848900" y="14341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Таблица 7">
            <a:extLst>
              <a:ext uri="{FF2B5EF4-FFF2-40B4-BE49-F238E27FC236}">
                <a16:creationId xmlns:a16="http://schemas.microsoft.com/office/drawing/2014/main" id="{941EA457-A04B-4447-9F26-D6EB271F8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68148"/>
              </p:ext>
            </p:extLst>
          </p:nvPr>
        </p:nvGraphicFramePr>
        <p:xfrm>
          <a:off x="1848900" y="203996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Таблица 8">
            <a:extLst>
              <a:ext uri="{FF2B5EF4-FFF2-40B4-BE49-F238E27FC236}">
                <a16:creationId xmlns:a16="http://schemas.microsoft.com/office/drawing/2014/main" id="{70E7BA09-1793-4275-A613-5A6BEF54A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623"/>
              </p:ext>
            </p:extLst>
          </p:nvPr>
        </p:nvGraphicFramePr>
        <p:xfrm>
          <a:off x="1848900" y="26583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Таблица 11">
            <a:extLst>
              <a:ext uri="{FF2B5EF4-FFF2-40B4-BE49-F238E27FC236}">
                <a16:creationId xmlns:a16="http://schemas.microsoft.com/office/drawing/2014/main" id="{8458F3E0-B39F-4FE8-8484-D43151047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35301"/>
              </p:ext>
            </p:extLst>
          </p:nvPr>
        </p:nvGraphicFramePr>
        <p:xfrm>
          <a:off x="1848900" y="4374027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Таблица 13">
            <a:extLst>
              <a:ext uri="{FF2B5EF4-FFF2-40B4-BE49-F238E27FC236}">
                <a16:creationId xmlns:a16="http://schemas.microsoft.com/office/drawing/2014/main" id="{07D1123F-E3E0-491E-B906-593E2A2FE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40969"/>
              </p:ext>
            </p:extLst>
          </p:nvPr>
        </p:nvGraphicFramePr>
        <p:xfrm>
          <a:off x="1848900" y="502280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Прямоугольник 12">
            <a:extLst>
              <a:ext uri="{FF2B5EF4-FFF2-40B4-BE49-F238E27FC236}">
                <a16:creationId xmlns:a16="http://schemas.microsoft.com/office/drawing/2014/main" id="{C2800C49-F0CC-42CF-8B8D-18327D7A6FB1}"/>
              </a:ext>
            </a:extLst>
          </p:cNvPr>
          <p:cNvSpPr/>
          <p:nvPr/>
        </p:nvSpPr>
        <p:spPr>
          <a:xfrm>
            <a:off x="8379954" y="512037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44" name="Прямоугольник 6">
            <a:extLst>
              <a:ext uri="{FF2B5EF4-FFF2-40B4-BE49-F238E27FC236}">
                <a16:creationId xmlns:a16="http://schemas.microsoft.com/office/drawing/2014/main" id="{C81233AB-B76F-4436-A604-00A5DEAFFB74}"/>
              </a:ext>
            </a:extLst>
          </p:cNvPr>
          <p:cNvSpPr/>
          <p:nvPr/>
        </p:nvSpPr>
        <p:spPr>
          <a:xfrm>
            <a:off x="264723" y="1391788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1</a:t>
            </a:r>
            <a:endParaRPr lang="ru-RU" sz="2400" dirty="0"/>
          </a:p>
        </p:txBody>
      </p:sp>
      <p:sp>
        <p:nvSpPr>
          <p:cNvPr id="45" name="Прямоугольник 6">
            <a:extLst>
              <a:ext uri="{FF2B5EF4-FFF2-40B4-BE49-F238E27FC236}">
                <a16:creationId xmlns:a16="http://schemas.microsoft.com/office/drawing/2014/main" id="{F8B3F1CF-F50A-4E78-9EC8-5195483416B9}"/>
              </a:ext>
            </a:extLst>
          </p:cNvPr>
          <p:cNvSpPr/>
          <p:nvPr/>
        </p:nvSpPr>
        <p:spPr>
          <a:xfrm>
            <a:off x="264723" y="2045474"/>
            <a:ext cx="129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2</a:t>
            </a:r>
            <a:endParaRPr lang="ru-RU" sz="2400" dirty="0"/>
          </a:p>
        </p:txBody>
      </p:sp>
      <p:sp>
        <p:nvSpPr>
          <p:cNvPr id="46" name="Прямоугольник 6">
            <a:extLst>
              <a:ext uri="{FF2B5EF4-FFF2-40B4-BE49-F238E27FC236}">
                <a16:creationId xmlns:a16="http://schemas.microsoft.com/office/drawing/2014/main" id="{4748C901-D1B9-4822-9251-1DB5ACF4196D}"/>
              </a:ext>
            </a:extLst>
          </p:cNvPr>
          <p:cNvSpPr/>
          <p:nvPr/>
        </p:nvSpPr>
        <p:spPr>
          <a:xfrm>
            <a:off x="264723" y="2605774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3</a:t>
            </a:r>
            <a:endParaRPr lang="ru-RU" sz="2400" dirty="0"/>
          </a:p>
        </p:txBody>
      </p:sp>
      <p:sp>
        <p:nvSpPr>
          <p:cNvPr id="47" name="Прямоугольник 6">
            <a:extLst>
              <a:ext uri="{FF2B5EF4-FFF2-40B4-BE49-F238E27FC236}">
                <a16:creationId xmlns:a16="http://schemas.microsoft.com/office/drawing/2014/main" id="{429702B0-3010-4909-85DF-E4468FCFF385}"/>
              </a:ext>
            </a:extLst>
          </p:cNvPr>
          <p:cNvSpPr/>
          <p:nvPr/>
        </p:nvSpPr>
        <p:spPr>
          <a:xfrm>
            <a:off x="264723" y="4319787"/>
            <a:ext cx="129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4</a:t>
            </a:r>
            <a:endParaRPr lang="ru-RU" sz="2400" dirty="0"/>
          </a:p>
        </p:txBody>
      </p:sp>
      <p:sp>
        <p:nvSpPr>
          <p:cNvPr id="48" name="Прямоугольник 6">
            <a:extLst>
              <a:ext uri="{FF2B5EF4-FFF2-40B4-BE49-F238E27FC236}">
                <a16:creationId xmlns:a16="http://schemas.microsoft.com/office/drawing/2014/main" id="{C9C60646-21F6-4C19-A4CF-4AA236EB6CA7}"/>
              </a:ext>
            </a:extLst>
          </p:cNvPr>
          <p:cNvSpPr/>
          <p:nvPr/>
        </p:nvSpPr>
        <p:spPr>
          <a:xfrm>
            <a:off x="264718" y="4932892"/>
            <a:ext cx="1584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61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(static,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D17EC84C-6BD8-454A-BA1B-7A8E22954C5A}"/>
              </a:ext>
            </a:extLst>
          </p:cNvPr>
          <p:cNvSpPr/>
          <p:nvPr/>
        </p:nvSpPr>
        <p:spPr>
          <a:xfrm>
            <a:off x="434898" y="5471963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остальных потоков.</a:t>
            </a:r>
          </a:p>
        </p:txBody>
      </p:sp>
      <p:cxnSp>
        <p:nvCxnSpPr>
          <p:cNvPr id="28" name="Straight Arrow Connector 2">
            <a:extLst>
              <a:ext uri="{FF2B5EF4-FFF2-40B4-BE49-F238E27FC236}">
                <a16:creationId xmlns:a16="http://schemas.microsoft.com/office/drawing/2014/main" id="{B4C80706-4680-4EA2-AAFC-F936F8958FC4}"/>
              </a:ext>
            </a:extLst>
          </p:cNvPr>
          <p:cNvCxnSpPr>
            <a:cxnSpLocks/>
          </p:cNvCxnSpPr>
          <p:nvPr/>
        </p:nvCxnSpPr>
        <p:spPr>
          <a:xfrm>
            <a:off x="8361821" y="1144866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</a:t>
            </a:r>
            <a:r>
              <a:rPr lang="ru-RU" sz="2400" dirty="0"/>
              <a:t>4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43" name="Прямоугольник 12">
            <a:extLst>
              <a:ext uri="{FF2B5EF4-FFF2-40B4-BE49-F238E27FC236}">
                <a16:creationId xmlns:a16="http://schemas.microsoft.com/office/drawing/2014/main" id="{C2800C49-F0CC-42CF-8B8D-18327D7A6FB1}"/>
              </a:ext>
            </a:extLst>
          </p:cNvPr>
          <p:cNvSpPr/>
          <p:nvPr/>
        </p:nvSpPr>
        <p:spPr>
          <a:xfrm>
            <a:off x="8379954" y="512037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9922F4B9-A37E-4C9B-8E92-5A2072F39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3161"/>
              </p:ext>
            </p:extLst>
          </p:nvPr>
        </p:nvGraphicFramePr>
        <p:xfrm>
          <a:off x="1927635" y="183402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Таблица 7">
            <a:extLst>
              <a:ext uri="{FF2B5EF4-FFF2-40B4-BE49-F238E27FC236}">
                <a16:creationId xmlns:a16="http://schemas.microsoft.com/office/drawing/2014/main" id="{BA8DC038-26CD-4BFD-B972-64619164E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5731"/>
              </p:ext>
            </p:extLst>
          </p:nvPr>
        </p:nvGraphicFramePr>
        <p:xfrm>
          <a:off x="1927635" y="243981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Таблица 8">
            <a:extLst>
              <a:ext uri="{FF2B5EF4-FFF2-40B4-BE49-F238E27FC236}">
                <a16:creationId xmlns:a16="http://schemas.microsoft.com/office/drawing/2014/main" id="{D512BA41-34AC-4D4D-8094-05397D7A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23044"/>
              </p:ext>
            </p:extLst>
          </p:nvPr>
        </p:nvGraphicFramePr>
        <p:xfrm>
          <a:off x="1927635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Прямоугольник 6">
            <a:extLst>
              <a:ext uri="{FF2B5EF4-FFF2-40B4-BE49-F238E27FC236}">
                <a16:creationId xmlns:a16="http://schemas.microsoft.com/office/drawing/2014/main" id="{66ECB4BD-5B50-4ECE-B7EA-8A36F7919FAC}"/>
              </a:ext>
            </a:extLst>
          </p:cNvPr>
          <p:cNvSpPr/>
          <p:nvPr/>
        </p:nvSpPr>
        <p:spPr>
          <a:xfrm>
            <a:off x="343458" y="1791634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</a:t>
            </a:r>
            <a:r>
              <a:rPr lang="ru-RU" sz="2400" dirty="0"/>
              <a:t>2</a:t>
            </a:r>
          </a:p>
        </p:txBody>
      </p:sp>
      <p:sp>
        <p:nvSpPr>
          <p:cNvPr id="32" name="Прямоугольник 6">
            <a:extLst>
              <a:ext uri="{FF2B5EF4-FFF2-40B4-BE49-F238E27FC236}">
                <a16:creationId xmlns:a16="http://schemas.microsoft.com/office/drawing/2014/main" id="{E85C42B4-BC6D-4EE7-81DB-3E89316A5001}"/>
              </a:ext>
            </a:extLst>
          </p:cNvPr>
          <p:cNvSpPr/>
          <p:nvPr/>
        </p:nvSpPr>
        <p:spPr>
          <a:xfrm>
            <a:off x="343458" y="2445320"/>
            <a:ext cx="129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</a:t>
            </a:r>
            <a:r>
              <a:rPr lang="ru-RU" sz="2400" dirty="0"/>
              <a:t>4</a:t>
            </a:r>
          </a:p>
        </p:txBody>
      </p:sp>
      <p:sp>
        <p:nvSpPr>
          <p:cNvPr id="33" name="Прямоугольник 6">
            <a:extLst>
              <a:ext uri="{FF2B5EF4-FFF2-40B4-BE49-F238E27FC236}">
                <a16:creationId xmlns:a16="http://schemas.microsoft.com/office/drawing/2014/main" id="{A8FF5346-336C-4A92-933D-A0602BBC47C4}"/>
              </a:ext>
            </a:extLst>
          </p:cNvPr>
          <p:cNvSpPr/>
          <p:nvPr/>
        </p:nvSpPr>
        <p:spPr>
          <a:xfrm>
            <a:off x="343458" y="3005620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</a:t>
            </a:r>
            <a:r>
              <a:rPr lang="ru-RU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4424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(static,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15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</a:t>
            </a:r>
            <a:r>
              <a:rPr lang="ru-RU" sz="2400" dirty="0"/>
              <a:t>4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50" name="Прямоугольник 19">
            <a:extLst>
              <a:ext uri="{FF2B5EF4-FFF2-40B4-BE49-F238E27FC236}">
                <a16:creationId xmlns:a16="http://schemas.microsoft.com/office/drawing/2014/main" id="{F6DD451A-5EF9-45BC-8BE1-985B8CCAA57B}"/>
              </a:ext>
            </a:extLst>
          </p:cNvPr>
          <p:cNvSpPr/>
          <p:nvPr/>
        </p:nvSpPr>
        <p:spPr>
          <a:xfrm>
            <a:off x="434898" y="5681941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остальных потоков.</a:t>
            </a:r>
          </a:p>
        </p:txBody>
      </p:sp>
      <p:graphicFrame>
        <p:nvGraphicFramePr>
          <p:cNvPr id="51" name="Таблица 5">
            <a:extLst>
              <a:ext uri="{FF2B5EF4-FFF2-40B4-BE49-F238E27FC236}">
                <a16:creationId xmlns:a16="http://schemas.microsoft.com/office/drawing/2014/main" id="{AD7C4D1D-3DE2-4F33-95D2-F41384151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60062"/>
              </p:ext>
            </p:extLst>
          </p:nvPr>
        </p:nvGraphicFramePr>
        <p:xfrm>
          <a:off x="769433" y="15913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Прямоугольник 6">
            <a:extLst>
              <a:ext uri="{FF2B5EF4-FFF2-40B4-BE49-F238E27FC236}">
                <a16:creationId xmlns:a16="http://schemas.microsoft.com/office/drawing/2014/main" id="{651589AC-F252-49B3-AAE3-1AD7E88E0FCE}"/>
              </a:ext>
            </a:extLst>
          </p:cNvPr>
          <p:cNvSpPr/>
          <p:nvPr/>
        </p:nvSpPr>
        <p:spPr>
          <a:xfrm>
            <a:off x="769433" y="2144801"/>
            <a:ext cx="137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0-14</a:t>
            </a:r>
            <a:endParaRPr lang="ru-RU" sz="2400" dirty="0"/>
          </a:p>
        </p:txBody>
      </p:sp>
      <p:cxnSp>
        <p:nvCxnSpPr>
          <p:cNvPr id="53" name="Straight Arrow Connector 2">
            <a:extLst>
              <a:ext uri="{FF2B5EF4-FFF2-40B4-BE49-F238E27FC236}">
                <a16:creationId xmlns:a16="http://schemas.microsoft.com/office/drawing/2014/main" id="{F98318F2-43E5-4856-AC03-5764F31376A4}"/>
              </a:ext>
            </a:extLst>
          </p:cNvPr>
          <p:cNvCxnSpPr>
            <a:cxnSpLocks/>
          </p:cNvCxnSpPr>
          <p:nvPr/>
        </p:nvCxnSpPr>
        <p:spPr>
          <a:xfrm>
            <a:off x="7250153" y="1405182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12">
            <a:extLst>
              <a:ext uri="{FF2B5EF4-FFF2-40B4-BE49-F238E27FC236}">
                <a16:creationId xmlns:a16="http://schemas.microsoft.com/office/drawing/2014/main" id="{0B1FA468-A362-4D29-8CF5-216471E94F50}"/>
              </a:ext>
            </a:extLst>
          </p:cNvPr>
          <p:cNvSpPr/>
          <p:nvPr/>
        </p:nvSpPr>
        <p:spPr>
          <a:xfrm>
            <a:off x="7300487" y="5277593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55" name="Прямоугольник 6">
            <a:extLst>
              <a:ext uri="{FF2B5EF4-FFF2-40B4-BE49-F238E27FC236}">
                <a16:creationId xmlns:a16="http://schemas.microsoft.com/office/drawing/2014/main" id="{163B0A3C-9892-4A8E-8CF0-49FD6357974B}"/>
              </a:ext>
            </a:extLst>
          </p:cNvPr>
          <p:cNvSpPr/>
          <p:nvPr/>
        </p:nvSpPr>
        <p:spPr>
          <a:xfrm>
            <a:off x="5402004" y="2144801"/>
            <a:ext cx="1560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15-19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325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for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E5F2495-64C4-4481-96BF-52977BBE8D19}"/>
              </a:ext>
            </a:extLst>
          </p:cNvPr>
          <p:cNvSpPr/>
          <p:nvPr/>
        </p:nvSpPr>
        <p:spPr>
          <a:xfrm>
            <a:off x="153820" y="888789"/>
            <a:ext cx="119162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Итерации внутри </a:t>
            </a:r>
            <a:r>
              <a:rPr lang="ru-RU" sz="2400" u="sng" dirty="0"/>
              <a:t>канонических</a:t>
            </a:r>
            <a:r>
              <a:rPr lang="ru-RU" sz="2400" dirty="0"/>
              <a:t> циклов for можно поделить между несколькими потоками для параллельного исполнения, указав всего одну директиву:</a:t>
            </a:r>
          </a:p>
          <a:p>
            <a:pPr algn="just"/>
            <a:endParaRPr lang="en-US" sz="1200" dirty="0"/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2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4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20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4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  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</a:t>
            </a:r>
            <a:r>
              <a:rPr lang="ru-RU" sz="2400" dirty="0">
                <a:solidFill>
                  <a:srgbClr val="333333"/>
                </a:solidFill>
                <a:cs typeface="Consolas" panose="020B0609020204030204" pitchFamily="49" charset="0"/>
              </a:rPr>
              <a:t>  </a:t>
            </a:r>
            <a:r>
              <a:rPr lang="en" sz="2400" dirty="0">
                <a:solidFill>
                  <a:srgbClr val="E45649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[i]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b;</a:t>
            </a:r>
          </a:p>
          <a:p>
            <a:endParaRPr lang="ru-RU" sz="1200" dirty="0"/>
          </a:p>
          <a:p>
            <a:pPr algn="just"/>
            <a:r>
              <a:rPr lang="ru-RU" sz="2400" dirty="0"/>
              <a:t>Поток 0 заполнит элементы c a[0] по a[9]. Поток 1 заполнит элементы c a[10] по a[19]. ОpenMP создаёт локальную копию переменной i для каждого потока (поэтому при выполнении i++ потоки не мешают друг другу). Переменные a и b являются общими для потоков (что не является проблемой, т.к. внутри цикла обе используются только для чтения и не изменяются).</a:t>
            </a:r>
          </a:p>
          <a:p>
            <a:pPr algn="just"/>
            <a:endParaRPr lang="ru-RU" sz="1200" dirty="0"/>
          </a:p>
          <a:p>
            <a:pPr algn="just"/>
            <a:r>
              <a:rPr lang="ru-RU" sz="2400" b="1" dirty="0"/>
              <a:t>Если цикл не является каноническим, </a:t>
            </a:r>
            <a:r>
              <a:rPr lang="ru-RU" sz="2400" b="1" dirty="0" err="1"/>
              <a:t>OpenMP</a:t>
            </a:r>
            <a:r>
              <a:rPr lang="ru-RU" sz="2400" b="1" dirty="0"/>
              <a:t> </a:t>
            </a:r>
          </a:p>
          <a:p>
            <a:pPr algn="just"/>
            <a:r>
              <a:rPr lang="ru-RU" sz="2400" b="1" dirty="0"/>
              <a:t>либо не будет его распараллеливать, либо распараллелит </a:t>
            </a:r>
          </a:p>
          <a:p>
            <a:pPr algn="just"/>
            <a:r>
              <a:rPr lang="ru-RU" sz="2400" b="1" dirty="0"/>
              <a:t>с ошибками.</a:t>
            </a:r>
          </a:p>
        </p:txBody>
      </p:sp>
    </p:spTree>
    <p:extLst>
      <p:ext uri="{BB962C8B-B14F-4D97-AF65-F5344CB8AC3E}">
        <p14:creationId xmlns:p14="http://schemas.microsoft.com/office/powerpoint/2010/main" val="46223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 for schedule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5.12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03A9B9F-3482-4CE6-92EE-AF862D3F17DB}"/>
              </a:ext>
            </a:extLst>
          </p:cNvPr>
          <p:cNvSpPr txBox="1">
            <a:spLocks noChangeArrowheads="1"/>
          </p:cNvSpPr>
          <p:nvPr/>
        </p:nvSpPr>
        <p:spPr>
          <a:xfrm>
            <a:off x="309972" y="863665"/>
            <a:ext cx="11714388" cy="5868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static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dynamic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guided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runtime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auto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(runtime </a:t>
            </a:r>
            <a:r>
              <a:rPr lang="ru-RU" sz="2600" dirty="0"/>
              <a:t>подставляется из переменной среды окружения</a:t>
            </a:r>
            <a:r>
              <a:rPr lang="en-US" sz="2600" dirty="0"/>
              <a:t> OMP_SCHEDULE)</a:t>
            </a:r>
          </a:p>
          <a:p>
            <a:pPr>
              <a:spcBef>
                <a:spcPts val="0"/>
              </a:spcBef>
            </a:pPr>
            <a:endParaRPr lang="en-US" sz="26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 {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static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"[1] iter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, tid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i,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omp_get_thread_num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());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dynamic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"[2] iter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, tid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i,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omp_get_thread_num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());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9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(dynamic,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</a:t>
            </a:r>
            <a:r>
              <a:rPr lang="ru-RU" sz="2400" dirty="0"/>
              <a:t>2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50" name="Прямоугольник 19">
            <a:extLst>
              <a:ext uri="{FF2B5EF4-FFF2-40B4-BE49-F238E27FC236}">
                <a16:creationId xmlns:a16="http://schemas.microsoft.com/office/drawing/2014/main" id="{F6DD451A-5EF9-45BC-8BE1-985B8CCAA57B}"/>
              </a:ext>
            </a:extLst>
          </p:cNvPr>
          <p:cNvSpPr/>
          <p:nvPr/>
        </p:nvSpPr>
        <p:spPr>
          <a:xfrm>
            <a:off x="381470" y="5202811"/>
            <a:ext cx="8208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зеленым цветом помечены итерации потока 1.</a:t>
            </a:r>
          </a:p>
          <a:p>
            <a:r>
              <a:rPr lang="ru-RU" sz="2400" dirty="0"/>
              <a:t>Предположим, что все нечетные итерации выполняются в 2 раза быстрее.</a:t>
            </a:r>
          </a:p>
        </p:txBody>
      </p:sp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7B1935-54E1-4DCF-9957-95494EDCE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43738"/>
              </p:ext>
            </p:extLst>
          </p:nvPr>
        </p:nvGraphicFramePr>
        <p:xfrm>
          <a:off x="1888286" y="135648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422573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3456168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881772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6175087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0859837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Прямоугольник 6">
            <a:extLst>
              <a:ext uri="{FF2B5EF4-FFF2-40B4-BE49-F238E27FC236}">
                <a16:creationId xmlns:a16="http://schemas.microsoft.com/office/drawing/2014/main" id="{CB162DE0-A108-4268-94E0-D497FFC339E3}"/>
              </a:ext>
            </a:extLst>
          </p:cNvPr>
          <p:cNvSpPr/>
          <p:nvPr/>
        </p:nvSpPr>
        <p:spPr>
          <a:xfrm>
            <a:off x="304109" y="1314095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1</a:t>
            </a:r>
            <a:endParaRPr lang="ru-RU" sz="2400" dirty="0"/>
          </a:p>
        </p:txBody>
      </p:sp>
      <p:cxnSp>
        <p:nvCxnSpPr>
          <p:cNvPr id="36" name="Straight Arrow Connector 2">
            <a:extLst>
              <a:ext uri="{FF2B5EF4-FFF2-40B4-BE49-F238E27FC236}">
                <a16:creationId xmlns:a16="http://schemas.microsoft.com/office/drawing/2014/main" id="{19AAEC9C-21A5-44E7-B77D-25112B5C6648}"/>
              </a:ext>
            </a:extLst>
          </p:cNvPr>
          <p:cNvCxnSpPr>
            <a:cxnSpLocks/>
          </p:cNvCxnSpPr>
          <p:nvPr/>
        </p:nvCxnSpPr>
        <p:spPr>
          <a:xfrm>
            <a:off x="8369006" y="1170271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12">
            <a:extLst>
              <a:ext uri="{FF2B5EF4-FFF2-40B4-BE49-F238E27FC236}">
                <a16:creationId xmlns:a16="http://schemas.microsoft.com/office/drawing/2014/main" id="{37D40CB3-6F7A-4DA9-9D6C-13EE77F2EB90}"/>
              </a:ext>
            </a:extLst>
          </p:cNvPr>
          <p:cNvSpPr/>
          <p:nvPr/>
        </p:nvSpPr>
        <p:spPr>
          <a:xfrm>
            <a:off x="8419340" y="5042682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39" name="Прямоугольник 6">
            <a:extLst>
              <a:ext uri="{FF2B5EF4-FFF2-40B4-BE49-F238E27FC236}">
                <a16:creationId xmlns:a16="http://schemas.microsoft.com/office/drawing/2014/main" id="{F9D4CFF2-FBB4-4828-ADFA-A3C55B9D5CB0}"/>
              </a:ext>
            </a:extLst>
          </p:cNvPr>
          <p:cNvSpPr/>
          <p:nvPr/>
        </p:nvSpPr>
        <p:spPr>
          <a:xfrm>
            <a:off x="304109" y="1967781"/>
            <a:ext cx="129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2</a:t>
            </a:r>
            <a:endParaRPr lang="ru-RU" sz="2400" dirty="0"/>
          </a:p>
        </p:txBody>
      </p:sp>
      <p:sp>
        <p:nvSpPr>
          <p:cNvPr id="40" name="Прямоугольник 6">
            <a:extLst>
              <a:ext uri="{FF2B5EF4-FFF2-40B4-BE49-F238E27FC236}">
                <a16:creationId xmlns:a16="http://schemas.microsoft.com/office/drawing/2014/main" id="{00EBEE17-C0F8-47E0-A57C-F406D31EEE8C}"/>
              </a:ext>
            </a:extLst>
          </p:cNvPr>
          <p:cNvSpPr/>
          <p:nvPr/>
        </p:nvSpPr>
        <p:spPr>
          <a:xfrm>
            <a:off x="304109" y="2569770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3</a:t>
            </a:r>
            <a:endParaRPr lang="ru-RU" sz="2400" dirty="0"/>
          </a:p>
        </p:txBody>
      </p:sp>
      <p:sp>
        <p:nvSpPr>
          <p:cNvPr id="41" name="Прямоугольник 6">
            <a:extLst>
              <a:ext uri="{FF2B5EF4-FFF2-40B4-BE49-F238E27FC236}">
                <a16:creationId xmlns:a16="http://schemas.microsoft.com/office/drawing/2014/main" id="{BA8C6598-888F-454D-8B31-3C2D3ADBEA34}"/>
              </a:ext>
            </a:extLst>
          </p:cNvPr>
          <p:cNvSpPr/>
          <p:nvPr/>
        </p:nvSpPr>
        <p:spPr>
          <a:xfrm>
            <a:off x="304109" y="3198681"/>
            <a:ext cx="1296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4</a:t>
            </a:r>
            <a:endParaRPr lang="ru-RU" sz="2400" dirty="0"/>
          </a:p>
        </p:txBody>
      </p:sp>
      <p:graphicFrame>
        <p:nvGraphicFramePr>
          <p:cNvPr id="42" name="Таблица 5">
            <a:extLst>
              <a:ext uri="{FF2B5EF4-FFF2-40B4-BE49-F238E27FC236}">
                <a16:creationId xmlns:a16="http://schemas.microsoft.com/office/drawing/2014/main" id="{6D846430-909E-4028-97AE-EA1A3084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44716"/>
              </p:ext>
            </p:extLst>
          </p:nvPr>
        </p:nvGraphicFramePr>
        <p:xfrm>
          <a:off x="1888286" y="197635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67472433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896308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9107542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64631395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Таблица 5">
            <a:extLst>
              <a:ext uri="{FF2B5EF4-FFF2-40B4-BE49-F238E27FC236}">
                <a16:creationId xmlns:a16="http://schemas.microsoft.com/office/drawing/2014/main" id="{4D3768E3-B3FC-4543-BF14-EA9CB6DB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635"/>
              </p:ext>
            </p:extLst>
          </p:nvPr>
        </p:nvGraphicFramePr>
        <p:xfrm>
          <a:off x="1884577" y="260619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96839053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608115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6140379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32023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8387936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FD497213-FDAD-4EC7-884E-4C5B3879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28504"/>
              </p:ext>
            </p:extLst>
          </p:nvPr>
        </p:nvGraphicFramePr>
        <p:xfrm>
          <a:off x="1884577" y="322323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090587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0736338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0751149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018705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Прямоугольник 6">
            <a:extLst>
              <a:ext uri="{FF2B5EF4-FFF2-40B4-BE49-F238E27FC236}">
                <a16:creationId xmlns:a16="http://schemas.microsoft.com/office/drawing/2014/main" id="{2910F699-DB04-423E-8C34-A8323F590351}"/>
              </a:ext>
            </a:extLst>
          </p:cNvPr>
          <p:cNvSpPr/>
          <p:nvPr/>
        </p:nvSpPr>
        <p:spPr>
          <a:xfrm>
            <a:off x="304114" y="3833439"/>
            <a:ext cx="129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5</a:t>
            </a:r>
            <a:endParaRPr lang="ru-RU" sz="2400" dirty="0"/>
          </a:p>
        </p:txBody>
      </p:sp>
      <p:sp>
        <p:nvSpPr>
          <p:cNvPr id="46" name="Прямоугольник 6">
            <a:extLst>
              <a:ext uri="{FF2B5EF4-FFF2-40B4-BE49-F238E27FC236}">
                <a16:creationId xmlns:a16="http://schemas.microsoft.com/office/drawing/2014/main" id="{56CEC002-0F45-4091-9F72-875BF7E9EA71}"/>
              </a:ext>
            </a:extLst>
          </p:cNvPr>
          <p:cNvSpPr/>
          <p:nvPr/>
        </p:nvSpPr>
        <p:spPr>
          <a:xfrm>
            <a:off x="304109" y="4446544"/>
            <a:ext cx="1368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6</a:t>
            </a:r>
            <a:endParaRPr lang="ru-RU" sz="2400" dirty="0"/>
          </a:p>
        </p:txBody>
      </p:sp>
      <p:graphicFrame>
        <p:nvGraphicFramePr>
          <p:cNvPr id="47" name="Таблица 5">
            <a:extLst>
              <a:ext uri="{FF2B5EF4-FFF2-40B4-BE49-F238E27FC236}">
                <a16:creationId xmlns:a16="http://schemas.microsoft.com/office/drawing/2014/main" id="{92C6916E-BC24-46F8-B741-A82D6AD9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32034"/>
              </p:ext>
            </p:extLst>
          </p:nvPr>
        </p:nvGraphicFramePr>
        <p:xfrm>
          <a:off x="1879091" y="385267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090587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0751149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018705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5">
            <a:extLst>
              <a:ext uri="{FF2B5EF4-FFF2-40B4-BE49-F238E27FC236}">
                <a16:creationId xmlns:a16="http://schemas.microsoft.com/office/drawing/2014/main" id="{CE6F88A8-F6E3-413C-972F-CB4AC7866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81219"/>
              </p:ext>
            </p:extLst>
          </p:nvPr>
        </p:nvGraphicFramePr>
        <p:xfrm>
          <a:off x="1879091" y="44821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090587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0751149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018705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75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(dynamic, 1)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594679" y="1025705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(2)</a:t>
            </a:r>
            <a:endParaRPr lang="ru-RU" sz="2400" dirty="0"/>
          </a:p>
        </p:txBody>
      </p:sp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05619D29-489E-4DB1-933C-2D7CDD66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77945"/>
              </p:ext>
            </p:extLst>
          </p:nvPr>
        </p:nvGraphicFramePr>
        <p:xfrm>
          <a:off x="2019075" y="2047998"/>
          <a:ext cx="579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91589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082553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772488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748184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5925634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0392544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1844273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86205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14290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Таблица 7">
            <a:extLst>
              <a:ext uri="{FF2B5EF4-FFF2-40B4-BE49-F238E27FC236}">
                <a16:creationId xmlns:a16="http://schemas.microsoft.com/office/drawing/2014/main" id="{79D83D69-18CA-48CA-A2D9-9FC89BFDB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6349"/>
              </p:ext>
            </p:extLst>
          </p:nvPr>
        </p:nvGraphicFramePr>
        <p:xfrm>
          <a:off x="2022970" y="3058160"/>
          <a:ext cx="579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924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036780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78741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646711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633164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1460948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749227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853937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442946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7FF464FB-FBCB-4DF9-B781-83A8B83ED654}"/>
              </a:ext>
            </a:extLst>
          </p:cNvPr>
          <p:cNvCxnSpPr>
            <a:cxnSpLocks/>
          </p:cNvCxnSpPr>
          <p:nvPr/>
        </p:nvCxnSpPr>
        <p:spPr>
          <a:xfrm flipV="1">
            <a:off x="866947" y="2720795"/>
            <a:ext cx="7826811" cy="7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12">
            <a:extLst>
              <a:ext uri="{FF2B5EF4-FFF2-40B4-BE49-F238E27FC236}">
                <a16:creationId xmlns:a16="http://schemas.microsoft.com/office/drawing/2014/main" id="{CD1E0426-52DB-4D0E-BA7D-374259D071A5}"/>
              </a:ext>
            </a:extLst>
          </p:cNvPr>
          <p:cNvSpPr/>
          <p:nvPr/>
        </p:nvSpPr>
        <p:spPr>
          <a:xfrm>
            <a:off x="8655566" y="2543151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35" name="Прямоугольник 6">
            <a:extLst>
              <a:ext uri="{FF2B5EF4-FFF2-40B4-BE49-F238E27FC236}">
                <a16:creationId xmlns:a16="http://schemas.microsoft.com/office/drawing/2014/main" id="{4EC59F09-344C-49A3-B2B5-53E3DD13866B}"/>
              </a:ext>
            </a:extLst>
          </p:cNvPr>
          <p:cNvSpPr/>
          <p:nvPr/>
        </p:nvSpPr>
        <p:spPr>
          <a:xfrm>
            <a:off x="434898" y="2005608"/>
            <a:ext cx="1533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Thread #0</a:t>
            </a:r>
            <a:endParaRPr lang="ru-RU" sz="2400" dirty="0"/>
          </a:p>
        </p:txBody>
      </p:sp>
      <p:sp>
        <p:nvSpPr>
          <p:cNvPr id="36" name="Прямоугольник 6">
            <a:extLst>
              <a:ext uri="{FF2B5EF4-FFF2-40B4-BE49-F238E27FC236}">
                <a16:creationId xmlns:a16="http://schemas.microsoft.com/office/drawing/2014/main" id="{73A377A3-1931-4761-91BA-84F783DBE6BE}"/>
              </a:ext>
            </a:extLst>
          </p:cNvPr>
          <p:cNvSpPr/>
          <p:nvPr/>
        </p:nvSpPr>
        <p:spPr>
          <a:xfrm>
            <a:off x="434910" y="2977855"/>
            <a:ext cx="1533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Thread #1</a:t>
            </a:r>
            <a:endParaRPr lang="ru-RU" sz="2400" dirty="0"/>
          </a:p>
        </p:txBody>
      </p:sp>
      <p:cxnSp>
        <p:nvCxnSpPr>
          <p:cNvPr id="38" name="Straight Connector 5">
            <a:extLst>
              <a:ext uri="{FF2B5EF4-FFF2-40B4-BE49-F238E27FC236}">
                <a16:creationId xmlns:a16="http://schemas.microsoft.com/office/drawing/2014/main" id="{6141C751-BF09-4E31-8D36-BE09A4B9BEAA}"/>
              </a:ext>
            </a:extLst>
          </p:cNvPr>
          <p:cNvCxnSpPr>
            <a:cxnSpLocks/>
          </p:cNvCxnSpPr>
          <p:nvPr/>
        </p:nvCxnSpPr>
        <p:spPr>
          <a:xfrm>
            <a:off x="2318682" y="1798431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6">
            <a:extLst>
              <a:ext uri="{FF2B5EF4-FFF2-40B4-BE49-F238E27FC236}">
                <a16:creationId xmlns:a16="http://schemas.microsoft.com/office/drawing/2014/main" id="{C65D40EE-49A5-4EEE-BB63-CF96B93DE274}"/>
              </a:ext>
            </a:extLst>
          </p:cNvPr>
          <p:cNvSpPr/>
          <p:nvPr/>
        </p:nvSpPr>
        <p:spPr>
          <a:xfrm>
            <a:off x="1154979" y="3449456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1</a:t>
            </a:r>
            <a:endParaRPr lang="ru-RU" sz="2400" dirty="0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73C399B5-4C73-4BE2-BFD2-3597655BE9D4}"/>
              </a:ext>
            </a:extLst>
          </p:cNvPr>
          <p:cNvCxnSpPr>
            <a:cxnSpLocks/>
          </p:cNvCxnSpPr>
          <p:nvPr/>
        </p:nvCxnSpPr>
        <p:spPr>
          <a:xfrm>
            <a:off x="2623482" y="1793669"/>
            <a:ext cx="0" cy="252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6">
            <a:extLst>
              <a:ext uri="{FF2B5EF4-FFF2-40B4-BE49-F238E27FC236}">
                <a16:creationId xmlns:a16="http://schemas.microsoft.com/office/drawing/2014/main" id="{103809B4-D1B1-4CBB-9D86-1132A0805F11}"/>
              </a:ext>
            </a:extLst>
          </p:cNvPr>
          <p:cNvSpPr/>
          <p:nvPr/>
        </p:nvSpPr>
        <p:spPr>
          <a:xfrm>
            <a:off x="1443011" y="3886663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2</a:t>
            </a:r>
            <a:endParaRPr lang="ru-RU" sz="2400" dirty="0"/>
          </a:p>
        </p:txBody>
      </p: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B2D686FA-EA22-4976-9B44-637F974D93FE}"/>
              </a:ext>
            </a:extLst>
          </p:cNvPr>
          <p:cNvCxnSpPr>
            <a:cxnSpLocks/>
          </p:cNvCxnSpPr>
          <p:nvPr/>
        </p:nvCxnSpPr>
        <p:spPr>
          <a:xfrm>
            <a:off x="2928284" y="1788900"/>
            <a:ext cx="0" cy="2986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6">
            <a:extLst>
              <a:ext uri="{FF2B5EF4-FFF2-40B4-BE49-F238E27FC236}">
                <a16:creationId xmlns:a16="http://schemas.microsoft.com/office/drawing/2014/main" id="{28CC5153-612E-4DC3-97AB-B4FCB4E8194E}"/>
              </a:ext>
            </a:extLst>
          </p:cNvPr>
          <p:cNvSpPr/>
          <p:nvPr/>
        </p:nvSpPr>
        <p:spPr>
          <a:xfrm>
            <a:off x="1731043" y="4313942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3</a:t>
            </a:r>
            <a:endParaRPr lang="ru-RU" sz="2400" dirty="0"/>
          </a:p>
        </p:txBody>
      </p:sp>
      <p:cxnSp>
        <p:nvCxnSpPr>
          <p:cNvPr id="44" name="Straight Connector 24">
            <a:extLst>
              <a:ext uri="{FF2B5EF4-FFF2-40B4-BE49-F238E27FC236}">
                <a16:creationId xmlns:a16="http://schemas.microsoft.com/office/drawing/2014/main" id="{69CA379F-B825-415B-9CC7-5305AD4D6B01}"/>
              </a:ext>
            </a:extLst>
          </p:cNvPr>
          <p:cNvCxnSpPr>
            <a:cxnSpLocks/>
          </p:cNvCxnSpPr>
          <p:nvPr/>
        </p:nvCxnSpPr>
        <p:spPr>
          <a:xfrm>
            <a:off x="3236436" y="1791287"/>
            <a:ext cx="0" cy="34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6">
            <a:extLst>
              <a:ext uri="{FF2B5EF4-FFF2-40B4-BE49-F238E27FC236}">
                <a16:creationId xmlns:a16="http://schemas.microsoft.com/office/drawing/2014/main" id="{253F6CC7-ED01-4B5C-B1FA-BDDEE3D0631E}"/>
              </a:ext>
            </a:extLst>
          </p:cNvPr>
          <p:cNvSpPr/>
          <p:nvPr/>
        </p:nvSpPr>
        <p:spPr>
          <a:xfrm>
            <a:off x="2040239" y="4763234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4</a:t>
            </a:r>
            <a:endParaRPr lang="ru-RU" sz="2400" dirty="0"/>
          </a:p>
        </p:txBody>
      </p: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0BDAFD5E-76C8-4FBD-8F9E-4B94437D12E5}"/>
              </a:ext>
            </a:extLst>
          </p:cNvPr>
          <p:cNvCxnSpPr>
            <a:cxnSpLocks/>
          </p:cNvCxnSpPr>
          <p:nvPr/>
        </p:nvCxnSpPr>
        <p:spPr>
          <a:xfrm>
            <a:off x="3532511" y="1790691"/>
            <a:ext cx="0" cy="384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6">
            <a:extLst>
              <a:ext uri="{FF2B5EF4-FFF2-40B4-BE49-F238E27FC236}">
                <a16:creationId xmlns:a16="http://schemas.microsoft.com/office/drawing/2014/main" id="{AC4FD1A8-D9E8-4970-A242-BED214FC483E}"/>
              </a:ext>
            </a:extLst>
          </p:cNvPr>
          <p:cNvSpPr/>
          <p:nvPr/>
        </p:nvSpPr>
        <p:spPr>
          <a:xfrm>
            <a:off x="2335270" y="5187108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5</a:t>
            </a:r>
            <a:endParaRPr lang="ru-RU" sz="2400" dirty="0"/>
          </a:p>
        </p:txBody>
      </p:sp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id="{A002F18C-9922-413F-A3E4-59E046A63C88}"/>
              </a:ext>
            </a:extLst>
          </p:cNvPr>
          <p:cNvCxnSpPr>
            <a:cxnSpLocks/>
          </p:cNvCxnSpPr>
          <p:nvPr/>
        </p:nvCxnSpPr>
        <p:spPr>
          <a:xfrm>
            <a:off x="3840663" y="1793078"/>
            <a:ext cx="0" cy="431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6">
            <a:extLst>
              <a:ext uri="{FF2B5EF4-FFF2-40B4-BE49-F238E27FC236}">
                <a16:creationId xmlns:a16="http://schemas.microsoft.com/office/drawing/2014/main" id="{55428DCB-31A7-4EE3-914E-B08CE9E0C331}"/>
              </a:ext>
            </a:extLst>
          </p:cNvPr>
          <p:cNvSpPr/>
          <p:nvPr/>
        </p:nvSpPr>
        <p:spPr>
          <a:xfrm>
            <a:off x="2644466" y="5636400"/>
            <a:ext cx="129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60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(dynamic,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D17EC84C-6BD8-454A-BA1B-7A8E22954C5A}"/>
              </a:ext>
            </a:extLst>
          </p:cNvPr>
          <p:cNvSpPr/>
          <p:nvPr/>
        </p:nvSpPr>
        <p:spPr>
          <a:xfrm>
            <a:off x="296924" y="5430675"/>
            <a:ext cx="820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зеленым цветом помечены итерации потока 1.</a:t>
            </a: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(2)</a:t>
            </a:r>
            <a:endParaRPr lang="ru-RU" sz="2400" dirty="0"/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20C3A873-E5E6-416D-AEAF-1260C359E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73311"/>
              </p:ext>
            </p:extLst>
          </p:nvPr>
        </p:nvGraphicFramePr>
        <p:xfrm>
          <a:off x="1940340" y="150086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5897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523980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3843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3981078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97756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">
            <a:extLst>
              <a:ext uri="{FF2B5EF4-FFF2-40B4-BE49-F238E27FC236}">
                <a16:creationId xmlns:a16="http://schemas.microsoft.com/office/drawing/2014/main" id="{5CD514A3-C9E4-4999-9692-5A573C91CACB}"/>
              </a:ext>
            </a:extLst>
          </p:cNvPr>
          <p:cNvCxnSpPr>
            <a:cxnSpLocks/>
          </p:cNvCxnSpPr>
          <p:nvPr/>
        </p:nvCxnSpPr>
        <p:spPr>
          <a:xfrm>
            <a:off x="8421060" y="1314655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12">
            <a:extLst>
              <a:ext uri="{FF2B5EF4-FFF2-40B4-BE49-F238E27FC236}">
                <a16:creationId xmlns:a16="http://schemas.microsoft.com/office/drawing/2014/main" id="{99172677-D8BA-40B1-A259-CBCA216591CF}"/>
              </a:ext>
            </a:extLst>
          </p:cNvPr>
          <p:cNvSpPr/>
          <p:nvPr/>
        </p:nvSpPr>
        <p:spPr>
          <a:xfrm>
            <a:off x="8471394" y="518706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30" name="Прямоугольник 6">
            <a:extLst>
              <a:ext uri="{FF2B5EF4-FFF2-40B4-BE49-F238E27FC236}">
                <a16:creationId xmlns:a16="http://schemas.microsoft.com/office/drawing/2014/main" id="{119A9BE3-66C1-40A0-8B36-12E6ECBFB9D1}"/>
              </a:ext>
            </a:extLst>
          </p:cNvPr>
          <p:cNvSpPr/>
          <p:nvPr/>
        </p:nvSpPr>
        <p:spPr>
          <a:xfrm>
            <a:off x="356163" y="1458479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1</a:t>
            </a:r>
            <a:endParaRPr lang="ru-RU" sz="2400" dirty="0"/>
          </a:p>
        </p:txBody>
      </p:sp>
      <p:sp>
        <p:nvSpPr>
          <p:cNvPr id="31" name="Прямоугольник 6">
            <a:extLst>
              <a:ext uri="{FF2B5EF4-FFF2-40B4-BE49-F238E27FC236}">
                <a16:creationId xmlns:a16="http://schemas.microsoft.com/office/drawing/2014/main" id="{60F565A0-7668-4F9C-86D3-0FA95636BC9C}"/>
              </a:ext>
            </a:extLst>
          </p:cNvPr>
          <p:cNvSpPr/>
          <p:nvPr/>
        </p:nvSpPr>
        <p:spPr>
          <a:xfrm>
            <a:off x="356163" y="2112165"/>
            <a:ext cx="129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2</a:t>
            </a:r>
            <a:endParaRPr lang="ru-RU" sz="2400" dirty="0"/>
          </a:p>
        </p:txBody>
      </p:sp>
      <p:sp>
        <p:nvSpPr>
          <p:cNvPr id="32" name="Прямоугольник 6">
            <a:extLst>
              <a:ext uri="{FF2B5EF4-FFF2-40B4-BE49-F238E27FC236}">
                <a16:creationId xmlns:a16="http://schemas.microsoft.com/office/drawing/2014/main" id="{CDA5C0E7-DA02-4F91-9B0F-A2C3ABEF2DEF}"/>
              </a:ext>
            </a:extLst>
          </p:cNvPr>
          <p:cNvSpPr/>
          <p:nvPr/>
        </p:nvSpPr>
        <p:spPr>
          <a:xfrm>
            <a:off x="356163" y="2714154"/>
            <a:ext cx="129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3</a:t>
            </a:r>
            <a:endParaRPr lang="ru-RU" sz="2400" dirty="0"/>
          </a:p>
        </p:txBody>
      </p:sp>
      <p:sp>
        <p:nvSpPr>
          <p:cNvPr id="33" name="Прямоугольник 6">
            <a:extLst>
              <a:ext uri="{FF2B5EF4-FFF2-40B4-BE49-F238E27FC236}">
                <a16:creationId xmlns:a16="http://schemas.microsoft.com/office/drawing/2014/main" id="{9B2DCB2C-54E8-42B0-A00A-923BBA0C4176}"/>
              </a:ext>
            </a:extLst>
          </p:cNvPr>
          <p:cNvSpPr/>
          <p:nvPr/>
        </p:nvSpPr>
        <p:spPr>
          <a:xfrm>
            <a:off x="356163" y="3343065"/>
            <a:ext cx="1296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4</a:t>
            </a:r>
            <a:endParaRPr lang="ru-RU" sz="2400" dirty="0"/>
          </a:p>
        </p:txBody>
      </p:sp>
      <p:sp>
        <p:nvSpPr>
          <p:cNvPr id="34" name="Прямоугольник 6">
            <a:extLst>
              <a:ext uri="{FF2B5EF4-FFF2-40B4-BE49-F238E27FC236}">
                <a16:creationId xmlns:a16="http://schemas.microsoft.com/office/drawing/2014/main" id="{9094C204-121A-4C59-8927-6AD17AFE9A5C}"/>
              </a:ext>
            </a:extLst>
          </p:cNvPr>
          <p:cNvSpPr/>
          <p:nvPr/>
        </p:nvSpPr>
        <p:spPr>
          <a:xfrm>
            <a:off x="356168" y="3977823"/>
            <a:ext cx="129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5</a:t>
            </a:r>
            <a:endParaRPr lang="ru-RU" sz="2400" dirty="0"/>
          </a:p>
        </p:txBody>
      </p:sp>
      <p:sp>
        <p:nvSpPr>
          <p:cNvPr id="35" name="Прямоугольник 6">
            <a:extLst>
              <a:ext uri="{FF2B5EF4-FFF2-40B4-BE49-F238E27FC236}">
                <a16:creationId xmlns:a16="http://schemas.microsoft.com/office/drawing/2014/main" id="{B605E764-1A99-4BFE-96B5-F755EBD4C988}"/>
              </a:ext>
            </a:extLst>
          </p:cNvPr>
          <p:cNvSpPr/>
          <p:nvPr/>
        </p:nvSpPr>
        <p:spPr>
          <a:xfrm>
            <a:off x="356163" y="4590928"/>
            <a:ext cx="1368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= 6</a:t>
            </a:r>
            <a:endParaRPr lang="ru-RU" sz="2400" dirty="0"/>
          </a:p>
        </p:txBody>
      </p:sp>
      <p:graphicFrame>
        <p:nvGraphicFramePr>
          <p:cNvPr id="36" name="Таблица 5">
            <a:extLst>
              <a:ext uri="{FF2B5EF4-FFF2-40B4-BE49-F238E27FC236}">
                <a16:creationId xmlns:a16="http://schemas.microsoft.com/office/drawing/2014/main" id="{4B3A631C-9DCE-42F9-AE82-3924EE97D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48105"/>
              </p:ext>
            </p:extLst>
          </p:nvPr>
        </p:nvGraphicFramePr>
        <p:xfrm>
          <a:off x="1940340" y="212053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5897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523980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3843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3981078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97756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Таблица 5">
            <a:extLst>
              <a:ext uri="{FF2B5EF4-FFF2-40B4-BE49-F238E27FC236}">
                <a16:creationId xmlns:a16="http://schemas.microsoft.com/office/drawing/2014/main" id="{9B5F39B6-E18C-4433-AE3B-0E20B941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51185"/>
              </p:ext>
            </p:extLst>
          </p:nvPr>
        </p:nvGraphicFramePr>
        <p:xfrm>
          <a:off x="1940340" y="275956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5897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523980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3843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3981078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97756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Таблица 5">
            <a:extLst>
              <a:ext uri="{FF2B5EF4-FFF2-40B4-BE49-F238E27FC236}">
                <a16:creationId xmlns:a16="http://schemas.microsoft.com/office/drawing/2014/main" id="{DAB9B2C4-B52E-4306-B8FB-25D828B0C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4021"/>
              </p:ext>
            </p:extLst>
          </p:nvPr>
        </p:nvGraphicFramePr>
        <p:xfrm>
          <a:off x="1940340" y="336840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5897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3843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3981078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97756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">
            <a:extLst>
              <a:ext uri="{FF2B5EF4-FFF2-40B4-BE49-F238E27FC236}">
                <a16:creationId xmlns:a16="http://schemas.microsoft.com/office/drawing/2014/main" id="{629E3081-0E9E-461B-947B-0DCA082F7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20192"/>
              </p:ext>
            </p:extLst>
          </p:nvPr>
        </p:nvGraphicFramePr>
        <p:xfrm>
          <a:off x="1952188" y="400994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5897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3843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3981078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97756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Таблица 5">
            <a:extLst>
              <a:ext uri="{FF2B5EF4-FFF2-40B4-BE49-F238E27FC236}">
                <a16:creationId xmlns:a16="http://schemas.microsoft.com/office/drawing/2014/main" id="{F4988ACA-7928-42A5-AB36-0AFE82410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17214"/>
              </p:ext>
            </p:extLst>
          </p:nvPr>
        </p:nvGraphicFramePr>
        <p:xfrm>
          <a:off x="1952188" y="464898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5897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3843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3981078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97756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36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 for schedule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03A9B9F-3482-4CE6-92EE-AF862D3F17DB}"/>
              </a:ext>
            </a:extLst>
          </p:cNvPr>
          <p:cNvSpPr txBox="1">
            <a:spLocks noChangeArrowheads="1"/>
          </p:cNvSpPr>
          <p:nvPr/>
        </p:nvSpPr>
        <p:spPr>
          <a:xfrm>
            <a:off x="309972" y="863665"/>
            <a:ext cx="11714388" cy="5868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static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dynamic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guided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</a:t>
            </a:r>
            <a:r>
              <a:rPr lang="ru-RU" sz="26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chunk_size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runtime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auto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(runtime </a:t>
            </a:r>
            <a:r>
              <a:rPr lang="ru-RU" sz="2600" dirty="0"/>
              <a:t>подставляется из переменной среды окружения</a:t>
            </a:r>
            <a:r>
              <a:rPr lang="en-US" sz="2600" dirty="0"/>
              <a:t> OMP_SCHEDULE)</a:t>
            </a:r>
          </a:p>
          <a:p>
            <a:pPr>
              <a:spcBef>
                <a:spcPts val="0"/>
              </a:spcBef>
            </a:pPr>
            <a:endParaRPr lang="en-US" sz="26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 {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static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"[1] iter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, tid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i,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omp_get_thread_num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());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schedule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dynamic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 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8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"[2] iter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, tid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%d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, i,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omp_get_thread_num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());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7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(guided,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D17EC84C-6BD8-454A-BA1B-7A8E22954C5A}"/>
              </a:ext>
            </a:extLst>
          </p:cNvPr>
          <p:cNvSpPr/>
          <p:nvPr/>
        </p:nvSpPr>
        <p:spPr>
          <a:xfrm>
            <a:off x="296924" y="5430675"/>
            <a:ext cx="820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потока 1.</a:t>
            </a: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(2)</a:t>
            </a:r>
            <a:endParaRPr lang="ru-RU" sz="2400" dirty="0"/>
          </a:p>
        </p:txBody>
      </p:sp>
      <p:graphicFrame>
        <p:nvGraphicFramePr>
          <p:cNvPr id="38" name="Таблица 5">
            <a:extLst>
              <a:ext uri="{FF2B5EF4-FFF2-40B4-BE49-F238E27FC236}">
                <a16:creationId xmlns:a16="http://schemas.microsoft.com/office/drawing/2014/main" id="{18D1F010-B401-4E7D-B322-AD926D8C4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81846"/>
              </p:ext>
            </p:extLst>
          </p:nvPr>
        </p:nvGraphicFramePr>
        <p:xfrm>
          <a:off x="1979712" y="174300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Прямоугольник 6">
            <a:extLst>
              <a:ext uri="{FF2B5EF4-FFF2-40B4-BE49-F238E27FC236}">
                <a16:creationId xmlns:a16="http://schemas.microsoft.com/office/drawing/2014/main" id="{71F86654-DC85-4BF3-BB3C-E4CC4E58EB92}"/>
              </a:ext>
            </a:extLst>
          </p:cNvPr>
          <p:cNvSpPr/>
          <p:nvPr/>
        </p:nvSpPr>
        <p:spPr>
          <a:xfrm>
            <a:off x="157333" y="1697593"/>
            <a:ext cx="1772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0-3</a:t>
            </a:r>
            <a:r>
              <a:rPr lang="ru-RU" sz="2400" dirty="0"/>
              <a:t>, 4-7</a:t>
            </a:r>
          </a:p>
        </p:txBody>
      </p:sp>
      <p:graphicFrame>
        <p:nvGraphicFramePr>
          <p:cNvPr id="40" name="Таблица 7">
            <a:extLst>
              <a:ext uri="{FF2B5EF4-FFF2-40B4-BE49-F238E27FC236}">
                <a16:creationId xmlns:a16="http://schemas.microsoft.com/office/drawing/2014/main" id="{0CEA08C7-84DE-41F3-96A6-F9B2422E5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55403"/>
              </p:ext>
            </p:extLst>
          </p:nvPr>
        </p:nvGraphicFramePr>
        <p:xfrm>
          <a:off x="1979712" y="234879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7C9EA0E0-B456-4885-AEE9-D39E89A9D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05417"/>
              </p:ext>
            </p:extLst>
          </p:nvPr>
        </p:nvGraphicFramePr>
        <p:xfrm>
          <a:off x="1979712" y="296714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2">
            <a:extLst>
              <a:ext uri="{FF2B5EF4-FFF2-40B4-BE49-F238E27FC236}">
                <a16:creationId xmlns:a16="http://schemas.microsoft.com/office/drawing/2014/main" id="{D0B95727-91CF-4B35-9A95-95C82409C47B}"/>
              </a:ext>
            </a:extLst>
          </p:cNvPr>
          <p:cNvCxnSpPr>
            <a:cxnSpLocks/>
          </p:cNvCxnSpPr>
          <p:nvPr/>
        </p:nvCxnSpPr>
        <p:spPr>
          <a:xfrm>
            <a:off x="8368992" y="1556792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12">
            <a:extLst>
              <a:ext uri="{FF2B5EF4-FFF2-40B4-BE49-F238E27FC236}">
                <a16:creationId xmlns:a16="http://schemas.microsoft.com/office/drawing/2014/main" id="{4DCB650C-168A-415D-A73C-ED872B9A1F1B}"/>
              </a:ext>
            </a:extLst>
          </p:cNvPr>
          <p:cNvSpPr/>
          <p:nvPr/>
        </p:nvSpPr>
        <p:spPr>
          <a:xfrm>
            <a:off x="8358366" y="5429203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44" name="Прямоугольник 6">
            <a:extLst>
              <a:ext uri="{FF2B5EF4-FFF2-40B4-BE49-F238E27FC236}">
                <a16:creationId xmlns:a16="http://schemas.microsoft.com/office/drawing/2014/main" id="{DCBD7D01-43A7-429E-9DFB-332765ED7487}"/>
              </a:ext>
            </a:extLst>
          </p:cNvPr>
          <p:cNvSpPr/>
          <p:nvPr/>
        </p:nvSpPr>
        <p:spPr>
          <a:xfrm>
            <a:off x="157332" y="2365957"/>
            <a:ext cx="1772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  8</a:t>
            </a:r>
            <a:r>
              <a:rPr lang="en-US" sz="2400" dirty="0"/>
              <a:t>-</a:t>
            </a:r>
            <a:r>
              <a:rPr lang="ru-RU" sz="2400" dirty="0"/>
              <a:t>10,11-13</a:t>
            </a:r>
          </a:p>
        </p:txBody>
      </p:sp>
      <p:sp>
        <p:nvSpPr>
          <p:cNvPr id="45" name="Прямоугольник 6">
            <a:extLst>
              <a:ext uri="{FF2B5EF4-FFF2-40B4-BE49-F238E27FC236}">
                <a16:creationId xmlns:a16="http://schemas.microsoft.com/office/drawing/2014/main" id="{72D42019-C751-480B-9DA0-7B3B7BA56774}"/>
              </a:ext>
            </a:extLst>
          </p:cNvPr>
          <p:cNvSpPr/>
          <p:nvPr/>
        </p:nvSpPr>
        <p:spPr>
          <a:xfrm>
            <a:off x="157332" y="2978283"/>
            <a:ext cx="1772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14-15,16-17</a:t>
            </a:r>
          </a:p>
        </p:txBody>
      </p:sp>
      <p:graphicFrame>
        <p:nvGraphicFramePr>
          <p:cNvPr id="46" name="Таблица 8">
            <a:extLst>
              <a:ext uri="{FF2B5EF4-FFF2-40B4-BE49-F238E27FC236}">
                <a16:creationId xmlns:a16="http://schemas.microsoft.com/office/drawing/2014/main" id="{986DF688-A57A-40C4-A7AE-26F4824E0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42756"/>
              </p:ext>
            </p:extLst>
          </p:nvPr>
        </p:nvGraphicFramePr>
        <p:xfrm>
          <a:off x="1979712" y="361616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Прямоугольник 6">
            <a:extLst>
              <a:ext uri="{FF2B5EF4-FFF2-40B4-BE49-F238E27FC236}">
                <a16:creationId xmlns:a16="http://schemas.microsoft.com/office/drawing/2014/main" id="{18EFDD43-817F-4CAC-8C8A-D963218D10BC}"/>
              </a:ext>
            </a:extLst>
          </p:cNvPr>
          <p:cNvSpPr/>
          <p:nvPr/>
        </p:nvSpPr>
        <p:spPr>
          <a:xfrm>
            <a:off x="157333" y="3627307"/>
            <a:ext cx="177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</a:t>
            </a:r>
            <a:r>
              <a:rPr lang="ru-RU" sz="2400" dirty="0"/>
              <a:t>18, 19</a:t>
            </a:r>
          </a:p>
        </p:txBody>
      </p:sp>
    </p:spTree>
    <p:extLst>
      <p:ext uri="{BB962C8B-B14F-4D97-AF65-F5344CB8AC3E}">
        <p14:creationId xmlns:p14="http://schemas.microsoft.com/office/powerpoint/2010/main" val="392687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(guided, 3)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D17EC84C-6BD8-454A-BA1B-7A8E22954C5A}"/>
              </a:ext>
            </a:extLst>
          </p:cNvPr>
          <p:cNvSpPr/>
          <p:nvPr/>
        </p:nvSpPr>
        <p:spPr>
          <a:xfrm>
            <a:off x="296924" y="5430675"/>
            <a:ext cx="820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потока 1.</a:t>
            </a: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(2)</a:t>
            </a:r>
            <a:endParaRPr lang="ru-RU" sz="2400" dirty="0"/>
          </a:p>
        </p:txBody>
      </p:sp>
      <p:cxnSp>
        <p:nvCxnSpPr>
          <p:cNvPr id="42" name="Straight Arrow Connector 2">
            <a:extLst>
              <a:ext uri="{FF2B5EF4-FFF2-40B4-BE49-F238E27FC236}">
                <a16:creationId xmlns:a16="http://schemas.microsoft.com/office/drawing/2014/main" id="{D0B95727-91CF-4B35-9A95-95C82409C47B}"/>
              </a:ext>
            </a:extLst>
          </p:cNvPr>
          <p:cNvCxnSpPr>
            <a:cxnSpLocks/>
          </p:cNvCxnSpPr>
          <p:nvPr/>
        </p:nvCxnSpPr>
        <p:spPr>
          <a:xfrm>
            <a:off x="8368992" y="1556792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12">
            <a:extLst>
              <a:ext uri="{FF2B5EF4-FFF2-40B4-BE49-F238E27FC236}">
                <a16:creationId xmlns:a16="http://schemas.microsoft.com/office/drawing/2014/main" id="{4DCB650C-168A-415D-A73C-ED872B9A1F1B}"/>
              </a:ext>
            </a:extLst>
          </p:cNvPr>
          <p:cNvSpPr/>
          <p:nvPr/>
        </p:nvSpPr>
        <p:spPr>
          <a:xfrm>
            <a:off x="8358366" y="5429203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04C92B75-E27E-41C9-85F9-B67A06EEA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57160"/>
              </p:ext>
            </p:extLst>
          </p:nvPr>
        </p:nvGraphicFramePr>
        <p:xfrm>
          <a:off x="1979712" y="174300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Прямоугольник 6">
            <a:extLst>
              <a:ext uri="{FF2B5EF4-FFF2-40B4-BE49-F238E27FC236}">
                <a16:creationId xmlns:a16="http://schemas.microsoft.com/office/drawing/2014/main" id="{E1D8BD5D-61DD-4E89-B483-1DB586733FEF}"/>
              </a:ext>
            </a:extLst>
          </p:cNvPr>
          <p:cNvSpPr/>
          <p:nvPr/>
        </p:nvSpPr>
        <p:spPr>
          <a:xfrm>
            <a:off x="557848" y="1700616"/>
            <a:ext cx="1205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0-3</a:t>
            </a:r>
            <a:endParaRPr lang="ru-RU" sz="2400" dirty="0"/>
          </a:p>
        </p:txBody>
      </p:sp>
      <p:graphicFrame>
        <p:nvGraphicFramePr>
          <p:cNvPr id="34" name="Таблица 7">
            <a:extLst>
              <a:ext uri="{FF2B5EF4-FFF2-40B4-BE49-F238E27FC236}">
                <a16:creationId xmlns:a16="http://schemas.microsoft.com/office/drawing/2014/main" id="{F49AF38C-6B7F-4780-A5AE-79F68D8A3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46805"/>
              </p:ext>
            </p:extLst>
          </p:nvPr>
        </p:nvGraphicFramePr>
        <p:xfrm>
          <a:off x="1979712" y="234879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4C05666A-046B-44A0-BC48-6F5166754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35983"/>
              </p:ext>
            </p:extLst>
          </p:nvPr>
        </p:nvGraphicFramePr>
        <p:xfrm>
          <a:off x="1979712" y="296714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Прямоугольник 6">
            <a:extLst>
              <a:ext uri="{FF2B5EF4-FFF2-40B4-BE49-F238E27FC236}">
                <a16:creationId xmlns:a16="http://schemas.microsoft.com/office/drawing/2014/main" id="{65BD3BCB-65A1-41EF-9406-8CA0BD3CB0F0}"/>
              </a:ext>
            </a:extLst>
          </p:cNvPr>
          <p:cNvSpPr/>
          <p:nvPr/>
        </p:nvSpPr>
        <p:spPr>
          <a:xfrm>
            <a:off x="557847" y="2354816"/>
            <a:ext cx="1205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4-6</a:t>
            </a:r>
            <a:endParaRPr lang="ru-RU" sz="2400" dirty="0"/>
          </a:p>
        </p:txBody>
      </p:sp>
      <p:sp>
        <p:nvSpPr>
          <p:cNvPr id="48" name="Прямоугольник 6">
            <a:extLst>
              <a:ext uri="{FF2B5EF4-FFF2-40B4-BE49-F238E27FC236}">
                <a16:creationId xmlns:a16="http://schemas.microsoft.com/office/drawing/2014/main" id="{65116C21-9EF2-4462-A4FC-7228E2748BE3}"/>
              </a:ext>
            </a:extLst>
          </p:cNvPr>
          <p:cNvSpPr/>
          <p:nvPr/>
        </p:nvSpPr>
        <p:spPr>
          <a:xfrm>
            <a:off x="557846" y="2967142"/>
            <a:ext cx="1371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7-9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380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schedule (guided, X)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D17EC84C-6BD8-454A-BA1B-7A8E22954C5A}"/>
              </a:ext>
            </a:extLst>
          </p:cNvPr>
          <p:cNvSpPr/>
          <p:nvPr/>
        </p:nvSpPr>
        <p:spPr>
          <a:xfrm>
            <a:off x="381470" y="5447087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Красным цветом помечены итерации, которые достанутся потоку №0, белым цветом помечены итерации потока 1, зеленым отмечены итерации потока 2.</a:t>
            </a:r>
          </a:p>
        </p:txBody>
      </p:sp>
      <p:sp>
        <p:nvSpPr>
          <p:cNvPr id="37" name="Прямоугольник 18">
            <a:extLst>
              <a:ext uri="{FF2B5EF4-FFF2-40B4-BE49-F238E27FC236}">
                <a16:creationId xmlns:a16="http://schemas.microsoft.com/office/drawing/2014/main" id="{E511F546-AB7D-439E-9BBA-88E939F48A1F}"/>
              </a:ext>
            </a:extLst>
          </p:cNvPr>
          <p:cNvSpPr/>
          <p:nvPr/>
        </p:nvSpPr>
        <p:spPr>
          <a:xfrm>
            <a:off x="3639063" y="810748"/>
            <a:ext cx="220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num_threads</a:t>
            </a:r>
            <a:r>
              <a:rPr lang="en-US" sz="2400" dirty="0"/>
              <a:t>(4)</a:t>
            </a:r>
            <a:endParaRPr lang="ru-RU" sz="2400" dirty="0"/>
          </a:p>
        </p:txBody>
      </p:sp>
      <p:cxnSp>
        <p:nvCxnSpPr>
          <p:cNvPr id="42" name="Straight Arrow Connector 2">
            <a:extLst>
              <a:ext uri="{FF2B5EF4-FFF2-40B4-BE49-F238E27FC236}">
                <a16:creationId xmlns:a16="http://schemas.microsoft.com/office/drawing/2014/main" id="{D0B95727-91CF-4B35-9A95-95C82409C47B}"/>
              </a:ext>
            </a:extLst>
          </p:cNvPr>
          <p:cNvCxnSpPr>
            <a:cxnSpLocks/>
          </p:cNvCxnSpPr>
          <p:nvPr/>
        </p:nvCxnSpPr>
        <p:spPr>
          <a:xfrm>
            <a:off x="8368992" y="1556792"/>
            <a:ext cx="0" cy="428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12">
            <a:extLst>
              <a:ext uri="{FF2B5EF4-FFF2-40B4-BE49-F238E27FC236}">
                <a16:creationId xmlns:a16="http://schemas.microsoft.com/office/drawing/2014/main" id="{4DCB650C-168A-415D-A73C-ED872B9A1F1B}"/>
              </a:ext>
            </a:extLst>
          </p:cNvPr>
          <p:cNvSpPr/>
          <p:nvPr/>
        </p:nvSpPr>
        <p:spPr>
          <a:xfrm>
            <a:off x="8358366" y="5429203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0DE9DC3E-2336-4106-A812-4A1474D60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96519"/>
              </p:ext>
            </p:extLst>
          </p:nvPr>
        </p:nvGraphicFramePr>
        <p:xfrm>
          <a:off x="1979712" y="174300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8D5D7D50-2EB7-4357-8EB7-93CB1A4FDCDD}"/>
              </a:ext>
            </a:extLst>
          </p:cNvPr>
          <p:cNvSpPr/>
          <p:nvPr/>
        </p:nvSpPr>
        <p:spPr>
          <a:xfrm>
            <a:off x="557848" y="1700616"/>
            <a:ext cx="1205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Iter</a:t>
            </a:r>
            <a:r>
              <a:rPr lang="en-US" sz="2400" dirty="0"/>
              <a:t>. 0-7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2930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Эффект использования памяти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26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AA7C60EB-BA8B-486C-88B9-BE60B183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1" y="960122"/>
            <a:ext cx="6612453" cy="2041850"/>
          </a:xfrm>
          <a:prstGeom prst="rect">
            <a:avLst/>
          </a:prstGeom>
        </p:spPr>
      </p:pic>
      <p:graphicFrame>
        <p:nvGraphicFramePr>
          <p:cNvPr id="26" name="Таблица 11">
            <a:extLst>
              <a:ext uri="{FF2B5EF4-FFF2-40B4-BE49-F238E27FC236}">
                <a16:creationId xmlns:a16="http://schemas.microsoft.com/office/drawing/2014/main" id="{1130879B-28BB-487B-A35A-9E3850542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47529"/>
              </p:ext>
            </p:extLst>
          </p:nvPr>
        </p:nvGraphicFramePr>
        <p:xfrm>
          <a:off x="707272" y="43126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Прямоугольник 12">
            <a:extLst>
              <a:ext uri="{FF2B5EF4-FFF2-40B4-BE49-F238E27FC236}">
                <a16:creationId xmlns:a16="http://schemas.microsoft.com/office/drawing/2014/main" id="{51597996-F6B4-487D-9E6A-65F43236A395}"/>
              </a:ext>
            </a:extLst>
          </p:cNvPr>
          <p:cNvSpPr/>
          <p:nvPr/>
        </p:nvSpPr>
        <p:spPr>
          <a:xfrm>
            <a:off x="700271" y="3834640"/>
            <a:ext cx="1188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= 2</a:t>
            </a:r>
            <a:endParaRPr lang="ru-RU" sz="2400" dirty="0"/>
          </a:p>
        </p:txBody>
      </p:sp>
      <p:sp>
        <p:nvSpPr>
          <p:cNvPr id="29" name="Прямоугольник 12">
            <a:extLst>
              <a:ext uri="{FF2B5EF4-FFF2-40B4-BE49-F238E27FC236}">
                <a16:creationId xmlns:a16="http://schemas.microsoft.com/office/drawing/2014/main" id="{50BFC746-7CCF-4B29-8E17-4DD1F38666E2}"/>
              </a:ext>
            </a:extLst>
          </p:cNvPr>
          <p:cNvSpPr/>
          <p:nvPr/>
        </p:nvSpPr>
        <p:spPr>
          <a:xfrm>
            <a:off x="700271" y="3101930"/>
            <a:ext cx="4737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int = 4 </a:t>
            </a:r>
            <a:r>
              <a:rPr lang="ru-RU" sz="2400" dirty="0"/>
              <a:t>байта</a:t>
            </a:r>
            <a:r>
              <a:rPr lang="en-US" sz="2400" dirty="0"/>
              <a:t>, </a:t>
            </a:r>
            <a:r>
              <a:rPr lang="ru-RU" sz="2400" dirty="0"/>
              <a:t>кэш-линия </a:t>
            </a:r>
            <a:r>
              <a:rPr lang="en-US" sz="2400" dirty="0"/>
              <a:t>= 64 </a:t>
            </a:r>
            <a:r>
              <a:rPr lang="ru-RU" sz="2400" dirty="0"/>
              <a:t>байта</a:t>
            </a:r>
          </a:p>
        </p:txBody>
      </p:sp>
      <p:sp>
        <p:nvSpPr>
          <p:cNvPr id="30" name="Right Brace 18">
            <a:extLst>
              <a:ext uri="{FF2B5EF4-FFF2-40B4-BE49-F238E27FC236}">
                <a16:creationId xmlns:a16="http://schemas.microsoft.com/office/drawing/2014/main" id="{695D73E9-B897-47C5-A09B-613438D8DF88}"/>
              </a:ext>
            </a:extLst>
          </p:cNvPr>
          <p:cNvSpPr/>
          <p:nvPr/>
        </p:nvSpPr>
        <p:spPr>
          <a:xfrm rot="5400000">
            <a:off x="2997908" y="2572345"/>
            <a:ext cx="288032" cy="4827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12">
            <a:extLst>
              <a:ext uri="{FF2B5EF4-FFF2-40B4-BE49-F238E27FC236}">
                <a16:creationId xmlns:a16="http://schemas.microsoft.com/office/drawing/2014/main" id="{660D6E80-EB86-45EE-90E9-F1849140FB4E}"/>
              </a:ext>
            </a:extLst>
          </p:cNvPr>
          <p:cNvSpPr/>
          <p:nvPr/>
        </p:nvSpPr>
        <p:spPr>
          <a:xfrm>
            <a:off x="5146425" y="3834639"/>
            <a:ext cx="3069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Кэш-промахи</a:t>
            </a:r>
            <a:r>
              <a:rPr lang="en-US" sz="2400" dirty="0"/>
              <a:t> = 12,5 %</a:t>
            </a:r>
            <a:endParaRPr lang="ru-RU" sz="2400" dirty="0"/>
          </a:p>
        </p:txBody>
      </p:sp>
      <p:graphicFrame>
        <p:nvGraphicFramePr>
          <p:cNvPr id="32" name="Таблица 11">
            <a:extLst>
              <a:ext uri="{FF2B5EF4-FFF2-40B4-BE49-F238E27FC236}">
                <a16:creationId xmlns:a16="http://schemas.microsoft.com/office/drawing/2014/main" id="{184D661E-75B5-407E-872A-8C797CAD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15730"/>
              </p:ext>
            </p:extLst>
          </p:nvPr>
        </p:nvGraphicFramePr>
        <p:xfrm>
          <a:off x="707272" y="553676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Прямоугольник 12">
            <a:extLst>
              <a:ext uri="{FF2B5EF4-FFF2-40B4-BE49-F238E27FC236}">
                <a16:creationId xmlns:a16="http://schemas.microsoft.com/office/drawing/2014/main" id="{0183BD65-8849-4B42-816C-EC25A211D375}"/>
              </a:ext>
            </a:extLst>
          </p:cNvPr>
          <p:cNvSpPr/>
          <p:nvPr/>
        </p:nvSpPr>
        <p:spPr>
          <a:xfrm>
            <a:off x="700271" y="5058732"/>
            <a:ext cx="1188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= 4</a:t>
            </a:r>
            <a:endParaRPr lang="ru-RU" sz="2400" dirty="0"/>
          </a:p>
        </p:txBody>
      </p:sp>
      <p:sp>
        <p:nvSpPr>
          <p:cNvPr id="34" name="Right Brace 23">
            <a:extLst>
              <a:ext uri="{FF2B5EF4-FFF2-40B4-BE49-F238E27FC236}">
                <a16:creationId xmlns:a16="http://schemas.microsoft.com/office/drawing/2014/main" id="{59B80971-94AC-4234-B316-8915A7D43FF2}"/>
              </a:ext>
            </a:extLst>
          </p:cNvPr>
          <p:cNvSpPr/>
          <p:nvPr/>
        </p:nvSpPr>
        <p:spPr>
          <a:xfrm rot="5400000">
            <a:off x="2997908" y="3796437"/>
            <a:ext cx="288032" cy="4827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Прямоугольник 12">
            <a:extLst>
              <a:ext uri="{FF2B5EF4-FFF2-40B4-BE49-F238E27FC236}">
                <a16:creationId xmlns:a16="http://schemas.microsoft.com/office/drawing/2014/main" id="{26F4A9DD-CECF-46F5-862E-E1285441BC69}"/>
              </a:ext>
            </a:extLst>
          </p:cNvPr>
          <p:cNvSpPr/>
          <p:nvPr/>
        </p:nvSpPr>
        <p:spPr>
          <a:xfrm>
            <a:off x="5146425" y="5058731"/>
            <a:ext cx="2836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Кэш-промахи </a:t>
            </a:r>
            <a:r>
              <a:rPr lang="en-US" sz="2400" dirty="0"/>
              <a:t>= 25 %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9487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Эффект использования памяти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27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AA7C60EB-BA8B-486C-88B9-BE60B183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1" y="960122"/>
            <a:ext cx="6612453" cy="2041850"/>
          </a:xfrm>
          <a:prstGeom prst="rect">
            <a:avLst/>
          </a:prstGeom>
        </p:spPr>
      </p:pic>
      <p:sp>
        <p:nvSpPr>
          <p:cNvPr id="29" name="Прямоугольник 12">
            <a:extLst>
              <a:ext uri="{FF2B5EF4-FFF2-40B4-BE49-F238E27FC236}">
                <a16:creationId xmlns:a16="http://schemas.microsoft.com/office/drawing/2014/main" id="{50BFC746-7CCF-4B29-8E17-4DD1F38666E2}"/>
              </a:ext>
            </a:extLst>
          </p:cNvPr>
          <p:cNvSpPr/>
          <p:nvPr/>
        </p:nvSpPr>
        <p:spPr>
          <a:xfrm>
            <a:off x="700271" y="3101930"/>
            <a:ext cx="4737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int = 4 </a:t>
            </a:r>
            <a:r>
              <a:rPr lang="ru-RU" sz="2400" dirty="0"/>
              <a:t>байта</a:t>
            </a:r>
            <a:r>
              <a:rPr lang="en-US" sz="2400" dirty="0"/>
              <a:t>, </a:t>
            </a:r>
            <a:r>
              <a:rPr lang="ru-RU" sz="2400" dirty="0"/>
              <a:t>кэш-линия </a:t>
            </a:r>
            <a:r>
              <a:rPr lang="en-US" sz="2400" dirty="0"/>
              <a:t>= 64 </a:t>
            </a:r>
            <a:r>
              <a:rPr lang="ru-RU" sz="2400" dirty="0"/>
              <a:t>байта</a:t>
            </a:r>
          </a:p>
        </p:txBody>
      </p:sp>
      <p:graphicFrame>
        <p:nvGraphicFramePr>
          <p:cNvPr id="22" name="Таблица 11">
            <a:extLst>
              <a:ext uri="{FF2B5EF4-FFF2-40B4-BE49-F238E27FC236}">
                <a16:creationId xmlns:a16="http://schemas.microsoft.com/office/drawing/2014/main" id="{B6DBACF0-09AE-4C9E-BEE1-42FA4C5A6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488"/>
              </p:ext>
            </p:extLst>
          </p:nvPr>
        </p:nvGraphicFramePr>
        <p:xfrm>
          <a:off x="700271" y="420343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Прямоугольник 12">
            <a:extLst>
              <a:ext uri="{FF2B5EF4-FFF2-40B4-BE49-F238E27FC236}">
                <a16:creationId xmlns:a16="http://schemas.microsoft.com/office/drawing/2014/main" id="{1A040237-323E-4C04-B62B-121B49B911AE}"/>
              </a:ext>
            </a:extLst>
          </p:cNvPr>
          <p:cNvSpPr/>
          <p:nvPr/>
        </p:nvSpPr>
        <p:spPr>
          <a:xfrm>
            <a:off x="693270" y="3725401"/>
            <a:ext cx="1188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= 8</a:t>
            </a:r>
            <a:endParaRPr lang="ru-RU" sz="2400" dirty="0"/>
          </a:p>
        </p:txBody>
      </p:sp>
      <p:sp>
        <p:nvSpPr>
          <p:cNvPr id="25" name="Right Brace 18">
            <a:extLst>
              <a:ext uri="{FF2B5EF4-FFF2-40B4-BE49-F238E27FC236}">
                <a16:creationId xmlns:a16="http://schemas.microsoft.com/office/drawing/2014/main" id="{FF9380F6-5050-428E-8F7B-CD6F97CB05F0}"/>
              </a:ext>
            </a:extLst>
          </p:cNvPr>
          <p:cNvSpPr/>
          <p:nvPr/>
        </p:nvSpPr>
        <p:spPr>
          <a:xfrm rot="5400000">
            <a:off x="2990907" y="2463106"/>
            <a:ext cx="288032" cy="4827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Прямоугольник 12">
            <a:extLst>
              <a:ext uri="{FF2B5EF4-FFF2-40B4-BE49-F238E27FC236}">
                <a16:creationId xmlns:a16="http://schemas.microsoft.com/office/drawing/2014/main" id="{BEC123DF-68DD-4F8F-938A-8F0EE7DD5332}"/>
              </a:ext>
            </a:extLst>
          </p:cNvPr>
          <p:cNvSpPr/>
          <p:nvPr/>
        </p:nvSpPr>
        <p:spPr>
          <a:xfrm>
            <a:off x="5139424" y="3725400"/>
            <a:ext cx="2836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Кэш-промахи </a:t>
            </a:r>
            <a:r>
              <a:rPr lang="en-US" sz="2400" dirty="0"/>
              <a:t>= 50 %</a:t>
            </a:r>
            <a:endParaRPr lang="ru-RU" sz="2400" dirty="0"/>
          </a:p>
        </p:txBody>
      </p:sp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1C11C449-23EF-467B-8246-A0E28C662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41907"/>
              </p:ext>
            </p:extLst>
          </p:nvPr>
        </p:nvGraphicFramePr>
        <p:xfrm>
          <a:off x="700271" y="542752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Прямоугольник 12">
            <a:extLst>
              <a:ext uri="{FF2B5EF4-FFF2-40B4-BE49-F238E27FC236}">
                <a16:creationId xmlns:a16="http://schemas.microsoft.com/office/drawing/2014/main" id="{96E243EE-4949-4226-B65E-6113623283D8}"/>
              </a:ext>
            </a:extLst>
          </p:cNvPr>
          <p:cNvSpPr/>
          <p:nvPr/>
        </p:nvSpPr>
        <p:spPr>
          <a:xfrm>
            <a:off x="693270" y="4949493"/>
            <a:ext cx="134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= 16</a:t>
            </a:r>
            <a:endParaRPr lang="ru-RU" sz="2400" dirty="0"/>
          </a:p>
        </p:txBody>
      </p:sp>
      <p:sp>
        <p:nvSpPr>
          <p:cNvPr id="39" name="Right Brace 23">
            <a:extLst>
              <a:ext uri="{FF2B5EF4-FFF2-40B4-BE49-F238E27FC236}">
                <a16:creationId xmlns:a16="http://schemas.microsoft.com/office/drawing/2014/main" id="{ED20F8A4-AE0E-40C1-9748-58773CF9A904}"/>
              </a:ext>
            </a:extLst>
          </p:cNvPr>
          <p:cNvSpPr/>
          <p:nvPr/>
        </p:nvSpPr>
        <p:spPr>
          <a:xfrm rot="5400000">
            <a:off x="2990907" y="3687198"/>
            <a:ext cx="288032" cy="4827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12">
            <a:extLst>
              <a:ext uri="{FF2B5EF4-FFF2-40B4-BE49-F238E27FC236}">
                <a16:creationId xmlns:a16="http://schemas.microsoft.com/office/drawing/2014/main" id="{5230B9A0-2649-4946-8943-882E6790ED68}"/>
              </a:ext>
            </a:extLst>
          </p:cNvPr>
          <p:cNvSpPr/>
          <p:nvPr/>
        </p:nvSpPr>
        <p:spPr>
          <a:xfrm>
            <a:off x="5139424" y="4949492"/>
            <a:ext cx="2992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Кэш-промахи </a:t>
            </a:r>
            <a:r>
              <a:rPr lang="en-US" sz="2400" dirty="0"/>
              <a:t>= 100 %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542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Канонический “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for”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цикл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58DE26F-B5A3-46F4-BC3E-B3EF3C8AFDE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976438"/>
            <a:ext cx="11667589" cy="3557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/>
              <a:t>Цикл </a:t>
            </a:r>
            <a:r>
              <a:rPr lang="ru-RU" sz="2000" dirty="0" err="1"/>
              <a:t>for</a:t>
            </a:r>
            <a:r>
              <a:rPr lang="ru-RU" sz="2000" dirty="0"/>
              <a:t> называется каноническим, если можно при его начале заранее рассчитать количество итераций. Это возможно, если одновременно выполняются следующие условия:</a:t>
            </a:r>
          </a:p>
          <a:p>
            <a:pPr marL="0" indent="0" algn="just">
              <a:buNone/>
            </a:pPr>
            <a:r>
              <a:rPr lang="ru-RU" sz="2000" dirty="0"/>
              <a:t>• внутри цикла нет операций </a:t>
            </a:r>
            <a:r>
              <a:rPr lang="ru-RU" sz="2000" dirty="0" err="1"/>
              <a:t>break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/>
              <a:t>• внутри цикла нет операции </a:t>
            </a:r>
            <a:r>
              <a:rPr lang="ru-RU" sz="2000" dirty="0" err="1"/>
              <a:t>goto</a:t>
            </a:r>
            <a:r>
              <a:rPr lang="ru-RU" sz="2000" dirty="0"/>
              <a:t>, ведущей вовне цикла;</a:t>
            </a:r>
          </a:p>
          <a:p>
            <a:pPr marL="0" indent="0" algn="just">
              <a:buNone/>
            </a:pPr>
            <a:r>
              <a:rPr lang="ru-RU" sz="2000" dirty="0"/>
              <a:t>• переменная цикла (итератор) не изменяется внутри цикла;</a:t>
            </a:r>
          </a:p>
          <a:p>
            <a:pPr marL="0" indent="0" algn="just">
              <a:buNone/>
            </a:pPr>
            <a:r>
              <a:rPr lang="ru-RU" sz="2000" dirty="0"/>
              <a:t>• итератор должен быть целым числом;</a:t>
            </a:r>
          </a:p>
          <a:p>
            <a:pPr marL="0" indent="0" algn="just">
              <a:buNone/>
            </a:pPr>
            <a:r>
              <a:rPr lang="ru-RU" sz="2000" dirty="0"/>
              <a:t>• выражение инициализации должно быть целочисленным;</a:t>
            </a:r>
          </a:p>
          <a:p>
            <a:pPr marL="0" indent="0" algn="just">
              <a:buNone/>
            </a:pPr>
            <a:r>
              <a:rPr lang="ru-RU" sz="2000" dirty="0"/>
              <a:t>• выражение изменения итератора должно иметь только целочисленный инкремент или декремент;</a:t>
            </a:r>
          </a:p>
          <a:p>
            <a:pPr marL="0" indent="0" algn="just">
              <a:buNone/>
            </a:pPr>
            <a:r>
              <a:rPr lang="ru-RU" sz="2000" dirty="0"/>
              <a:t>• запись цикла имеет вид: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624A89E-BD78-4051-A42F-DB990EE8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456" y="4358640"/>
            <a:ext cx="7124104" cy="248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7260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Как узнать статистику кэш-промахов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D13B8D4-DA1A-4E44-A054-9EA0331F2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587" y="1207769"/>
            <a:ext cx="868605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Номер слайда 21">
            <a:extLst>
              <a:ext uri="{FF2B5EF4-FFF2-40B4-BE49-F238E27FC236}">
                <a16:creationId xmlns:a16="http://schemas.microsoft.com/office/drawing/2014/main" id="{8191DE17-8682-4CB8-BA9D-A5BEF1E1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28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B3229B82-1BCA-4C27-B0C0-47C1DC0FF2EF}"/>
              </a:ext>
            </a:extLst>
          </p:cNvPr>
          <p:cNvSpPr/>
          <p:nvPr/>
        </p:nvSpPr>
        <p:spPr>
          <a:xfrm>
            <a:off x="3524788" y="4339458"/>
            <a:ext cx="3888432" cy="50686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59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34541" y="2325173"/>
            <a:ext cx="9185390" cy="6075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Спасибо за внимание!</a:t>
            </a:r>
            <a:endParaRPr lang="ru-RU" sz="3900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3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Область видимости по умолчанию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8DF0763-00A8-4B5F-9392-3071B374650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878989"/>
            <a:ext cx="11871960" cy="5979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/>
              <a:t>Переменная-итератор по умолчанию считается </a:t>
            </a:r>
            <a:r>
              <a:rPr lang="ru-RU" sz="2400" dirty="0" err="1"/>
              <a:t>private</a:t>
            </a:r>
            <a:r>
              <a:rPr lang="ru-RU" sz="2400" dirty="0"/>
              <a:t>, все остальные переменные по умолчанию считаются </a:t>
            </a:r>
            <a:r>
              <a:rPr lang="ru-RU" sz="2400" dirty="0" err="1"/>
              <a:t>shared</a:t>
            </a:r>
            <a:r>
              <a:rPr lang="ru-RU" sz="2400" dirty="0"/>
              <a:t>, поэтому иногда можно не указывать область видимости переменных.</a:t>
            </a:r>
            <a:endParaRPr lang="en-US" sz="2400" dirty="0"/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12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Example</a:t>
            </a:r>
            <a:r>
              <a:rPr lang="ru-RU" sz="2400" b="1" dirty="0"/>
              <a:t> 1</a:t>
            </a:r>
            <a:r>
              <a:rPr lang="en-US" sz="2400" b="1" dirty="0"/>
              <a:t> </a:t>
            </a:r>
            <a:r>
              <a:rPr lang="en-US" sz="2400" dirty="0"/>
              <a:t>(by default</a:t>
            </a:r>
            <a:r>
              <a:rPr lang="ru-RU" sz="2400" dirty="0"/>
              <a:t>:  </a:t>
            </a:r>
            <a:r>
              <a:rPr lang="en-US" sz="2400" dirty="0" err="1"/>
              <a:t>i</a:t>
            </a:r>
            <a:r>
              <a:rPr lang="en-US" sz="2400" dirty="0"/>
              <a:t> – private</a:t>
            </a:r>
            <a:r>
              <a:rPr lang="ru-RU" sz="2400" dirty="0"/>
              <a:t>;  </a:t>
            </a:r>
            <a:r>
              <a:rPr lang="en-US" sz="2400" dirty="0"/>
              <a:t>x – shared)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ru-RU" sz="2400" dirty="0">
                <a:solidFill>
                  <a:srgbClr val="986801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2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ru-RU" sz="2400" dirty="0">
                <a:solidFill>
                  <a:srgbClr val="333333"/>
                </a:solidFill>
                <a:cs typeface="Consolas" panose="020B0609020204030204" pitchFamily="49" charset="0"/>
              </a:rPr>
              <a:t>20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E45649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E45649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[i]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sqrt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sin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(x) 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 </a:t>
            </a:r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cos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(x) 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/ </a:t>
            </a:r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ln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(x));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12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Example</a:t>
            </a:r>
            <a:r>
              <a:rPr lang="ru-RU" sz="2400" b="1" dirty="0"/>
              <a:t> 2</a:t>
            </a:r>
            <a:r>
              <a:rPr lang="en-US" sz="2400" b="1" dirty="0"/>
              <a:t> </a:t>
            </a:r>
            <a:r>
              <a:rPr lang="en-US" sz="2400" dirty="0"/>
              <a:t>(by default:</a:t>
            </a:r>
            <a:r>
              <a:rPr lang="ru-RU" sz="2400" dirty="0"/>
              <a:t> </a:t>
            </a:r>
            <a:r>
              <a:rPr lang="en-US" sz="2400" dirty="0"/>
              <a:t>j and k</a:t>
            </a:r>
            <a:r>
              <a:rPr lang="ru-RU" sz="2400" dirty="0"/>
              <a:t> </a:t>
            </a:r>
            <a:r>
              <a:rPr lang="en-US" sz="2400" dirty="0"/>
              <a:t>are used to be shared, that is wrong)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X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 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private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j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, 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k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 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2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N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-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333333"/>
                </a:solidFill>
                <a:cs typeface="Consolas" panose="020B0609020204030204" pitchFamily="49" charset="0"/>
              </a:rPr>
              <a:t>  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(j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2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j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i;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j) </a:t>
            </a:r>
            <a:endParaRPr lang="ru-RU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(k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k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M;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k)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333333"/>
                </a:solidFill>
                <a:cs typeface="Consolas" panose="020B0609020204030204" pitchFamily="49" charset="0"/>
              </a:rPr>
              <a:t>            </a:t>
            </a:r>
            <a:r>
              <a:rPr lang="en" sz="2400" dirty="0">
                <a:solidFill>
                  <a:srgbClr val="E45649"/>
                </a:solidFill>
                <a:cs typeface="Consolas" panose="020B0609020204030204" pitchFamily="49" charset="0"/>
              </a:rPr>
              <a:t>b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[i][j]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E45649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[i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-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][j]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/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k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E45649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[i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][j]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/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k;</a:t>
            </a:r>
          </a:p>
        </p:txBody>
      </p:sp>
    </p:spTree>
    <p:extLst>
      <p:ext uri="{BB962C8B-B14F-4D97-AF65-F5344CB8AC3E}">
        <p14:creationId xmlns:p14="http://schemas.microsoft.com/office/powerpoint/2010/main" val="42889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 for: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конфликты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8DF0763-00A8-4B5F-9392-3071B374650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878989"/>
            <a:ext cx="11871960" cy="5979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Если итерация k влияет на результаты итерации m, то цикл нельзя распараллеливать, т.к. нельзя заранее предсказать порядок завершения итераций несколькими потоками. Ответственность за обнаружение таких конфликтов лежит на программисте.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err="1"/>
              <a:t>OpenMP</a:t>
            </a:r>
            <a:r>
              <a:rPr lang="ru-RU" dirty="0"/>
              <a:t> не обнаружит взаимозависимость итераций и скомпилирует следующую ошибочную программу: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pragma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omp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parallel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num_threads</a:t>
            </a:r>
            <a:r>
              <a:rPr lang="ru-RU" dirty="0">
                <a:solidFill>
                  <a:srgbClr val="FF0000"/>
                </a:solidFill>
              </a:rPr>
              <a:t>(2)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(i = 1; i &lt; 20; i++)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a[i] = 2*a[i – 1];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Поток 0 не успеет заполнить элемент a[9] к тому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моменту, когда поток 1 будет вычислять значение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a[10] = 2*a[9].</a:t>
            </a:r>
            <a:endParaRPr lang="en" dirty="0">
              <a:solidFill>
                <a:srgbClr val="333333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 for: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конфликты (2)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8DF0763-00A8-4B5F-9392-3071B374650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878989"/>
            <a:ext cx="11871960" cy="5979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Если в теле цикла потоки меняют значение общей переменной, то</a:t>
            </a:r>
            <a:r>
              <a:rPr lang="en-US" dirty="0"/>
              <a:t> </a:t>
            </a:r>
            <a:r>
              <a:rPr lang="ru-RU" dirty="0"/>
              <a:t>возможно искажение данных в этой переменной при</a:t>
            </a:r>
            <a:r>
              <a:rPr lang="en-US" dirty="0"/>
              <a:t> </a:t>
            </a:r>
            <a:r>
              <a:rPr lang="ru-RU" dirty="0"/>
              <a:t>одновременной попытке записи.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Ответственность за обнаружение таких конфликтов лежит на</a:t>
            </a:r>
            <a:r>
              <a:rPr lang="en-US" dirty="0"/>
              <a:t> </a:t>
            </a:r>
            <a:r>
              <a:rPr lang="ru-RU" dirty="0"/>
              <a:t>программисте. </a:t>
            </a:r>
            <a:r>
              <a:rPr lang="ru-RU" dirty="0" err="1"/>
              <a:t>OpenMP</a:t>
            </a:r>
            <a:r>
              <a:rPr lang="ru-RU" dirty="0"/>
              <a:t> не обнаружит конфликт и скомпилирует</a:t>
            </a:r>
            <a:r>
              <a:rPr lang="en-US" dirty="0"/>
              <a:t> </a:t>
            </a:r>
            <a:r>
              <a:rPr lang="ru-RU" dirty="0"/>
              <a:t>следующую ошибочную программу: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s = 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pragma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omp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parallel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num_threads</a:t>
            </a:r>
            <a:r>
              <a:rPr lang="ru-RU" dirty="0">
                <a:solidFill>
                  <a:srgbClr val="FF0000"/>
                </a:solidFill>
              </a:rPr>
              <a:t>(2) </a:t>
            </a:r>
            <a:r>
              <a:rPr lang="ru-RU" dirty="0" err="1">
                <a:solidFill>
                  <a:srgbClr val="FF0000"/>
                </a:solidFill>
              </a:rPr>
              <a:t>shared</a:t>
            </a:r>
            <a:r>
              <a:rPr lang="ru-RU" dirty="0">
                <a:solidFill>
                  <a:srgbClr val="FF0000"/>
                </a:solidFill>
              </a:rPr>
              <a:t>(a, s) </a:t>
            </a:r>
            <a:r>
              <a:rPr lang="ru-RU" dirty="0" err="1">
                <a:solidFill>
                  <a:srgbClr val="FF0000"/>
                </a:solidFill>
              </a:rPr>
              <a:t>private</a:t>
            </a:r>
            <a:r>
              <a:rPr lang="ru-RU" dirty="0">
                <a:solidFill>
                  <a:srgbClr val="FF0000"/>
                </a:solidFill>
              </a:rPr>
              <a:t>(i)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(i = 0; i &lt; 20; i++) {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	a[i] = i;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	s = s + a[i] 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}</a:t>
            </a:r>
            <a:endParaRPr lang="en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6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 for: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конфликты (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8DF0763-00A8-4B5F-9392-3071B3746504}"/>
              </a:ext>
            </a:extLst>
          </p:cNvPr>
          <p:cNvSpPr txBox="1">
            <a:spLocks noChangeArrowheads="1"/>
          </p:cNvSpPr>
          <p:nvPr/>
        </p:nvSpPr>
        <p:spPr>
          <a:xfrm>
            <a:off x="434898" y="3676354"/>
            <a:ext cx="11871960" cy="5979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s = 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pragma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omp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parallel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num_threads</a:t>
            </a:r>
            <a:r>
              <a:rPr lang="ru-RU" dirty="0">
                <a:solidFill>
                  <a:srgbClr val="FF0000"/>
                </a:solidFill>
              </a:rPr>
              <a:t>(2) </a:t>
            </a:r>
            <a:r>
              <a:rPr lang="ru-RU" dirty="0" err="1">
                <a:solidFill>
                  <a:srgbClr val="FF0000"/>
                </a:solidFill>
              </a:rPr>
              <a:t>shared</a:t>
            </a:r>
            <a:r>
              <a:rPr lang="ru-RU" dirty="0">
                <a:solidFill>
                  <a:srgbClr val="FF0000"/>
                </a:solidFill>
              </a:rPr>
              <a:t>(a, s) </a:t>
            </a:r>
            <a:r>
              <a:rPr lang="ru-RU" dirty="0" err="1">
                <a:solidFill>
                  <a:srgbClr val="FF0000"/>
                </a:solidFill>
              </a:rPr>
              <a:t>private</a:t>
            </a:r>
            <a:r>
              <a:rPr lang="ru-RU" dirty="0">
                <a:solidFill>
                  <a:srgbClr val="FF0000"/>
                </a:solidFill>
              </a:rPr>
              <a:t>(i)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(i = 0; i &lt; 20; i++) {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	a[i] = i;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	s = s + a[i] 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	}</a:t>
            </a:r>
            <a:endParaRPr lang="en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cxnSp>
        <p:nvCxnSpPr>
          <p:cNvPr id="17" name="Straight Arrow Connector 2">
            <a:extLst>
              <a:ext uri="{FF2B5EF4-FFF2-40B4-BE49-F238E27FC236}">
                <a16:creationId xmlns:a16="http://schemas.microsoft.com/office/drawing/2014/main" id="{8F3E1210-3841-46EB-B05C-35C56457A8FE}"/>
              </a:ext>
            </a:extLst>
          </p:cNvPr>
          <p:cNvCxnSpPr>
            <a:cxnSpLocks/>
          </p:cNvCxnSpPr>
          <p:nvPr/>
        </p:nvCxnSpPr>
        <p:spPr>
          <a:xfrm>
            <a:off x="7387341" y="2546716"/>
            <a:ext cx="2744974" cy="90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27711-019A-47EC-8484-1F8E67F2BAD1}"/>
              </a:ext>
            </a:extLst>
          </p:cNvPr>
          <p:cNvSpPr txBox="1"/>
          <p:nvPr/>
        </p:nvSpPr>
        <p:spPr>
          <a:xfrm>
            <a:off x="994887" y="1940401"/>
            <a:ext cx="1449687" cy="47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#0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BFD9E-64A6-4C93-AAA3-A8CA180DAF27}"/>
              </a:ext>
            </a:extLst>
          </p:cNvPr>
          <p:cNvSpPr txBox="1"/>
          <p:nvPr/>
        </p:nvSpPr>
        <p:spPr>
          <a:xfrm>
            <a:off x="1010043" y="2744647"/>
            <a:ext cx="151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FF13E-BD1B-4CD3-8053-F1372E46761D}"/>
              </a:ext>
            </a:extLst>
          </p:cNvPr>
          <p:cNvSpPr txBox="1"/>
          <p:nvPr/>
        </p:nvSpPr>
        <p:spPr>
          <a:xfrm>
            <a:off x="10046256" y="2409865"/>
            <a:ext cx="646051" cy="75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endParaRPr lang="en-US" sz="2000" b="1" dirty="0"/>
          </a:p>
        </p:txBody>
      </p:sp>
      <p:cxnSp>
        <p:nvCxnSpPr>
          <p:cNvPr id="24" name="Straight Connector 6">
            <a:extLst>
              <a:ext uri="{FF2B5EF4-FFF2-40B4-BE49-F238E27FC236}">
                <a16:creationId xmlns:a16="http://schemas.microsoft.com/office/drawing/2014/main" id="{82A1833F-817E-481D-94DB-AEDB910E1DA8}"/>
              </a:ext>
            </a:extLst>
          </p:cNvPr>
          <p:cNvCxnSpPr>
            <a:cxnSpLocks/>
          </p:cNvCxnSpPr>
          <p:nvPr/>
        </p:nvCxnSpPr>
        <p:spPr>
          <a:xfrm>
            <a:off x="2685035" y="2311003"/>
            <a:ext cx="0" cy="471427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DD25BF39-488A-4794-8F39-C3E446E8EFA8}"/>
              </a:ext>
            </a:extLst>
          </p:cNvPr>
          <p:cNvCxnSpPr>
            <a:cxnSpLocks/>
          </p:cNvCxnSpPr>
          <p:nvPr/>
        </p:nvCxnSpPr>
        <p:spPr>
          <a:xfrm>
            <a:off x="4094352" y="2311003"/>
            <a:ext cx="0" cy="235714"/>
          </a:xfrm>
          <a:prstGeom prst="line">
            <a:avLst/>
          </a:prstGeom>
          <a:ln w="25400" cmpd="dbl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A8D37E06-A6B9-445E-97AE-D1E69C242877}"/>
              </a:ext>
            </a:extLst>
          </p:cNvPr>
          <p:cNvCxnSpPr>
            <a:cxnSpLocks/>
          </p:cNvCxnSpPr>
          <p:nvPr/>
        </p:nvCxnSpPr>
        <p:spPr>
          <a:xfrm>
            <a:off x="7387341" y="2311003"/>
            <a:ext cx="0" cy="235714"/>
          </a:xfrm>
          <a:prstGeom prst="line">
            <a:avLst/>
          </a:prstGeom>
          <a:ln w="25400" cmpd="dbl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07B029D5-5DE5-4A85-97B0-8927570D0438}"/>
              </a:ext>
            </a:extLst>
          </p:cNvPr>
          <p:cNvCxnSpPr>
            <a:cxnSpLocks/>
          </p:cNvCxnSpPr>
          <p:nvPr/>
        </p:nvCxnSpPr>
        <p:spPr>
          <a:xfrm>
            <a:off x="4592197" y="2561400"/>
            <a:ext cx="0" cy="235714"/>
          </a:xfrm>
          <a:prstGeom prst="line">
            <a:avLst/>
          </a:prstGeom>
          <a:ln w="25400" cmpd="dbl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13BB3D6B-89E6-4C17-B03D-436F0B29D042}"/>
              </a:ext>
            </a:extLst>
          </p:cNvPr>
          <p:cNvCxnSpPr>
            <a:cxnSpLocks/>
          </p:cNvCxnSpPr>
          <p:nvPr/>
        </p:nvCxnSpPr>
        <p:spPr>
          <a:xfrm>
            <a:off x="7390146" y="2550019"/>
            <a:ext cx="0" cy="235714"/>
          </a:xfrm>
          <a:prstGeom prst="line">
            <a:avLst/>
          </a:prstGeom>
          <a:ln w="25400" cmpd="dbl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8">
            <a:extLst>
              <a:ext uri="{FF2B5EF4-FFF2-40B4-BE49-F238E27FC236}">
                <a16:creationId xmlns:a16="http://schemas.microsoft.com/office/drawing/2014/main" id="{DD567291-6CCB-429C-B206-A9C3F032D628}"/>
              </a:ext>
            </a:extLst>
          </p:cNvPr>
          <p:cNvCxnSpPr>
            <a:cxnSpLocks/>
          </p:cNvCxnSpPr>
          <p:nvPr/>
        </p:nvCxnSpPr>
        <p:spPr>
          <a:xfrm>
            <a:off x="1010044" y="2550019"/>
            <a:ext cx="1926204" cy="11381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2">
            <a:extLst>
              <a:ext uri="{FF2B5EF4-FFF2-40B4-BE49-F238E27FC236}">
                <a16:creationId xmlns:a16="http://schemas.microsoft.com/office/drawing/2014/main" id="{7A4500BB-90C3-48AC-98A0-80F7771C8378}"/>
              </a:ext>
            </a:extLst>
          </p:cNvPr>
          <p:cNvCxnSpPr>
            <a:cxnSpLocks/>
          </p:cNvCxnSpPr>
          <p:nvPr/>
        </p:nvCxnSpPr>
        <p:spPr>
          <a:xfrm flipV="1">
            <a:off x="4668088" y="2546718"/>
            <a:ext cx="2719253" cy="1138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85933EB-398A-47E4-92C6-548E96073621}"/>
              </a:ext>
            </a:extLst>
          </p:cNvPr>
          <p:cNvSpPr txBox="1"/>
          <p:nvPr/>
        </p:nvSpPr>
        <p:spPr>
          <a:xfrm>
            <a:off x="2685035" y="2531863"/>
            <a:ext cx="430296" cy="75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12237A-D066-427D-A1E1-8970AB67A832}"/>
              </a:ext>
            </a:extLst>
          </p:cNvPr>
          <p:cNvSpPr txBox="1"/>
          <p:nvPr/>
        </p:nvSpPr>
        <p:spPr>
          <a:xfrm>
            <a:off x="3820703" y="1408217"/>
            <a:ext cx="221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  =  1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  =  1  +  2  = 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84921C-2D4E-448A-A8A3-7CBCA8E30E79}"/>
              </a:ext>
            </a:extLst>
          </p:cNvPr>
          <p:cNvSpPr txBox="1"/>
          <p:nvPr/>
        </p:nvSpPr>
        <p:spPr>
          <a:xfrm>
            <a:off x="4043645" y="2678628"/>
            <a:ext cx="2522264" cy="136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  =  3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S  =  3  +  3  = 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2B29D-FDB3-4A72-AFA3-2C7F7B49C91C}"/>
              </a:ext>
            </a:extLst>
          </p:cNvPr>
          <p:cNvSpPr txBox="1"/>
          <p:nvPr/>
        </p:nvSpPr>
        <p:spPr>
          <a:xfrm>
            <a:off x="6920168" y="1507962"/>
            <a:ext cx="251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  =  15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  =  15  +  6  =  21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BF4C3-0746-4BD1-9723-84124A95B285}"/>
              </a:ext>
            </a:extLst>
          </p:cNvPr>
          <p:cNvSpPr txBox="1"/>
          <p:nvPr/>
        </p:nvSpPr>
        <p:spPr>
          <a:xfrm>
            <a:off x="6991033" y="2678630"/>
            <a:ext cx="278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  =  15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S  =  </a:t>
            </a:r>
            <a:r>
              <a:rPr lang="en-US" sz="2400" b="1" dirty="0">
                <a:solidFill>
                  <a:srgbClr val="FF0000"/>
                </a:solidFill>
              </a:rPr>
              <a:t>15 </a:t>
            </a:r>
            <a:r>
              <a:rPr lang="en-US" sz="2400" b="1" dirty="0">
                <a:solidFill>
                  <a:srgbClr val="7030A0"/>
                </a:solidFill>
              </a:rPr>
              <a:t> +  7  =  </a:t>
            </a:r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37" name="Straight Arrow Connector 34">
            <a:extLst>
              <a:ext uri="{FF2B5EF4-FFF2-40B4-BE49-F238E27FC236}">
                <a16:creationId xmlns:a16="http://schemas.microsoft.com/office/drawing/2014/main" id="{040B5E51-ED96-4B2C-91F3-8E4596FC8E3D}"/>
              </a:ext>
            </a:extLst>
          </p:cNvPr>
          <p:cNvCxnSpPr>
            <a:cxnSpLocks/>
          </p:cNvCxnSpPr>
          <p:nvPr/>
        </p:nvCxnSpPr>
        <p:spPr>
          <a:xfrm>
            <a:off x="2850189" y="2558098"/>
            <a:ext cx="1316884" cy="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9">
            <a:extLst>
              <a:ext uri="{FF2B5EF4-FFF2-40B4-BE49-F238E27FC236}">
                <a16:creationId xmlns:a16="http://schemas.microsoft.com/office/drawing/2014/main" id="{FA211A8C-FF22-4466-A8B2-AD5484F663D1}"/>
              </a:ext>
            </a:extLst>
          </p:cNvPr>
          <p:cNvCxnSpPr>
            <a:cxnSpLocks/>
          </p:cNvCxnSpPr>
          <p:nvPr/>
        </p:nvCxnSpPr>
        <p:spPr>
          <a:xfrm>
            <a:off x="4087416" y="2552408"/>
            <a:ext cx="504781" cy="569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59464B9-A4AC-4117-B5F7-EDED5F83BC9F}"/>
              </a:ext>
            </a:extLst>
          </p:cNvPr>
          <p:cNvGrpSpPr/>
          <p:nvPr/>
        </p:nvGrpSpPr>
        <p:grpSpPr>
          <a:xfrm>
            <a:off x="7586122" y="1842391"/>
            <a:ext cx="1635896" cy="1760784"/>
            <a:chOff x="7578759" y="1674476"/>
            <a:chExt cx="2133934" cy="2406557"/>
          </a:xfrm>
        </p:grpSpPr>
        <p:sp>
          <p:nvSpPr>
            <p:cNvPr id="39" name="Star: 10 Points 41">
              <a:extLst>
                <a:ext uri="{FF2B5EF4-FFF2-40B4-BE49-F238E27FC236}">
                  <a16:creationId xmlns:a16="http://schemas.microsoft.com/office/drawing/2014/main" id="{6DD05823-A8BA-41CC-AE15-403623277065}"/>
                </a:ext>
              </a:extLst>
            </p:cNvPr>
            <p:cNvSpPr/>
            <p:nvPr/>
          </p:nvSpPr>
          <p:spPr>
            <a:xfrm>
              <a:off x="9195799" y="1674476"/>
              <a:ext cx="516894" cy="772885"/>
            </a:xfrm>
            <a:prstGeom prst="star10">
              <a:avLst>
                <a:gd name="adj" fmla="val 42533"/>
                <a:gd name="hf" fmla="val 105146"/>
              </a:avLst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tar: 10 Points 48">
              <a:extLst>
                <a:ext uri="{FF2B5EF4-FFF2-40B4-BE49-F238E27FC236}">
                  <a16:creationId xmlns:a16="http://schemas.microsoft.com/office/drawing/2014/main" id="{FC372A5C-17EA-4E53-A90F-93A517A5199A}"/>
                </a:ext>
              </a:extLst>
            </p:cNvPr>
            <p:cNvSpPr/>
            <p:nvPr/>
          </p:nvSpPr>
          <p:spPr>
            <a:xfrm>
              <a:off x="7578759" y="3308148"/>
              <a:ext cx="516894" cy="772885"/>
            </a:xfrm>
            <a:prstGeom prst="star10">
              <a:avLst>
                <a:gd name="adj" fmla="val 42533"/>
                <a:gd name="hf" fmla="val 105146"/>
              </a:avLst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6">
              <a:extLst>
                <a:ext uri="{FF2B5EF4-FFF2-40B4-BE49-F238E27FC236}">
                  <a16:creationId xmlns:a16="http://schemas.microsoft.com/office/drawing/2014/main" id="{1AB8A8C4-D8BD-4032-8029-F1B5151289D4}"/>
                </a:ext>
              </a:extLst>
            </p:cNvPr>
            <p:cNvCxnSpPr>
              <a:cxnSpLocks/>
              <a:stCxn id="39" idx="4"/>
              <a:endCxn id="40" idx="9"/>
            </p:cNvCxnSpPr>
            <p:nvPr/>
          </p:nvCxnSpPr>
          <p:spPr>
            <a:xfrm flipH="1">
              <a:off x="7996936" y="2373558"/>
              <a:ext cx="1297580" cy="10083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28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#pragma 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 for: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конфликты (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4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75122B87-8EEF-4498-8493-75CCCD72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6369"/>
              </p:ext>
            </p:extLst>
          </p:nvPr>
        </p:nvGraphicFramePr>
        <p:xfrm>
          <a:off x="1237621" y="906742"/>
          <a:ext cx="6670539" cy="375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72">
                  <a:extLst>
                    <a:ext uri="{9D8B030D-6E8A-4147-A177-3AD203B41FA5}">
                      <a16:colId xmlns:a16="http://schemas.microsoft.com/office/drawing/2014/main" val="894520595"/>
                    </a:ext>
                  </a:extLst>
                </a:gridCol>
                <a:gridCol w="1296374">
                  <a:extLst>
                    <a:ext uri="{9D8B030D-6E8A-4147-A177-3AD203B41FA5}">
                      <a16:colId xmlns:a16="http://schemas.microsoft.com/office/drawing/2014/main" val="1599138478"/>
                    </a:ext>
                  </a:extLst>
                </a:gridCol>
                <a:gridCol w="4501993">
                  <a:extLst>
                    <a:ext uri="{9D8B030D-6E8A-4147-A177-3AD203B41FA5}">
                      <a16:colId xmlns:a16="http://schemas.microsoft.com/office/drawing/2014/main" val="342051353"/>
                    </a:ext>
                  </a:extLst>
                </a:gridCol>
              </a:tblGrid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Time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Thread #0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Thread #1</a:t>
                      </a:r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1506019908"/>
                  </a:ext>
                </a:extLst>
              </a:tr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 = 0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2528142091"/>
                  </a:ext>
                </a:extLst>
              </a:tr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 = 1</a:t>
                      </a:r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266503823"/>
                  </a:ext>
                </a:extLst>
              </a:tr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3499832495"/>
                  </a:ext>
                </a:extLst>
              </a:tr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 = 10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19069597"/>
                  </a:ext>
                </a:extLst>
              </a:tr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3173849233"/>
                  </a:ext>
                </a:extLst>
              </a:tr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 = 24</a:t>
                      </a:r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3279389196"/>
                  </a:ext>
                </a:extLst>
              </a:tr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3199817629"/>
                  </a:ext>
                </a:extLst>
              </a:tr>
              <a:tr h="417269"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 = 100</a:t>
                      </a:r>
                    </a:p>
                  </a:txBody>
                  <a:tcPr marL="102888" marR="102888" marT="51444" marB="5144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 = 123456789012345678901234567890</a:t>
                      </a:r>
                    </a:p>
                  </a:txBody>
                  <a:tcPr marL="102888" marR="102888" marT="51444" marB="51444"/>
                </a:tc>
                <a:extLst>
                  <a:ext uri="{0D108BD9-81ED-4DB2-BD59-A6C34878D82A}">
                    <a16:rowId xmlns:a16="http://schemas.microsoft.com/office/drawing/2014/main" val="2856240469"/>
                  </a:ext>
                </a:extLst>
              </a:tr>
            </a:tbl>
          </a:graphicData>
        </a:graphic>
      </p:graphicFrame>
      <p:cxnSp>
        <p:nvCxnSpPr>
          <p:cNvPr id="44" name="Straight Arrow Connector 29">
            <a:extLst>
              <a:ext uri="{FF2B5EF4-FFF2-40B4-BE49-F238E27FC236}">
                <a16:creationId xmlns:a16="http://schemas.microsoft.com/office/drawing/2014/main" id="{406F1450-7249-4AC7-8A5D-0E2CC7086BF3}"/>
              </a:ext>
            </a:extLst>
          </p:cNvPr>
          <p:cNvCxnSpPr>
            <a:cxnSpLocks/>
          </p:cNvCxnSpPr>
          <p:nvPr/>
        </p:nvCxnSpPr>
        <p:spPr>
          <a:xfrm flipH="1">
            <a:off x="644595" y="1218741"/>
            <a:ext cx="1" cy="332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12">
            <a:extLst>
              <a:ext uri="{FF2B5EF4-FFF2-40B4-BE49-F238E27FC236}">
                <a16:creationId xmlns:a16="http://schemas.microsoft.com/office/drawing/2014/main" id="{D6606E0A-BF6B-4928-B2AB-48220049118C}"/>
              </a:ext>
            </a:extLst>
          </p:cNvPr>
          <p:cNvSpPr/>
          <p:nvPr/>
        </p:nvSpPr>
        <p:spPr>
          <a:xfrm>
            <a:off x="316956" y="4084720"/>
            <a:ext cx="323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graphicFrame>
        <p:nvGraphicFramePr>
          <p:cNvPr id="46" name="Table 14">
            <a:extLst>
              <a:ext uri="{FF2B5EF4-FFF2-40B4-BE49-F238E27FC236}">
                <a16:creationId xmlns:a16="http://schemas.microsoft.com/office/drawing/2014/main" id="{0FB5FEEF-0C53-4064-B0FB-376DF2C6C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90516"/>
              </p:ext>
            </p:extLst>
          </p:nvPr>
        </p:nvGraphicFramePr>
        <p:xfrm>
          <a:off x="1348883" y="4911421"/>
          <a:ext cx="1028883" cy="417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883">
                  <a:extLst>
                    <a:ext uri="{9D8B030D-6E8A-4147-A177-3AD203B41FA5}">
                      <a16:colId xmlns:a16="http://schemas.microsoft.com/office/drawing/2014/main" val="3452230524"/>
                    </a:ext>
                  </a:extLst>
                </a:gridCol>
              </a:tblGrid>
              <a:tr h="417269">
                <a:tc>
                  <a:txBody>
                    <a:bodyPr/>
                    <a:lstStyle/>
                    <a:p>
                      <a:pPr algn="r"/>
                      <a:r>
                        <a:rPr lang="ru-RU" sz="2000" dirty="0"/>
                        <a:t>0</a:t>
                      </a:r>
                    </a:p>
                  </a:txBody>
                  <a:tcPr marL="102888" marR="102888" marT="51444" marB="51444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79866"/>
                  </a:ext>
                </a:extLst>
              </a:tr>
            </a:tbl>
          </a:graphicData>
        </a:graphic>
      </p:graphicFrame>
      <p:graphicFrame>
        <p:nvGraphicFramePr>
          <p:cNvPr id="47" name="Table 35">
            <a:extLst>
              <a:ext uri="{FF2B5EF4-FFF2-40B4-BE49-F238E27FC236}">
                <a16:creationId xmlns:a16="http://schemas.microsoft.com/office/drawing/2014/main" id="{724B2A77-88DF-43D1-B33C-9C1E8AF1B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17865"/>
              </p:ext>
            </p:extLst>
          </p:nvPr>
        </p:nvGraphicFramePr>
        <p:xfrm>
          <a:off x="2429003" y="4911421"/>
          <a:ext cx="1028883" cy="417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883">
                  <a:extLst>
                    <a:ext uri="{9D8B030D-6E8A-4147-A177-3AD203B41FA5}">
                      <a16:colId xmlns:a16="http://schemas.microsoft.com/office/drawing/2014/main" val="3452230524"/>
                    </a:ext>
                  </a:extLst>
                </a:gridCol>
              </a:tblGrid>
              <a:tr h="41726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</a:t>
                      </a:r>
                      <a:endParaRPr lang="ru-RU" sz="2000" dirty="0"/>
                    </a:p>
                  </a:txBody>
                  <a:tcPr marL="102888" marR="102888" marT="51444" marB="51444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79866"/>
                  </a:ext>
                </a:extLst>
              </a:tr>
            </a:tbl>
          </a:graphicData>
        </a:graphic>
      </p:graphicFrame>
      <p:graphicFrame>
        <p:nvGraphicFramePr>
          <p:cNvPr id="48" name="Table 36">
            <a:extLst>
              <a:ext uri="{FF2B5EF4-FFF2-40B4-BE49-F238E27FC236}">
                <a16:creationId xmlns:a16="http://schemas.microsoft.com/office/drawing/2014/main" id="{C4E11055-BBC9-4B34-ADC4-C1344E1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0289"/>
              </p:ext>
            </p:extLst>
          </p:nvPr>
        </p:nvGraphicFramePr>
        <p:xfrm>
          <a:off x="3563493" y="4911421"/>
          <a:ext cx="2268655" cy="417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8655">
                  <a:extLst>
                    <a:ext uri="{9D8B030D-6E8A-4147-A177-3AD203B41FA5}">
                      <a16:colId xmlns:a16="http://schemas.microsoft.com/office/drawing/2014/main" val="3452230524"/>
                    </a:ext>
                  </a:extLst>
                </a:gridCol>
              </a:tblGrid>
              <a:tr h="41726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123456789012345</a:t>
                      </a:r>
                      <a:endParaRPr lang="ru-RU" sz="2000" dirty="0"/>
                    </a:p>
                  </a:txBody>
                  <a:tcPr marL="102888" marR="102888" marT="51444" marB="5144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79866"/>
                  </a:ext>
                </a:extLst>
              </a:tr>
            </a:tbl>
          </a:graphicData>
        </a:graphic>
      </p:graphicFrame>
      <p:graphicFrame>
        <p:nvGraphicFramePr>
          <p:cNvPr id="49" name="Table 37">
            <a:extLst>
              <a:ext uri="{FF2B5EF4-FFF2-40B4-BE49-F238E27FC236}">
                <a16:creationId xmlns:a16="http://schemas.microsoft.com/office/drawing/2014/main" id="{4A2305FE-AB40-40A9-B88B-D74E7A759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49758"/>
              </p:ext>
            </p:extLst>
          </p:nvPr>
        </p:nvGraphicFramePr>
        <p:xfrm>
          <a:off x="5931107" y="4911421"/>
          <a:ext cx="2268655" cy="417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8655">
                  <a:extLst>
                    <a:ext uri="{9D8B030D-6E8A-4147-A177-3AD203B41FA5}">
                      <a16:colId xmlns:a16="http://schemas.microsoft.com/office/drawing/2014/main" val="3452230524"/>
                    </a:ext>
                  </a:extLst>
                </a:gridCol>
              </a:tblGrid>
              <a:tr h="41726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678901234567890</a:t>
                      </a:r>
                      <a:endParaRPr lang="ru-RU" sz="2000" dirty="0"/>
                    </a:p>
                  </a:txBody>
                  <a:tcPr marL="102888" marR="102888" marT="51444" marB="5144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79866"/>
                  </a:ext>
                </a:extLst>
              </a:tr>
            </a:tbl>
          </a:graphicData>
        </a:graphic>
      </p:graphicFrame>
      <p:sp>
        <p:nvSpPr>
          <p:cNvPr id="50" name="Right Brace 19">
            <a:extLst>
              <a:ext uri="{FF2B5EF4-FFF2-40B4-BE49-F238E27FC236}">
                <a16:creationId xmlns:a16="http://schemas.microsoft.com/office/drawing/2014/main" id="{D76BBC41-1D8E-469A-8949-B0A29F844FF1}"/>
              </a:ext>
            </a:extLst>
          </p:cNvPr>
          <p:cNvSpPr/>
          <p:nvPr/>
        </p:nvSpPr>
        <p:spPr>
          <a:xfrm rot="5400000">
            <a:off x="3975076" y="4985665"/>
            <a:ext cx="324094" cy="24307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1">
            <a:extLst>
              <a:ext uri="{FF2B5EF4-FFF2-40B4-BE49-F238E27FC236}">
                <a16:creationId xmlns:a16="http://schemas.microsoft.com/office/drawing/2014/main" id="{2E1F70D0-A17B-4BB6-BED1-70B91CEB616C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863324" y="5328690"/>
            <a:ext cx="1285760" cy="74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D0F35357-5686-4467-96A2-0185CDA16358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943444" y="5328690"/>
            <a:ext cx="741970" cy="74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378A0B1D-ED48-4212-97CF-4FBA4D704B3D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186414" y="5328690"/>
            <a:ext cx="511406" cy="74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1322C48C-2846-42E7-8ECD-58DD12451789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846822" y="5328690"/>
            <a:ext cx="2218612" cy="74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12">
            <a:extLst>
              <a:ext uri="{FF2B5EF4-FFF2-40B4-BE49-F238E27FC236}">
                <a16:creationId xmlns:a16="http://schemas.microsoft.com/office/drawing/2014/main" id="{E6F02016-32F8-492D-BC92-A2DD9041D7AC}"/>
              </a:ext>
            </a:extLst>
          </p:cNvPr>
          <p:cNvSpPr/>
          <p:nvPr/>
        </p:nvSpPr>
        <p:spPr>
          <a:xfrm>
            <a:off x="8199727" y="1621903"/>
            <a:ext cx="3347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Переменная</a:t>
            </a:r>
            <a:r>
              <a:rPr lang="en-US" sz="2400" dirty="0"/>
              <a:t> S – 64 </a:t>
            </a:r>
            <a:r>
              <a:rPr lang="ru-RU" sz="2400" dirty="0"/>
              <a:t>бита</a:t>
            </a:r>
            <a:endParaRPr lang="en-US" sz="2400" dirty="0"/>
          </a:p>
          <a:p>
            <a:r>
              <a:rPr lang="ru-RU" sz="2400" dirty="0"/>
              <a:t>Шина</a:t>
            </a:r>
            <a:r>
              <a:rPr lang="en-US" sz="2400" dirty="0"/>
              <a:t> – 32 </a:t>
            </a:r>
            <a:r>
              <a:rPr lang="ru-RU" sz="2400" dirty="0"/>
              <a:t>бита</a:t>
            </a:r>
          </a:p>
        </p:txBody>
      </p:sp>
      <p:sp>
        <p:nvSpPr>
          <p:cNvPr id="56" name="Прямоугольник 12">
            <a:extLst>
              <a:ext uri="{FF2B5EF4-FFF2-40B4-BE49-F238E27FC236}">
                <a16:creationId xmlns:a16="http://schemas.microsoft.com/office/drawing/2014/main" id="{B8BA957D-B479-43B8-A87D-00667B4B7092}"/>
              </a:ext>
            </a:extLst>
          </p:cNvPr>
          <p:cNvSpPr/>
          <p:nvPr/>
        </p:nvSpPr>
        <p:spPr>
          <a:xfrm>
            <a:off x="3368268" y="6251473"/>
            <a:ext cx="1414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Memory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82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Защита общих переменных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8DF0763-00A8-4B5F-9392-3071B3746504}"/>
              </a:ext>
            </a:extLst>
          </p:cNvPr>
          <p:cNvSpPr txBox="1">
            <a:spLocks noChangeArrowheads="1"/>
          </p:cNvSpPr>
          <p:nvPr/>
        </p:nvSpPr>
        <p:spPr>
          <a:xfrm>
            <a:off x="217449" y="916727"/>
            <a:ext cx="11871960" cy="5024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Если в теле цикла потоки меняют значение общей переменной, то операцию присвоения следует защитить от одновременного изменения. </a:t>
            </a:r>
            <a:endParaRPr lang="en-US" sz="2200" dirty="0"/>
          </a:p>
          <a:p>
            <a:pPr marL="0" indent="0" algn="just">
              <a:spcBef>
                <a:spcPts val="0"/>
              </a:spcBef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s 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2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private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i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(i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20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) {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    </a:t>
            </a:r>
            <a:r>
              <a:rPr lang="en" sz="2200" dirty="0">
                <a:solidFill>
                  <a:srgbClr val="E45649"/>
                </a:solidFill>
                <a:cs typeface="Consolas" panose="020B0609020204030204" pitchFamily="49" charset="0"/>
              </a:rPr>
              <a:t>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[i]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    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critical</a:t>
            </a:r>
            <a:endParaRPr lang="en" sz="22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    s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s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+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E45649"/>
                </a:solidFill>
                <a:cs typeface="Consolas" panose="020B0609020204030204" pitchFamily="49" charset="0"/>
              </a:rPr>
              <a:t>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" sz="22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В результате s будет подсчитано корректно, т.к. операция присвоения выполнится не параллельно всеми потоками, а последовательно. Это позволяет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решить конфликт между потоками, но негативно повлияет на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параллельное ускорение, т.к. соответствующая часть инструкций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цикла принудительно помечена как </a:t>
            </a:r>
            <a:r>
              <a:rPr lang="ru-RU" sz="2200" dirty="0" err="1"/>
              <a:t>нераспараллеливаемые</a:t>
            </a:r>
            <a:r>
              <a:rPr lang="en-US" sz="2200" dirty="0"/>
              <a:t>.</a:t>
            </a:r>
            <a:endParaRPr lang="ru-RU" sz="2200" dirty="0"/>
          </a:p>
          <a:p>
            <a:pPr marL="0" indent="0" algn="just">
              <a:spcBef>
                <a:spcPts val="0"/>
              </a:spcBef>
              <a:buNone/>
            </a:pP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6FD42C-5C3C-4873-B2C6-98D95403A07B}"/>
              </a:ext>
            </a:extLst>
          </p:cNvPr>
          <p:cNvSpPr/>
          <p:nvPr/>
        </p:nvSpPr>
        <p:spPr>
          <a:xfrm>
            <a:off x="721763" y="559837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ru-RU" sz="2000" dirty="0">
              <a:solidFill>
                <a:srgbClr val="333333"/>
              </a:solidFill>
              <a:cs typeface="Consolas" panose="020B0609020204030204" pitchFamily="49" charset="0"/>
              <a:hlinkClick r:id="rId4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cs typeface="Consolas" panose="020B0609020204030204" pitchFamily="49" charset="0"/>
                <a:hlinkClick r:id="rId4"/>
              </a:rPr>
              <a:t>https://stackoverflow.com/questions/10443528/is-there-an-implicit-barrier-after-omp-critical-section</a:t>
            </a:r>
            <a:endParaRPr lang="ru-RU" dirty="0">
              <a:solidFill>
                <a:srgbClr val="333333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2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6228</TotalTime>
  <Words>2004</Words>
  <Application>Microsoft Office PowerPoint</Application>
  <PresentationFormat>Широкоэкранный</PresentationFormat>
  <Paragraphs>931</Paragraphs>
  <Slides>31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Презентация PowerPoint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Korolkov</dc:creator>
  <cp:lastModifiedBy>Ульяна М</cp:lastModifiedBy>
  <cp:revision>220</cp:revision>
  <dcterms:created xsi:type="dcterms:W3CDTF">2019-09-07T19:15:09Z</dcterms:created>
  <dcterms:modified xsi:type="dcterms:W3CDTF">2022-10-15T15:18:45Z</dcterms:modified>
</cp:coreProperties>
</file>