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5" r:id="rId2"/>
    <p:sldId id="315" r:id="rId3"/>
    <p:sldId id="323" r:id="rId4"/>
    <p:sldId id="269" r:id="rId5"/>
    <p:sldId id="322" r:id="rId6"/>
    <p:sldId id="270" r:id="rId7"/>
    <p:sldId id="316" r:id="rId8"/>
    <p:sldId id="317" r:id="rId9"/>
    <p:sldId id="318" r:id="rId10"/>
    <p:sldId id="319" r:id="rId11"/>
    <p:sldId id="320" r:id="rId12"/>
    <p:sldId id="32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CF"/>
    <a:srgbClr val="BDD7DA"/>
    <a:srgbClr val="164489"/>
    <a:srgbClr val="143E7D"/>
    <a:srgbClr val="11366D"/>
    <a:srgbClr val="0E2D5B"/>
    <a:srgbClr val="DB1150"/>
    <a:srgbClr val="004189"/>
    <a:srgbClr val="004088"/>
    <a:srgbClr val="21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92E2-B296-9C46-AEDF-A445C5BF4524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6B703-5140-314D-BE6F-9D69F6685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8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3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55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0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7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7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6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3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4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DFB-C054-4C24-B2C8-40A5D070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8EC6F-4FAD-487A-BA7A-B3CE5379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2AB1-7AF6-4FD6-8ED8-75C7B9F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1896-E501-5044-AB4E-C1B1543A262A}" type="datetime1">
              <a:rPr lang="ru-RU" smtClean="0"/>
              <a:t>02.10.2022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DE7C-8919-4F6B-A2C8-B11AFFE6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4662-A7B4-4873-86C6-FAA8598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BED-F644-4976-9BE5-6B1E151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7BD-D6CB-4629-A15A-18863D30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18B9-BBFE-4820-88DC-3F99361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369-FE1B-E447-85D3-9AA192C010A9}" type="datetime1">
              <a:rPr lang="ru-RU" smtClean="0"/>
              <a:t>02.10.2022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7B07-E608-49DC-91E8-D10E439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5472-9968-4BA8-817A-C5C1916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639F4-14E4-4622-965D-B0D7C1BA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7BFA-B332-4251-85ED-25808207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C7A7-D9CC-44EC-8104-EC2C7A4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75FF-B555-3046-A083-ABEE2BB05C94}" type="datetime1">
              <a:rPr lang="ru-RU" smtClean="0"/>
              <a:t>02.10.2022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A324-AB40-4E7E-9A54-BF2D801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0A23-F39A-48BA-8D95-2038A55F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5E3-B0D3-4635-9C21-E411563D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33C-2A5E-4921-A107-5B70C0F1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F78-7194-4037-8CE9-DFDA13F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838-11CE-F148-B2D7-D41D77DD199D}" type="datetime1">
              <a:rPr lang="ru-RU" smtClean="0"/>
              <a:t>02.10.2022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902A-2A66-4163-ABD5-81AA8C24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2471-F1A6-4605-9597-EB21370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CAD5-450D-4E09-B010-57D21AD2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BEF3-0B33-4E0F-A4E5-0BFFB572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167-DD94-4B52-A09A-545BC896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2FEC-A0E0-9842-A2E8-9EEEDEB46A05}" type="datetime1">
              <a:rPr lang="ru-RU" smtClean="0"/>
              <a:t>02.10.2022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6672-33BE-4EC7-AFFA-661321A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8687-A7C8-4CC3-8BF4-1919A91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0C8-1EE6-4497-B340-44FD4DF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971-C176-4CC3-BFD8-2842AD13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43FF-B7DB-486A-83C3-AD310567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757D-2931-4F53-895F-DD0B9CE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4DA2-4770-A748-8259-EDD0FEB01548}" type="datetime1">
              <a:rPr lang="ru-RU" smtClean="0"/>
              <a:t>02.10.2022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81E-46A1-4F00-8A7E-0D79E690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80BD-898C-4F8B-BB89-7E32584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AB-80FD-4EE3-A374-A6767A1A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96F6-6BD4-40B6-9DE4-04D6033B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EFE0-E3EC-4DAC-9778-B2993297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493A-DC1A-4E21-9359-6B3C036B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C0C27-DA79-4FD5-BD71-5E69052D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0BBB-0785-4A5D-B1E6-1B6A0E1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1D21-DE5D-6847-A08A-18A68F95CE79}" type="datetime1">
              <a:rPr lang="ru-RU" smtClean="0"/>
              <a:t>02.10.2022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F9E1-0FC5-4285-80C9-406FE27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AF40-7A51-4A57-AF38-B1C438E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664-7213-45D1-9148-769944F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E9A8F-B486-4CA2-BD0F-8244E6CA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BA2D-0130-D54B-8B18-63A0DA761839}" type="datetime1">
              <a:rPr lang="ru-RU" smtClean="0"/>
              <a:t>02.10.2022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6E2E0-D5C0-4639-9452-301473E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C988-2128-41AE-A109-EEAD3D41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9F0C4-4333-4271-964B-742E1EAA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9764-4D08-544E-8217-6B62BE667CF4}" type="datetime1">
              <a:rPr lang="ru-RU" smtClean="0"/>
              <a:t>02.10.2022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2A93B-714A-4692-B2DA-FB223AD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5F4F-2DC0-4761-8F29-F298864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4B-9619-409B-857E-1A79B19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D0-3209-4BAF-9285-A6F06EB3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0863-7C86-46DA-B453-1DB18F38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C2E2-BCF2-4753-84D0-E76435E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14C4-55BB-DF48-BA85-DD9DED9B7042}" type="datetime1">
              <a:rPr lang="ru-RU" smtClean="0"/>
              <a:t>02.10.2022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AF00-AE54-4A9B-B3DD-6C75A18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91C-64DC-4C28-A601-3D6DEA3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20E1-325E-4B41-8211-DD3ACFE6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AC3AB-ECCD-4C98-81E1-A68ADE0D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0776-6B91-434B-B1BA-D93FD0C2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B279-27A3-491A-8EEC-F0A7795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D6D-234C-CC43-9AC7-49C2E733D43B}" type="datetime1">
              <a:rPr lang="ru-RU" smtClean="0"/>
              <a:t>02.10.2022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7FC-1B02-4B42-B178-62B7A56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4EB3-FFFB-4405-BFE3-DE7A34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9F1C-AB97-4181-8EA6-65F8D18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EA97-9A4D-41BB-85ED-34103A5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EFC2-21D1-43AB-A5CE-B7F2B6A7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F1-6D59-3E45-A21A-09995FA99727}" type="datetime1">
              <a:rPr lang="ru-RU" smtClean="0"/>
              <a:t>02.10.2022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3C52-83E9-4583-9D1C-EA0D63F8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9193-D5DD-4868-9EC5-C3374A96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vbalakshi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23390" y="2068696"/>
            <a:ext cx="9185390" cy="25367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Лекция 4</a:t>
            </a:r>
            <a:b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</a:br>
            <a: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  <a:t>Параллельные вычисления</a:t>
            </a:r>
          </a:p>
          <a:p>
            <a:pPr marL="0" indent="0">
              <a:buNone/>
            </a:pP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Бал</a:t>
            </a:r>
            <a:r>
              <a:rPr lang="en-US" b="1" dirty="0">
                <a:solidFill>
                  <a:srgbClr val="143E7D"/>
                </a:solidFill>
                <a:cs typeface="Arial" panose="020B0604020202020204" pitchFamily="34" charset="0"/>
              </a:rPr>
              <a:t>á</a:t>
            </a:r>
            <a:r>
              <a:rPr lang="ru-RU" b="1" dirty="0" err="1">
                <a:solidFill>
                  <a:srgbClr val="143E7D"/>
                </a:solidFill>
                <a:cs typeface="Arial" panose="020B0604020202020204" pitchFamily="34" charset="0"/>
              </a:rPr>
              <a:t>кшин</a:t>
            </a: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 Павел Валерьевич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43E7D"/>
                </a:solidFill>
                <a:cs typeface="Arial" panose="020B0604020202020204" pitchFamily="34" charset="0"/>
                <a:hlinkClick r:id="rId4"/>
              </a:rPr>
              <a:t>pvbalakshin@gmail.com</a:t>
            </a: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err="1">
                <a:solidFill>
                  <a:srgbClr val="BDD7DA"/>
                </a:solidFill>
                <a:cs typeface="Arial" panose="020B0604020202020204" pitchFamily="34" charset="0"/>
              </a:rPr>
              <a:t>дд.мм.гггг</a:t>
            </a:r>
            <a:endParaRPr lang="ru-RU" dirty="0">
              <a:solidFill>
                <a:srgbClr val="BDD7DA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03094D2-5709-BC47-B575-E0D30AD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Функция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omp_get_thread_num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B1BC8-C09A-4116-B00A-4B33BB76BB4B}"/>
              </a:ext>
            </a:extLst>
          </p:cNvPr>
          <p:cNvSpPr txBox="1"/>
          <p:nvPr/>
        </p:nvSpPr>
        <p:spPr>
          <a:xfrm>
            <a:off x="5550416" y="960059"/>
            <a:ext cx="460851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u="sng" dirty="0"/>
              <a:t>Распараллеленная программа</a:t>
            </a:r>
          </a:p>
          <a:p>
            <a:r>
              <a:rPr lang="en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 err="1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 err="1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num_threads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omp_get_thread_num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lang="en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" dirty="0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sort_matrix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</a:p>
          <a:p>
            <a:r>
              <a:rPr lang="en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transpose_matrix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(B);</a:t>
            </a:r>
            <a:endParaRPr lang="en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22EC0-7781-4AF3-B0A1-B1DE12F17501}"/>
              </a:ext>
            </a:extLst>
          </p:cNvPr>
          <p:cNvSpPr txBox="1"/>
          <p:nvPr/>
        </p:nvSpPr>
        <p:spPr>
          <a:xfrm>
            <a:off x="609600" y="3097174"/>
            <a:ext cx="1097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OpenMP </a:t>
            </a:r>
            <a:r>
              <a:rPr lang="ru-RU" sz="2000" dirty="0"/>
              <a:t>создаст два потока (</a:t>
            </a:r>
            <a:r>
              <a:rPr lang="ru-RU" sz="2000" dirty="0" err="1"/>
              <a:t>треда</a:t>
            </a:r>
            <a:r>
              <a:rPr lang="ru-RU" sz="2000" dirty="0"/>
              <a:t>), один из которых будет сортировать </a:t>
            </a:r>
            <a:r>
              <a:rPr lang="ru-RU" sz="2000" dirty="0" err="1"/>
              <a:t>матрицу_</a:t>
            </a:r>
            <a:r>
              <a:rPr lang="ru-RU" sz="2000" b="1" dirty="0" err="1"/>
              <a:t>А</a:t>
            </a:r>
            <a:r>
              <a:rPr lang="ru-RU" sz="2000" b="1" dirty="0"/>
              <a:t> </a:t>
            </a:r>
            <a:r>
              <a:rPr lang="ru-RU" sz="2000" dirty="0"/>
              <a:t>(матер-поток), а другой в это же самое время параллельно будет транспонировать </a:t>
            </a:r>
            <a:r>
              <a:rPr lang="ru-RU" sz="2000" dirty="0" err="1"/>
              <a:t>матрицу_</a:t>
            </a:r>
            <a:r>
              <a:rPr lang="ru-RU" sz="2000" b="1" dirty="0" err="1"/>
              <a:t>В</a:t>
            </a:r>
            <a:r>
              <a:rPr lang="ru-RU" sz="2000" dirty="0"/>
              <a:t> (поток с №1). Распараллеливание происходит без конфликтов, т.к. эти две операции никак не влияют друг на друга.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Пример, когда распараллеливание невозможно (вторую операцию </a:t>
            </a:r>
          </a:p>
          <a:p>
            <a:pPr algn="just"/>
            <a:r>
              <a:rPr lang="ru-RU" sz="2000" dirty="0"/>
              <a:t>невозможно выполнить, пока не выполнена первая):</a:t>
            </a:r>
          </a:p>
          <a:p>
            <a:r>
              <a:rPr lang="en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sort_matrix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lines, columns);</a:t>
            </a:r>
          </a:p>
          <a:p>
            <a:r>
              <a:rPr lang="en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transpose_matrix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lines, columns);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9D62B-C359-4341-A99E-010D1A741D82}"/>
              </a:ext>
            </a:extLst>
          </p:cNvPr>
          <p:cNvSpPr txBox="1"/>
          <p:nvPr/>
        </p:nvSpPr>
        <p:spPr>
          <a:xfrm>
            <a:off x="1806000" y="960059"/>
            <a:ext cx="35283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u="sng" dirty="0"/>
              <a:t>Последовательная программа</a:t>
            </a:r>
          </a:p>
          <a:p>
            <a:r>
              <a:rPr lang="en" sz="20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sort_matrix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</a:p>
          <a:p>
            <a:r>
              <a:rPr lang="en" sz="20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transpose_matrix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(B);</a:t>
            </a:r>
            <a:endParaRPr lang="en" sz="2000" dirty="0">
              <a:solidFill>
                <a:srgbClr val="333333"/>
              </a:solidFill>
              <a:latin typeface="FiraCode-Retina, Fira Code, Hack, Menlo, Monaco,  Courier New"/>
            </a:endParaRPr>
          </a:p>
        </p:txBody>
      </p:sp>
      <p:sp>
        <p:nvSpPr>
          <p:cNvPr id="22" name="Bent-Up Arrow 14">
            <a:extLst>
              <a:ext uri="{FF2B5EF4-FFF2-40B4-BE49-F238E27FC236}">
                <a16:creationId xmlns:a16="http://schemas.microsoft.com/office/drawing/2014/main" id="{84ED3D10-76FB-4143-A640-83CE42E4A7A8}"/>
              </a:ext>
            </a:extLst>
          </p:cNvPr>
          <p:cNvSpPr/>
          <p:nvPr/>
        </p:nvSpPr>
        <p:spPr>
          <a:xfrm rot="5400000">
            <a:off x="4290276" y="1843960"/>
            <a:ext cx="936104" cy="1368152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29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Параметр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sections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9801B2-9D9C-4BBC-B2F3-DE08490FB5DE}"/>
              </a:ext>
            </a:extLst>
          </p:cNvPr>
          <p:cNvSpPr txBox="1"/>
          <p:nvPr/>
        </p:nvSpPr>
        <p:spPr>
          <a:xfrm>
            <a:off x="5510208" y="1030362"/>
            <a:ext cx="475252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u="sng" dirty="0"/>
              <a:t>Распараллеленная программа</a:t>
            </a:r>
          </a:p>
          <a:p>
            <a:r>
              <a:rPr lang="en" sz="2000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sz="20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0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" sz="2000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 err="1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endParaRPr lang="en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" sz="20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sort_matrix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</a:p>
          <a:p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" sz="2000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 err="1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endParaRPr lang="en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" sz="20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transpose_matrix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(B);</a:t>
            </a:r>
          </a:p>
          <a:p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72BF46-DD4C-4D2B-9D6F-BB17F7599C09}"/>
              </a:ext>
            </a:extLst>
          </p:cNvPr>
          <p:cNvSpPr txBox="1"/>
          <p:nvPr/>
        </p:nvSpPr>
        <p:spPr>
          <a:xfrm>
            <a:off x="456779" y="358087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OpenMP</a:t>
            </a:r>
            <a:r>
              <a:rPr lang="en-US" sz="2000" dirty="0"/>
              <a:t> </a:t>
            </a:r>
            <a:r>
              <a:rPr lang="ru-RU" sz="2000" dirty="0"/>
              <a:t>создаст два потока (треда), один из которых будет сортировать матрицу_</a:t>
            </a:r>
            <a:r>
              <a:rPr lang="ru-RU" sz="2000" b="1" dirty="0"/>
              <a:t>А</a:t>
            </a:r>
            <a:r>
              <a:rPr lang="ru-RU" sz="2000" dirty="0"/>
              <a:t>, а другой в это же самое время параллельно будет транспонировать матрицу_</a:t>
            </a:r>
            <a:r>
              <a:rPr lang="ru-RU" sz="2000" b="1" dirty="0"/>
              <a:t>В</a:t>
            </a:r>
            <a:r>
              <a:rPr lang="ru-RU" sz="2000" dirty="0"/>
              <a:t>.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Это решение  аналогично предыдущему, за исключением того, что </a:t>
            </a:r>
          </a:p>
          <a:p>
            <a:pPr algn="just"/>
            <a:r>
              <a:rPr lang="ru-RU" sz="2000" dirty="0"/>
              <a:t>невозможно сказать, какой из потоков (0 или 1) будет выполнять</a:t>
            </a:r>
          </a:p>
          <a:p>
            <a:pPr algn="just"/>
            <a:r>
              <a:rPr lang="ru-RU" sz="2000" dirty="0"/>
              <a:t>сортировку, а какой – транспонирование.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Количество создаваемых потоков можно увеличить простым</a:t>
            </a:r>
          </a:p>
          <a:p>
            <a:pPr algn="just"/>
            <a:r>
              <a:rPr lang="ru-RU" sz="2000" dirty="0"/>
              <a:t>добавлением секций 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0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cs typeface="Consolas" panose="020B0609020204030204" pitchFamily="49" charset="0"/>
              </a:rPr>
              <a:t>section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4728BC-C5A9-48E1-9527-EA7DD034685C}"/>
              </a:ext>
            </a:extLst>
          </p:cNvPr>
          <p:cNvSpPr txBox="1"/>
          <p:nvPr/>
        </p:nvSpPr>
        <p:spPr>
          <a:xfrm>
            <a:off x="1765792" y="1030361"/>
            <a:ext cx="352839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u="sng" dirty="0"/>
              <a:t>Последовательная программа</a:t>
            </a:r>
            <a:r>
              <a:rPr lang="en-US" sz="2000" u="sng" dirty="0"/>
              <a:t> = old compiler</a:t>
            </a:r>
            <a:endParaRPr lang="ru-RU" sz="2000" u="sng" dirty="0"/>
          </a:p>
          <a:p>
            <a:r>
              <a:rPr lang="en" sz="20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sort_matrix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</a:p>
          <a:p>
            <a:r>
              <a:rPr lang="en" sz="20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transpose_matrix</a:t>
            </a: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(B);</a:t>
            </a:r>
            <a:endParaRPr lang="en" sz="2000" dirty="0">
              <a:solidFill>
                <a:srgbClr val="333333"/>
              </a:solidFill>
              <a:latin typeface="FiraCode-Retina, Fira Code, Hack, Menlo, Monaco,  Courier New"/>
            </a:endParaRPr>
          </a:p>
        </p:txBody>
      </p:sp>
      <p:sp>
        <p:nvSpPr>
          <p:cNvPr id="25" name="Bent-Up Arrow 14">
            <a:extLst>
              <a:ext uri="{FF2B5EF4-FFF2-40B4-BE49-F238E27FC236}">
                <a16:creationId xmlns:a16="http://schemas.microsoft.com/office/drawing/2014/main" id="{A7228C79-6240-4FC1-85DF-0224736AE513}"/>
              </a:ext>
            </a:extLst>
          </p:cNvPr>
          <p:cNvSpPr/>
          <p:nvPr/>
        </p:nvSpPr>
        <p:spPr>
          <a:xfrm rot="5400000">
            <a:off x="4142056" y="2220320"/>
            <a:ext cx="936104" cy="1368152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48975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Функции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omp_set_num_threads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 &amp;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omp_get_num_threads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1112E-3A02-4AD7-A0AD-A287FE4739DF}"/>
              </a:ext>
            </a:extLst>
          </p:cNvPr>
          <p:cNvSpPr txBox="1"/>
          <p:nvPr/>
        </p:nvSpPr>
        <p:spPr>
          <a:xfrm>
            <a:off x="978337" y="1061145"/>
            <a:ext cx="655272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(3)</a:t>
            </a: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master</a:t>
            </a:r>
            <a:endParaRPr lang="en" sz="22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    {</a:t>
            </a: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        </a:t>
            </a:r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printf_s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("%d\n", </a:t>
            </a:r>
            <a:r>
              <a:rPr lang="en-US" sz="2200" dirty="0" err="1">
                <a:solidFill>
                  <a:srgbClr val="4078F2"/>
                </a:solidFill>
              </a:rPr>
              <a:t>omp_get_num_threads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( ));</a:t>
            </a: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    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86F11-0024-4B81-A1AB-98F462D2615F}"/>
              </a:ext>
            </a:extLst>
          </p:cNvPr>
          <p:cNvSpPr txBox="1"/>
          <p:nvPr/>
        </p:nvSpPr>
        <p:spPr>
          <a:xfrm>
            <a:off x="978337" y="2917158"/>
            <a:ext cx="655272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4078F2"/>
                </a:solidFill>
              </a:rPr>
              <a:t>omp_set_num_threads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(3)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  <a:endParaRPr lang="en" sz="22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endParaRPr lang="ru-RU" sz="22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master</a:t>
            </a:r>
            <a:endParaRPr lang="en" sz="22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    {</a:t>
            </a: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        </a:t>
            </a:r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printf_s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("%d\n", </a:t>
            </a:r>
            <a:r>
              <a:rPr lang="en-US" sz="2200" dirty="0" err="1">
                <a:solidFill>
                  <a:srgbClr val="4078F2"/>
                </a:solidFill>
              </a:rPr>
              <a:t>omp_get_num_threads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( ));</a:t>
            </a: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    }</a:t>
            </a:r>
          </a:p>
          <a:p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    }</a:t>
            </a:r>
          </a:p>
          <a:p>
            <a:endParaRPr lang="en-US" sz="22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printf_s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("%d\n", </a:t>
            </a:r>
            <a:r>
              <a:rPr lang="en-US" sz="2200" dirty="0" err="1">
                <a:solidFill>
                  <a:srgbClr val="4078F2"/>
                </a:solidFill>
              </a:rPr>
              <a:t>omp_get_num_threads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( ));</a:t>
            </a:r>
            <a:endParaRPr lang="en" sz="2200" dirty="0">
              <a:solidFill>
                <a:srgbClr val="333333"/>
              </a:solidFill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3C0AE-B9A5-461A-9222-30567A02F89E}"/>
              </a:ext>
            </a:extLst>
          </p:cNvPr>
          <p:cNvSpPr txBox="1"/>
          <p:nvPr/>
        </p:nvSpPr>
        <p:spPr>
          <a:xfrm>
            <a:off x="7891105" y="1061145"/>
            <a:ext cx="14401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Parallel program #1</a:t>
            </a:r>
            <a:endParaRPr lang="ru-RU" sz="2000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2E6D2-6750-468F-B0B7-F41F59A295AF}"/>
              </a:ext>
            </a:extLst>
          </p:cNvPr>
          <p:cNvSpPr txBox="1"/>
          <p:nvPr/>
        </p:nvSpPr>
        <p:spPr>
          <a:xfrm>
            <a:off x="7891105" y="2917157"/>
            <a:ext cx="14401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Parallel program #2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348086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34541" y="2325173"/>
            <a:ext cx="9185390" cy="6075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Спасибо за внимание!</a:t>
            </a:r>
            <a:endParaRPr lang="ru-RU" sz="3900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Востребованность технологии 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OpenMP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на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G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it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h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ub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BD11D7D-8353-4559-AD53-E3156A8E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8" y="1161383"/>
            <a:ext cx="10479378" cy="326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4DD0DF-F497-4FC2-9C91-5BB868095AA5}"/>
              </a:ext>
            </a:extLst>
          </p:cNvPr>
          <p:cNvSpPr txBox="1"/>
          <p:nvPr/>
        </p:nvSpPr>
        <p:spPr>
          <a:xfrm>
            <a:off x="2301066" y="5427523"/>
            <a:ext cx="553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материалам исследования Бернгардта Г.В. (2016)</a:t>
            </a:r>
          </a:p>
        </p:txBody>
      </p:sp>
    </p:spTree>
    <p:extLst>
      <p:ext uri="{BB962C8B-B14F-4D97-AF65-F5344CB8AC3E}">
        <p14:creationId xmlns:p14="http://schemas.microsoft.com/office/powerpoint/2010/main" val="46223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Популярность технологии 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OpenMP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в мире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F0F9B-0C26-4292-AE3B-3608CE4036C2}"/>
              </a:ext>
            </a:extLst>
          </p:cNvPr>
          <p:cNvSpPr txBox="1"/>
          <p:nvPr/>
        </p:nvSpPr>
        <p:spPr>
          <a:xfrm>
            <a:off x="1021003" y="6281307"/>
            <a:ext cx="610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получены с помощью сервиса </a:t>
            </a:r>
            <a:r>
              <a:rPr lang="en-US" dirty="0"/>
              <a:t>www.google.ru/trends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EAA961-DB61-4C57-A57C-BC89E45769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1728" y="817613"/>
            <a:ext cx="8155484" cy="53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9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Краткая характеристика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OpenMP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E6D5235B-AAE0-4FEA-9874-325B65C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2A909F1-6CAC-4D1B-8EA1-BEAD7889C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4770"/>
              </p:ext>
            </p:extLst>
          </p:nvPr>
        </p:nvGraphicFramePr>
        <p:xfrm>
          <a:off x="434898" y="878989"/>
          <a:ext cx="11377264" cy="5527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b="1" dirty="0"/>
                        <a:t>Параллельная архитектура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/>
                        <a:t>SMP</a:t>
                      </a:r>
                      <a:r>
                        <a:rPr lang="en-US" sz="2700" dirty="0"/>
                        <a:t> (shared memory parallelism)</a:t>
                      </a:r>
                      <a:endParaRPr lang="ru-RU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ru-RU" sz="2700" b="1" dirty="0"/>
                        <a:t>Год стандартизации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700" b="1" dirty="0"/>
                        <a:t>1997</a:t>
                      </a:r>
                      <a:r>
                        <a:rPr lang="en-US" sz="2700" dirty="0"/>
                        <a:t> (</a:t>
                      </a:r>
                      <a:r>
                        <a:rPr lang="ru-RU" sz="2700" dirty="0"/>
                        <a:t>последняя</a:t>
                      </a:r>
                      <a:r>
                        <a:rPr lang="ru-RU" sz="2700" baseline="0" dirty="0"/>
                        <a:t> версия </a:t>
                      </a:r>
                      <a:r>
                        <a:rPr lang="en-US" sz="2700" baseline="0" dirty="0"/>
                        <a:t>5</a:t>
                      </a:r>
                      <a:r>
                        <a:rPr lang="ru-RU" sz="2700" baseline="0" dirty="0"/>
                        <a:t>.0 описана в 2018 г.)</a:t>
                      </a:r>
                      <a:endParaRPr lang="ru-RU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06">
                <a:tc>
                  <a:txBody>
                    <a:bodyPr/>
                    <a:lstStyle/>
                    <a:p>
                      <a:r>
                        <a:rPr lang="ru-RU" sz="2700" b="1" dirty="0"/>
                        <a:t>Языки программирования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700" dirty="0"/>
                        <a:t>С/С++,</a:t>
                      </a:r>
                      <a:r>
                        <a:rPr lang="ru-RU" sz="2700" baseline="0" dirty="0"/>
                        <a:t> </a:t>
                      </a:r>
                      <a:r>
                        <a:rPr lang="ru-RU" sz="2700" dirty="0"/>
                        <a:t>Фортран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2187">
                <a:tc>
                  <a:txBody>
                    <a:bodyPr/>
                    <a:lstStyle/>
                    <a:p>
                      <a:r>
                        <a:rPr lang="ru-RU" sz="2700" b="1" dirty="0"/>
                        <a:t>Поддержка популярными компиляторами</a:t>
                      </a:r>
                      <a:r>
                        <a:rPr lang="en-US" sz="2700" b="1" dirty="0"/>
                        <a:t> </a:t>
                      </a:r>
                      <a:br>
                        <a:rPr lang="en-US" sz="2700" b="1" dirty="0"/>
                      </a:br>
                      <a:endParaRPr lang="ru-RU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https://www.openmp.org/resources/openmp-compilers-tools/</a:t>
                      </a:r>
                    </a:p>
                    <a:p>
                      <a:pPr algn="just"/>
                      <a:endParaRPr lang="ru-RU" sz="1600" b="1" dirty="0"/>
                    </a:p>
                    <a:p>
                      <a:pPr algn="just"/>
                      <a:r>
                        <a:rPr lang="en-US" sz="2700" b="1" dirty="0" err="1"/>
                        <a:t>gcc</a:t>
                      </a:r>
                      <a:r>
                        <a:rPr lang="en-US" sz="2700" b="1" dirty="0"/>
                        <a:t>, </a:t>
                      </a:r>
                      <a:r>
                        <a:rPr lang="en-US" sz="2700" b="1" dirty="0" err="1"/>
                        <a:t>icc</a:t>
                      </a:r>
                      <a:r>
                        <a:rPr lang="en-US" sz="2700" dirty="0"/>
                        <a:t> – </a:t>
                      </a:r>
                      <a:r>
                        <a:rPr lang="ru-RU" sz="2700" dirty="0"/>
                        <a:t>большая часть </a:t>
                      </a:r>
                      <a:r>
                        <a:rPr lang="en-US" sz="2700" dirty="0"/>
                        <a:t>OpenMP 4.</a:t>
                      </a:r>
                      <a:r>
                        <a:rPr lang="ru-RU" sz="2700" dirty="0"/>
                        <a:t>5</a:t>
                      </a:r>
                      <a:endParaRPr lang="en-US" sz="2700" dirty="0"/>
                    </a:p>
                    <a:p>
                      <a:pPr algn="just"/>
                      <a:r>
                        <a:rPr lang="en-US" sz="2700" b="1" dirty="0"/>
                        <a:t>IBM</a:t>
                      </a:r>
                      <a:r>
                        <a:rPr lang="en-US" sz="2700" b="1" baseline="0" dirty="0"/>
                        <a:t> compiler</a:t>
                      </a:r>
                      <a:r>
                        <a:rPr lang="en-US" sz="2700" dirty="0"/>
                        <a:t> – OpenMP </a:t>
                      </a:r>
                      <a:r>
                        <a:rPr lang="ru-RU" sz="2700" dirty="0"/>
                        <a:t>4</a:t>
                      </a:r>
                      <a:r>
                        <a:rPr lang="en-US" sz="2700" dirty="0"/>
                        <a:t>.</a:t>
                      </a:r>
                      <a:r>
                        <a:rPr lang="ru-RU" sz="2700" dirty="0"/>
                        <a:t>5</a:t>
                      </a:r>
                      <a:endParaRPr lang="en-US" sz="2700" dirty="0"/>
                    </a:p>
                    <a:p>
                      <a:pPr algn="just"/>
                      <a:r>
                        <a:rPr lang="en-US" sz="2700" b="1" dirty="0"/>
                        <a:t>Clang</a:t>
                      </a:r>
                      <a:r>
                        <a:rPr lang="en-US" sz="2700" dirty="0"/>
                        <a:t> – OpenMP </a:t>
                      </a:r>
                      <a:r>
                        <a:rPr lang="ru-RU" sz="2700" dirty="0"/>
                        <a:t>4</a:t>
                      </a:r>
                      <a:r>
                        <a:rPr lang="en-US" sz="2700" dirty="0"/>
                        <a:t>.</a:t>
                      </a:r>
                      <a:r>
                        <a:rPr lang="ru-RU" sz="2700" dirty="0"/>
                        <a:t>5</a:t>
                      </a:r>
                    </a:p>
                    <a:p>
                      <a:pPr algn="just"/>
                      <a:r>
                        <a:rPr lang="en-US" sz="2700" b="1" dirty="0"/>
                        <a:t>MS</a:t>
                      </a:r>
                      <a:r>
                        <a:rPr lang="en-US" sz="2700" b="1" baseline="0" dirty="0"/>
                        <a:t> </a:t>
                      </a:r>
                      <a:r>
                        <a:rPr lang="en-US" sz="2700" b="1" dirty="0"/>
                        <a:t>VS201</a:t>
                      </a:r>
                      <a:r>
                        <a:rPr lang="ru-RU" sz="2700" b="1" dirty="0"/>
                        <a:t>9</a:t>
                      </a:r>
                      <a:r>
                        <a:rPr lang="en-US" sz="2700" dirty="0"/>
                        <a:t> – OpenMP 2.0</a:t>
                      </a:r>
                      <a:endParaRPr lang="ru-RU" sz="2700" dirty="0"/>
                    </a:p>
                    <a:p>
                      <a:pPr algn="just"/>
                      <a:endParaRPr lang="en-US" sz="1600" dirty="0"/>
                    </a:p>
                    <a:p>
                      <a:pPr algn="just"/>
                      <a:r>
                        <a:rPr lang="ru-RU" sz="2700" dirty="0"/>
                        <a:t>Общий</a:t>
                      </a:r>
                      <a:r>
                        <a:rPr lang="ru-RU" sz="2700" baseline="0" dirty="0"/>
                        <a:t> «знаменатель» </a:t>
                      </a:r>
                      <a:r>
                        <a:rPr lang="en-US" sz="2700" dirty="0"/>
                        <a:t> – </a:t>
                      </a:r>
                      <a:endParaRPr lang="ru-RU" sz="2700" dirty="0"/>
                    </a:p>
                    <a:p>
                      <a:pPr algn="just"/>
                      <a:r>
                        <a:rPr lang="en-US" sz="2700" dirty="0"/>
                        <a:t>OpenMP </a:t>
                      </a:r>
                      <a:r>
                        <a:rPr lang="ru-RU" sz="2700" dirty="0"/>
                        <a:t>2</a:t>
                      </a:r>
                      <a:r>
                        <a:rPr lang="en-US" sz="2700" dirty="0"/>
                        <a:t>.</a:t>
                      </a:r>
                      <a:r>
                        <a:rPr lang="ru-RU" sz="27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8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11550501" cy="550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Кроссплатформенность (в меру кроссплатформенности языков С/С++). </a:t>
            </a:r>
          </a:p>
          <a:p>
            <a:r>
              <a:rPr lang="ru-RU" dirty="0"/>
              <a:t>Распараллеливание требует минимальных изменений существующего кода.</a:t>
            </a:r>
          </a:p>
          <a:p>
            <a:r>
              <a:rPr lang="ru-RU" dirty="0"/>
              <a:t>Возможность постепенного (инкрементного) распараллеливания.</a:t>
            </a:r>
          </a:p>
          <a:p>
            <a:r>
              <a:rPr lang="ru-RU" dirty="0"/>
              <a:t>Прямая совместимость (</a:t>
            </a:r>
            <a:r>
              <a:rPr lang="ru-RU" dirty="0" err="1"/>
              <a:t>forward</a:t>
            </a:r>
            <a:r>
              <a:rPr lang="ru-RU" dirty="0"/>
              <a:t> </a:t>
            </a:r>
            <a:r>
              <a:rPr lang="ru-RU" dirty="0" err="1"/>
              <a:t>compatibility</a:t>
            </a:r>
            <a:r>
              <a:rPr lang="ru-RU" dirty="0"/>
              <a:t>) со старыми компиляторами.</a:t>
            </a:r>
          </a:p>
          <a:p>
            <a:r>
              <a:rPr lang="ru-RU" dirty="0"/>
              <a:t>Обратная совместимость</a:t>
            </a:r>
          </a:p>
          <a:p>
            <a:r>
              <a:rPr lang="ru-RU" dirty="0"/>
              <a:t>Автоматическая масштабируемость</a:t>
            </a:r>
          </a:p>
          <a:p>
            <a:r>
              <a:rPr lang="ru-RU" dirty="0"/>
              <a:t>Серьёзная поддержка ведущими игроками отрасли, </a:t>
            </a:r>
            <a:br>
              <a:rPr lang="en-US" dirty="0"/>
            </a:br>
            <a:r>
              <a:rPr lang="ru-RU" dirty="0"/>
              <a:t>хорошие перспективы развития (AMD, IBM, </a:t>
            </a:r>
            <a:r>
              <a:rPr lang="ru-RU" dirty="0" err="1"/>
              <a:t>Intel</a:t>
            </a:r>
            <a:r>
              <a:rPr lang="ru-RU" dirty="0"/>
              <a:t>, HP,</a:t>
            </a:r>
            <a:br>
              <a:rPr lang="en-US" dirty="0"/>
            </a:br>
            <a:r>
              <a:rPr lang="ru-RU" dirty="0" err="1"/>
              <a:t>Nvidia</a:t>
            </a:r>
            <a:r>
              <a:rPr lang="ru-RU" dirty="0"/>
              <a:t>, 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Corporation</a:t>
            </a:r>
            <a:r>
              <a:rPr lang="ru-RU" dirty="0"/>
              <a:t>, ...).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Сильные стороны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OpenMP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1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11550501" cy="550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Сложно искать и исправлять ошибки синхронизации и гонки. Обработка штатных ошибок не развита. </a:t>
            </a:r>
            <a:endParaRPr lang="en-US" dirty="0"/>
          </a:p>
          <a:p>
            <a:r>
              <a:rPr lang="ru-RU" dirty="0"/>
              <a:t>Применим только в </a:t>
            </a:r>
            <a:r>
              <a:rPr lang="en-US" dirty="0"/>
              <a:t>SMP</a:t>
            </a:r>
            <a:r>
              <a:rPr lang="ru-RU" dirty="0"/>
              <a:t>-системах, поэтому масштабируемость ограничена архитектурой памяти.</a:t>
            </a:r>
            <a:endParaRPr lang="en-US" dirty="0"/>
          </a:p>
          <a:p>
            <a:r>
              <a:rPr lang="ru-RU" dirty="0"/>
              <a:t>Требует явной поддержки компилятора.</a:t>
            </a:r>
            <a:endParaRPr lang="en-US" dirty="0"/>
          </a:p>
          <a:p>
            <a:r>
              <a:rPr lang="ru-RU" dirty="0"/>
              <a:t>Большие накладные расходы на обеспечение параллельной работы программы (ввиду </a:t>
            </a:r>
            <a:r>
              <a:rPr lang="ru-RU" dirty="0" err="1"/>
              <a:t>высокоуровневости</a:t>
            </a:r>
            <a:r>
              <a:rPr lang="ru-RU" dirty="0"/>
              <a:t> синтаксиса </a:t>
            </a:r>
            <a:r>
              <a:rPr lang="en-US" dirty="0"/>
              <a:t>OpenMP)</a:t>
            </a:r>
            <a:r>
              <a:rPr lang="ru-RU" dirty="0"/>
              <a:t>.</a:t>
            </a:r>
          </a:p>
          <a:p>
            <a:r>
              <a:rPr lang="ru-RU" dirty="0"/>
              <a:t>Нет механизмов привязки потоков к процессам.</a:t>
            </a:r>
          </a:p>
          <a:p>
            <a:r>
              <a:rPr lang="ru-RU" dirty="0"/>
              <a:t>Ограниченная поддержка вычислений на </a:t>
            </a:r>
            <a:r>
              <a:rPr lang="en-US" dirty="0"/>
              <a:t>GPU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(только с версии</a:t>
            </a:r>
            <a:r>
              <a:rPr lang="en-US" dirty="0"/>
              <a:t> OpenMP 4.0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Слабые стороны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OpenMP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1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Введение в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OpenMP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Объект 9">
            <a:extLst>
              <a:ext uri="{FF2B5EF4-FFF2-40B4-BE49-F238E27FC236}">
                <a16:creationId xmlns:a16="http://schemas.microsoft.com/office/drawing/2014/main" id="{84E11154-788C-48D3-86E1-5E6FC6AC6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898" y="1129473"/>
            <a:ext cx="6087616" cy="265943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dirty="0"/>
              <a:t>Использовать для компилятора ключ «</a:t>
            </a:r>
            <a:r>
              <a:rPr lang="en-US" sz="4400" dirty="0"/>
              <a:t>–</a:t>
            </a:r>
            <a:r>
              <a:rPr lang="en-US" sz="4400" i="1" dirty="0" err="1"/>
              <a:t>fopenmp</a:t>
            </a:r>
            <a:r>
              <a:rPr lang="ru-RU" sz="4400" i="1" dirty="0"/>
              <a:t>».</a:t>
            </a:r>
            <a:br>
              <a:rPr lang="ru-RU" sz="4000" i="1" dirty="0"/>
            </a:br>
            <a:r>
              <a:rPr lang="ru-RU" sz="3100" dirty="0"/>
              <a:t>Указанный вид опция имеет в </a:t>
            </a:r>
            <a:r>
              <a:rPr lang="en-US" sz="3100" dirty="0" err="1"/>
              <a:t>gcc</a:t>
            </a:r>
            <a:r>
              <a:rPr lang="en-US" sz="3100" dirty="0"/>
              <a:t>. </a:t>
            </a:r>
            <a:br>
              <a:rPr lang="en-US" sz="3100" dirty="0"/>
            </a:br>
            <a:r>
              <a:rPr lang="ru-RU" sz="3100" dirty="0"/>
              <a:t>Для других компиляторов опция имеет другой вид: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/>
              <a:t>Подключить заголовок  </a:t>
            </a:r>
            <a:r>
              <a:rPr lang="en-US" sz="4400" dirty="0"/>
              <a:t>#include &lt;</a:t>
            </a:r>
            <a:r>
              <a:rPr lang="en-US" sz="4400" dirty="0" err="1"/>
              <a:t>omp.h</a:t>
            </a:r>
            <a:r>
              <a:rPr lang="en-US" sz="4400" dirty="0"/>
              <a:t>&gt;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6DD7A31A-E731-4815-81C4-AE3B79303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93202"/>
              </p:ext>
            </p:extLst>
          </p:nvPr>
        </p:nvGraphicFramePr>
        <p:xfrm>
          <a:off x="6666736" y="968531"/>
          <a:ext cx="5054354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Компилятор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Вид опции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gcc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fopenmp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icc</a:t>
                      </a:r>
                      <a:r>
                        <a:rPr lang="en-US" dirty="0"/>
                        <a:t> (Intel</a:t>
                      </a:r>
                      <a:r>
                        <a:rPr lang="en-US" baseline="0" dirty="0"/>
                        <a:t> C/C++ compiler)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qopenmp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Sun C/C++</a:t>
                      </a:r>
                      <a:r>
                        <a:rPr lang="en-US" baseline="0" dirty="0"/>
                        <a:t> compiler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xopenmp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Visual</a:t>
                      </a:r>
                      <a:r>
                        <a:rPr lang="en-US" baseline="0" dirty="0"/>
                        <a:t> Studio C/C++ compiler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r>
                        <a:rPr lang="en-US" dirty="0" err="1"/>
                        <a:t>openmp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PGI (</a:t>
                      </a:r>
                      <a:r>
                        <a:rPr lang="en-US" dirty="0" err="1"/>
                        <a:t>Nvidia</a:t>
                      </a:r>
                      <a:r>
                        <a:rPr lang="en-US" dirty="0"/>
                        <a:t> C/C++ compiler)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9738CC2-0B5F-4D91-B59F-99083A68B2D5}"/>
              </a:ext>
            </a:extLst>
          </p:cNvPr>
          <p:cNvSpPr txBox="1"/>
          <p:nvPr/>
        </p:nvSpPr>
        <p:spPr>
          <a:xfrm>
            <a:off x="565752" y="4535970"/>
            <a:ext cx="95321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</a:t>
            </a:r>
            <a:r>
              <a:rPr lang="en-US" sz="2200" dirty="0">
                <a:solidFill>
                  <a:srgbClr val="A626A4"/>
                </a:solidFill>
                <a:cs typeface="Consolas" panose="020B0609020204030204" pitchFamily="49" charset="0"/>
              </a:rPr>
              <a:t>if</a:t>
            </a:r>
            <a:r>
              <a:rPr lang="en-US" sz="2200" dirty="0">
                <a:cs typeface="Consolas" panose="020B0609020204030204" pitchFamily="49" charset="0"/>
              </a:rPr>
              <a:t> defined(_OPENMP)</a:t>
            </a:r>
            <a:r>
              <a:rPr lang="en" sz="2200" dirty="0">
                <a:cs typeface="Consolas" panose="020B0609020204030204" pitchFamily="49" charset="0"/>
              </a:rPr>
              <a:t> </a:t>
            </a:r>
          </a:p>
          <a:p>
            <a:r>
              <a:rPr lang="en-US" sz="2200" dirty="0">
                <a:solidFill>
                  <a:srgbClr val="4078F2"/>
                </a:solidFill>
              </a:rPr>
              <a:t>    </a:t>
            </a:r>
            <a:r>
              <a:rPr lang="en-US" sz="2200" dirty="0" err="1">
                <a:solidFill>
                  <a:srgbClr val="4078F2"/>
                </a:solidFill>
              </a:rPr>
              <a:t>omp_set_num_threads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num_threads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  <a:endParaRPr lang="en" sz="22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</a:t>
            </a:r>
            <a:r>
              <a:rPr lang="en-US" sz="2200" dirty="0">
                <a:solidFill>
                  <a:srgbClr val="A626A4"/>
                </a:solidFill>
                <a:cs typeface="Consolas" panose="020B0609020204030204" pitchFamily="49" charset="0"/>
              </a:rPr>
              <a:t>else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</a:p>
          <a:p>
            <a:r>
              <a:rPr lang="en" sz="2200" dirty="0">
                <a:solidFill>
                  <a:srgbClr val="4078F2"/>
                </a:solidFill>
                <a:cs typeface="Consolas" panose="020B0609020204030204" pitchFamily="49" charset="0"/>
              </a:rPr>
              <a:t>    printf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200" dirty="0">
                <a:solidFill>
                  <a:srgbClr val="50A14F"/>
                </a:solidFill>
                <a:cs typeface="Consolas" panose="020B0609020204030204" pitchFamily="49" charset="0"/>
              </a:rPr>
              <a:t>“</a:t>
            </a:r>
            <a:r>
              <a:rPr lang="en-US" sz="2200" dirty="0">
                <a:solidFill>
                  <a:srgbClr val="50A14F"/>
                </a:solidFill>
                <a:cs typeface="Consolas" panose="020B0609020204030204" pitchFamily="49" charset="0"/>
              </a:rPr>
              <a:t>No 2nd </a:t>
            </a:r>
            <a:r>
              <a:rPr lang="en-US" sz="2200" dirty="0" err="1">
                <a:solidFill>
                  <a:srgbClr val="50A14F"/>
                </a:solidFill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50A14F"/>
                </a:solidFill>
                <a:cs typeface="Consolas" panose="020B0609020204030204" pitchFamily="49" charset="0"/>
              </a:rPr>
              <a:t> = 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200" dirty="0">
                <a:solidFill>
                  <a:srgbClr val="50A14F"/>
                </a:solidFill>
                <a:cs typeface="Consolas" panose="020B0609020204030204" pitchFamily="49" charset="0"/>
              </a:rPr>
              <a:t>)</a:t>
            </a:r>
            <a:r>
              <a:rPr lang="en" sz="22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2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, </a:t>
            </a:r>
            <a:r>
              <a:rPr lang="en" sz="2200" dirty="0">
                <a:solidFill>
                  <a:srgbClr val="4078F2"/>
                </a:solidFill>
                <a:cs typeface="Consolas" panose="020B0609020204030204" pitchFamily="49" charset="0"/>
              </a:rPr>
              <a:t>omp_get_thread_num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num_threads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));</a:t>
            </a: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</a:t>
            </a:r>
            <a:r>
              <a:rPr lang="en-US" sz="2200" dirty="0">
                <a:solidFill>
                  <a:srgbClr val="A626A4"/>
                </a:solidFill>
                <a:cs typeface="Consolas" panose="020B0609020204030204" pitchFamily="49" charset="0"/>
              </a:rPr>
              <a:t>endif</a:t>
            </a:r>
            <a:endParaRPr lang="en" sz="2200" dirty="0">
              <a:cs typeface="Consolas" panose="020B0609020204030204" pitchFamily="49" charset="0"/>
            </a:endParaRPr>
          </a:p>
        </p:txBody>
      </p:sp>
      <p:sp>
        <p:nvSpPr>
          <p:cNvPr id="22" name="Объект 9">
            <a:extLst>
              <a:ext uri="{FF2B5EF4-FFF2-40B4-BE49-F238E27FC236}">
                <a16:creationId xmlns:a16="http://schemas.microsoft.com/office/drawing/2014/main" id="{B27B15D1-9F27-4BF8-B53A-33F7E8C5FC09}"/>
              </a:ext>
            </a:extLst>
          </p:cNvPr>
          <p:cNvSpPr txBox="1">
            <a:spLocks/>
          </p:cNvSpPr>
          <p:nvPr/>
        </p:nvSpPr>
        <p:spPr>
          <a:xfrm>
            <a:off x="590147" y="3450785"/>
            <a:ext cx="11001126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Этот заголовочный файл нужен, только если будут использоваться функции с префиксом </a:t>
            </a:r>
            <a:r>
              <a:rPr lang="en-US" sz="2200" dirty="0"/>
              <a:t>“</a:t>
            </a:r>
            <a:r>
              <a:rPr lang="en-US" sz="2200" dirty="0" err="1"/>
              <a:t>omp</a:t>
            </a:r>
            <a:r>
              <a:rPr lang="en-US" sz="2200" dirty="0"/>
              <a:t>_”</a:t>
            </a:r>
            <a:r>
              <a:rPr lang="ru-RU" sz="2200" dirty="0"/>
              <a:t> (без которых вполне можно обойтись в параллельной программе). Если эти функции используются, программа теряет свойство прямой совместимости.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464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Директива “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parallel”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115755-1BE8-4B71-973F-4B3D493B0137}"/>
              </a:ext>
            </a:extLst>
          </p:cNvPr>
          <p:cNvSpPr txBox="1"/>
          <p:nvPr/>
        </p:nvSpPr>
        <p:spPr>
          <a:xfrm>
            <a:off x="407368" y="1030362"/>
            <a:ext cx="91998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cs typeface="Consolas" panose="020B0609020204030204" pitchFamily="49" charset="0"/>
              </a:rPr>
              <a:t>Результат простой программы</a:t>
            </a:r>
            <a:r>
              <a:rPr lang="en-US" sz="2400" dirty="0">
                <a:cs typeface="Consolas" panose="020B0609020204030204" pitchFamily="49" charset="0"/>
              </a:rPr>
              <a:t>: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"Hello, OpenMP!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A626A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rgbClr val="A626A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" sz="24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 OpenMP!</a:t>
            </a:r>
            <a:r>
              <a:rPr lang="en" sz="2400" dirty="0">
                <a:solidFill>
                  <a:srgbClr val="0184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ru-RU" sz="2400" dirty="0"/>
              <a:t>При запуске на </a:t>
            </a:r>
            <a:r>
              <a:rPr lang="ru-RU" sz="2400" dirty="0" err="1"/>
              <a:t>четырехядерном</a:t>
            </a:r>
            <a:r>
              <a:rPr lang="ru-RU" sz="2400" dirty="0"/>
              <a:t> процессоре:</a:t>
            </a:r>
          </a:p>
          <a:p>
            <a:pPr marL="285750" indent="-285750"/>
            <a:endParaRPr lang="ru-RU" sz="2400" dirty="0"/>
          </a:p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pPr marL="285750" indent="-285750"/>
            <a:endParaRPr lang="ru-RU" sz="2400" dirty="0"/>
          </a:p>
          <a:p>
            <a:pPr marL="285750" indent="-285750"/>
            <a:r>
              <a:rPr lang="ru-RU" sz="2400" dirty="0"/>
              <a:t>При запуске на одноядерном процессоре:</a:t>
            </a:r>
          </a:p>
          <a:p>
            <a:pPr marL="285750" indent="-285750"/>
            <a:endParaRPr lang="ru-RU" sz="2400" dirty="0"/>
          </a:p>
          <a:p>
            <a:pPr marL="285750" indent="-285750"/>
            <a:endParaRPr lang="ru-RU" sz="2000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64EA7CF-A0B9-45D3-BEAF-BC5051DC764C}"/>
              </a:ext>
            </a:extLst>
          </p:cNvPr>
          <p:cNvSpPr/>
          <p:nvPr/>
        </p:nvSpPr>
        <p:spPr>
          <a:xfrm>
            <a:off x="514048" y="4194361"/>
            <a:ext cx="3228976" cy="1078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Hello, OpenMP!</a:t>
            </a:r>
          </a:p>
          <a:p>
            <a:r>
              <a:rPr lang="en-US" b="1" dirty="0"/>
              <a:t>Hello, OpenMP!</a:t>
            </a:r>
            <a:endParaRPr lang="ru-RU" b="1" dirty="0"/>
          </a:p>
          <a:p>
            <a:r>
              <a:rPr lang="en-US" b="1" dirty="0"/>
              <a:t>Hello, OpenMP!</a:t>
            </a:r>
          </a:p>
          <a:p>
            <a:r>
              <a:rPr lang="en-US" b="1" dirty="0"/>
              <a:t>Hello, OpenMP!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758262E-8A4F-4B58-9C38-EC4D58122516}"/>
              </a:ext>
            </a:extLst>
          </p:cNvPr>
          <p:cNvSpPr/>
          <p:nvPr/>
        </p:nvSpPr>
        <p:spPr>
          <a:xfrm>
            <a:off x="514048" y="5981049"/>
            <a:ext cx="3228976" cy="452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Hello, OpenMP!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593F1CFC-4ABD-4BFD-97FE-144AA668B2C4}"/>
              </a:ext>
            </a:extLst>
          </p:cNvPr>
          <p:cNvSpPr/>
          <p:nvPr/>
        </p:nvSpPr>
        <p:spPr>
          <a:xfrm>
            <a:off x="514047" y="1927314"/>
            <a:ext cx="3444449" cy="540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Hello, OpenMP!</a:t>
            </a:r>
          </a:p>
        </p:txBody>
      </p:sp>
    </p:spTree>
    <p:extLst>
      <p:ext uri="{BB962C8B-B14F-4D97-AF65-F5344CB8AC3E}">
        <p14:creationId xmlns:p14="http://schemas.microsoft.com/office/powerpoint/2010/main" val="152961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Параметр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num_threads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(k)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894E6-6637-4730-BE7C-EB5FDD788A28}"/>
              </a:ext>
            </a:extLst>
          </p:cNvPr>
          <p:cNvSpPr txBox="1"/>
          <p:nvPr/>
        </p:nvSpPr>
        <p:spPr>
          <a:xfrm>
            <a:off x="511728" y="1011133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A62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400" dirty="0" err="1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400" dirty="0" err="1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num_threads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</a:p>
          <a:p>
            <a:r>
              <a:rPr lang="en" sz="24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 OpenMP (thread #</a:t>
            </a:r>
            <a:r>
              <a:rPr lang="en" sz="2400" dirty="0">
                <a:solidFill>
                  <a:srgbClr val="9868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</a:t>
            </a:r>
            <a:r>
              <a:rPr lang="en" sz="2400" dirty="0">
                <a:solidFill>
                  <a:srgbClr val="50A1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400" dirty="0">
                <a:solidFill>
                  <a:srgbClr val="0184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dirty="0" err="1">
                <a:solidFill>
                  <a:srgbClr val="407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omp_get_thread_num</a:t>
            </a:r>
            <a:r>
              <a:rPr lang="e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2400" dirty="0">
              <a:solidFill>
                <a:srgbClr val="333333"/>
              </a:solidFill>
              <a:latin typeface="FiraCode-Retina, Fira Code, Hack, Menlo, Monaco,  Courier New"/>
              <a:cs typeface="Consolas" panose="020B0609020204030204" pitchFamily="49" charset="0"/>
            </a:endParaRPr>
          </a:p>
          <a:p>
            <a:r>
              <a:rPr lang="ru-RU" sz="2400" dirty="0"/>
              <a:t>При запуске на </a:t>
            </a:r>
            <a:r>
              <a:rPr lang="en-US" sz="2400" dirty="0"/>
              <a:t>n-</a:t>
            </a:r>
            <a:r>
              <a:rPr lang="ru-RU" sz="2400" dirty="0"/>
              <a:t>ядерном процессоре</a:t>
            </a:r>
            <a:r>
              <a:rPr lang="en-US" sz="2400" dirty="0"/>
              <a:t> (n – </a:t>
            </a:r>
            <a:r>
              <a:rPr lang="ru-RU" sz="2400" dirty="0"/>
              <a:t>любое):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A7D3030-8473-4918-B38D-AAC2B1069E17}"/>
              </a:ext>
            </a:extLst>
          </p:cNvPr>
          <p:cNvSpPr/>
          <p:nvPr/>
        </p:nvSpPr>
        <p:spPr>
          <a:xfrm>
            <a:off x="511728" y="2542255"/>
            <a:ext cx="3240360" cy="2304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Hello, </a:t>
            </a:r>
            <a:r>
              <a:rPr lang="en-US" b="1" dirty="0" err="1"/>
              <a:t>OpenMP</a:t>
            </a:r>
            <a:r>
              <a:rPr lang="en-US" b="1" dirty="0"/>
              <a:t> (thread #0)</a:t>
            </a:r>
          </a:p>
          <a:p>
            <a:r>
              <a:rPr lang="en-US" b="1" dirty="0"/>
              <a:t>Hello, </a:t>
            </a:r>
            <a:r>
              <a:rPr lang="en-US" b="1" dirty="0" err="1"/>
              <a:t>OpenMP</a:t>
            </a:r>
            <a:r>
              <a:rPr lang="en-US" b="1" dirty="0"/>
              <a:t> (thread #7)</a:t>
            </a:r>
          </a:p>
          <a:p>
            <a:r>
              <a:rPr lang="en-US" b="1" dirty="0"/>
              <a:t>Hello, </a:t>
            </a:r>
            <a:r>
              <a:rPr lang="en-US" b="1" dirty="0" err="1"/>
              <a:t>OpenMP</a:t>
            </a:r>
            <a:r>
              <a:rPr lang="en-US" b="1" dirty="0"/>
              <a:t> (thread #</a:t>
            </a:r>
            <a:r>
              <a:rPr lang="ru-RU" b="1" dirty="0"/>
              <a:t>4</a:t>
            </a:r>
            <a:r>
              <a:rPr lang="en-US" b="1" dirty="0"/>
              <a:t>)</a:t>
            </a:r>
          </a:p>
          <a:p>
            <a:r>
              <a:rPr lang="en-US" b="1" dirty="0"/>
              <a:t>Hello, </a:t>
            </a:r>
            <a:r>
              <a:rPr lang="en-US" b="1" dirty="0" err="1"/>
              <a:t>OpenMP</a:t>
            </a:r>
            <a:r>
              <a:rPr lang="en-US" b="1" dirty="0"/>
              <a:t> (thread #5)</a:t>
            </a:r>
          </a:p>
          <a:p>
            <a:r>
              <a:rPr lang="en-US" b="1" dirty="0"/>
              <a:t>Hello, </a:t>
            </a:r>
            <a:r>
              <a:rPr lang="en-US" b="1" dirty="0" err="1"/>
              <a:t>OpenMP</a:t>
            </a:r>
            <a:r>
              <a:rPr lang="en-US" b="1" dirty="0"/>
              <a:t> (thread #</a:t>
            </a:r>
            <a:r>
              <a:rPr lang="ru-RU" b="1" dirty="0"/>
              <a:t>6</a:t>
            </a:r>
            <a:r>
              <a:rPr lang="en-US" b="1" dirty="0"/>
              <a:t>)</a:t>
            </a:r>
          </a:p>
          <a:p>
            <a:r>
              <a:rPr lang="en-US" b="1" dirty="0"/>
              <a:t>Hello, </a:t>
            </a:r>
            <a:r>
              <a:rPr lang="en-US" b="1" dirty="0" err="1"/>
              <a:t>OpenMP</a:t>
            </a:r>
            <a:r>
              <a:rPr lang="en-US" b="1" dirty="0"/>
              <a:t> (thread #</a:t>
            </a:r>
            <a:r>
              <a:rPr lang="ru-RU" b="1" dirty="0"/>
              <a:t>1</a:t>
            </a:r>
            <a:r>
              <a:rPr lang="en-US" b="1" dirty="0"/>
              <a:t>)</a:t>
            </a:r>
          </a:p>
          <a:p>
            <a:r>
              <a:rPr lang="en-US" b="1" dirty="0"/>
              <a:t>Hello, </a:t>
            </a:r>
            <a:r>
              <a:rPr lang="en-US" b="1" dirty="0" err="1"/>
              <a:t>OpenMP</a:t>
            </a:r>
            <a:r>
              <a:rPr lang="en-US" b="1" dirty="0"/>
              <a:t> (thread #2)</a:t>
            </a:r>
          </a:p>
          <a:p>
            <a:r>
              <a:rPr lang="en-US" b="1" dirty="0"/>
              <a:t>Hello, </a:t>
            </a:r>
            <a:r>
              <a:rPr lang="en-US" b="1" dirty="0" err="1"/>
              <a:t>OpenMP</a:t>
            </a:r>
            <a:r>
              <a:rPr lang="en-US" b="1" dirty="0"/>
              <a:t> (thread #</a:t>
            </a:r>
            <a:r>
              <a:rPr lang="ru-RU" b="1" dirty="0"/>
              <a:t>3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E9317-9FDD-42DE-9E5D-DE32DE52F47E}"/>
              </a:ext>
            </a:extLst>
          </p:cNvPr>
          <p:cNvSpPr txBox="1"/>
          <p:nvPr/>
        </p:nvSpPr>
        <p:spPr>
          <a:xfrm>
            <a:off x="3950791" y="2408528"/>
            <a:ext cx="7945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0000">
              <a:buFont typeface="Arial" pitchFamily="34" charset="0"/>
              <a:buChar char="•"/>
            </a:pPr>
            <a:r>
              <a:rPr lang="ru-RU" sz="2400" dirty="0"/>
              <a:t>Порядок выполнения кода потоками непредсказуем.</a:t>
            </a:r>
          </a:p>
          <a:p>
            <a:pPr indent="-360000">
              <a:buFont typeface="Arial" pitchFamily="34" charset="0"/>
              <a:buChar char="•"/>
            </a:pPr>
            <a:r>
              <a:rPr lang="ru-RU" sz="2400" dirty="0"/>
              <a:t>Потоки (</a:t>
            </a:r>
            <a:r>
              <a:rPr lang="ru-RU" sz="2400" dirty="0" err="1"/>
              <a:t>треды</a:t>
            </a:r>
            <a:r>
              <a:rPr lang="ru-RU" sz="2400" dirty="0"/>
              <a:t>, </a:t>
            </a:r>
            <a:r>
              <a:rPr lang="en-US" sz="2400" dirty="0"/>
              <a:t>threads) </a:t>
            </a:r>
            <a:r>
              <a:rPr lang="ru-RU" sz="2400" dirty="0"/>
              <a:t>нумеруются с нуля. </a:t>
            </a:r>
          </a:p>
          <a:p>
            <a:pPr indent="-360000">
              <a:buFont typeface="Arial" pitchFamily="34" charset="0"/>
              <a:buChar char="•"/>
            </a:pPr>
            <a:r>
              <a:rPr lang="ru-RU" sz="2400" dirty="0"/>
              <a:t>Поток номер 0 называют мастер-потоком (</a:t>
            </a:r>
            <a:r>
              <a:rPr lang="en-US" sz="2400" dirty="0"/>
              <a:t>master thread). </a:t>
            </a:r>
            <a:endParaRPr lang="ru-RU" sz="2400" dirty="0"/>
          </a:p>
          <a:p>
            <a:pPr indent="-360000">
              <a:buFont typeface="Arial" pitchFamily="34" charset="0"/>
              <a:buChar char="•"/>
            </a:pPr>
            <a:r>
              <a:rPr lang="ru-RU" sz="2400" dirty="0"/>
              <a:t>При вызове функции </a:t>
            </a:r>
            <a:r>
              <a:rPr lang="en-US" sz="2400" dirty="0" err="1"/>
              <a:t>omp_get_thread_num</a:t>
            </a:r>
            <a:r>
              <a:rPr lang="en-US" sz="2400" dirty="0"/>
              <a:t> </a:t>
            </a:r>
            <a:r>
              <a:rPr lang="ru-RU" sz="2400" dirty="0"/>
              <a:t>в однопоточном режиме всегда возвращает 0 (т.е. номер мастер-потока).</a:t>
            </a:r>
          </a:p>
        </p:txBody>
      </p:sp>
    </p:spTree>
    <p:extLst>
      <p:ext uri="{BB962C8B-B14F-4D97-AF65-F5344CB8AC3E}">
        <p14:creationId xmlns:p14="http://schemas.microsoft.com/office/powerpoint/2010/main" val="19617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834</Words>
  <Application>Microsoft Office PowerPoint</Application>
  <PresentationFormat>Широкоэкранный</PresentationFormat>
  <Paragraphs>201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FiraCode-Retina, Fira Code, Hack, Menlo, Monaco,  Courier New</vt:lpstr>
      <vt:lpstr>Office Theme</vt:lpstr>
      <vt:lpstr>Презентация PowerPoint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Korolkov</dc:creator>
  <cp:lastModifiedBy>Ульяна М</cp:lastModifiedBy>
  <cp:revision>153</cp:revision>
  <dcterms:created xsi:type="dcterms:W3CDTF">2019-09-07T19:15:09Z</dcterms:created>
  <dcterms:modified xsi:type="dcterms:W3CDTF">2022-10-02T16:55:23Z</dcterms:modified>
</cp:coreProperties>
</file>