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401" r:id="rId2"/>
    <p:sldId id="331" r:id="rId3"/>
    <p:sldId id="386" r:id="rId4"/>
    <p:sldId id="350" r:id="rId5"/>
    <p:sldId id="387" r:id="rId6"/>
    <p:sldId id="351" r:id="rId7"/>
    <p:sldId id="357" r:id="rId8"/>
    <p:sldId id="390" r:id="rId9"/>
    <p:sldId id="358" r:id="rId10"/>
    <p:sldId id="388" r:id="rId11"/>
    <p:sldId id="379" r:id="rId12"/>
    <p:sldId id="380" r:id="rId13"/>
    <p:sldId id="391" r:id="rId14"/>
    <p:sldId id="392" r:id="rId15"/>
    <p:sldId id="393" r:id="rId16"/>
    <p:sldId id="394" r:id="rId17"/>
    <p:sldId id="395" r:id="rId18"/>
    <p:sldId id="397" r:id="rId19"/>
    <p:sldId id="396" r:id="rId20"/>
    <p:sldId id="398" r:id="rId21"/>
    <p:sldId id="399" r:id="rId22"/>
    <p:sldId id="400" r:id="rId23"/>
  </p:sldIdLst>
  <p:sldSz cx="9144000" cy="6858000" type="screen4x3"/>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18" autoAdjust="0"/>
    <p:restoredTop sz="66863" autoAdjust="0"/>
  </p:normalViewPr>
  <p:slideViewPr>
    <p:cSldViewPr>
      <p:cViewPr varScale="1">
        <p:scale>
          <a:sx n="57" d="100"/>
          <a:sy n="57" d="100"/>
        </p:scale>
        <p:origin x="2472" y="53"/>
      </p:cViewPr>
      <p:guideLst>
        <p:guide orient="horz" pos="2160"/>
        <p:guide pos="2880"/>
      </p:guideLst>
    </p:cSldViewPr>
  </p:slideViewPr>
  <p:outlineViewPr>
    <p:cViewPr>
      <p:scale>
        <a:sx n="33" d="100"/>
        <a:sy n="33" d="100"/>
      </p:scale>
      <p:origin x="0" y="85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077740" cy="511730"/>
          </a:xfrm>
          <a:prstGeom prst="rect">
            <a:avLst/>
          </a:prstGeom>
        </p:spPr>
        <p:txBody>
          <a:bodyPr vert="horz" lIns="94860" tIns="47430" rIns="94860" bIns="47430" rtlCol="0"/>
          <a:lstStyle>
            <a:lvl1pPr algn="l">
              <a:defRPr sz="1200"/>
            </a:lvl1pPr>
          </a:lstStyle>
          <a:p>
            <a:endParaRPr lang="ru-RU"/>
          </a:p>
        </p:txBody>
      </p:sp>
      <p:sp>
        <p:nvSpPr>
          <p:cNvPr id="3" name="Дата 2"/>
          <p:cNvSpPr>
            <a:spLocks noGrp="1"/>
          </p:cNvSpPr>
          <p:nvPr>
            <p:ph type="dt" idx="1"/>
          </p:nvPr>
        </p:nvSpPr>
        <p:spPr>
          <a:xfrm>
            <a:off x="4023092" y="0"/>
            <a:ext cx="3077740" cy="511730"/>
          </a:xfrm>
          <a:prstGeom prst="rect">
            <a:avLst/>
          </a:prstGeom>
        </p:spPr>
        <p:txBody>
          <a:bodyPr vert="horz" lIns="94860" tIns="47430" rIns="94860" bIns="47430" rtlCol="0"/>
          <a:lstStyle>
            <a:lvl1pPr algn="r">
              <a:defRPr sz="1200"/>
            </a:lvl1pPr>
          </a:lstStyle>
          <a:p>
            <a:fld id="{79D09830-0688-4793-9BA7-2CA95D12F199}" type="datetimeFigureOut">
              <a:rPr lang="ru-RU" smtClean="0"/>
              <a:pPr/>
              <a:t>11.05.2021</a:t>
            </a:fld>
            <a:endParaRPr lang="ru-RU"/>
          </a:p>
        </p:txBody>
      </p:sp>
      <p:sp>
        <p:nvSpPr>
          <p:cNvPr id="4" name="Образ слайда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4860" tIns="47430" rIns="94860" bIns="47430" rtlCol="0" anchor="ctr"/>
          <a:lstStyle/>
          <a:p>
            <a:endParaRPr lang="ru-RU"/>
          </a:p>
        </p:txBody>
      </p:sp>
      <p:sp>
        <p:nvSpPr>
          <p:cNvPr id="5" name="Заметки 4"/>
          <p:cNvSpPr>
            <a:spLocks noGrp="1"/>
          </p:cNvSpPr>
          <p:nvPr>
            <p:ph type="body" sz="quarter" idx="3"/>
          </p:nvPr>
        </p:nvSpPr>
        <p:spPr>
          <a:xfrm>
            <a:off x="710248" y="4861444"/>
            <a:ext cx="5681980" cy="4605575"/>
          </a:xfrm>
          <a:prstGeom prst="rect">
            <a:avLst/>
          </a:prstGeom>
        </p:spPr>
        <p:txBody>
          <a:bodyPr vert="horz" lIns="94860" tIns="47430" rIns="94860" bIns="4743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9721106"/>
            <a:ext cx="3077740" cy="511730"/>
          </a:xfrm>
          <a:prstGeom prst="rect">
            <a:avLst/>
          </a:prstGeom>
        </p:spPr>
        <p:txBody>
          <a:bodyPr vert="horz" lIns="94860" tIns="47430" rIns="94860" bIns="47430" rtlCol="0" anchor="b"/>
          <a:lstStyle>
            <a:lvl1pPr algn="l">
              <a:defRPr sz="1200"/>
            </a:lvl1pPr>
          </a:lstStyle>
          <a:p>
            <a:endParaRPr lang="ru-RU"/>
          </a:p>
        </p:txBody>
      </p:sp>
      <p:sp>
        <p:nvSpPr>
          <p:cNvPr id="7" name="Номер слайда 6"/>
          <p:cNvSpPr>
            <a:spLocks noGrp="1"/>
          </p:cNvSpPr>
          <p:nvPr>
            <p:ph type="sldNum" sz="quarter" idx="5"/>
          </p:nvPr>
        </p:nvSpPr>
        <p:spPr>
          <a:xfrm>
            <a:off x="4023092" y="9721106"/>
            <a:ext cx="3077740" cy="511730"/>
          </a:xfrm>
          <a:prstGeom prst="rect">
            <a:avLst/>
          </a:prstGeom>
        </p:spPr>
        <p:txBody>
          <a:bodyPr vert="horz" lIns="94860" tIns="47430" rIns="94860" bIns="47430" rtlCol="0" anchor="b"/>
          <a:lstStyle>
            <a:lvl1pPr algn="r">
              <a:defRPr sz="1200"/>
            </a:lvl1pPr>
          </a:lstStyle>
          <a:p>
            <a:fld id="{A7C7283F-4ABE-4C1E-820C-632DA288920E}" type="slidenum">
              <a:rPr lang="ru-RU" smtClean="0"/>
              <a:pPr/>
              <a:t>‹#›</a:t>
            </a:fld>
            <a:endParaRPr lang="ru-RU"/>
          </a:p>
        </p:txBody>
      </p:sp>
    </p:spTree>
    <p:extLst>
      <p:ext uri="{BB962C8B-B14F-4D97-AF65-F5344CB8AC3E}">
        <p14:creationId xmlns:p14="http://schemas.microsoft.com/office/powerpoint/2010/main" val="538799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3.nd.edu/~zxu2/acms60212-40212/Lec-12-OpenMP.pdf"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D0520D9-314C-42CB-93F4-0EA0651FE2D6}" type="slidenum">
              <a:rPr lang="ru-RU" smtClean="0"/>
              <a:pPr/>
              <a:t>1</a:t>
            </a:fld>
            <a:endParaRPr lang="ru-RU"/>
          </a:p>
        </p:txBody>
      </p:sp>
    </p:spTree>
    <p:extLst>
      <p:ext uri="{BB962C8B-B14F-4D97-AF65-F5344CB8AC3E}">
        <p14:creationId xmlns:p14="http://schemas.microsoft.com/office/powerpoint/2010/main" val="3447437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variables listed in the list are assigned the result from the last iteration of the loop</a:t>
            </a:r>
          </a:p>
          <a:p>
            <a:pPr marL="0" indent="0">
              <a:buNone/>
            </a:pPr>
            <a:endParaRPr lang="en-US" dirty="0"/>
          </a:p>
          <a:p>
            <a:pPr marL="0" indent="0">
              <a:buNone/>
            </a:pPr>
            <a:r>
              <a:rPr lang="en-US" dirty="0" err="1"/>
              <a:t>Firstprivate</a:t>
            </a:r>
            <a:r>
              <a:rPr lang="en-US" dirty="0"/>
              <a:t> and last private are not good to be used together: </a:t>
            </a:r>
            <a:r>
              <a:rPr lang="en-US" dirty="0">
                <a:hlinkClick r:id="rId3"/>
              </a:rPr>
              <a:t>https://www3.nd.edu/~zxu2/acms60212-40212/Lec-12-OpenMP.pdf</a:t>
            </a:r>
            <a:r>
              <a:rPr lang="en-US" dirty="0"/>
              <a:t> - slides 101, 102.</a:t>
            </a:r>
          </a:p>
        </p:txBody>
      </p:sp>
      <p:sp>
        <p:nvSpPr>
          <p:cNvPr id="4" name="Slide Number Placeholder 3"/>
          <p:cNvSpPr>
            <a:spLocks noGrp="1"/>
          </p:cNvSpPr>
          <p:nvPr>
            <p:ph type="sldNum" sz="quarter" idx="5"/>
          </p:nvPr>
        </p:nvSpPr>
        <p:spPr/>
        <p:txBody>
          <a:bodyPr/>
          <a:lstStyle/>
          <a:p>
            <a:fld id="{A7C7283F-4ABE-4C1E-820C-632DA288920E}" type="slidenum">
              <a:rPr lang="ru-RU" smtClean="0"/>
              <a:pPr/>
              <a:t>10</a:t>
            </a:fld>
            <a:endParaRPr lang="ru-RU"/>
          </a:p>
        </p:txBody>
      </p:sp>
    </p:spTree>
    <p:extLst>
      <p:ext uri="{BB962C8B-B14F-4D97-AF65-F5344CB8AC3E}">
        <p14:creationId xmlns:p14="http://schemas.microsoft.com/office/powerpoint/2010/main" val="3347284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When compiler see omp parallel it creates threads. But after for the end of for all threads are killed.</a:t>
            </a:r>
          </a:p>
          <a:p>
            <a:pPr marL="0" indent="0">
              <a:buNone/>
            </a:pPr>
            <a:endParaRPr lang="en-US" dirty="0"/>
          </a:p>
          <a:p>
            <a:pPr marL="0" indent="0">
              <a:buNone/>
            </a:pPr>
            <a:r>
              <a:rPr lang="en-US" dirty="0"/>
              <a:t>So it is better to reuse them.</a:t>
            </a:r>
          </a:p>
          <a:p>
            <a:pPr marL="0" indent="0">
              <a:buNone/>
            </a:pPr>
            <a:endParaRPr lang="en-US" dirty="0"/>
          </a:p>
          <a:p>
            <a:pPr marL="0" indent="0">
              <a:buNone/>
            </a:pPr>
            <a:r>
              <a:rPr lang="en-US" dirty="0"/>
              <a:t>#pragma omp for assume hidden barrier within itself.</a:t>
            </a:r>
          </a:p>
          <a:p>
            <a:pPr marL="0" indent="0">
              <a:buNone/>
            </a:pPr>
            <a:r>
              <a:rPr lang="en-US" dirty="0"/>
              <a:t>Until all threads are not ready, next operation can not be executed. So some threads will be on idle time.</a:t>
            </a:r>
          </a:p>
        </p:txBody>
      </p:sp>
      <p:sp>
        <p:nvSpPr>
          <p:cNvPr id="4" name="Slide Number Placeholder 3"/>
          <p:cNvSpPr>
            <a:spLocks noGrp="1"/>
          </p:cNvSpPr>
          <p:nvPr>
            <p:ph type="sldNum" sz="quarter" idx="5"/>
          </p:nvPr>
        </p:nvSpPr>
        <p:spPr/>
        <p:txBody>
          <a:bodyPr/>
          <a:lstStyle/>
          <a:p>
            <a:fld id="{A7C7283F-4ABE-4C1E-820C-632DA288920E}" type="slidenum">
              <a:rPr lang="ru-RU" smtClean="0"/>
              <a:pPr/>
              <a:t>11</a:t>
            </a:fld>
            <a:endParaRPr lang="ru-RU"/>
          </a:p>
        </p:txBody>
      </p:sp>
    </p:spTree>
    <p:extLst>
      <p:ext uri="{BB962C8B-B14F-4D97-AF65-F5344CB8AC3E}">
        <p14:creationId xmlns:p14="http://schemas.microsoft.com/office/powerpoint/2010/main" val="3094128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Diff is not very big, but this is quite important.</a:t>
            </a:r>
          </a:p>
        </p:txBody>
      </p:sp>
      <p:sp>
        <p:nvSpPr>
          <p:cNvPr id="4" name="Slide Number Placeholder 3"/>
          <p:cNvSpPr>
            <a:spLocks noGrp="1"/>
          </p:cNvSpPr>
          <p:nvPr>
            <p:ph type="sldNum" sz="quarter" idx="5"/>
          </p:nvPr>
        </p:nvSpPr>
        <p:spPr/>
        <p:txBody>
          <a:bodyPr/>
          <a:lstStyle/>
          <a:p>
            <a:fld id="{A7C7283F-4ABE-4C1E-820C-632DA288920E}" type="slidenum">
              <a:rPr lang="ru-RU" smtClean="0"/>
              <a:pPr/>
              <a:t>12</a:t>
            </a:fld>
            <a:endParaRPr lang="ru-RU"/>
          </a:p>
        </p:txBody>
      </p:sp>
    </p:spTree>
    <p:extLst>
      <p:ext uri="{BB962C8B-B14F-4D97-AF65-F5344CB8AC3E}">
        <p14:creationId xmlns:p14="http://schemas.microsoft.com/office/powerpoint/2010/main" val="656268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#pragma will be ignored</a:t>
            </a:r>
          </a:p>
        </p:txBody>
      </p:sp>
      <p:sp>
        <p:nvSpPr>
          <p:cNvPr id="4" name="Slide Number Placeholder 3"/>
          <p:cNvSpPr>
            <a:spLocks noGrp="1"/>
          </p:cNvSpPr>
          <p:nvPr>
            <p:ph type="sldNum" sz="quarter" idx="5"/>
          </p:nvPr>
        </p:nvSpPr>
        <p:spPr/>
        <p:txBody>
          <a:bodyPr/>
          <a:lstStyle/>
          <a:p>
            <a:fld id="{A7C7283F-4ABE-4C1E-820C-632DA288920E}" type="slidenum">
              <a:rPr lang="ru-RU" smtClean="0"/>
              <a:pPr/>
              <a:t>13</a:t>
            </a:fld>
            <a:endParaRPr lang="ru-RU"/>
          </a:p>
        </p:txBody>
      </p:sp>
    </p:spTree>
    <p:extLst>
      <p:ext uri="{BB962C8B-B14F-4D97-AF65-F5344CB8AC3E}">
        <p14:creationId xmlns:p14="http://schemas.microsoft.com/office/powerpoint/2010/main" val="2457270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#pragma single will be ignored.</a:t>
            </a:r>
          </a:p>
          <a:p>
            <a:pPr marL="0" indent="0">
              <a:buNone/>
            </a:pPr>
            <a:r>
              <a:rPr lang="en-US" dirty="0"/>
              <a:t>“Me” will be printed twice</a:t>
            </a:r>
          </a:p>
        </p:txBody>
      </p:sp>
      <p:sp>
        <p:nvSpPr>
          <p:cNvPr id="4" name="Slide Number Placeholder 3"/>
          <p:cNvSpPr>
            <a:spLocks noGrp="1"/>
          </p:cNvSpPr>
          <p:nvPr>
            <p:ph type="sldNum" sz="quarter" idx="5"/>
          </p:nvPr>
        </p:nvSpPr>
        <p:spPr/>
        <p:txBody>
          <a:bodyPr/>
          <a:lstStyle/>
          <a:p>
            <a:fld id="{A7C7283F-4ABE-4C1E-820C-632DA288920E}" type="slidenum">
              <a:rPr lang="ru-RU" smtClean="0"/>
              <a:pPr/>
              <a:t>14</a:t>
            </a:fld>
            <a:endParaRPr lang="ru-RU"/>
          </a:p>
        </p:txBody>
      </p:sp>
    </p:spTree>
    <p:extLst>
      <p:ext uri="{BB962C8B-B14F-4D97-AF65-F5344CB8AC3E}">
        <p14:creationId xmlns:p14="http://schemas.microsoft.com/office/powerpoint/2010/main" val="2779778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Loop will be invoked 20 times instead of required/expected 10</a:t>
            </a:r>
          </a:p>
        </p:txBody>
      </p:sp>
      <p:sp>
        <p:nvSpPr>
          <p:cNvPr id="4" name="Slide Number Placeholder 3"/>
          <p:cNvSpPr>
            <a:spLocks noGrp="1"/>
          </p:cNvSpPr>
          <p:nvPr>
            <p:ph type="sldNum" sz="quarter" idx="5"/>
          </p:nvPr>
        </p:nvSpPr>
        <p:spPr/>
        <p:txBody>
          <a:bodyPr/>
          <a:lstStyle/>
          <a:p>
            <a:fld id="{A7C7283F-4ABE-4C1E-820C-632DA288920E}" type="slidenum">
              <a:rPr lang="ru-RU" smtClean="0"/>
              <a:pPr/>
              <a:t>15</a:t>
            </a:fld>
            <a:endParaRPr lang="ru-RU"/>
          </a:p>
        </p:txBody>
      </p:sp>
    </p:spTree>
    <p:extLst>
      <p:ext uri="{BB962C8B-B14F-4D97-AF65-F5344CB8AC3E}">
        <p14:creationId xmlns:p14="http://schemas.microsoft.com/office/powerpoint/2010/main" val="4277901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of N code lines programmer forgot about parallelization that had been already declared.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Loop will be invoked 20 times instead of required/expected 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Incorrect nested parallelism.</a:t>
            </a:r>
          </a:p>
        </p:txBody>
      </p:sp>
      <p:sp>
        <p:nvSpPr>
          <p:cNvPr id="4" name="Slide Number Placeholder 3"/>
          <p:cNvSpPr>
            <a:spLocks noGrp="1"/>
          </p:cNvSpPr>
          <p:nvPr>
            <p:ph type="sldNum" sz="quarter" idx="5"/>
          </p:nvPr>
        </p:nvSpPr>
        <p:spPr/>
        <p:txBody>
          <a:bodyPr/>
          <a:lstStyle/>
          <a:p>
            <a:fld id="{A7C7283F-4ABE-4C1E-820C-632DA288920E}" type="slidenum">
              <a:rPr lang="ru-RU" smtClean="0"/>
              <a:pPr/>
              <a:t>16</a:t>
            </a:fld>
            <a:endParaRPr lang="ru-RU"/>
          </a:p>
        </p:txBody>
      </p:sp>
    </p:spTree>
    <p:extLst>
      <p:ext uri="{BB962C8B-B14F-4D97-AF65-F5344CB8AC3E}">
        <p14:creationId xmlns:p14="http://schemas.microsoft.com/office/powerpoint/2010/main" val="108504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For example, we declared 8 threads as we have 8 cores.</a:t>
            </a:r>
          </a:p>
          <a:p>
            <a:pPr marL="0" indent="0">
              <a:buNone/>
            </a:pPr>
            <a:r>
              <a:rPr lang="en-US" dirty="0"/>
              <a:t>Later we decided to create 2 more threads.</a:t>
            </a:r>
          </a:p>
          <a:p>
            <a:pPr marL="0" indent="0">
              <a:buNone/>
            </a:pPr>
            <a:endParaRPr lang="en-US" dirty="0"/>
          </a:p>
          <a:p>
            <a:pPr marL="0" indent="0">
              <a:buNone/>
            </a:pPr>
            <a:r>
              <a:rPr lang="en-US" dirty="0"/>
              <a:t>! Program will stop working with an error!</a:t>
            </a:r>
          </a:p>
          <a:p>
            <a:pPr marL="0" indent="0">
              <a:buNone/>
            </a:pPr>
            <a:endParaRPr lang="en-US" dirty="0"/>
          </a:p>
          <a:p>
            <a:pPr marL="0" indent="0">
              <a:buNone/>
            </a:pPr>
            <a:r>
              <a:rPr lang="en-US" dirty="0"/>
              <a:t>QUESTION: which correct option is better to use?</a:t>
            </a:r>
          </a:p>
          <a:p>
            <a:pPr marL="0" indent="0">
              <a:buNone/>
            </a:pPr>
            <a:r>
              <a:rPr lang="en-US" dirty="0"/>
              <a:t>ANSWER: 1</a:t>
            </a:r>
            <a:r>
              <a:rPr lang="en-US" baseline="30000" dirty="0"/>
              <a:t>st</a:t>
            </a:r>
            <a:r>
              <a:rPr lang="en-US" dirty="0"/>
              <a:t> one as 2</a:t>
            </a:r>
            <a:r>
              <a:rPr lang="en-US" baseline="30000" dirty="0"/>
              <a:t>nd</a:t>
            </a:r>
            <a:r>
              <a:rPr lang="en-US" dirty="0"/>
              <a:t> one don’t have forward compatibility.</a:t>
            </a:r>
          </a:p>
        </p:txBody>
      </p:sp>
      <p:sp>
        <p:nvSpPr>
          <p:cNvPr id="4" name="Slide Number Placeholder 3"/>
          <p:cNvSpPr>
            <a:spLocks noGrp="1"/>
          </p:cNvSpPr>
          <p:nvPr>
            <p:ph type="sldNum" sz="quarter" idx="5"/>
          </p:nvPr>
        </p:nvSpPr>
        <p:spPr/>
        <p:txBody>
          <a:bodyPr/>
          <a:lstStyle/>
          <a:p>
            <a:fld id="{A7C7283F-4ABE-4C1E-820C-632DA288920E}" type="slidenum">
              <a:rPr lang="ru-RU" smtClean="0"/>
              <a:pPr/>
              <a:t>17</a:t>
            </a:fld>
            <a:endParaRPr lang="ru-RU"/>
          </a:p>
        </p:txBody>
      </p:sp>
    </p:spTree>
    <p:extLst>
      <p:ext uri="{BB962C8B-B14F-4D97-AF65-F5344CB8AC3E}">
        <p14:creationId xmlns:p14="http://schemas.microsoft.com/office/powerpoint/2010/main" val="183837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When entering a thread, local copies are created for variables that are parameters of private and </a:t>
            </a:r>
            <a:r>
              <a:rPr lang="en-US" dirty="0" err="1"/>
              <a:t>lastprivate</a:t>
            </a:r>
            <a:r>
              <a:rPr lang="en-US" dirty="0"/>
              <a:t> directives.</a:t>
            </a:r>
          </a:p>
          <a:p>
            <a:pPr marL="0" indent="0">
              <a:buNone/>
            </a:pPr>
            <a:r>
              <a:rPr lang="en-US" dirty="0"/>
              <a:t>These copies are uninitialized by default.</a:t>
            </a:r>
          </a:p>
          <a:p>
            <a:pPr marL="0" indent="0">
              <a:buNone/>
            </a:pPr>
            <a:r>
              <a:rPr lang="en-US" dirty="0"/>
              <a:t>Therefore, any attempt to work with them without prior initialization will cause an error during program execution.</a:t>
            </a:r>
          </a:p>
          <a:p>
            <a:pPr marL="0" indent="0">
              <a:buNone/>
            </a:pPr>
            <a:endParaRPr lang="en-US" dirty="0"/>
          </a:p>
          <a:p>
            <a:pPr marL="0" indent="0">
              <a:buNone/>
            </a:pPr>
            <a:r>
              <a:rPr lang="en-US" dirty="0"/>
              <a:t>QUESTION: How to change this code to print value of variable a after parallel section?</a:t>
            </a:r>
          </a:p>
          <a:p>
            <a:pPr marL="0" indent="0">
              <a:buNone/>
            </a:pPr>
            <a:r>
              <a:rPr lang="en-US" dirty="0"/>
              <a:t>ANSWER: add </a:t>
            </a:r>
            <a:r>
              <a:rPr lang="en-US" dirty="0" err="1"/>
              <a:t>lastprivate</a:t>
            </a:r>
            <a:r>
              <a:rPr lang="en-US" dirty="0"/>
              <a:t>(a), but it is incorrect.</a:t>
            </a:r>
          </a:p>
        </p:txBody>
      </p:sp>
      <p:sp>
        <p:nvSpPr>
          <p:cNvPr id="4" name="Slide Number Placeholder 3"/>
          <p:cNvSpPr>
            <a:spLocks noGrp="1"/>
          </p:cNvSpPr>
          <p:nvPr>
            <p:ph type="sldNum" sz="quarter" idx="5"/>
          </p:nvPr>
        </p:nvSpPr>
        <p:spPr/>
        <p:txBody>
          <a:bodyPr/>
          <a:lstStyle/>
          <a:p>
            <a:fld id="{A7C7283F-4ABE-4C1E-820C-632DA288920E}" type="slidenum">
              <a:rPr lang="ru-RU" smtClean="0"/>
              <a:pPr/>
              <a:t>18</a:t>
            </a:fld>
            <a:endParaRPr lang="ru-RU"/>
          </a:p>
        </p:txBody>
      </p:sp>
    </p:spTree>
    <p:extLst>
      <p:ext uri="{BB962C8B-B14F-4D97-AF65-F5344CB8AC3E}">
        <p14:creationId xmlns:p14="http://schemas.microsoft.com/office/powerpoint/2010/main" val="3637889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error here is that the common variable i is used in the loop for the counter. </a:t>
            </a:r>
          </a:p>
          <a:p>
            <a:pPr marL="0" indent="0">
              <a:buNone/>
            </a:pPr>
            <a:endParaRPr lang="en-US" dirty="0"/>
          </a:p>
          <a:p>
            <a:pPr marL="0" indent="0">
              <a:buNone/>
            </a:pPr>
            <a:r>
              <a:rPr lang="en-US" dirty="0"/>
              <a:t>Programmer is used to have iterator variable as private by default (by compiler). But compiler do this for ‘#pragma omp parallel for’ only</a:t>
            </a:r>
          </a:p>
          <a:p>
            <a:pPr mar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at the same time i variable is overwritten as it is the same memory area.</a:t>
            </a:r>
          </a:p>
          <a:p>
            <a:pPr marL="0" indent="0">
              <a:buNone/>
            </a:pPr>
            <a:endParaRPr lang="en-US" dirty="0"/>
          </a:p>
          <a:p>
            <a:pPr marL="0" indent="0">
              <a:buNone/>
            </a:pPr>
            <a:r>
              <a:rPr lang="en-US" dirty="0"/>
              <a:t>To fix this error, you only need to declare the counter variable as a local variable.</a:t>
            </a:r>
          </a:p>
          <a:p>
            <a:pPr marL="0" indent="0">
              <a:buNone/>
            </a:pPr>
            <a:endParaRPr lang="en-US" dirty="0"/>
          </a:p>
          <a:p>
            <a:pPr marL="0" indent="0">
              <a:buNone/>
            </a:pPr>
            <a:r>
              <a:rPr lang="en-US" dirty="0"/>
              <a:t>QUESTION: When incorrect program can be executed correctly on 2 cores machine?</a:t>
            </a:r>
          </a:p>
          <a:p>
            <a:pPr marL="0" indent="0">
              <a:buNone/>
            </a:pPr>
            <a:r>
              <a:rPr lang="en-US" dirty="0"/>
              <a:t>ANSWER: When OS run all iterations on the 1</a:t>
            </a:r>
            <a:r>
              <a:rPr lang="en-US" baseline="30000" dirty="0"/>
              <a:t>st</a:t>
            </a:r>
            <a:r>
              <a:rPr lang="en-US" dirty="0"/>
              <a:t> thread, while 2</a:t>
            </a:r>
            <a:r>
              <a:rPr lang="en-US" baseline="30000" dirty="0"/>
              <a:t>nd</a:t>
            </a:r>
            <a:r>
              <a:rPr lang="en-US" dirty="0"/>
              <a:t> thread will be busy with some other task. And only after that OS start execution of tasks from 2</a:t>
            </a:r>
            <a:r>
              <a:rPr lang="en-US" baseline="30000" dirty="0"/>
              <a:t>nd</a:t>
            </a:r>
            <a:r>
              <a:rPr lang="en-US" dirty="0"/>
              <a:t> thread.</a:t>
            </a:r>
          </a:p>
        </p:txBody>
      </p:sp>
      <p:sp>
        <p:nvSpPr>
          <p:cNvPr id="4" name="Slide Number Placeholder 3"/>
          <p:cNvSpPr>
            <a:spLocks noGrp="1"/>
          </p:cNvSpPr>
          <p:nvPr>
            <p:ph type="sldNum" sz="quarter" idx="5"/>
          </p:nvPr>
        </p:nvSpPr>
        <p:spPr/>
        <p:txBody>
          <a:bodyPr/>
          <a:lstStyle/>
          <a:p>
            <a:fld id="{A7C7283F-4ABE-4C1E-820C-632DA288920E}" type="slidenum">
              <a:rPr lang="ru-RU" smtClean="0"/>
              <a:pPr/>
              <a:t>19</a:t>
            </a:fld>
            <a:endParaRPr lang="ru-RU"/>
          </a:p>
        </p:txBody>
      </p:sp>
    </p:spTree>
    <p:extLst>
      <p:ext uri="{BB962C8B-B14F-4D97-AF65-F5344CB8AC3E}">
        <p14:creationId xmlns:p14="http://schemas.microsoft.com/office/powerpoint/2010/main" val="3954531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u="none" strike="noStrike" kern="1200" baseline="0" dirty="0">
                <a:solidFill>
                  <a:schemeClr val="tx1"/>
                </a:solidFill>
                <a:latin typeface="+mn-lt"/>
                <a:ea typeface="+mn-ea"/>
                <a:cs typeface="+mn-cs"/>
              </a:rPr>
              <a:t>Creation of new thread: request to OS, creation and start of this thread</a:t>
            </a:r>
          </a:p>
          <a:p>
            <a:pPr marL="0" indent="0">
              <a:buNone/>
            </a:pPr>
            <a:endParaRPr lang="en-US" sz="1200" b="0" i="0" u="none" strike="noStrike" kern="1200" baseline="0" dirty="0">
              <a:solidFill>
                <a:schemeClr val="tx1"/>
              </a:solidFill>
              <a:latin typeface="+mn-lt"/>
              <a:ea typeface="+mn-ea"/>
              <a:cs typeface="+mn-cs"/>
            </a:endParaRPr>
          </a:p>
          <a:p>
            <a:pPr marL="0" indent="0">
              <a:buNone/>
            </a:pPr>
            <a:r>
              <a:rPr lang="en-US" sz="1200" b="0" i="0" u="none" strike="noStrike" kern="1200" baseline="0" dirty="0">
                <a:solidFill>
                  <a:schemeClr val="tx1"/>
                </a:solidFill>
                <a:latin typeface="+mn-lt"/>
                <a:ea typeface="+mn-ea"/>
                <a:cs typeface="+mn-cs"/>
              </a:rPr>
              <a:t>We create 381 threads, all of them are not doing anything, master thread runs one simple command (s++) that has very small cost</a:t>
            </a:r>
          </a:p>
          <a:p>
            <a:pPr marL="0" indent="0">
              <a:buNone/>
            </a:pPr>
            <a:endParaRPr lang="en-US" sz="1200" b="0" i="0" u="none" strike="noStrike" kern="1200" baseline="0" dirty="0">
              <a:solidFill>
                <a:schemeClr val="tx1"/>
              </a:solidFill>
              <a:latin typeface="+mn-lt"/>
              <a:ea typeface="+mn-ea"/>
              <a:cs typeface="+mn-cs"/>
            </a:endParaRPr>
          </a:p>
          <a:p>
            <a:pPr marL="0" indent="0">
              <a:buNone/>
            </a:pPr>
            <a:r>
              <a:rPr lang="en-US" sz="1200" b="0" i="0" u="none" strike="noStrike" kern="1200" baseline="0" dirty="0">
                <a:solidFill>
                  <a:schemeClr val="tx1"/>
                </a:solidFill>
                <a:latin typeface="+mn-lt"/>
                <a:ea typeface="+mn-ea"/>
                <a:cs typeface="+mn-cs"/>
              </a:rPr>
              <a:t>We have 2 points for time measurement.</a:t>
            </a:r>
          </a:p>
          <a:p>
            <a:pPr marL="0" indent="0">
              <a:buNone/>
            </a:pPr>
            <a:endParaRPr lang="en-US" sz="1200" b="0" i="0" u="none" strike="noStrike" kern="1200" baseline="0" dirty="0">
              <a:solidFill>
                <a:schemeClr val="tx1"/>
              </a:solidFill>
              <a:latin typeface="+mn-lt"/>
              <a:ea typeface="+mn-ea"/>
              <a:cs typeface="+mn-cs"/>
            </a:endParaRPr>
          </a:p>
          <a:p>
            <a:pPr marL="0" indent="0">
              <a:buNone/>
            </a:pPr>
            <a:r>
              <a:rPr lang="en-US" sz="1200" b="0" i="0" u="none" strike="noStrike" kern="1200" baseline="0" dirty="0">
                <a:solidFill>
                  <a:schemeClr val="tx1"/>
                </a:solidFill>
                <a:latin typeface="+mn-lt"/>
                <a:ea typeface="+mn-ea"/>
                <a:cs typeface="+mn-cs"/>
              </a:rPr>
              <a:t>QUESTIONS: how many lines of code is running in parallel here?</a:t>
            </a:r>
          </a:p>
          <a:p>
            <a:pPr marL="0" indent="0">
              <a:buNone/>
            </a:pPr>
            <a:r>
              <a:rPr lang="en-US" sz="1200" b="0" i="0" u="none" strike="noStrike" kern="1200" baseline="0" dirty="0">
                <a:solidFill>
                  <a:schemeClr val="tx1"/>
                </a:solidFill>
                <a:latin typeface="+mn-lt"/>
                <a:ea typeface="+mn-ea"/>
                <a:cs typeface="+mn-cs"/>
              </a:rPr>
              <a:t>ANSWER: 0, only master</a:t>
            </a:r>
          </a:p>
          <a:p>
            <a:pPr marL="0" indent="0">
              <a:buNone/>
            </a:pPr>
            <a:endParaRPr lang="en-US" sz="1200" b="0" i="0" u="none" strike="noStrike" kern="1200" baseline="0" dirty="0">
              <a:solidFill>
                <a:schemeClr val="tx1"/>
              </a:solidFill>
              <a:latin typeface="+mn-lt"/>
              <a:ea typeface="+mn-ea"/>
              <a:cs typeface="+mn-cs"/>
            </a:endParaRPr>
          </a:p>
          <a:p>
            <a:pPr marL="0" indent="0">
              <a:buNone/>
            </a:pPr>
            <a:r>
              <a:rPr lang="en-US" sz="1200" b="0" i="0" u="none" strike="noStrike" kern="1200" baseline="0" dirty="0">
                <a:solidFill>
                  <a:schemeClr val="tx1"/>
                </a:solidFill>
                <a:latin typeface="+mn-lt"/>
                <a:ea typeface="+mn-ea"/>
                <a:cs typeface="+mn-cs"/>
              </a:rPr>
              <a:t>381 – example of some machine. You can have different number on your machine.</a:t>
            </a:r>
          </a:p>
          <a:p>
            <a:pPr marL="0" indent="0">
              <a:buNone/>
            </a:pP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A7C7283F-4ABE-4C1E-820C-632DA288920E}" type="slidenum">
              <a:rPr lang="ru-RU" smtClean="0"/>
              <a:pPr/>
              <a:t>2</a:t>
            </a:fld>
            <a:endParaRPr lang="ru-RU"/>
          </a:p>
        </p:txBody>
      </p:sp>
    </p:spTree>
    <p:extLst>
      <p:ext uri="{BB962C8B-B14F-4D97-AF65-F5344CB8AC3E}">
        <p14:creationId xmlns:p14="http://schemas.microsoft.com/office/powerpoint/2010/main" val="282209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directive after a parallel section assigns a value to the variable from the lexically last section or from the last loop iteration.</a:t>
            </a:r>
          </a:p>
          <a:p>
            <a:pPr marL="0" indent="0">
              <a:buNone/>
            </a:pPr>
            <a:r>
              <a:rPr lang="en-US" dirty="0"/>
              <a:t>Programmer can expect a value from the last section, but a is not defined there.</a:t>
            </a:r>
          </a:p>
          <a:p>
            <a:pPr marL="0" indent="0">
              <a:buNone/>
            </a:pPr>
            <a:endParaRPr lang="en-US" dirty="0"/>
          </a:p>
          <a:p>
            <a:pPr marL="0" indent="0">
              <a:buNone/>
            </a:pPr>
            <a:r>
              <a:rPr lang="en-US" dirty="0"/>
              <a:t>So if you really need a variable to be </a:t>
            </a:r>
            <a:r>
              <a:rPr lang="en-US" dirty="0" err="1"/>
              <a:t>lastprivate</a:t>
            </a:r>
            <a:r>
              <a:rPr lang="en-US" dirty="0"/>
              <a:t> you have to put it into the last section.</a:t>
            </a:r>
          </a:p>
        </p:txBody>
      </p:sp>
      <p:sp>
        <p:nvSpPr>
          <p:cNvPr id="4" name="Slide Number Placeholder 3"/>
          <p:cNvSpPr>
            <a:spLocks noGrp="1"/>
          </p:cNvSpPr>
          <p:nvPr>
            <p:ph type="sldNum" sz="quarter" idx="5"/>
          </p:nvPr>
        </p:nvSpPr>
        <p:spPr/>
        <p:txBody>
          <a:bodyPr/>
          <a:lstStyle/>
          <a:p>
            <a:fld id="{A7C7283F-4ABE-4C1E-820C-632DA288920E}" type="slidenum">
              <a:rPr lang="ru-RU" smtClean="0"/>
              <a:pPr/>
              <a:t>20</a:t>
            </a:fld>
            <a:endParaRPr lang="ru-RU"/>
          </a:p>
        </p:txBody>
      </p:sp>
    </p:spTree>
    <p:extLst>
      <p:ext uri="{BB962C8B-B14F-4D97-AF65-F5344CB8AC3E}">
        <p14:creationId xmlns:p14="http://schemas.microsoft.com/office/powerpoint/2010/main" val="3156878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operation of line output is not atomic. </a:t>
            </a:r>
            <a:r>
              <a:rPr lang="en-US"/>
              <a:t>Therefore, two threads will display their characters at the same time.</a:t>
            </a:r>
            <a:endParaRPr lang="en-US" dirty="0"/>
          </a:p>
        </p:txBody>
      </p:sp>
      <p:sp>
        <p:nvSpPr>
          <p:cNvPr id="4" name="Slide Number Placeholder 3"/>
          <p:cNvSpPr>
            <a:spLocks noGrp="1"/>
          </p:cNvSpPr>
          <p:nvPr>
            <p:ph type="sldNum" sz="quarter" idx="5"/>
          </p:nvPr>
        </p:nvSpPr>
        <p:spPr/>
        <p:txBody>
          <a:bodyPr/>
          <a:lstStyle/>
          <a:p>
            <a:fld id="{A7C7283F-4ABE-4C1E-820C-632DA288920E}" type="slidenum">
              <a:rPr lang="ru-RU" smtClean="0"/>
              <a:pPr/>
              <a:t>21</a:t>
            </a:fld>
            <a:endParaRPr lang="ru-RU"/>
          </a:p>
        </p:txBody>
      </p:sp>
    </p:spTree>
    <p:extLst>
      <p:ext uri="{BB962C8B-B14F-4D97-AF65-F5344CB8AC3E}">
        <p14:creationId xmlns:p14="http://schemas.microsoft.com/office/powerpoint/2010/main" val="4238765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If several threads change the variable value simultaneously, the result may be unpredictable.</a:t>
            </a:r>
          </a:p>
        </p:txBody>
      </p:sp>
      <p:sp>
        <p:nvSpPr>
          <p:cNvPr id="4" name="Slide Number Placeholder 3"/>
          <p:cNvSpPr>
            <a:spLocks noGrp="1"/>
          </p:cNvSpPr>
          <p:nvPr>
            <p:ph type="sldNum" sz="quarter" idx="5"/>
          </p:nvPr>
        </p:nvSpPr>
        <p:spPr/>
        <p:txBody>
          <a:bodyPr/>
          <a:lstStyle/>
          <a:p>
            <a:fld id="{A7C7283F-4ABE-4C1E-820C-632DA288920E}" type="slidenum">
              <a:rPr lang="ru-RU" smtClean="0"/>
              <a:pPr/>
              <a:t>22</a:t>
            </a:fld>
            <a:endParaRPr lang="ru-RU"/>
          </a:p>
        </p:txBody>
      </p:sp>
    </p:spTree>
    <p:extLst>
      <p:ext uri="{BB962C8B-B14F-4D97-AF65-F5344CB8AC3E}">
        <p14:creationId xmlns:p14="http://schemas.microsoft.com/office/powerpoint/2010/main" val="1451249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u="none" strike="noStrike" kern="1200" baseline="0" dirty="0">
                <a:solidFill>
                  <a:schemeClr val="tx1"/>
                </a:solidFill>
                <a:latin typeface="+mn-lt"/>
                <a:ea typeface="+mn-ea"/>
                <a:cs typeface="+mn-cs"/>
              </a:rPr>
              <a:t>2 axis</a:t>
            </a:r>
          </a:p>
          <a:p>
            <a:pPr marL="0" indent="0">
              <a:buNone/>
            </a:pPr>
            <a:endParaRPr lang="en-US" sz="1200" b="0" i="0" u="none" strike="noStrike" kern="1200" baseline="0" dirty="0">
              <a:solidFill>
                <a:schemeClr val="tx1"/>
              </a:solidFill>
              <a:latin typeface="+mn-lt"/>
              <a:ea typeface="+mn-ea"/>
              <a:cs typeface="+mn-cs"/>
            </a:endParaRPr>
          </a:p>
          <a:p>
            <a:pPr marL="0" indent="0">
              <a:buNone/>
            </a:pPr>
            <a:r>
              <a:rPr lang="en-US" sz="1200" b="0" i="0" u="none" strike="noStrike" kern="1200" baseline="0" dirty="0">
                <a:solidFill>
                  <a:schemeClr val="tx1"/>
                </a:solidFill>
                <a:latin typeface="+mn-lt"/>
                <a:ea typeface="+mn-ea"/>
                <a:cs typeface="+mn-cs"/>
              </a:rPr>
              <a:t>There are 2 approaches (min – OS is free, average – some background tasks), but there is linear function</a:t>
            </a:r>
          </a:p>
          <a:p>
            <a:pPr marL="0" indent="0">
              <a:buNone/>
            </a:pPr>
            <a:endParaRPr lang="en-US" sz="1200" b="0" i="0" u="none" strike="noStrike" kern="1200" baseline="0" dirty="0">
              <a:solidFill>
                <a:schemeClr val="tx1"/>
              </a:solidFill>
              <a:latin typeface="+mn-lt"/>
              <a:ea typeface="+mn-ea"/>
              <a:cs typeface="+mn-cs"/>
            </a:endParaRPr>
          </a:p>
          <a:p>
            <a:pPr marL="0" indent="0">
              <a:buNone/>
            </a:pPr>
            <a:r>
              <a:rPr lang="en-US" sz="1200" b="0" i="0" u="none" strike="noStrike" kern="1200" baseline="0" dirty="0">
                <a:solidFill>
                  <a:schemeClr val="tx1"/>
                </a:solidFill>
                <a:latin typeface="+mn-lt"/>
                <a:ea typeface="+mn-ea"/>
                <a:cs typeface="+mn-cs"/>
              </a:rPr>
              <a:t>So, 1 thread requires about 3-5 </a:t>
            </a:r>
            <a:r>
              <a:rPr lang="en-US" sz="1200" b="0" i="0" u="none" strike="noStrike" kern="1200" baseline="0" dirty="0" err="1">
                <a:solidFill>
                  <a:schemeClr val="tx1"/>
                </a:solidFill>
                <a:latin typeface="+mn-lt"/>
                <a:ea typeface="+mn-ea"/>
                <a:cs typeface="+mn-cs"/>
              </a:rPr>
              <a:t>ms.</a:t>
            </a:r>
            <a:endParaRPr lang="en-US" sz="1200" b="0" i="0" u="none" strike="noStrike" kern="1200" baseline="0" dirty="0">
              <a:solidFill>
                <a:schemeClr val="tx1"/>
              </a:solidFill>
              <a:latin typeface="+mn-lt"/>
              <a:ea typeface="+mn-ea"/>
              <a:cs typeface="+mn-cs"/>
            </a:endParaRPr>
          </a:p>
          <a:p>
            <a:pPr marL="0" indent="0">
              <a:buNone/>
            </a:pPr>
            <a:endParaRPr lang="en-US" sz="1200" b="0" i="0" u="none" strike="noStrike" kern="1200" baseline="0" dirty="0">
              <a:solidFill>
                <a:schemeClr val="tx1"/>
              </a:solidFill>
              <a:latin typeface="+mn-lt"/>
              <a:ea typeface="+mn-ea"/>
              <a:cs typeface="+mn-cs"/>
            </a:endParaRPr>
          </a:p>
          <a:p>
            <a:pPr marL="0" indent="0">
              <a:buNone/>
            </a:pPr>
            <a:r>
              <a:rPr lang="en-US" sz="1200" b="0" i="0" u="none" strike="noStrike" kern="1200" baseline="0" dirty="0">
                <a:solidFill>
                  <a:schemeClr val="tx1"/>
                </a:solidFill>
                <a:latin typeface="+mn-lt"/>
                <a:ea typeface="+mn-ea"/>
                <a:cs typeface="+mn-cs"/>
              </a:rPr>
              <a:t>If you program runs less that 1 second, then usage of 300 threads is a wrong approach.</a:t>
            </a:r>
          </a:p>
          <a:p>
            <a:pPr marL="0" indent="0">
              <a:buNone/>
            </a:pP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A7C7283F-4ABE-4C1E-820C-632DA288920E}" type="slidenum">
              <a:rPr lang="ru-RU" smtClean="0"/>
              <a:pPr/>
              <a:t>3</a:t>
            </a:fld>
            <a:endParaRPr lang="ru-RU"/>
          </a:p>
        </p:txBody>
      </p:sp>
    </p:spTree>
    <p:extLst>
      <p:ext uri="{BB962C8B-B14F-4D97-AF65-F5344CB8AC3E}">
        <p14:creationId xmlns:p14="http://schemas.microsoft.com/office/powerpoint/2010/main" val="657761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a:t>omp_set_nested</a:t>
            </a:r>
            <a:r>
              <a:rPr lang="en-US" dirty="0"/>
              <a:t>(0) – no nested parallelism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omp_set_nested</a:t>
            </a:r>
            <a:r>
              <a:rPr lang="en-US" dirty="0"/>
              <a:t>(1) – allow nested parallelism</a:t>
            </a:r>
          </a:p>
          <a:p>
            <a:pPr marL="0" indent="0">
              <a:buNone/>
            </a:pPr>
            <a:endParaRPr lang="en-US" dirty="0"/>
          </a:p>
          <a:p>
            <a:pPr marL="0" indent="0">
              <a:buNone/>
            </a:pPr>
            <a:endParaRPr lang="en-US" dirty="0"/>
          </a:p>
          <a:p>
            <a:pPr marL="0" indent="0">
              <a:buNone/>
            </a:pPr>
            <a:r>
              <a:rPr lang="en-US" dirty="0"/>
              <a:t>Example 1:</a:t>
            </a:r>
          </a:p>
          <a:p>
            <a:pPr marL="0" indent="0">
              <a:buNone/>
            </a:pPr>
            <a:endParaRPr lang="en-US" dirty="0"/>
          </a:p>
          <a:p>
            <a:pPr marL="0" indent="0">
              <a:buNone/>
            </a:pPr>
            <a:r>
              <a:rPr lang="en-US" dirty="0"/>
              <a:t>Pragma omp parallel for will calculate the number of iterations before the code execution.</a:t>
            </a:r>
          </a:p>
          <a:p>
            <a:pPr marL="0" indent="0">
              <a:buNone/>
            </a:pPr>
            <a:r>
              <a:rPr lang="en-US" dirty="0"/>
              <a:t>Each thread will create it’s own 3 threads.</a:t>
            </a:r>
          </a:p>
          <a:p>
            <a:pPr marL="0" indent="0">
              <a:buNone/>
            </a:pPr>
            <a:endParaRPr lang="en-US" dirty="0"/>
          </a:p>
          <a:p>
            <a:pPr marL="0" indent="0">
              <a:buNone/>
            </a:pPr>
            <a:r>
              <a:rPr lang="en-US" dirty="0"/>
              <a:t>QUESTION: how many times ‘!’ will be printed?</a:t>
            </a:r>
          </a:p>
          <a:p>
            <a:pPr marL="0" indent="0">
              <a:buNone/>
            </a:pPr>
            <a:r>
              <a:rPr lang="en-US" dirty="0"/>
              <a:t>ANSWER: 8.</a:t>
            </a:r>
          </a:p>
          <a:p>
            <a:pPr marL="0" indent="0">
              <a:buNone/>
            </a:pPr>
            <a:endParaRPr lang="en-US" dirty="0"/>
          </a:p>
          <a:p>
            <a:pPr marL="0" indent="0">
              <a:buNone/>
            </a:pPr>
            <a:r>
              <a:rPr lang="en-US" dirty="0"/>
              <a:t>If </a:t>
            </a:r>
            <a:r>
              <a:rPr lang="en-US" dirty="0" err="1"/>
              <a:t>omp_set_nested</a:t>
            </a:r>
            <a:r>
              <a:rPr lang="en-US" dirty="0"/>
              <a:t>(0), or without this row – 4 “!”.</a:t>
            </a:r>
          </a:p>
          <a:p>
            <a:pPr marL="0" indent="0">
              <a:buNone/>
            </a:pPr>
            <a:endParaRPr lang="en-US" dirty="0"/>
          </a:p>
          <a:p>
            <a:pPr marL="0" indent="0">
              <a:buNone/>
            </a:pPr>
            <a:r>
              <a:rPr lang="en-US" dirty="0"/>
              <a:t>Example 2:</a:t>
            </a:r>
          </a:p>
          <a:p>
            <a:pPr marL="0" indent="0">
              <a:buNone/>
            </a:pPr>
            <a:endParaRPr lang="en-US" dirty="0"/>
          </a:p>
          <a:p>
            <a:pPr marL="0" indent="0">
              <a:buNone/>
            </a:pPr>
            <a:endParaRPr lang="en-US" dirty="0"/>
          </a:p>
          <a:p>
            <a:pPr marL="0" indent="0">
              <a:buNone/>
            </a:pPr>
            <a:r>
              <a:rPr lang="en-US" dirty="0"/>
              <a:t>Without first line we would have 100 iterations total, and ‘!’ will be printed 100 times.</a:t>
            </a:r>
          </a:p>
          <a:p>
            <a:pPr marL="0" indent="0">
              <a:buNone/>
            </a:pPr>
            <a:endParaRPr lang="en-US" dirty="0"/>
          </a:p>
          <a:p>
            <a:pPr marL="0" indent="0">
              <a:buNone/>
            </a:pPr>
            <a:r>
              <a:rPr lang="en-US" dirty="0"/>
              <a:t>#pragma omp parallel for takes the following loop and split all iterations by number of existed threads. No more threads will be created!</a:t>
            </a:r>
          </a:p>
          <a:p>
            <a:pPr marL="0" indent="0">
              <a:buNone/>
            </a:pPr>
            <a:endParaRPr lang="en-US" dirty="0"/>
          </a:p>
          <a:p>
            <a:pPr marL="0" indent="0">
              <a:buNone/>
            </a:pPr>
            <a:r>
              <a:rPr lang="en-US" dirty="0"/>
              <a:t>QUESTION: how many times ‘!’ will be printed?</a:t>
            </a:r>
          </a:p>
          <a:p>
            <a:pPr marL="0" indent="0">
              <a:buNone/>
            </a:pPr>
            <a:r>
              <a:rPr lang="en-US" dirty="0"/>
              <a:t>ANSWER: 10*10 = 100.</a:t>
            </a:r>
          </a:p>
          <a:p>
            <a:pPr marL="0" indent="0">
              <a:buNone/>
            </a:pPr>
            <a:endParaRPr lang="en-US" dirty="0"/>
          </a:p>
          <a:p>
            <a:pPr marL="0" indent="0">
              <a:buNone/>
            </a:pPr>
            <a:r>
              <a:rPr lang="en-US" dirty="0"/>
              <a:t>QUESTION: If we exclude ‘for’ from both for-s how may times ‘!’ will be printed?</a:t>
            </a:r>
          </a:p>
          <a:p>
            <a:pPr marL="0" indent="0">
              <a:buNone/>
            </a:pPr>
            <a:r>
              <a:rPr lang="en-US" dirty="0"/>
              <a:t>ANSWER: 5*10*5*10 = 2500.</a:t>
            </a:r>
          </a:p>
        </p:txBody>
      </p:sp>
      <p:sp>
        <p:nvSpPr>
          <p:cNvPr id="4" name="Slide Number Placeholder 3"/>
          <p:cNvSpPr>
            <a:spLocks noGrp="1"/>
          </p:cNvSpPr>
          <p:nvPr>
            <p:ph type="sldNum" sz="quarter" idx="5"/>
          </p:nvPr>
        </p:nvSpPr>
        <p:spPr/>
        <p:txBody>
          <a:bodyPr/>
          <a:lstStyle/>
          <a:p>
            <a:fld id="{A7C7283F-4ABE-4C1E-820C-632DA288920E}" type="slidenum">
              <a:rPr lang="ru-RU" smtClean="0"/>
              <a:pPr/>
              <a:t>4</a:t>
            </a:fld>
            <a:endParaRPr lang="ru-RU"/>
          </a:p>
        </p:txBody>
      </p:sp>
    </p:spTree>
    <p:extLst>
      <p:ext uri="{BB962C8B-B14F-4D97-AF65-F5344CB8AC3E}">
        <p14:creationId xmlns:p14="http://schemas.microsoft.com/office/powerpoint/2010/main" val="210411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Compiler forms a single loop and then parallelizes this</a:t>
            </a:r>
          </a:p>
          <a:p>
            <a:pPr marL="228600" indent="-228600">
              <a:buAutoNum type="arabicPeriod"/>
            </a:pPr>
            <a:r>
              <a:rPr lang="en-US" dirty="0"/>
              <a:t>Finally it allows parallelization of perfectly nested loops without using nested parallelism.</a:t>
            </a:r>
          </a:p>
          <a:p>
            <a:pPr marL="0" indent="0">
              <a:buNone/>
            </a:pPr>
            <a:endParaRPr lang="en-US" dirty="0"/>
          </a:p>
          <a:p>
            <a:pPr marL="0" indent="0">
              <a:buNone/>
            </a:pPr>
            <a:r>
              <a:rPr lang="en-US" dirty="0"/>
              <a:t>Parameter set the number of loops to be used.</a:t>
            </a:r>
          </a:p>
          <a:p>
            <a:pPr marL="0" indent="0">
              <a:buNone/>
            </a:pPr>
            <a:endParaRPr lang="en-US" dirty="0"/>
          </a:p>
          <a:p>
            <a:pPr marL="0" indent="0">
              <a:buNone/>
            </a:pPr>
            <a:r>
              <a:rPr lang="en-US" dirty="0"/>
              <a:t>If more than one loop is associated with the loop construct, then the iterations of all associated loops are collapsed into one larger iteration space.</a:t>
            </a:r>
          </a:p>
          <a:p>
            <a:pPr marL="0" indent="0">
              <a:buNone/>
            </a:pPr>
            <a:endParaRPr lang="en-US" dirty="0"/>
          </a:p>
          <a:p>
            <a:pPr marL="0" indent="0">
              <a:buNone/>
            </a:pPr>
            <a:r>
              <a:rPr lang="en-US" dirty="0"/>
              <a:t>In practical terms, it gives more consistent parallelization, if there are a lot of threads and few iterations in the outermost loop (for example, if there are 10 iterations in the outer loop and 32 processor cores in the system, then without this tricky option the loop will be parallelized to only 10 cores).</a:t>
            </a:r>
          </a:p>
          <a:p>
            <a:pPr marL="0" indent="0">
              <a:buNone/>
            </a:pPr>
            <a:endParaRPr lang="en-US" dirty="0"/>
          </a:p>
          <a:p>
            <a:pPr marL="0" indent="0">
              <a:buNone/>
            </a:pPr>
            <a:r>
              <a:rPr lang="en-US" dirty="0"/>
              <a:t>These two programs will return the same result, but the first program will give the order 0.1, 0.2, 0.3, …, however the second one will return random one: 2.0, 2.1, 2.2…</a:t>
            </a:r>
          </a:p>
        </p:txBody>
      </p:sp>
      <p:sp>
        <p:nvSpPr>
          <p:cNvPr id="4" name="Slide Number Placeholder 3"/>
          <p:cNvSpPr>
            <a:spLocks noGrp="1"/>
          </p:cNvSpPr>
          <p:nvPr>
            <p:ph type="sldNum" sz="quarter" idx="5"/>
          </p:nvPr>
        </p:nvSpPr>
        <p:spPr/>
        <p:txBody>
          <a:bodyPr/>
          <a:lstStyle/>
          <a:p>
            <a:fld id="{A7C7283F-4ABE-4C1E-820C-632DA288920E}" type="slidenum">
              <a:rPr lang="ru-RU" smtClean="0"/>
              <a:pPr/>
              <a:t>5</a:t>
            </a:fld>
            <a:endParaRPr lang="ru-RU"/>
          </a:p>
        </p:txBody>
      </p:sp>
    </p:spTree>
    <p:extLst>
      <p:ext uri="{BB962C8B-B14F-4D97-AF65-F5344CB8AC3E}">
        <p14:creationId xmlns:p14="http://schemas.microsoft.com/office/powerpoint/2010/main" val="3627145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Both single and master forces program to run in one thread</a:t>
            </a:r>
          </a:p>
          <a:p>
            <a:pPr marL="0" indent="0">
              <a:buNone/>
            </a:pPr>
            <a:endParaRPr lang="en-US" dirty="0"/>
          </a:p>
          <a:p>
            <a:pPr marL="0" indent="0">
              <a:buNone/>
            </a:pPr>
            <a:r>
              <a:rPr lang="en-US" dirty="0"/>
              <a:t>Ex. 8 threads are running before omp single</a:t>
            </a:r>
          </a:p>
          <a:p>
            <a:pPr marL="0" indent="0">
              <a:buNone/>
            </a:pPr>
            <a:r>
              <a:rPr lang="en-US" dirty="0"/>
              <a:t>The fastest thread start running sequential code.</a:t>
            </a:r>
          </a:p>
          <a:p>
            <a:pPr marL="0" indent="0">
              <a:buNone/>
            </a:pPr>
            <a:r>
              <a:rPr lang="en-US" dirty="0"/>
              <a:t>Other will finish parallel code and will start waiting</a:t>
            </a:r>
            <a:endParaRPr lang="ru-RU" dirty="0"/>
          </a:p>
          <a:p>
            <a:pPr marL="0" indent="0">
              <a:buNone/>
            </a:pPr>
            <a:endParaRPr lang="ru-RU" dirty="0"/>
          </a:p>
          <a:p>
            <a:pPr marL="0" indent="0">
              <a:buNone/>
            </a:pPr>
            <a:r>
              <a:rPr lang="en-US" dirty="0"/>
              <a:t>It is like definite hard synchronization</a:t>
            </a:r>
            <a:endParaRPr lang="ru-RU" dirty="0"/>
          </a:p>
        </p:txBody>
      </p:sp>
      <p:sp>
        <p:nvSpPr>
          <p:cNvPr id="4" name="Slide Number Placeholder 3"/>
          <p:cNvSpPr>
            <a:spLocks noGrp="1"/>
          </p:cNvSpPr>
          <p:nvPr>
            <p:ph type="sldNum" sz="quarter" idx="5"/>
          </p:nvPr>
        </p:nvSpPr>
        <p:spPr/>
        <p:txBody>
          <a:bodyPr/>
          <a:lstStyle/>
          <a:p>
            <a:fld id="{A7C7283F-4ABE-4C1E-820C-632DA288920E}" type="slidenum">
              <a:rPr lang="ru-RU" smtClean="0"/>
              <a:pPr/>
              <a:t>6</a:t>
            </a:fld>
            <a:endParaRPr lang="ru-RU"/>
          </a:p>
        </p:txBody>
      </p:sp>
    </p:spTree>
    <p:extLst>
      <p:ext uri="{BB962C8B-B14F-4D97-AF65-F5344CB8AC3E}">
        <p14:creationId xmlns:p14="http://schemas.microsoft.com/office/powerpoint/2010/main" val="2015515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Assume that we have machine with 4 cores.</a:t>
            </a:r>
          </a:p>
          <a:p>
            <a:pPr marL="0" indent="0">
              <a:buNone/>
            </a:pPr>
            <a:r>
              <a:rPr lang="en-US" dirty="0"/>
              <a:t>4 times messages 1 and 2 will be printed.</a:t>
            </a:r>
          </a:p>
          <a:p>
            <a:pPr marL="0" indent="0">
              <a:buNone/>
            </a:pPr>
            <a:endParaRPr lang="en-US" dirty="0"/>
          </a:p>
          <a:p>
            <a:pPr marL="0" indent="0">
              <a:buNone/>
            </a:pPr>
            <a:r>
              <a:rPr lang="en-US" dirty="0"/>
              <a:t>Barrier means to wait and then run tasks together on all threads.</a:t>
            </a:r>
          </a:p>
        </p:txBody>
      </p:sp>
      <p:sp>
        <p:nvSpPr>
          <p:cNvPr id="4" name="Slide Number Placeholder 3"/>
          <p:cNvSpPr>
            <a:spLocks noGrp="1"/>
          </p:cNvSpPr>
          <p:nvPr>
            <p:ph type="sldNum" sz="quarter" idx="5"/>
          </p:nvPr>
        </p:nvSpPr>
        <p:spPr/>
        <p:txBody>
          <a:bodyPr/>
          <a:lstStyle/>
          <a:p>
            <a:fld id="{A7C7283F-4ABE-4C1E-820C-632DA288920E}" type="slidenum">
              <a:rPr lang="ru-RU" smtClean="0"/>
              <a:pPr/>
              <a:t>7</a:t>
            </a:fld>
            <a:endParaRPr lang="ru-RU"/>
          </a:p>
        </p:txBody>
      </p:sp>
    </p:spTree>
    <p:extLst>
      <p:ext uri="{BB962C8B-B14F-4D97-AF65-F5344CB8AC3E}">
        <p14:creationId xmlns:p14="http://schemas.microsoft.com/office/powerpoint/2010/main" val="2542353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A7C7283F-4ABE-4C1E-820C-632DA288920E}" type="slidenum">
              <a:rPr lang="ru-RU" smtClean="0"/>
              <a:pPr/>
              <a:t>8</a:t>
            </a:fld>
            <a:endParaRPr lang="ru-RU"/>
          </a:p>
        </p:txBody>
      </p:sp>
    </p:spTree>
    <p:extLst>
      <p:ext uri="{BB962C8B-B14F-4D97-AF65-F5344CB8AC3E}">
        <p14:creationId xmlns:p14="http://schemas.microsoft.com/office/powerpoint/2010/main" val="408304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We have some global variable declared before the parallel region.</a:t>
            </a:r>
          </a:p>
          <a:p>
            <a:pPr marL="0" indent="0">
              <a:buNone/>
            </a:pPr>
            <a:r>
              <a:rPr lang="en-US" dirty="0"/>
              <a:t>Thus it will be shared resource within parallel area, you can set it as private too.</a:t>
            </a:r>
          </a:p>
          <a:p>
            <a:pPr marL="0" indent="0">
              <a:buNone/>
            </a:pPr>
            <a:endParaRPr lang="en-US" dirty="0"/>
          </a:p>
          <a:p>
            <a:pPr marL="0" indent="0">
              <a:buNone/>
            </a:pPr>
            <a:r>
              <a:rPr lang="en-US" dirty="0"/>
              <a:t>For each of them new memory area allocated and we don’t know initial value of this memory area. You can also initialize it within each thread.</a:t>
            </a:r>
          </a:p>
          <a:p>
            <a:pPr marL="0" indent="0">
              <a:buNone/>
            </a:pPr>
            <a:r>
              <a:rPr lang="en-US" dirty="0"/>
              <a:t>This is the main difference with private.</a:t>
            </a:r>
          </a:p>
          <a:p>
            <a:pPr marL="0" indent="0">
              <a:buNone/>
            </a:pPr>
            <a:r>
              <a:rPr lang="en-US" dirty="0" err="1"/>
              <a:t>Firstprivate</a:t>
            </a:r>
            <a:r>
              <a:rPr lang="en-US" dirty="0"/>
              <a:t> also allows to initialize local variables with the value of initial global variable (= from the value of variable in master thread)</a:t>
            </a:r>
          </a:p>
          <a:p>
            <a:pPr marL="0" indent="0">
              <a:buNone/>
            </a:pPr>
            <a:endParaRPr lang="en-US" dirty="0"/>
          </a:p>
          <a:p>
            <a:pPr marL="0" indent="0">
              <a:buNone/>
            </a:pPr>
            <a:r>
              <a:rPr lang="en-US" dirty="0"/>
              <a:t>This was done to support C++, where this variable can be an object.</a:t>
            </a:r>
          </a:p>
        </p:txBody>
      </p:sp>
      <p:sp>
        <p:nvSpPr>
          <p:cNvPr id="4" name="Slide Number Placeholder 3"/>
          <p:cNvSpPr>
            <a:spLocks noGrp="1"/>
          </p:cNvSpPr>
          <p:nvPr>
            <p:ph type="sldNum" sz="quarter" idx="5"/>
          </p:nvPr>
        </p:nvSpPr>
        <p:spPr/>
        <p:txBody>
          <a:bodyPr/>
          <a:lstStyle/>
          <a:p>
            <a:fld id="{A7C7283F-4ABE-4C1E-820C-632DA288920E}" type="slidenum">
              <a:rPr lang="ru-RU" smtClean="0"/>
              <a:pPr/>
              <a:t>9</a:t>
            </a:fld>
            <a:endParaRPr lang="ru-RU"/>
          </a:p>
        </p:txBody>
      </p:sp>
    </p:spTree>
    <p:extLst>
      <p:ext uri="{BB962C8B-B14F-4D97-AF65-F5344CB8AC3E}">
        <p14:creationId xmlns:p14="http://schemas.microsoft.com/office/powerpoint/2010/main" val="4282737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0CFE8E-35DF-4264-83BE-02B3CDB73D91}" type="datetime1">
              <a:rPr lang="en-US" smtClean="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7CFF30-9B10-46B1-8241-FAD25BB44C98}" type="datetime1">
              <a:rPr lang="en-US" smtClean="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EF91E-34CB-46A0-A19F-14AEFD502F65}" type="datetime1">
              <a:rPr lang="en-US" smtClean="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A33197-3220-4F74-A73B-D0BDCCCAEFFC}" type="datetime1">
              <a:rPr lang="en-US" smtClean="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A75073-26BD-4485-A076-1A0AFE231B94}" type="datetime1">
              <a:rPr lang="en-US" smtClean="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A281F6-9698-4D8A-8C76-BDE20E94955F}" type="datetime1">
              <a:rPr lang="en-US" smtClean="0"/>
              <a:pPr/>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37DF79-B033-46DA-84EF-AE58BE9F546F}" type="datetime1">
              <a:rPr lang="en-US" smtClean="0"/>
              <a:pPr/>
              <a:t>5/11/2021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A8BD2A-643A-4154-BD47-239764D264DF}" type="datetime1">
              <a:rPr lang="en-US" smtClean="0"/>
              <a:pPr/>
              <a:t>5/11/2021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D47F1E-98B6-4713-BAFF-18F1F59BEE88}" type="datetime1">
              <a:rPr lang="en-US" smtClean="0"/>
              <a:pPr/>
              <a:t>5/11/2021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4C3FB6-BE07-444C-9679-29271E5441BC}" type="datetime1">
              <a:rPr lang="en-US" smtClean="0"/>
              <a:pPr/>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D49A70-72CC-44F9-8A62-97A91CBA4F53}" type="datetime1">
              <a:rPr lang="en-US" smtClean="0"/>
              <a:pPr/>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8829F-CAB9-406C-A751-02418A2C563A}" type="datetime1">
              <a:rPr lang="en-US" smtClean="0"/>
              <a:pPr/>
              <a:t>5/11/2021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viva64.com/ru/a/0054/"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42900" y="328610"/>
            <a:ext cx="8458200" cy="3100390"/>
          </a:xfrm>
        </p:spPr>
        <p:txBody>
          <a:bodyPr>
            <a:noAutofit/>
          </a:bodyPr>
          <a:lstStyle/>
          <a:p>
            <a:r>
              <a:rPr lang="ru-RU" sz="4000" b="1" dirty="0"/>
              <a:t>Параллельные вычисления</a:t>
            </a:r>
            <a:br>
              <a:rPr lang="ru-RU" sz="4000" dirty="0"/>
            </a:br>
            <a:r>
              <a:rPr lang="ru-RU" sz="2400" dirty="0"/>
              <a:t>Учебный год </a:t>
            </a:r>
            <a:r>
              <a:rPr lang="en-US" sz="2400" dirty="0"/>
              <a:t>– </a:t>
            </a:r>
            <a:r>
              <a:rPr lang="ru-RU" sz="2400" dirty="0"/>
              <a:t>2020/21, весенний семестр</a:t>
            </a:r>
            <a:br>
              <a:rPr lang="ru-RU" sz="2400" dirty="0"/>
            </a:br>
            <a:r>
              <a:rPr lang="ru-RU" sz="2400" dirty="0"/>
              <a:t>Группа </a:t>
            </a:r>
            <a:r>
              <a:rPr lang="en-US" sz="2400" dirty="0"/>
              <a:t>P33212</a:t>
            </a:r>
            <a:br>
              <a:rPr lang="en-US" sz="3600" dirty="0"/>
            </a:br>
            <a:br>
              <a:rPr lang="ru-RU" sz="3600" dirty="0"/>
            </a:br>
            <a:r>
              <a:rPr lang="ru-RU" sz="7200" dirty="0"/>
              <a:t>Лекция 6</a:t>
            </a:r>
          </a:p>
        </p:txBody>
      </p:sp>
      <p:sp>
        <p:nvSpPr>
          <p:cNvPr id="4" name="Подзаголовок 2">
            <a:extLst>
              <a:ext uri="{FF2B5EF4-FFF2-40B4-BE49-F238E27FC236}">
                <a16:creationId xmlns:a16="http://schemas.microsoft.com/office/drawing/2014/main" id="{1F588ED3-465C-4600-8DEC-FC35D90491AB}"/>
              </a:ext>
            </a:extLst>
          </p:cNvPr>
          <p:cNvSpPr txBox="1">
            <a:spLocks/>
          </p:cNvSpPr>
          <p:nvPr/>
        </p:nvSpPr>
        <p:spPr>
          <a:xfrm>
            <a:off x="3445097" y="3865094"/>
            <a:ext cx="5356003" cy="2664296"/>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ru-RU" dirty="0">
                <a:solidFill>
                  <a:schemeClr val="tx1"/>
                </a:solidFill>
              </a:rPr>
              <a:t>Преподаватели:</a:t>
            </a:r>
          </a:p>
          <a:p>
            <a:pPr algn="r"/>
            <a:r>
              <a:rPr lang="ru-RU" b="1" dirty="0">
                <a:solidFill>
                  <a:schemeClr val="tx1"/>
                </a:solidFill>
              </a:rPr>
              <a:t>Бал</a:t>
            </a:r>
            <a:r>
              <a:rPr lang="en-US" b="1" dirty="0">
                <a:solidFill>
                  <a:schemeClr val="tx1"/>
                </a:solidFill>
              </a:rPr>
              <a:t>á</a:t>
            </a:r>
            <a:r>
              <a:rPr lang="ru-RU" b="1" dirty="0">
                <a:solidFill>
                  <a:schemeClr val="tx1"/>
                </a:solidFill>
              </a:rPr>
              <a:t>кшин Павел Валерьевич</a:t>
            </a:r>
          </a:p>
          <a:p>
            <a:pPr algn="r"/>
            <a:r>
              <a:rPr lang="ru-RU" dirty="0">
                <a:solidFill>
                  <a:schemeClr val="tx1"/>
                </a:solidFill>
              </a:rPr>
              <a:t>(</a:t>
            </a:r>
            <a:r>
              <a:rPr lang="en-US" dirty="0">
                <a:solidFill>
                  <a:schemeClr val="tx1"/>
                </a:solidFill>
              </a:rPr>
              <a:t>pvbalakshin@gmail.com</a:t>
            </a:r>
            <a:r>
              <a:rPr lang="ru-RU" dirty="0">
                <a:solidFill>
                  <a:schemeClr val="tx1"/>
                </a:solidFill>
              </a:rPr>
              <a:t>),</a:t>
            </a:r>
          </a:p>
          <a:p>
            <a:pPr algn="r"/>
            <a:r>
              <a:rPr lang="ru-RU" b="1" dirty="0">
                <a:solidFill>
                  <a:schemeClr val="tx1"/>
                </a:solidFill>
              </a:rPr>
              <a:t>Мишенёв Алексей Вадимович </a:t>
            </a:r>
          </a:p>
          <a:p>
            <a:pPr algn="r"/>
            <a:r>
              <a:rPr lang="ru-RU" dirty="0">
                <a:solidFill>
                  <a:schemeClr val="tx1"/>
                </a:solidFill>
              </a:rPr>
              <a:t>(</a:t>
            </a:r>
            <a:r>
              <a:rPr lang="en-US" dirty="0">
                <a:solidFill>
                  <a:schemeClr val="tx1"/>
                </a:solidFill>
              </a:rPr>
              <a:t>mishenevalex@gmail.com</a:t>
            </a:r>
            <a:r>
              <a:rPr lang="ru-RU" dirty="0">
                <a:solidFill>
                  <a:schemeClr val="tx1"/>
                </a:solidFill>
              </a:rPr>
              <a:t>)</a:t>
            </a:r>
          </a:p>
        </p:txBody>
      </p:sp>
    </p:spTree>
    <p:extLst>
      <p:ext uri="{BB962C8B-B14F-4D97-AF65-F5344CB8AC3E}">
        <p14:creationId xmlns:p14="http://schemas.microsoft.com/office/powerpoint/2010/main" val="2739045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private-variables storage</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10</a:t>
            </a:fld>
            <a:endParaRPr lang="en-US" sz="2000" dirty="0">
              <a:solidFill>
                <a:schemeClr val="tx1"/>
              </a:solidFill>
            </a:endParaRPr>
          </a:p>
        </p:txBody>
      </p:sp>
      <p:sp>
        <p:nvSpPr>
          <p:cNvPr id="5" name="Прямоугольник 19">
            <a:extLst>
              <a:ext uri="{FF2B5EF4-FFF2-40B4-BE49-F238E27FC236}">
                <a16:creationId xmlns:a16="http://schemas.microsoft.com/office/drawing/2014/main" id="{AF67457F-F956-446F-A29E-D883E80B13F4}"/>
              </a:ext>
            </a:extLst>
          </p:cNvPr>
          <p:cNvSpPr/>
          <p:nvPr/>
        </p:nvSpPr>
        <p:spPr>
          <a:xfrm>
            <a:off x="323528" y="1450519"/>
            <a:ext cx="5700464" cy="2554545"/>
          </a:xfrm>
          <a:prstGeom prst="rect">
            <a:avLst/>
          </a:prstGeom>
        </p:spPr>
        <p:txBody>
          <a:bodyPr wrap="square">
            <a:spAutoFit/>
          </a:bodyPr>
          <a:lstStyle/>
          <a:p>
            <a:r>
              <a:rPr lang="en" sz="2000" dirty="0">
                <a:solidFill>
                  <a:srgbClr val="A626A4"/>
                </a:solidFill>
                <a:cs typeface="Consolas" panose="020B0609020204030204" pitchFamily="49" charset="0"/>
              </a:rPr>
              <a:t>int</a:t>
            </a:r>
            <a:r>
              <a:rPr lang="en" sz="2000" dirty="0">
                <a:solidFill>
                  <a:srgbClr val="333333"/>
                </a:solidFill>
                <a:cs typeface="Consolas" panose="020B0609020204030204" pitchFamily="49" charset="0"/>
              </a:rPr>
              <a:t> n </a:t>
            </a:r>
            <a:r>
              <a:rPr lang="en" sz="2000" dirty="0">
                <a:solidFill>
                  <a:srgbClr val="A626A4"/>
                </a:solidFill>
                <a:cs typeface="Consolas" panose="020B0609020204030204" pitchFamily="49" charset="0"/>
              </a:rPr>
              <a:t>=</a:t>
            </a:r>
            <a:r>
              <a:rPr lang="en" sz="2000" dirty="0">
                <a:solidFill>
                  <a:srgbClr val="333333"/>
                </a:solidFill>
                <a:cs typeface="Consolas" panose="020B0609020204030204" pitchFamily="49" charset="0"/>
              </a:rPr>
              <a:t> </a:t>
            </a:r>
            <a:r>
              <a:rPr lang="en" sz="2000" dirty="0">
                <a:solidFill>
                  <a:srgbClr val="986801"/>
                </a:solidFill>
                <a:cs typeface="Consolas" panose="020B0609020204030204" pitchFamily="49" charset="0"/>
              </a:rPr>
              <a:t>0</a:t>
            </a:r>
            <a:r>
              <a:rPr lang="en" sz="2000" dirty="0">
                <a:solidFill>
                  <a:srgbClr val="333333"/>
                </a:solidFill>
                <a:cs typeface="Consolas" panose="020B0609020204030204" pitchFamily="49" charset="0"/>
              </a:rPr>
              <a:t>;</a:t>
            </a:r>
            <a:endParaRPr lang="en" sz="2000" dirty="0">
              <a:solidFill>
                <a:srgbClr val="4078F2"/>
              </a:solidFill>
              <a:cs typeface="Consolas" panose="020B0609020204030204" pitchFamily="49" charset="0"/>
            </a:endParaRPr>
          </a:p>
          <a:p>
            <a:r>
              <a:rPr lang="en" sz="2000" dirty="0">
                <a:solidFill>
                  <a:srgbClr val="4078F2"/>
                </a:solidFill>
                <a:cs typeface="Consolas" panose="020B0609020204030204" pitchFamily="49" charset="0"/>
              </a:rPr>
              <a:t>printf</a:t>
            </a:r>
            <a:r>
              <a:rPr lang="en" sz="2000" dirty="0">
                <a:solidFill>
                  <a:srgbClr val="333333"/>
                </a:solidFill>
                <a:cs typeface="Consolas" panose="020B0609020204030204" pitchFamily="49" charset="0"/>
              </a:rPr>
              <a:t>(</a:t>
            </a:r>
            <a:r>
              <a:rPr lang="en" sz="2000" dirty="0">
                <a:solidFill>
                  <a:srgbClr val="50A14F"/>
                </a:solidFill>
                <a:cs typeface="Consolas" panose="020B0609020204030204" pitchFamily="49" charset="0"/>
              </a:rPr>
              <a:t>"</a:t>
            </a:r>
            <a:r>
              <a:rPr lang="en-US" sz="2000" dirty="0">
                <a:solidFill>
                  <a:srgbClr val="50A14F"/>
                </a:solidFill>
                <a:cs typeface="Consolas" panose="020B0609020204030204" pitchFamily="49" charset="0"/>
              </a:rPr>
              <a:t>Value of</a:t>
            </a:r>
            <a:r>
              <a:rPr lang="ru-RU" sz="2000" dirty="0">
                <a:solidFill>
                  <a:srgbClr val="50A14F"/>
                </a:solidFill>
                <a:cs typeface="Consolas" panose="020B0609020204030204" pitchFamily="49" charset="0"/>
              </a:rPr>
              <a:t> </a:t>
            </a:r>
            <a:r>
              <a:rPr lang="en" sz="2000" dirty="0">
                <a:solidFill>
                  <a:srgbClr val="50A14F"/>
                </a:solidFill>
                <a:cs typeface="Consolas" panose="020B0609020204030204" pitchFamily="49" charset="0"/>
              </a:rPr>
              <a:t>n </a:t>
            </a:r>
            <a:r>
              <a:rPr lang="en-US" sz="2000" dirty="0">
                <a:solidFill>
                  <a:srgbClr val="50A14F"/>
                </a:solidFill>
                <a:cs typeface="Consolas" panose="020B0609020204030204" pitchFamily="49" charset="0"/>
              </a:rPr>
              <a:t>in the beginning</a:t>
            </a:r>
            <a:r>
              <a:rPr lang="ru-RU" sz="2000" dirty="0">
                <a:solidFill>
                  <a:srgbClr val="50A14F"/>
                </a:solidFill>
                <a:cs typeface="Consolas" panose="020B0609020204030204" pitchFamily="49" charset="0"/>
              </a:rPr>
              <a:t>: </a:t>
            </a:r>
            <a:r>
              <a:rPr lang="ru-RU" sz="2000" dirty="0">
                <a:solidFill>
                  <a:srgbClr val="986801"/>
                </a:solidFill>
                <a:cs typeface="Consolas" panose="020B0609020204030204" pitchFamily="49" charset="0"/>
              </a:rPr>
              <a:t>%</a:t>
            </a:r>
            <a:r>
              <a:rPr lang="en" sz="2000" dirty="0">
                <a:solidFill>
                  <a:srgbClr val="986801"/>
                </a:solidFill>
                <a:cs typeface="Consolas" panose="020B0609020204030204" pitchFamily="49" charset="0"/>
              </a:rPr>
              <a:t>d</a:t>
            </a:r>
            <a:r>
              <a:rPr lang="en" sz="2000" dirty="0">
                <a:solidFill>
                  <a:srgbClr val="0184BC"/>
                </a:solidFill>
                <a:cs typeface="Consolas" panose="020B0609020204030204" pitchFamily="49" charset="0"/>
              </a:rPr>
              <a:t>\n</a:t>
            </a:r>
            <a:r>
              <a:rPr lang="en" sz="2000" dirty="0">
                <a:solidFill>
                  <a:srgbClr val="50A14F"/>
                </a:solidFill>
                <a:cs typeface="Consolas" panose="020B0609020204030204" pitchFamily="49" charset="0"/>
              </a:rPr>
              <a:t>"</a:t>
            </a:r>
            <a:r>
              <a:rPr lang="en" sz="2000" dirty="0">
                <a:solidFill>
                  <a:srgbClr val="333333"/>
                </a:solidFill>
                <a:cs typeface="Consolas" panose="020B0609020204030204" pitchFamily="49" charset="0"/>
              </a:rPr>
              <a:t>, n);</a:t>
            </a:r>
          </a:p>
          <a:p>
            <a:r>
              <a:rPr lang="en" sz="2000" dirty="0">
                <a:solidFill>
                  <a:srgbClr val="A626A4"/>
                </a:solidFill>
                <a:cs typeface="Consolas" panose="020B0609020204030204" pitchFamily="49" charset="0"/>
              </a:rPr>
              <a:t>#pragma</a:t>
            </a:r>
            <a:r>
              <a:rPr lang="en" sz="2000" dirty="0">
                <a:solidFill>
                  <a:srgbClr val="333333"/>
                </a:solidFill>
                <a:cs typeface="Consolas" panose="020B0609020204030204" pitchFamily="49" charset="0"/>
              </a:rPr>
              <a:t> </a:t>
            </a:r>
            <a:r>
              <a:rPr lang="en" sz="2000" dirty="0">
                <a:solidFill>
                  <a:srgbClr val="986801"/>
                </a:solidFill>
                <a:cs typeface="Consolas" panose="020B0609020204030204" pitchFamily="49" charset="0"/>
              </a:rPr>
              <a:t>omp</a:t>
            </a:r>
            <a:r>
              <a:rPr lang="en" sz="2000" dirty="0">
                <a:solidFill>
                  <a:srgbClr val="333333"/>
                </a:solidFill>
                <a:cs typeface="Consolas" panose="020B0609020204030204" pitchFamily="49" charset="0"/>
              </a:rPr>
              <a:t> </a:t>
            </a:r>
            <a:r>
              <a:rPr lang="en" sz="2000" dirty="0">
                <a:solidFill>
                  <a:srgbClr val="986801"/>
                </a:solidFill>
                <a:cs typeface="Consolas" panose="020B0609020204030204" pitchFamily="49" charset="0"/>
              </a:rPr>
              <a:t>parallel</a:t>
            </a:r>
            <a:r>
              <a:rPr lang="en" sz="2000" dirty="0">
                <a:solidFill>
                  <a:srgbClr val="333333"/>
                </a:solidFill>
                <a:cs typeface="Consolas" panose="020B0609020204030204" pitchFamily="49" charset="0"/>
              </a:rPr>
              <a:t> </a:t>
            </a:r>
            <a:r>
              <a:rPr lang="en" sz="2000" dirty="0">
                <a:solidFill>
                  <a:srgbClr val="986801"/>
                </a:solidFill>
                <a:cs typeface="Consolas" panose="020B0609020204030204" pitchFamily="49" charset="0"/>
              </a:rPr>
              <a:t>for</a:t>
            </a:r>
            <a:r>
              <a:rPr lang="en" sz="2000" dirty="0">
                <a:solidFill>
                  <a:srgbClr val="333333"/>
                </a:solidFill>
                <a:cs typeface="Consolas" panose="020B0609020204030204" pitchFamily="49" charset="0"/>
              </a:rPr>
              <a:t> </a:t>
            </a:r>
            <a:r>
              <a:rPr lang="en" sz="2000" dirty="0">
                <a:solidFill>
                  <a:srgbClr val="986801"/>
                </a:solidFill>
                <a:cs typeface="Consolas" panose="020B0609020204030204" pitchFamily="49" charset="0"/>
              </a:rPr>
              <a:t>lastprivate</a:t>
            </a:r>
            <a:r>
              <a:rPr lang="en" sz="2000" dirty="0">
                <a:solidFill>
                  <a:srgbClr val="333333"/>
                </a:solidFill>
                <a:cs typeface="Consolas" panose="020B0609020204030204" pitchFamily="49" charset="0"/>
              </a:rPr>
              <a:t>(</a:t>
            </a:r>
            <a:r>
              <a:rPr lang="en" sz="2000" dirty="0">
                <a:solidFill>
                  <a:srgbClr val="986801"/>
                </a:solidFill>
                <a:cs typeface="Consolas" panose="020B0609020204030204" pitchFamily="49" charset="0"/>
              </a:rPr>
              <a:t>n</a:t>
            </a:r>
            <a:r>
              <a:rPr lang="en" sz="2000" dirty="0">
                <a:solidFill>
                  <a:srgbClr val="333333"/>
                </a:solidFill>
                <a:cs typeface="Consolas" panose="020B0609020204030204" pitchFamily="49" charset="0"/>
              </a:rPr>
              <a:t>)</a:t>
            </a:r>
          </a:p>
          <a:p>
            <a:r>
              <a:rPr lang="en" sz="2000" dirty="0">
                <a:solidFill>
                  <a:srgbClr val="A626A4"/>
                </a:solidFill>
                <a:cs typeface="Consolas" panose="020B0609020204030204" pitchFamily="49" charset="0"/>
              </a:rPr>
              <a:t>for</a:t>
            </a:r>
            <a:r>
              <a:rPr lang="en" sz="2000" dirty="0">
                <a:solidFill>
                  <a:srgbClr val="333333"/>
                </a:solidFill>
                <a:cs typeface="Consolas" panose="020B0609020204030204" pitchFamily="49" charset="0"/>
              </a:rPr>
              <a:t> (i </a:t>
            </a:r>
            <a:r>
              <a:rPr lang="en" sz="2000" dirty="0">
                <a:solidFill>
                  <a:srgbClr val="A626A4"/>
                </a:solidFill>
                <a:cs typeface="Consolas" panose="020B0609020204030204" pitchFamily="49" charset="0"/>
              </a:rPr>
              <a:t>=</a:t>
            </a:r>
            <a:r>
              <a:rPr lang="en" sz="2000" dirty="0">
                <a:solidFill>
                  <a:srgbClr val="333333"/>
                </a:solidFill>
                <a:cs typeface="Consolas" panose="020B0609020204030204" pitchFamily="49" charset="0"/>
              </a:rPr>
              <a:t> </a:t>
            </a:r>
            <a:r>
              <a:rPr lang="en" sz="2000" dirty="0">
                <a:solidFill>
                  <a:srgbClr val="986801"/>
                </a:solidFill>
                <a:cs typeface="Consolas" panose="020B0609020204030204" pitchFamily="49" charset="0"/>
              </a:rPr>
              <a:t>0</a:t>
            </a:r>
            <a:r>
              <a:rPr lang="en" sz="2000" dirty="0">
                <a:solidFill>
                  <a:srgbClr val="333333"/>
                </a:solidFill>
                <a:cs typeface="Consolas" panose="020B0609020204030204" pitchFamily="49" charset="0"/>
              </a:rPr>
              <a:t>; i </a:t>
            </a:r>
            <a:r>
              <a:rPr lang="en" sz="2000" dirty="0">
                <a:solidFill>
                  <a:srgbClr val="A626A4"/>
                </a:solidFill>
                <a:cs typeface="Consolas" panose="020B0609020204030204" pitchFamily="49" charset="0"/>
              </a:rPr>
              <a:t>&lt;</a:t>
            </a:r>
            <a:r>
              <a:rPr lang="en" sz="2000" dirty="0">
                <a:solidFill>
                  <a:srgbClr val="333333"/>
                </a:solidFill>
                <a:cs typeface="Consolas" panose="020B0609020204030204" pitchFamily="49" charset="0"/>
              </a:rPr>
              <a:t> </a:t>
            </a:r>
            <a:r>
              <a:rPr lang="en" sz="2000" dirty="0">
                <a:solidFill>
                  <a:srgbClr val="986801"/>
                </a:solidFill>
                <a:cs typeface="Consolas" panose="020B0609020204030204" pitchFamily="49" charset="0"/>
              </a:rPr>
              <a:t>6</a:t>
            </a:r>
            <a:r>
              <a:rPr lang="en" sz="2000" dirty="0">
                <a:solidFill>
                  <a:srgbClr val="333333"/>
                </a:solidFill>
                <a:cs typeface="Consolas" panose="020B0609020204030204" pitchFamily="49" charset="0"/>
              </a:rPr>
              <a:t>; i</a:t>
            </a:r>
            <a:r>
              <a:rPr lang="en" sz="2000" dirty="0">
                <a:solidFill>
                  <a:srgbClr val="A626A4"/>
                </a:solidFill>
                <a:cs typeface="Consolas" panose="020B0609020204030204" pitchFamily="49" charset="0"/>
              </a:rPr>
              <a:t>++</a:t>
            </a:r>
            <a:r>
              <a:rPr lang="en" sz="2000" dirty="0">
                <a:solidFill>
                  <a:srgbClr val="333333"/>
                </a:solidFill>
                <a:cs typeface="Consolas" panose="020B0609020204030204" pitchFamily="49" charset="0"/>
              </a:rPr>
              <a:t>) {</a:t>
            </a:r>
          </a:p>
          <a:p>
            <a:r>
              <a:rPr lang="en" sz="2000" dirty="0">
                <a:solidFill>
                  <a:srgbClr val="333333"/>
                </a:solidFill>
                <a:cs typeface="Consolas" panose="020B0609020204030204" pitchFamily="49" charset="0"/>
              </a:rPr>
              <a:t>    n </a:t>
            </a:r>
            <a:r>
              <a:rPr lang="en" sz="2000" dirty="0">
                <a:solidFill>
                  <a:srgbClr val="A626A4"/>
                </a:solidFill>
                <a:cs typeface="Consolas" panose="020B0609020204030204" pitchFamily="49" charset="0"/>
              </a:rPr>
              <a:t>=</a:t>
            </a:r>
            <a:r>
              <a:rPr lang="en" sz="2000" dirty="0">
                <a:solidFill>
                  <a:srgbClr val="333333"/>
                </a:solidFill>
                <a:cs typeface="Consolas" panose="020B0609020204030204" pitchFamily="49" charset="0"/>
              </a:rPr>
              <a:t> i </a:t>
            </a:r>
            <a:r>
              <a:rPr lang="en" sz="2000" dirty="0">
                <a:solidFill>
                  <a:srgbClr val="A626A4"/>
                </a:solidFill>
                <a:cs typeface="Consolas" panose="020B0609020204030204" pitchFamily="49" charset="0"/>
              </a:rPr>
              <a:t>*</a:t>
            </a:r>
            <a:r>
              <a:rPr lang="en" sz="2000" dirty="0">
                <a:solidFill>
                  <a:srgbClr val="333333"/>
                </a:solidFill>
                <a:cs typeface="Consolas" panose="020B0609020204030204" pitchFamily="49" charset="0"/>
              </a:rPr>
              <a:t> </a:t>
            </a:r>
            <a:r>
              <a:rPr lang="en" sz="2000" dirty="0">
                <a:solidFill>
                  <a:srgbClr val="986801"/>
                </a:solidFill>
                <a:cs typeface="Consolas" panose="020B0609020204030204" pitchFamily="49" charset="0"/>
              </a:rPr>
              <a:t>10</a:t>
            </a:r>
            <a:r>
              <a:rPr lang="en" sz="2000" dirty="0">
                <a:solidFill>
                  <a:srgbClr val="333333"/>
                </a:solidFill>
                <a:cs typeface="Consolas" panose="020B0609020204030204" pitchFamily="49" charset="0"/>
              </a:rPr>
              <a:t>;</a:t>
            </a:r>
          </a:p>
          <a:p>
            <a:r>
              <a:rPr lang="en" sz="2000" dirty="0">
                <a:solidFill>
                  <a:srgbClr val="4078F2"/>
                </a:solidFill>
                <a:cs typeface="Consolas" panose="020B0609020204030204" pitchFamily="49" charset="0"/>
              </a:rPr>
              <a:t>    printf</a:t>
            </a:r>
            <a:r>
              <a:rPr lang="en" sz="2000" dirty="0">
                <a:solidFill>
                  <a:srgbClr val="333333"/>
                </a:solidFill>
                <a:cs typeface="Consolas" panose="020B0609020204030204" pitchFamily="49" charset="0"/>
              </a:rPr>
              <a:t>(</a:t>
            </a:r>
            <a:r>
              <a:rPr lang="en" sz="2000" dirty="0">
                <a:solidFill>
                  <a:srgbClr val="50A14F"/>
                </a:solidFill>
                <a:cs typeface="Consolas" panose="020B0609020204030204" pitchFamily="49" charset="0"/>
              </a:rPr>
              <a:t>"</a:t>
            </a:r>
            <a:r>
              <a:rPr lang="en-US" sz="2000" dirty="0">
                <a:solidFill>
                  <a:srgbClr val="50A14F"/>
                </a:solidFill>
                <a:cs typeface="Consolas" panose="020B0609020204030204" pitchFamily="49" charset="0"/>
              </a:rPr>
              <a:t>Value of </a:t>
            </a:r>
            <a:r>
              <a:rPr lang="en" sz="2000" dirty="0">
                <a:solidFill>
                  <a:srgbClr val="50A14F"/>
                </a:solidFill>
                <a:cs typeface="Consolas" panose="020B0609020204030204" pitchFamily="49" charset="0"/>
              </a:rPr>
              <a:t>n </a:t>
            </a:r>
            <a:r>
              <a:rPr lang="en-US" sz="2000" dirty="0">
                <a:solidFill>
                  <a:srgbClr val="50A14F"/>
                </a:solidFill>
                <a:cs typeface="Consolas" panose="020B0609020204030204" pitchFamily="49" charset="0"/>
              </a:rPr>
              <a:t>in thread </a:t>
            </a:r>
            <a:r>
              <a:rPr lang="ru-RU" sz="2000" dirty="0">
                <a:solidFill>
                  <a:srgbClr val="50A14F"/>
                </a:solidFill>
                <a:cs typeface="Consolas" panose="020B0609020204030204" pitchFamily="49" charset="0"/>
              </a:rPr>
              <a:t>(</a:t>
            </a:r>
            <a:r>
              <a:rPr lang="en-US" sz="2000" dirty="0">
                <a:solidFill>
                  <a:srgbClr val="50A14F"/>
                </a:solidFill>
                <a:cs typeface="Consolas" panose="020B0609020204030204" pitchFamily="49" charset="0"/>
              </a:rPr>
              <a:t>iteration</a:t>
            </a:r>
            <a:r>
              <a:rPr lang="ru-RU" sz="2000" dirty="0">
                <a:solidFill>
                  <a:srgbClr val="50A14F"/>
                </a:solidFill>
                <a:cs typeface="Consolas" panose="020B0609020204030204" pitchFamily="49" charset="0"/>
              </a:rPr>
              <a:t>)</a:t>
            </a:r>
            <a:r>
              <a:rPr lang="en-US" sz="2000" dirty="0">
                <a:solidFill>
                  <a:srgbClr val="50A14F"/>
                </a:solidFill>
                <a:cs typeface="Consolas" panose="020B0609020204030204" pitchFamily="49" charset="0"/>
              </a:rPr>
              <a:t>:</a:t>
            </a:r>
            <a:r>
              <a:rPr lang="ru-RU" sz="2000" dirty="0">
                <a:solidFill>
                  <a:srgbClr val="50A14F"/>
                </a:solidFill>
                <a:cs typeface="Consolas" panose="020B0609020204030204" pitchFamily="49" charset="0"/>
              </a:rPr>
              <a:t> </a:t>
            </a:r>
            <a:r>
              <a:rPr lang="ru-RU" sz="2000" dirty="0">
                <a:solidFill>
                  <a:srgbClr val="986801"/>
                </a:solidFill>
                <a:cs typeface="Consolas" panose="020B0609020204030204" pitchFamily="49" charset="0"/>
              </a:rPr>
              <a:t>%</a:t>
            </a:r>
            <a:r>
              <a:rPr lang="en" sz="2000" dirty="0">
                <a:solidFill>
                  <a:srgbClr val="986801"/>
                </a:solidFill>
                <a:cs typeface="Consolas" panose="020B0609020204030204" pitchFamily="49" charset="0"/>
              </a:rPr>
              <a:t>d</a:t>
            </a:r>
            <a:r>
              <a:rPr lang="en" sz="2000" dirty="0">
                <a:solidFill>
                  <a:srgbClr val="0184BC"/>
                </a:solidFill>
                <a:cs typeface="Consolas" panose="020B0609020204030204" pitchFamily="49" charset="0"/>
              </a:rPr>
              <a:t>\n</a:t>
            </a:r>
            <a:r>
              <a:rPr lang="en" sz="2000" dirty="0">
                <a:solidFill>
                  <a:srgbClr val="50A14F"/>
                </a:solidFill>
                <a:cs typeface="Consolas" panose="020B0609020204030204" pitchFamily="49" charset="0"/>
              </a:rPr>
              <a:t>"</a:t>
            </a:r>
            <a:r>
              <a:rPr lang="en" sz="2000" dirty="0">
                <a:solidFill>
                  <a:srgbClr val="333333"/>
                </a:solidFill>
                <a:cs typeface="Consolas" panose="020B0609020204030204" pitchFamily="49" charset="0"/>
              </a:rPr>
              <a:t>, n);</a:t>
            </a:r>
          </a:p>
          <a:p>
            <a:r>
              <a:rPr lang="en" sz="2000" dirty="0">
                <a:solidFill>
                  <a:srgbClr val="333333"/>
                </a:solidFill>
                <a:cs typeface="Consolas" panose="020B0609020204030204" pitchFamily="49" charset="0"/>
              </a:rPr>
              <a:t>}</a:t>
            </a:r>
          </a:p>
          <a:p>
            <a:r>
              <a:rPr lang="en" sz="2000" dirty="0">
                <a:solidFill>
                  <a:srgbClr val="4078F2"/>
                </a:solidFill>
                <a:cs typeface="Consolas" panose="020B0609020204030204" pitchFamily="49" charset="0"/>
              </a:rPr>
              <a:t>printf</a:t>
            </a:r>
            <a:r>
              <a:rPr lang="en" sz="2000" dirty="0">
                <a:solidFill>
                  <a:srgbClr val="333333"/>
                </a:solidFill>
                <a:cs typeface="Consolas" panose="020B0609020204030204" pitchFamily="49" charset="0"/>
              </a:rPr>
              <a:t>(</a:t>
            </a:r>
            <a:r>
              <a:rPr lang="en" sz="2000" dirty="0">
                <a:solidFill>
                  <a:srgbClr val="50A14F"/>
                </a:solidFill>
                <a:cs typeface="Consolas" panose="020B0609020204030204" pitchFamily="49" charset="0"/>
              </a:rPr>
              <a:t>"</a:t>
            </a:r>
            <a:r>
              <a:rPr lang="en-US" sz="2000" dirty="0">
                <a:solidFill>
                  <a:srgbClr val="50A14F"/>
                </a:solidFill>
                <a:cs typeface="Consolas" panose="020B0609020204030204" pitchFamily="49" charset="0"/>
              </a:rPr>
              <a:t>Value of </a:t>
            </a:r>
            <a:r>
              <a:rPr lang="en" sz="2000" dirty="0">
                <a:solidFill>
                  <a:srgbClr val="50A14F"/>
                </a:solidFill>
                <a:cs typeface="Consolas" panose="020B0609020204030204" pitchFamily="49" charset="0"/>
              </a:rPr>
              <a:t>n </a:t>
            </a:r>
            <a:r>
              <a:rPr lang="en-US" sz="2000" dirty="0">
                <a:solidFill>
                  <a:srgbClr val="50A14F"/>
                </a:solidFill>
                <a:cs typeface="Consolas" panose="020B0609020204030204" pitchFamily="49" charset="0"/>
              </a:rPr>
              <a:t>at the end</a:t>
            </a:r>
            <a:r>
              <a:rPr lang="ru-RU" sz="2000" dirty="0">
                <a:solidFill>
                  <a:srgbClr val="50A14F"/>
                </a:solidFill>
                <a:cs typeface="Consolas" panose="020B0609020204030204" pitchFamily="49" charset="0"/>
              </a:rPr>
              <a:t>: </a:t>
            </a:r>
            <a:r>
              <a:rPr lang="ru-RU" sz="2000" dirty="0">
                <a:solidFill>
                  <a:srgbClr val="986801"/>
                </a:solidFill>
                <a:cs typeface="Consolas" panose="020B0609020204030204" pitchFamily="49" charset="0"/>
              </a:rPr>
              <a:t>%</a:t>
            </a:r>
            <a:r>
              <a:rPr lang="en" sz="2000" dirty="0">
                <a:solidFill>
                  <a:srgbClr val="986801"/>
                </a:solidFill>
                <a:cs typeface="Consolas" panose="020B0609020204030204" pitchFamily="49" charset="0"/>
              </a:rPr>
              <a:t>d</a:t>
            </a:r>
            <a:r>
              <a:rPr lang="en" sz="2000" dirty="0">
                <a:solidFill>
                  <a:srgbClr val="0184BC"/>
                </a:solidFill>
                <a:cs typeface="Consolas" panose="020B0609020204030204" pitchFamily="49" charset="0"/>
              </a:rPr>
              <a:t>\n</a:t>
            </a:r>
            <a:r>
              <a:rPr lang="en" sz="2000" dirty="0">
                <a:solidFill>
                  <a:srgbClr val="50A14F"/>
                </a:solidFill>
                <a:cs typeface="Consolas" panose="020B0609020204030204" pitchFamily="49" charset="0"/>
              </a:rPr>
              <a:t>"</a:t>
            </a:r>
            <a:r>
              <a:rPr lang="en" sz="2000" dirty="0">
                <a:solidFill>
                  <a:srgbClr val="333333"/>
                </a:solidFill>
                <a:cs typeface="Consolas" panose="020B0609020204030204" pitchFamily="49" charset="0"/>
              </a:rPr>
              <a:t>, n);</a:t>
            </a:r>
          </a:p>
        </p:txBody>
      </p:sp>
      <p:sp>
        <p:nvSpPr>
          <p:cNvPr id="6" name="TextBox 5">
            <a:extLst>
              <a:ext uri="{FF2B5EF4-FFF2-40B4-BE49-F238E27FC236}">
                <a16:creationId xmlns:a16="http://schemas.microsoft.com/office/drawing/2014/main" id="{4730FF83-3620-42FA-9015-63B4370B47D6}"/>
              </a:ext>
            </a:extLst>
          </p:cNvPr>
          <p:cNvSpPr txBox="1"/>
          <p:nvPr/>
        </p:nvSpPr>
        <p:spPr>
          <a:xfrm>
            <a:off x="971600" y="6396593"/>
            <a:ext cx="6912768" cy="369332"/>
          </a:xfrm>
          <a:prstGeom prst="rect">
            <a:avLst/>
          </a:prstGeom>
          <a:noFill/>
        </p:spPr>
        <p:txBody>
          <a:bodyPr wrap="square" rtlCol="0">
            <a:spAutoFit/>
          </a:bodyPr>
          <a:lstStyle/>
          <a:p>
            <a:r>
              <a:rPr lang="en-US" dirty="0"/>
              <a:t>According to A.S. Antonov “Parallel programming with OpenMP usage”</a:t>
            </a:r>
            <a:endParaRPr lang="ru-RU" dirty="0"/>
          </a:p>
        </p:txBody>
      </p:sp>
      <p:pic>
        <p:nvPicPr>
          <p:cNvPr id="2" name="Picture 1">
            <a:extLst>
              <a:ext uri="{FF2B5EF4-FFF2-40B4-BE49-F238E27FC236}">
                <a16:creationId xmlns:a16="http://schemas.microsoft.com/office/drawing/2014/main" id="{382A90F7-3D93-4093-BBCF-188DAAF37E8E}"/>
              </a:ext>
            </a:extLst>
          </p:cNvPr>
          <p:cNvPicPr>
            <a:picLocks noChangeAspect="1"/>
          </p:cNvPicPr>
          <p:nvPr/>
        </p:nvPicPr>
        <p:blipFill>
          <a:blip r:embed="rId3"/>
          <a:stretch>
            <a:fillRect/>
          </a:stretch>
        </p:blipFill>
        <p:spPr>
          <a:xfrm>
            <a:off x="5076825" y="4005064"/>
            <a:ext cx="3562350" cy="1724025"/>
          </a:xfrm>
          <a:prstGeom prst="rect">
            <a:avLst/>
          </a:prstGeom>
          <a:ln>
            <a:solidFill>
              <a:schemeClr val="tx1"/>
            </a:solidFill>
          </a:ln>
        </p:spPr>
      </p:pic>
      <p:sp>
        <p:nvSpPr>
          <p:cNvPr id="7" name="Прямоугольник 19">
            <a:extLst>
              <a:ext uri="{FF2B5EF4-FFF2-40B4-BE49-F238E27FC236}">
                <a16:creationId xmlns:a16="http://schemas.microsoft.com/office/drawing/2014/main" id="{255906C3-B284-40E9-AF41-18BD52B00B9F}"/>
              </a:ext>
            </a:extLst>
          </p:cNvPr>
          <p:cNvSpPr/>
          <p:nvPr/>
        </p:nvSpPr>
        <p:spPr>
          <a:xfrm>
            <a:off x="338075" y="4451578"/>
            <a:ext cx="3873886" cy="830997"/>
          </a:xfrm>
          <a:prstGeom prst="rect">
            <a:avLst/>
          </a:prstGeom>
        </p:spPr>
        <p:txBody>
          <a:bodyPr wrap="square">
            <a:spAutoFit/>
          </a:bodyPr>
          <a:lstStyle/>
          <a:p>
            <a:r>
              <a:rPr lang="en-US" sz="2400" dirty="0" err="1"/>
              <a:t>lastprivate</a:t>
            </a:r>
            <a:r>
              <a:rPr lang="en-US" sz="2400" dirty="0"/>
              <a:t> can be used in  “for loops” and sections only!</a:t>
            </a:r>
            <a:endParaRPr lang="ru-RU" sz="2400" dirty="0"/>
          </a:p>
        </p:txBody>
      </p:sp>
    </p:spTree>
    <p:extLst>
      <p:ext uri="{BB962C8B-B14F-4D97-AF65-F5344CB8AC3E}">
        <p14:creationId xmlns:p14="http://schemas.microsoft.com/office/powerpoint/2010/main" val="3741021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Sequential omp for loops</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11</a:t>
            </a:fld>
            <a:endParaRPr lang="en-US" sz="2000" dirty="0">
              <a:solidFill>
                <a:schemeClr val="tx1"/>
              </a:solidFill>
            </a:endParaRPr>
          </a:p>
        </p:txBody>
      </p:sp>
      <p:cxnSp>
        <p:nvCxnSpPr>
          <p:cNvPr id="30" name="Straight Connector 14">
            <a:extLst>
              <a:ext uri="{FF2B5EF4-FFF2-40B4-BE49-F238E27FC236}">
                <a16:creationId xmlns:a16="http://schemas.microsoft.com/office/drawing/2014/main" id="{5426ABA3-2748-4027-93C3-832CC2AECDAC}"/>
              </a:ext>
            </a:extLst>
          </p:cNvPr>
          <p:cNvCxnSpPr>
            <a:cxnSpLocks/>
          </p:cNvCxnSpPr>
          <p:nvPr/>
        </p:nvCxnSpPr>
        <p:spPr>
          <a:xfrm flipH="1">
            <a:off x="2273724" y="1855082"/>
            <a:ext cx="1296143" cy="876164"/>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Connector 14">
            <a:extLst>
              <a:ext uri="{FF2B5EF4-FFF2-40B4-BE49-F238E27FC236}">
                <a16:creationId xmlns:a16="http://schemas.microsoft.com/office/drawing/2014/main" id="{AF3EB33E-4AD3-46C5-95C7-014FD6A09E34}"/>
              </a:ext>
            </a:extLst>
          </p:cNvPr>
          <p:cNvCxnSpPr>
            <a:cxnSpLocks/>
          </p:cNvCxnSpPr>
          <p:nvPr/>
        </p:nvCxnSpPr>
        <p:spPr>
          <a:xfrm>
            <a:off x="5370067" y="1855082"/>
            <a:ext cx="1224136" cy="876164"/>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Прямоугольник 24">
            <a:extLst>
              <a:ext uri="{FF2B5EF4-FFF2-40B4-BE49-F238E27FC236}">
                <a16:creationId xmlns:a16="http://schemas.microsoft.com/office/drawing/2014/main" id="{00445BDA-25D9-4BE5-84EE-BBDABFC8228B}"/>
              </a:ext>
            </a:extLst>
          </p:cNvPr>
          <p:cNvSpPr/>
          <p:nvPr/>
        </p:nvSpPr>
        <p:spPr>
          <a:xfrm>
            <a:off x="1219407" y="1236333"/>
            <a:ext cx="6573146" cy="646331"/>
          </a:xfrm>
          <a:prstGeom prst="rect">
            <a:avLst/>
          </a:prstGeom>
        </p:spPr>
        <p:txBody>
          <a:bodyPr wrap="none">
            <a:spAutoFit/>
          </a:bodyPr>
          <a:lstStyle/>
          <a:p>
            <a:pPr algn="ctr">
              <a:spcBef>
                <a:spcPct val="0"/>
              </a:spcBef>
              <a:defRPr/>
            </a:pPr>
            <a:r>
              <a:rPr lang="en-US" sz="3600" dirty="0"/>
              <a:t>What should be executed faster?</a:t>
            </a:r>
            <a:endParaRPr lang="ru-RU" sz="3600" dirty="0"/>
          </a:p>
        </p:txBody>
      </p:sp>
      <p:graphicFrame>
        <p:nvGraphicFramePr>
          <p:cNvPr id="33" name="Таблица 29">
            <a:extLst>
              <a:ext uri="{FF2B5EF4-FFF2-40B4-BE49-F238E27FC236}">
                <a16:creationId xmlns:a16="http://schemas.microsoft.com/office/drawing/2014/main" id="{60479A7A-2487-4004-A8D1-1B1064761320}"/>
              </a:ext>
            </a:extLst>
          </p:cNvPr>
          <p:cNvGraphicFramePr>
            <a:graphicFrameLocks noGrp="1"/>
          </p:cNvGraphicFramePr>
          <p:nvPr>
            <p:extLst>
              <p:ext uri="{D42A27DB-BD31-4B8C-83A1-F6EECF244321}">
                <p14:modId xmlns:p14="http://schemas.microsoft.com/office/powerpoint/2010/main" val="1494732534"/>
              </p:ext>
            </p:extLst>
          </p:nvPr>
        </p:nvGraphicFramePr>
        <p:xfrm>
          <a:off x="0" y="2806935"/>
          <a:ext cx="9144000" cy="3703602"/>
        </p:xfrm>
        <a:graphic>
          <a:graphicData uri="http://schemas.openxmlformats.org/drawingml/2006/table">
            <a:tbl>
              <a:tblPr firstRow="1" bandRow="1">
                <a:noFill/>
                <a:tableStyleId>{5940675A-B579-460E-94D1-54222C63F5DA}</a:tableStyleId>
              </a:tblPr>
              <a:tblGrid>
                <a:gridCol w="4869964">
                  <a:extLst>
                    <a:ext uri="{9D8B030D-6E8A-4147-A177-3AD203B41FA5}">
                      <a16:colId xmlns:a16="http://schemas.microsoft.com/office/drawing/2014/main" val="625049436"/>
                    </a:ext>
                  </a:extLst>
                </a:gridCol>
                <a:gridCol w="4274036">
                  <a:extLst>
                    <a:ext uri="{9D8B030D-6E8A-4147-A177-3AD203B41FA5}">
                      <a16:colId xmlns:a16="http://schemas.microsoft.com/office/drawing/2014/main" val="1235514189"/>
                    </a:ext>
                  </a:extLst>
                </a:gridCol>
              </a:tblGrid>
              <a:tr h="6332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tx1">
                              <a:lumMod val="75000"/>
                              <a:lumOff val="25000"/>
                            </a:schemeClr>
                          </a:solidFill>
                        </a:rPr>
                        <a:t>Cascade</a:t>
                      </a:r>
                      <a:r>
                        <a:rPr lang="ru-RU" sz="2800" b="1" dirty="0">
                          <a:solidFill>
                            <a:schemeClr val="tx1">
                              <a:lumMod val="75000"/>
                              <a:lumOff val="25000"/>
                            </a:schemeClr>
                          </a:solidFill>
                        </a:rPr>
                        <a:t> (</a:t>
                      </a:r>
                      <a:r>
                        <a:rPr lang="en-US" sz="2800" b="1" dirty="0">
                          <a:solidFill>
                            <a:schemeClr val="tx1">
                              <a:lumMod val="75000"/>
                              <a:lumOff val="25000"/>
                            </a:schemeClr>
                          </a:solidFill>
                        </a:rPr>
                        <a:t>waterfall</a:t>
                      </a:r>
                      <a:r>
                        <a:rPr lang="ru-RU" sz="2800" b="1" dirty="0">
                          <a:solidFill>
                            <a:schemeClr val="tx1">
                              <a:lumMod val="75000"/>
                              <a:lumOff val="25000"/>
                            </a:schemeClr>
                          </a:solidFill>
                        </a:rPr>
                        <a:t>) </a:t>
                      </a:r>
                      <a:r>
                        <a:rPr lang="en-US" sz="2800" b="1" dirty="0">
                          <a:solidFill>
                            <a:schemeClr val="tx1">
                              <a:lumMod val="75000"/>
                              <a:lumOff val="25000"/>
                            </a:schemeClr>
                          </a:solidFill>
                        </a:rPr>
                        <a:t>style</a:t>
                      </a:r>
                    </a:p>
                  </a:txBody>
                  <a:tcPr marL="237762" marR="178322" marT="118881" marB="118881">
                    <a:lnL w="12700" cmpd="sng">
                      <a:noFill/>
                      <a:prstDash val="solid"/>
                    </a:lnL>
                    <a:lnR w="6350" cap="flat" cmpd="sng" algn="ctr">
                      <a:solidFill>
                        <a:schemeClr val="bg1">
                          <a:lumMod val="65000"/>
                        </a:schemeClr>
                      </a:solidFill>
                      <a:prstDash val="solid"/>
                      <a:round/>
                      <a:headEnd type="none" w="med" len="med"/>
                      <a:tailEnd type="none" w="med" len="med"/>
                    </a:lnR>
                    <a:lnT w="9525" cap="flat" cmpd="sng" algn="ctr">
                      <a:noFill/>
                      <a:prstDash val="solid"/>
                    </a:lnT>
                    <a:lnB w="6350" cap="flat" cmpd="sng" algn="ctr">
                      <a:solidFill>
                        <a:schemeClr val="bg1">
                          <a:lumMod val="6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tx1">
                              <a:lumMod val="75000"/>
                              <a:lumOff val="25000"/>
                            </a:schemeClr>
                          </a:solidFill>
                        </a:rPr>
                        <a:t>Nested style</a:t>
                      </a:r>
                    </a:p>
                  </a:txBody>
                  <a:tcPr marL="237762" marR="178322" marT="118881" marB="118881">
                    <a:lnL w="6350" cap="flat" cmpd="sng" algn="ctr">
                      <a:solidFill>
                        <a:schemeClr val="bg1">
                          <a:lumMod val="65000"/>
                        </a:schemeClr>
                      </a:solidFill>
                      <a:prstDash val="solid"/>
                      <a:round/>
                      <a:headEnd type="none" w="med" len="med"/>
                      <a:tailEnd type="none" w="med" len="med"/>
                    </a:lnL>
                    <a:lnR w="12700" cmpd="sng">
                      <a:noFill/>
                      <a:prstDash val="solid"/>
                    </a:lnR>
                    <a:lnT w="9525" cap="flat" cmpd="sng" algn="ctr">
                      <a:noFill/>
                      <a:prstDash val="soli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777101660"/>
                  </a:ext>
                </a:extLst>
              </a:tr>
              <a:tr h="3039120">
                <a:tc>
                  <a:txBody>
                    <a:bodyPr/>
                    <a:lstStyle/>
                    <a:p>
                      <a:r>
                        <a:rPr lang="en" sz="2000" dirty="0">
                          <a:solidFill>
                            <a:srgbClr val="A626A4"/>
                          </a:solidFill>
                          <a:latin typeface="+mn-lt"/>
                          <a:cs typeface="Consolas" panose="020B0609020204030204" pitchFamily="49" charset="0"/>
                        </a:rPr>
                        <a:t>for</a:t>
                      </a:r>
                      <a:r>
                        <a:rPr lang="en" sz="2000" dirty="0">
                          <a:solidFill>
                            <a:srgbClr val="333333"/>
                          </a:solidFill>
                          <a:latin typeface="+mn-lt"/>
                          <a:cs typeface="Consolas" panose="020B0609020204030204" pitchFamily="49" charset="0"/>
                        </a:rPr>
                        <a:t> (</a:t>
                      </a:r>
                      <a:r>
                        <a:rPr lang="en" sz="2000" dirty="0" err="1">
                          <a:solidFill>
                            <a:srgbClr val="333333"/>
                          </a:solidFill>
                          <a:latin typeface="+mn-lt"/>
                          <a:cs typeface="Consolas" panose="020B0609020204030204" pitchFamily="49" charset="0"/>
                        </a:rPr>
                        <a:t>i</a:t>
                      </a:r>
                      <a:r>
                        <a:rPr lang="en" sz="2000" dirty="0">
                          <a:solidFill>
                            <a:srgbClr val="333333"/>
                          </a:solidFill>
                          <a:latin typeface="+mn-lt"/>
                          <a:cs typeface="Consolas" panose="020B0609020204030204" pitchFamily="49" charset="0"/>
                        </a:rPr>
                        <a:t> </a:t>
                      </a:r>
                      <a:r>
                        <a:rPr lang="en" sz="2000" dirty="0">
                          <a:solidFill>
                            <a:srgbClr val="A626A4"/>
                          </a:solidFill>
                          <a:latin typeface="+mn-lt"/>
                          <a:cs typeface="Consolas" panose="020B0609020204030204" pitchFamily="49" charset="0"/>
                        </a:rPr>
                        <a:t>=</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0</a:t>
                      </a:r>
                      <a:r>
                        <a:rPr lang="en" sz="2000" dirty="0">
                          <a:solidFill>
                            <a:srgbClr val="333333"/>
                          </a:solidFill>
                          <a:latin typeface="+mn-lt"/>
                          <a:cs typeface="Consolas" panose="020B0609020204030204" pitchFamily="49" charset="0"/>
                        </a:rPr>
                        <a:t>; </a:t>
                      </a:r>
                      <a:r>
                        <a:rPr lang="en" sz="2000" dirty="0" err="1">
                          <a:solidFill>
                            <a:srgbClr val="333333"/>
                          </a:solidFill>
                          <a:latin typeface="+mn-lt"/>
                          <a:cs typeface="Consolas" panose="020B0609020204030204" pitchFamily="49" charset="0"/>
                        </a:rPr>
                        <a:t>i</a:t>
                      </a:r>
                      <a:r>
                        <a:rPr lang="en" sz="2000" dirty="0">
                          <a:solidFill>
                            <a:srgbClr val="333333"/>
                          </a:solidFill>
                          <a:latin typeface="+mn-lt"/>
                          <a:cs typeface="Consolas" panose="020B0609020204030204" pitchFamily="49" charset="0"/>
                        </a:rPr>
                        <a:t> </a:t>
                      </a:r>
                      <a:r>
                        <a:rPr lang="en" sz="2000" dirty="0">
                          <a:solidFill>
                            <a:srgbClr val="A626A4"/>
                          </a:solidFill>
                          <a:latin typeface="+mn-lt"/>
                          <a:cs typeface="Consolas" panose="020B0609020204030204" pitchFamily="49" charset="0"/>
                        </a:rPr>
                        <a:t>&lt;</a:t>
                      </a:r>
                      <a:r>
                        <a:rPr lang="en" sz="2000" dirty="0">
                          <a:solidFill>
                            <a:srgbClr val="333333"/>
                          </a:solidFill>
                          <a:latin typeface="+mn-lt"/>
                          <a:cs typeface="Consolas" panose="020B0609020204030204" pitchFamily="49" charset="0"/>
                        </a:rPr>
                        <a:t> N; </a:t>
                      </a:r>
                      <a:r>
                        <a:rPr lang="en" sz="2000" dirty="0">
                          <a:solidFill>
                            <a:srgbClr val="A626A4"/>
                          </a:solidFill>
                          <a:latin typeface="+mn-lt"/>
                          <a:cs typeface="Consolas" panose="020B0609020204030204" pitchFamily="49" charset="0"/>
                        </a:rPr>
                        <a:t>++</a:t>
                      </a:r>
                      <a:r>
                        <a:rPr lang="en" sz="2000" dirty="0" err="1">
                          <a:solidFill>
                            <a:srgbClr val="333333"/>
                          </a:solidFill>
                          <a:latin typeface="+mn-lt"/>
                          <a:cs typeface="Consolas" panose="020B0609020204030204" pitchFamily="49" charset="0"/>
                        </a:rPr>
                        <a:t>i</a:t>
                      </a:r>
                      <a:r>
                        <a:rPr lang="en" sz="2000" dirty="0">
                          <a:solidFill>
                            <a:srgbClr val="333333"/>
                          </a:solidFill>
                          <a:latin typeface="+mn-lt"/>
                          <a:cs typeface="Consolas" panose="020B0609020204030204" pitchFamily="49" charset="0"/>
                        </a:rPr>
                        <a:t>) {</a:t>
                      </a:r>
                    </a:p>
                    <a:p>
                      <a:r>
                        <a:rPr lang="en" sz="2000" dirty="0">
                          <a:solidFill>
                            <a:srgbClr val="A626A4"/>
                          </a:solidFill>
                          <a:latin typeface="+mn-lt"/>
                          <a:cs typeface="Consolas" panose="020B0609020204030204" pitchFamily="49" charset="0"/>
                        </a:rPr>
                        <a:t>    #pragma</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omp</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parallel</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for</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reduction</a:t>
                      </a:r>
                      <a:r>
                        <a:rPr lang="en" sz="2000" dirty="0">
                          <a:solidFill>
                            <a:srgbClr val="333333"/>
                          </a:solidFill>
                          <a:latin typeface="+mn-lt"/>
                          <a:cs typeface="Consolas" panose="020B0609020204030204" pitchFamily="49" charset="0"/>
                        </a:rPr>
                        <a:t>(+:</a:t>
                      </a:r>
                      <a:r>
                        <a:rPr lang="en" sz="2000" dirty="0">
                          <a:solidFill>
                            <a:srgbClr val="986801"/>
                          </a:solidFill>
                          <a:latin typeface="+mn-lt"/>
                          <a:cs typeface="Consolas" panose="020B0609020204030204" pitchFamily="49" charset="0"/>
                        </a:rPr>
                        <a:t>s</a:t>
                      </a:r>
                      <a:r>
                        <a:rPr lang="en" sz="2000" dirty="0">
                          <a:solidFill>
                            <a:srgbClr val="333333"/>
                          </a:solidFill>
                          <a:latin typeface="+mn-lt"/>
                          <a:cs typeface="Consolas" panose="020B0609020204030204" pitchFamily="49" charset="0"/>
                        </a:rPr>
                        <a:t>)</a:t>
                      </a:r>
                    </a:p>
                    <a:p>
                      <a:r>
                        <a:rPr lang="en" sz="2000" dirty="0">
                          <a:solidFill>
                            <a:srgbClr val="333333"/>
                          </a:solidFill>
                          <a:latin typeface="+mn-lt"/>
                          <a:cs typeface="Consolas" panose="020B0609020204030204" pitchFamily="49" charset="0"/>
                        </a:rPr>
                        <a:t>    </a:t>
                      </a:r>
                      <a:r>
                        <a:rPr lang="en" sz="2000" dirty="0">
                          <a:solidFill>
                            <a:srgbClr val="A626A4"/>
                          </a:solidFill>
                          <a:latin typeface="+mn-lt"/>
                          <a:cs typeface="Consolas" panose="020B0609020204030204" pitchFamily="49" charset="0"/>
                        </a:rPr>
                        <a:t>for</a:t>
                      </a:r>
                      <a:r>
                        <a:rPr lang="en" sz="2000" dirty="0">
                          <a:solidFill>
                            <a:srgbClr val="333333"/>
                          </a:solidFill>
                          <a:latin typeface="+mn-lt"/>
                          <a:cs typeface="Consolas" panose="020B0609020204030204" pitchFamily="49" charset="0"/>
                        </a:rPr>
                        <a:t> (j </a:t>
                      </a:r>
                      <a:r>
                        <a:rPr lang="en" sz="2000" dirty="0">
                          <a:solidFill>
                            <a:srgbClr val="A626A4"/>
                          </a:solidFill>
                          <a:latin typeface="+mn-lt"/>
                          <a:cs typeface="Consolas" panose="020B0609020204030204" pitchFamily="49" charset="0"/>
                        </a:rPr>
                        <a:t>=</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0</a:t>
                      </a:r>
                      <a:r>
                        <a:rPr lang="en" sz="2000" dirty="0">
                          <a:solidFill>
                            <a:srgbClr val="333333"/>
                          </a:solidFill>
                          <a:latin typeface="+mn-lt"/>
                          <a:cs typeface="Consolas" panose="020B0609020204030204" pitchFamily="49" charset="0"/>
                        </a:rPr>
                        <a:t>; j </a:t>
                      </a:r>
                      <a:r>
                        <a:rPr lang="en" sz="2000" dirty="0">
                          <a:solidFill>
                            <a:srgbClr val="A626A4"/>
                          </a:solidFill>
                          <a:latin typeface="+mn-lt"/>
                          <a:cs typeface="Consolas" panose="020B0609020204030204" pitchFamily="49" charset="0"/>
                        </a:rPr>
                        <a:t>&lt;</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100</a:t>
                      </a:r>
                      <a:r>
                        <a:rPr lang="en" sz="2000" dirty="0">
                          <a:solidFill>
                            <a:srgbClr val="333333"/>
                          </a:solidFill>
                          <a:latin typeface="+mn-lt"/>
                          <a:cs typeface="Consolas" panose="020B0609020204030204" pitchFamily="49" charset="0"/>
                        </a:rPr>
                        <a:t>; </a:t>
                      </a:r>
                      <a:r>
                        <a:rPr lang="en" sz="2000" dirty="0">
                          <a:solidFill>
                            <a:srgbClr val="A626A4"/>
                          </a:solidFill>
                          <a:latin typeface="+mn-lt"/>
                          <a:cs typeface="Consolas" panose="020B0609020204030204" pitchFamily="49" charset="0"/>
                        </a:rPr>
                        <a:t>++</a:t>
                      </a:r>
                      <a:r>
                        <a:rPr lang="en" sz="2000" dirty="0">
                          <a:solidFill>
                            <a:srgbClr val="333333"/>
                          </a:solidFill>
                          <a:latin typeface="+mn-lt"/>
                          <a:cs typeface="Consolas" panose="020B0609020204030204" pitchFamily="49" charset="0"/>
                        </a:rPr>
                        <a:t>j) s</a:t>
                      </a:r>
                      <a:r>
                        <a:rPr lang="en" sz="2000" dirty="0">
                          <a:solidFill>
                            <a:srgbClr val="A626A4"/>
                          </a:solidFill>
                          <a:latin typeface="+mn-lt"/>
                          <a:cs typeface="Consolas" panose="020B0609020204030204" pitchFamily="49" charset="0"/>
                        </a:rPr>
                        <a:t>=</a:t>
                      </a:r>
                      <a:r>
                        <a:rPr lang="en" sz="2000" dirty="0">
                          <a:solidFill>
                            <a:srgbClr val="986801"/>
                          </a:solidFill>
                          <a:latin typeface="+mn-lt"/>
                          <a:cs typeface="Consolas" panose="020B0609020204030204" pitchFamily="49" charset="0"/>
                        </a:rPr>
                        <a:t>1</a:t>
                      </a:r>
                      <a:r>
                        <a:rPr lang="en" sz="2000" dirty="0">
                          <a:solidFill>
                            <a:srgbClr val="333333"/>
                          </a:solidFill>
                          <a:latin typeface="+mn-lt"/>
                          <a:cs typeface="Consolas" panose="020B0609020204030204" pitchFamily="49" charset="0"/>
                        </a:rPr>
                        <a:t>;</a:t>
                      </a:r>
                    </a:p>
                    <a:p>
                      <a:r>
                        <a:rPr lang="en" sz="2000" dirty="0">
                          <a:solidFill>
                            <a:srgbClr val="A626A4"/>
                          </a:solidFill>
                          <a:latin typeface="+mn-lt"/>
                          <a:cs typeface="Consolas" panose="020B0609020204030204" pitchFamily="49" charset="0"/>
                        </a:rPr>
                        <a:t>    #pragma</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omp</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parallel</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for</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reduction</a:t>
                      </a:r>
                      <a:r>
                        <a:rPr lang="en" sz="2000" dirty="0">
                          <a:solidFill>
                            <a:srgbClr val="333333"/>
                          </a:solidFill>
                          <a:latin typeface="+mn-lt"/>
                          <a:cs typeface="Consolas" panose="020B0609020204030204" pitchFamily="49" charset="0"/>
                        </a:rPr>
                        <a:t>(+:</a:t>
                      </a:r>
                      <a:r>
                        <a:rPr lang="en" sz="2000" dirty="0">
                          <a:solidFill>
                            <a:srgbClr val="986801"/>
                          </a:solidFill>
                          <a:latin typeface="+mn-lt"/>
                          <a:cs typeface="Consolas" panose="020B0609020204030204" pitchFamily="49" charset="0"/>
                        </a:rPr>
                        <a:t>s</a:t>
                      </a:r>
                      <a:r>
                        <a:rPr lang="en" sz="2000" dirty="0">
                          <a:solidFill>
                            <a:srgbClr val="333333"/>
                          </a:solidFill>
                          <a:latin typeface="+mn-lt"/>
                          <a:cs typeface="Consolas" panose="020B0609020204030204" pitchFamily="49" charset="0"/>
                        </a:rPr>
                        <a:t>)</a:t>
                      </a:r>
                    </a:p>
                    <a:p>
                      <a:r>
                        <a:rPr lang="en" sz="2000" dirty="0">
                          <a:solidFill>
                            <a:srgbClr val="333333"/>
                          </a:solidFill>
                          <a:latin typeface="+mn-lt"/>
                          <a:cs typeface="Consolas" panose="020B0609020204030204" pitchFamily="49" charset="0"/>
                        </a:rPr>
                        <a:t>    </a:t>
                      </a:r>
                      <a:r>
                        <a:rPr lang="en" sz="2000" dirty="0">
                          <a:solidFill>
                            <a:srgbClr val="A626A4"/>
                          </a:solidFill>
                          <a:latin typeface="+mn-lt"/>
                          <a:cs typeface="Consolas" panose="020B0609020204030204" pitchFamily="49" charset="0"/>
                        </a:rPr>
                        <a:t>for</a:t>
                      </a:r>
                      <a:r>
                        <a:rPr lang="en" sz="2000" dirty="0">
                          <a:solidFill>
                            <a:srgbClr val="333333"/>
                          </a:solidFill>
                          <a:latin typeface="+mn-lt"/>
                          <a:cs typeface="Consolas" panose="020B0609020204030204" pitchFamily="49" charset="0"/>
                        </a:rPr>
                        <a:t> (j </a:t>
                      </a:r>
                      <a:r>
                        <a:rPr lang="en" sz="2000" dirty="0">
                          <a:solidFill>
                            <a:srgbClr val="A626A4"/>
                          </a:solidFill>
                          <a:latin typeface="+mn-lt"/>
                          <a:cs typeface="Consolas" panose="020B0609020204030204" pitchFamily="49" charset="0"/>
                        </a:rPr>
                        <a:t>=</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0</a:t>
                      </a:r>
                      <a:r>
                        <a:rPr lang="en" sz="2000" dirty="0">
                          <a:solidFill>
                            <a:srgbClr val="333333"/>
                          </a:solidFill>
                          <a:latin typeface="+mn-lt"/>
                          <a:cs typeface="Consolas" panose="020B0609020204030204" pitchFamily="49" charset="0"/>
                        </a:rPr>
                        <a:t>; j </a:t>
                      </a:r>
                      <a:r>
                        <a:rPr lang="en" sz="2000" dirty="0">
                          <a:solidFill>
                            <a:srgbClr val="A626A4"/>
                          </a:solidFill>
                          <a:latin typeface="+mn-lt"/>
                          <a:cs typeface="Consolas" panose="020B0609020204030204" pitchFamily="49" charset="0"/>
                        </a:rPr>
                        <a:t>&lt;</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100</a:t>
                      </a:r>
                      <a:r>
                        <a:rPr lang="en" sz="2000" dirty="0">
                          <a:solidFill>
                            <a:srgbClr val="333333"/>
                          </a:solidFill>
                          <a:latin typeface="+mn-lt"/>
                          <a:cs typeface="Consolas" panose="020B0609020204030204" pitchFamily="49" charset="0"/>
                        </a:rPr>
                        <a:t>; </a:t>
                      </a:r>
                      <a:r>
                        <a:rPr lang="en" sz="2000" dirty="0">
                          <a:solidFill>
                            <a:srgbClr val="A626A4"/>
                          </a:solidFill>
                          <a:latin typeface="+mn-lt"/>
                          <a:cs typeface="Consolas" panose="020B0609020204030204" pitchFamily="49" charset="0"/>
                        </a:rPr>
                        <a:t>++</a:t>
                      </a:r>
                      <a:r>
                        <a:rPr lang="en" sz="2000" dirty="0">
                          <a:solidFill>
                            <a:srgbClr val="333333"/>
                          </a:solidFill>
                          <a:latin typeface="+mn-lt"/>
                          <a:cs typeface="Consolas" panose="020B0609020204030204" pitchFamily="49" charset="0"/>
                        </a:rPr>
                        <a:t>j) s</a:t>
                      </a:r>
                      <a:r>
                        <a:rPr lang="en" sz="2000" dirty="0">
                          <a:solidFill>
                            <a:srgbClr val="A626A4"/>
                          </a:solidFill>
                          <a:latin typeface="+mn-lt"/>
                          <a:cs typeface="Consolas" panose="020B0609020204030204" pitchFamily="49" charset="0"/>
                        </a:rPr>
                        <a:t>=</a:t>
                      </a:r>
                      <a:r>
                        <a:rPr lang="en" sz="2000" dirty="0">
                          <a:solidFill>
                            <a:srgbClr val="986801"/>
                          </a:solidFill>
                          <a:latin typeface="+mn-lt"/>
                          <a:cs typeface="Consolas" panose="020B0609020204030204" pitchFamily="49" charset="0"/>
                        </a:rPr>
                        <a:t>1</a:t>
                      </a:r>
                      <a:r>
                        <a:rPr lang="en" sz="2000" dirty="0">
                          <a:solidFill>
                            <a:srgbClr val="333333"/>
                          </a:solidFill>
                          <a:latin typeface="+mn-lt"/>
                          <a:cs typeface="Consolas" panose="020B0609020204030204" pitchFamily="49" charset="0"/>
                        </a:rPr>
                        <a:t>;</a:t>
                      </a:r>
                    </a:p>
                    <a:p>
                      <a:r>
                        <a:rPr lang="en" sz="2000" dirty="0">
                          <a:solidFill>
                            <a:srgbClr val="333333"/>
                          </a:solidFill>
                          <a:latin typeface="+mn-lt"/>
                          <a:cs typeface="Consolas" panose="020B0609020204030204" pitchFamily="49" charset="0"/>
                        </a:rPr>
                        <a:t>}</a:t>
                      </a:r>
                      <a:endParaRPr lang="en" sz="2000" b="0" dirty="0">
                        <a:solidFill>
                          <a:srgbClr val="333333"/>
                        </a:solidFill>
                        <a:effectLst/>
                        <a:latin typeface="+mn-lt"/>
                        <a:cs typeface="Consolas" panose="020B0609020204030204" pitchFamily="49" charset="0"/>
                      </a:endParaRPr>
                    </a:p>
                  </a:txBody>
                  <a:tcPr marL="237762" marR="178322" marT="118881" marB="118881">
                    <a:lnL w="12700" cmpd="sng">
                      <a:noFill/>
                      <a:prstDash val="soli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mpd="sng">
                      <a:noFill/>
                      <a:prstDash val="solid"/>
                    </a:lnB>
                    <a:noFill/>
                  </a:tcPr>
                </a:tc>
                <a:tc>
                  <a:txBody>
                    <a:bodyPr/>
                    <a:lstStyle/>
                    <a:p>
                      <a:r>
                        <a:rPr lang="en" sz="2000" dirty="0">
                          <a:solidFill>
                            <a:srgbClr val="A626A4"/>
                          </a:solidFill>
                          <a:latin typeface="+mn-lt"/>
                          <a:cs typeface="Consolas" panose="020B0609020204030204" pitchFamily="49" charset="0"/>
                        </a:rPr>
                        <a:t>for</a:t>
                      </a:r>
                      <a:r>
                        <a:rPr lang="en" sz="2000" dirty="0">
                          <a:solidFill>
                            <a:srgbClr val="333333"/>
                          </a:solidFill>
                          <a:latin typeface="+mn-lt"/>
                          <a:cs typeface="Consolas" panose="020B0609020204030204" pitchFamily="49" charset="0"/>
                        </a:rPr>
                        <a:t> (</a:t>
                      </a:r>
                      <a:r>
                        <a:rPr lang="en" sz="2000" dirty="0" err="1">
                          <a:solidFill>
                            <a:srgbClr val="333333"/>
                          </a:solidFill>
                          <a:latin typeface="+mn-lt"/>
                          <a:cs typeface="Consolas" panose="020B0609020204030204" pitchFamily="49" charset="0"/>
                        </a:rPr>
                        <a:t>i</a:t>
                      </a:r>
                      <a:r>
                        <a:rPr lang="en" sz="2000" dirty="0">
                          <a:solidFill>
                            <a:srgbClr val="333333"/>
                          </a:solidFill>
                          <a:latin typeface="+mn-lt"/>
                          <a:cs typeface="Consolas" panose="020B0609020204030204" pitchFamily="49" charset="0"/>
                        </a:rPr>
                        <a:t> </a:t>
                      </a:r>
                      <a:r>
                        <a:rPr lang="en" sz="2000" dirty="0">
                          <a:solidFill>
                            <a:srgbClr val="A626A4"/>
                          </a:solidFill>
                          <a:latin typeface="+mn-lt"/>
                          <a:cs typeface="Consolas" panose="020B0609020204030204" pitchFamily="49" charset="0"/>
                        </a:rPr>
                        <a:t>=</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0</a:t>
                      </a:r>
                      <a:r>
                        <a:rPr lang="en" sz="2000" dirty="0">
                          <a:solidFill>
                            <a:srgbClr val="333333"/>
                          </a:solidFill>
                          <a:latin typeface="+mn-lt"/>
                          <a:cs typeface="Consolas" panose="020B0609020204030204" pitchFamily="49" charset="0"/>
                        </a:rPr>
                        <a:t>; </a:t>
                      </a:r>
                      <a:r>
                        <a:rPr lang="en" sz="2000" dirty="0" err="1">
                          <a:solidFill>
                            <a:srgbClr val="333333"/>
                          </a:solidFill>
                          <a:latin typeface="+mn-lt"/>
                          <a:cs typeface="Consolas" panose="020B0609020204030204" pitchFamily="49" charset="0"/>
                        </a:rPr>
                        <a:t>i</a:t>
                      </a:r>
                      <a:r>
                        <a:rPr lang="en" sz="2000" dirty="0">
                          <a:solidFill>
                            <a:srgbClr val="333333"/>
                          </a:solidFill>
                          <a:latin typeface="+mn-lt"/>
                          <a:cs typeface="Consolas" panose="020B0609020204030204" pitchFamily="49" charset="0"/>
                        </a:rPr>
                        <a:t> </a:t>
                      </a:r>
                      <a:r>
                        <a:rPr lang="en" sz="2000" dirty="0">
                          <a:solidFill>
                            <a:srgbClr val="A626A4"/>
                          </a:solidFill>
                          <a:latin typeface="+mn-lt"/>
                          <a:cs typeface="Consolas" panose="020B0609020204030204" pitchFamily="49" charset="0"/>
                        </a:rPr>
                        <a:t>&lt;</a:t>
                      </a:r>
                      <a:r>
                        <a:rPr lang="en" sz="2000" dirty="0">
                          <a:solidFill>
                            <a:srgbClr val="333333"/>
                          </a:solidFill>
                          <a:latin typeface="+mn-lt"/>
                          <a:cs typeface="Consolas" panose="020B0609020204030204" pitchFamily="49" charset="0"/>
                        </a:rPr>
                        <a:t> N; </a:t>
                      </a:r>
                      <a:r>
                        <a:rPr lang="en" sz="2000" dirty="0">
                          <a:solidFill>
                            <a:srgbClr val="A626A4"/>
                          </a:solidFill>
                          <a:latin typeface="+mn-lt"/>
                          <a:cs typeface="Consolas" panose="020B0609020204030204" pitchFamily="49" charset="0"/>
                        </a:rPr>
                        <a:t>++</a:t>
                      </a:r>
                      <a:r>
                        <a:rPr lang="en" sz="2000" dirty="0" err="1">
                          <a:solidFill>
                            <a:srgbClr val="333333"/>
                          </a:solidFill>
                          <a:latin typeface="+mn-lt"/>
                          <a:cs typeface="Consolas" panose="020B0609020204030204" pitchFamily="49" charset="0"/>
                        </a:rPr>
                        <a:t>i</a:t>
                      </a:r>
                      <a:r>
                        <a:rPr lang="en" sz="2000" dirty="0">
                          <a:solidFill>
                            <a:srgbClr val="333333"/>
                          </a:solidFill>
                          <a:latin typeface="+mn-lt"/>
                          <a:cs typeface="Consolas" panose="020B0609020204030204" pitchFamily="49" charset="0"/>
                        </a:rPr>
                        <a:t>) {</a:t>
                      </a:r>
                    </a:p>
                    <a:p>
                      <a:r>
                        <a:rPr lang="en" sz="2000" dirty="0">
                          <a:solidFill>
                            <a:srgbClr val="A626A4"/>
                          </a:solidFill>
                          <a:latin typeface="+mn-lt"/>
                          <a:cs typeface="Consolas" panose="020B0609020204030204" pitchFamily="49" charset="0"/>
                        </a:rPr>
                        <a:t>    #pragma</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omp</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parallel</a:t>
                      </a:r>
                      <a:endParaRPr lang="en" sz="2000" dirty="0">
                        <a:solidFill>
                          <a:srgbClr val="333333"/>
                        </a:solidFill>
                        <a:latin typeface="+mn-lt"/>
                        <a:cs typeface="Consolas" panose="020B0609020204030204" pitchFamily="49" charset="0"/>
                      </a:endParaRPr>
                    </a:p>
                    <a:p>
                      <a:r>
                        <a:rPr lang="en" sz="2000" dirty="0">
                          <a:solidFill>
                            <a:srgbClr val="333333"/>
                          </a:solidFill>
                          <a:latin typeface="+mn-lt"/>
                          <a:cs typeface="Consolas" panose="020B0609020204030204" pitchFamily="49" charset="0"/>
                        </a:rPr>
                        <a:t>    {</a:t>
                      </a:r>
                    </a:p>
                    <a:p>
                      <a:r>
                        <a:rPr lang="en" sz="2000" dirty="0">
                          <a:solidFill>
                            <a:srgbClr val="A626A4"/>
                          </a:solidFill>
                          <a:latin typeface="+mn-lt"/>
                          <a:cs typeface="Consolas" panose="020B0609020204030204" pitchFamily="49" charset="0"/>
                        </a:rPr>
                        <a:t>        #pragma</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omp</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for</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reduction</a:t>
                      </a:r>
                      <a:r>
                        <a:rPr lang="en" sz="2000" dirty="0">
                          <a:solidFill>
                            <a:srgbClr val="333333"/>
                          </a:solidFill>
                          <a:latin typeface="+mn-lt"/>
                          <a:cs typeface="Consolas" panose="020B0609020204030204" pitchFamily="49" charset="0"/>
                        </a:rPr>
                        <a:t>(+:</a:t>
                      </a:r>
                      <a:r>
                        <a:rPr lang="en" sz="2000" dirty="0">
                          <a:solidFill>
                            <a:srgbClr val="986801"/>
                          </a:solidFill>
                          <a:latin typeface="+mn-lt"/>
                          <a:cs typeface="Consolas" panose="020B0609020204030204" pitchFamily="49" charset="0"/>
                        </a:rPr>
                        <a:t>s</a:t>
                      </a:r>
                      <a:r>
                        <a:rPr lang="en" sz="2000" dirty="0">
                          <a:solidFill>
                            <a:srgbClr val="333333"/>
                          </a:solidFill>
                          <a:latin typeface="+mn-lt"/>
                          <a:cs typeface="Consolas" panose="020B0609020204030204" pitchFamily="49" charset="0"/>
                        </a:rPr>
                        <a:t>)</a:t>
                      </a:r>
                    </a:p>
                    <a:p>
                      <a:r>
                        <a:rPr lang="en" sz="2000" dirty="0">
                          <a:solidFill>
                            <a:srgbClr val="333333"/>
                          </a:solidFill>
                          <a:latin typeface="+mn-lt"/>
                          <a:cs typeface="Consolas" panose="020B0609020204030204" pitchFamily="49" charset="0"/>
                        </a:rPr>
                        <a:t>        </a:t>
                      </a:r>
                      <a:r>
                        <a:rPr lang="en" sz="2000" dirty="0">
                          <a:solidFill>
                            <a:srgbClr val="A626A4"/>
                          </a:solidFill>
                          <a:latin typeface="+mn-lt"/>
                          <a:cs typeface="Consolas" panose="020B0609020204030204" pitchFamily="49" charset="0"/>
                        </a:rPr>
                        <a:t>for</a:t>
                      </a:r>
                      <a:r>
                        <a:rPr lang="en" sz="2000" dirty="0">
                          <a:solidFill>
                            <a:srgbClr val="333333"/>
                          </a:solidFill>
                          <a:latin typeface="+mn-lt"/>
                          <a:cs typeface="Consolas" panose="020B0609020204030204" pitchFamily="49" charset="0"/>
                        </a:rPr>
                        <a:t> (j </a:t>
                      </a:r>
                      <a:r>
                        <a:rPr lang="en" sz="2000" dirty="0">
                          <a:solidFill>
                            <a:srgbClr val="A626A4"/>
                          </a:solidFill>
                          <a:latin typeface="+mn-lt"/>
                          <a:cs typeface="Consolas" panose="020B0609020204030204" pitchFamily="49" charset="0"/>
                        </a:rPr>
                        <a:t>=</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0</a:t>
                      </a:r>
                      <a:r>
                        <a:rPr lang="en" sz="2000" dirty="0">
                          <a:solidFill>
                            <a:srgbClr val="333333"/>
                          </a:solidFill>
                          <a:latin typeface="+mn-lt"/>
                          <a:cs typeface="Consolas" panose="020B0609020204030204" pitchFamily="49" charset="0"/>
                        </a:rPr>
                        <a:t>; j </a:t>
                      </a:r>
                      <a:r>
                        <a:rPr lang="en" sz="2000" dirty="0">
                          <a:solidFill>
                            <a:srgbClr val="A626A4"/>
                          </a:solidFill>
                          <a:latin typeface="+mn-lt"/>
                          <a:cs typeface="Consolas" panose="020B0609020204030204" pitchFamily="49" charset="0"/>
                        </a:rPr>
                        <a:t>&lt;</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100</a:t>
                      </a:r>
                      <a:r>
                        <a:rPr lang="en" sz="2000" dirty="0">
                          <a:solidFill>
                            <a:srgbClr val="333333"/>
                          </a:solidFill>
                          <a:latin typeface="+mn-lt"/>
                          <a:cs typeface="Consolas" panose="020B0609020204030204" pitchFamily="49" charset="0"/>
                        </a:rPr>
                        <a:t>; </a:t>
                      </a:r>
                      <a:r>
                        <a:rPr lang="en" sz="2000" dirty="0">
                          <a:solidFill>
                            <a:srgbClr val="A626A4"/>
                          </a:solidFill>
                          <a:latin typeface="+mn-lt"/>
                          <a:cs typeface="Consolas" panose="020B0609020204030204" pitchFamily="49" charset="0"/>
                        </a:rPr>
                        <a:t>++</a:t>
                      </a:r>
                      <a:r>
                        <a:rPr lang="en" sz="2000" dirty="0">
                          <a:solidFill>
                            <a:srgbClr val="333333"/>
                          </a:solidFill>
                          <a:latin typeface="+mn-lt"/>
                          <a:cs typeface="Consolas" panose="020B0609020204030204" pitchFamily="49" charset="0"/>
                        </a:rPr>
                        <a:t>j) s</a:t>
                      </a:r>
                      <a:r>
                        <a:rPr lang="en" sz="2000" dirty="0">
                          <a:solidFill>
                            <a:srgbClr val="A626A4"/>
                          </a:solidFill>
                          <a:latin typeface="+mn-lt"/>
                          <a:cs typeface="Consolas" panose="020B0609020204030204" pitchFamily="49" charset="0"/>
                        </a:rPr>
                        <a:t>=</a:t>
                      </a:r>
                      <a:r>
                        <a:rPr lang="en" sz="2000" dirty="0">
                          <a:solidFill>
                            <a:srgbClr val="986801"/>
                          </a:solidFill>
                          <a:latin typeface="+mn-lt"/>
                          <a:cs typeface="Consolas" panose="020B0609020204030204" pitchFamily="49" charset="0"/>
                        </a:rPr>
                        <a:t>1</a:t>
                      </a:r>
                      <a:r>
                        <a:rPr lang="en" sz="2000" dirty="0">
                          <a:solidFill>
                            <a:srgbClr val="333333"/>
                          </a:solidFill>
                          <a:latin typeface="+mn-lt"/>
                          <a:cs typeface="Consolas" panose="020B0609020204030204" pitchFamily="49" charset="0"/>
                        </a:rPr>
                        <a:t>;</a:t>
                      </a:r>
                    </a:p>
                    <a:p>
                      <a:r>
                        <a:rPr lang="en" sz="2000" dirty="0">
                          <a:solidFill>
                            <a:srgbClr val="A626A4"/>
                          </a:solidFill>
                          <a:latin typeface="+mn-lt"/>
                          <a:cs typeface="Consolas" panose="020B0609020204030204" pitchFamily="49" charset="0"/>
                        </a:rPr>
                        <a:t>        #pragma</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omp</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for</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reduction</a:t>
                      </a:r>
                      <a:r>
                        <a:rPr lang="en" sz="2000" dirty="0">
                          <a:solidFill>
                            <a:srgbClr val="333333"/>
                          </a:solidFill>
                          <a:latin typeface="+mn-lt"/>
                          <a:cs typeface="Consolas" panose="020B0609020204030204" pitchFamily="49" charset="0"/>
                        </a:rPr>
                        <a:t>(+:</a:t>
                      </a:r>
                      <a:r>
                        <a:rPr lang="en" sz="2000" dirty="0">
                          <a:solidFill>
                            <a:srgbClr val="986801"/>
                          </a:solidFill>
                          <a:latin typeface="+mn-lt"/>
                          <a:cs typeface="Consolas" panose="020B0609020204030204" pitchFamily="49" charset="0"/>
                        </a:rPr>
                        <a:t>s</a:t>
                      </a:r>
                      <a:r>
                        <a:rPr lang="en" sz="2000" dirty="0">
                          <a:solidFill>
                            <a:srgbClr val="333333"/>
                          </a:solidFill>
                          <a:latin typeface="+mn-lt"/>
                          <a:cs typeface="Consolas" panose="020B0609020204030204" pitchFamily="49" charset="0"/>
                        </a:rPr>
                        <a:t>)</a:t>
                      </a:r>
                    </a:p>
                    <a:p>
                      <a:r>
                        <a:rPr lang="en" sz="2000" dirty="0">
                          <a:solidFill>
                            <a:srgbClr val="333333"/>
                          </a:solidFill>
                          <a:latin typeface="+mn-lt"/>
                          <a:cs typeface="Consolas" panose="020B0609020204030204" pitchFamily="49" charset="0"/>
                        </a:rPr>
                        <a:t>        </a:t>
                      </a:r>
                      <a:r>
                        <a:rPr lang="en" sz="2000" dirty="0">
                          <a:solidFill>
                            <a:srgbClr val="A626A4"/>
                          </a:solidFill>
                          <a:latin typeface="+mn-lt"/>
                          <a:cs typeface="Consolas" panose="020B0609020204030204" pitchFamily="49" charset="0"/>
                        </a:rPr>
                        <a:t>for</a:t>
                      </a:r>
                      <a:r>
                        <a:rPr lang="en" sz="2000" dirty="0">
                          <a:solidFill>
                            <a:srgbClr val="333333"/>
                          </a:solidFill>
                          <a:latin typeface="+mn-lt"/>
                          <a:cs typeface="Consolas" panose="020B0609020204030204" pitchFamily="49" charset="0"/>
                        </a:rPr>
                        <a:t> (j </a:t>
                      </a:r>
                      <a:r>
                        <a:rPr lang="en" sz="2000" dirty="0">
                          <a:solidFill>
                            <a:srgbClr val="A626A4"/>
                          </a:solidFill>
                          <a:latin typeface="+mn-lt"/>
                          <a:cs typeface="Consolas" panose="020B0609020204030204" pitchFamily="49" charset="0"/>
                        </a:rPr>
                        <a:t>=</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0</a:t>
                      </a:r>
                      <a:r>
                        <a:rPr lang="en" sz="2000" dirty="0">
                          <a:solidFill>
                            <a:srgbClr val="333333"/>
                          </a:solidFill>
                          <a:latin typeface="+mn-lt"/>
                          <a:cs typeface="Consolas" panose="020B0609020204030204" pitchFamily="49" charset="0"/>
                        </a:rPr>
                        <a:t>; j </a:t>
                      </a:r>
                      <a:r>
                        <a:rPr lang="en" sz="2000" dirty="0">
                          <a:solidFill>
                            <a:srgbClr val="A626A4"/>
                          </a:solidFill>
                          <a:latin typeface="+mn-lt"/>
                          <a:cs typeface="Consolas" panose="020B0609020204030204" pitchFamily="49" charset="0"/>
                        </a:rPr>
                        <a:t>&lt;</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100</a:t>
                      </a:r>
                      <a:r>
                        <a:rPr lang="en" sz="2000" dirty="0">
                          <a:solidFill>
                            <a:srgbClr val="333333"/>
                          </a:solidFill>
                          <a:latin typeface="+mn-lt"/>
                          <a:cs typeface="Consolas" panose="020B0609020204030204" pitchFamily="49" charset="0"/>
                        </a:rPr>
                        <a:t>; </a:t>
                      </a:r>
                      <a:r>
                        <a:rPr lang="en" sz="2000" dirty="0">
                          <a:solidFill>
                            <a:srgbClr val="A626A4"/>
                          </a:solidFill>
                          <a:latin typeface="+mn-lt"/>
                          <a:cs typeface="Consolas" panose="020B0609020204030204" pitchFamily="49" charset="0"/>
                        </a:rPr>
                        <a:t>++</a:t>
                      </a:r>
                      <a:r>
                        <a:rPr lang="en" sz="2000" dirty="0">
                          <a:solidFill>
                            <a:srgbClr val="333333"/>
                          </a:solidFill>
                          <a:latin typeface="+mn-lt"/>
                          <a:cs typeface="Consolas" panose="020B0609020204030204" pitchFamily="49" charset="0"/>
                        </a:rPr>
                        <a:t>j) s</a:t>
                      </a:r>
                      <a:r>
                        <a:rPr lang="en" sz="2000" dirty="0">
                          <a:solidFill>
                            <a:srgbClr val="A626A4"/>
                          </a:solidFill>
                          <a:latin typeface="+mn-lt"/>
                          <a:cs typeface="Consolas" panose="020B0609020204030204" pitchFamily="49" charset="0"/>
                        </a:rPr>
                        <a:t>=</a:t>
                      </a:r>
                      <a:r>
                        <a:rPr lang="en" sz="2000" dirty="0">
                          <a:solidFill>
                            <a:srgbClr val="986801"/>
                          </a:solidFill>
                          <a:latin typeface="+mn-lt"/>
                          <a:cs typeface="Consolas" panose="020B0609020204030204" pitchFamily="49" charset="0"/>
                        </a:rPr>
                        <a:t>1</a:t>
                      </a:r>
                      <a:r>
                        <a:rPr lang="en" sz="2000" dirty="0">
                          <a:solidFill>
                            <a:srgbClr val="333333"/>
                          </a:solidFill>
                          <a:latin typeface="+mn-lt"/>
                          <a:cs typeface="Consolas" panose="020B0609020204030204" pitchFamily="49" charset="0"/>
                        </a:rPr>
                        <a:t>;</a:t>
                      </a:r>
                    </a:p>
                    <a:p>
                      <a:r>
                        <a:rPr lang="en" sz="2000" dirty="0">
                          <a:solidFill>
                            <a:srgbClr val="333333"/>
                          </a:solidFill>
                          <a:latin typeface="+mn-lt"/>
                          <a:cs typeface="Consolas" panose="020B0609020204030204" pitchFamily="49" charset="0"/>
                        </a:rPr>
                        <a:t>    }</a:t>
                      </a:r>
                    </a:p>
                    <a:p>
                      <a:r>
                        <a:rPr lang="en" sz="2000" dirty="0">
                          <a:solidFill>
                            <a:srgbClr val="333333"/>
                          </a:solidFill>
                          <a:latin typeface="+mn-lt"/>
                          <a:cs typeface="Consolas" panose="020B0609020204030204" pitchFamily="49" charset="0"/>
                        </a:rPr>
                        <a:t>}</a:t>
                      </a:r>
                    </a:p>
                  </a:txBody>
                  <a:tcPr marL="237762" marR="178322" marT="118881" marB="118881">
                    <a:lnL w="6350" cap="flat" cmpd="sng" algn="ctr">
                      <a:solidFill>
                        <a:schemeClr val="bg1">
                          <a:lumMod val="65000"/>
                        </a:schemeClr>
                      </a:solidFill>
                      <a:prstDash val="solid"/>
                      <a:round/>
                      <a:headEnd type="none" w="med" len="med"/>
                      <a:tailEnd type="none" w="med" len="med"/>
                    </a:lnL>
                    <a:lnR w="12700" cmpd="sng">
                      <a:noFill/>
                      <a:prstDash val="solid"/>
                    </a:lnR>
                    <a:lnT w="6350" cap="flat" cmpd="sng" algn="ctr">
                      <a:solidFill>
                        <a:schemeClr val="bg1">
                          <a:lumMod val="65000"/>
                        </a:schemeClr>
                      </a:solidFill>
                      <a:prstDash val="solid"/>
                      <a:round/>
                      <a:headEnd type="none" w="med" len="med"/>
                      <a:tailEnd type="none" w="med" len="med"/>
                    </a:lnT>
                    <a:lnB w="12700" cmpd="sng">
                      <a:noFill/>
                      <a:prstDash val="solid"/>
                    </a:lnB>
                    <a:noFill/>
                  </a:tcPr>
                </a:tc>
                <a:extLst>
                  <a:ext uri="{0D108BD9-81ED-4DB2-BD59-A6C34878D82A}">
                    <a16:rowId xmlns:a16="http://schemas.microsoft.com/office/drawing/2014/main" val="2534023582"/>
                  </a:ext>
                </a:extLst>
              </a:tr>
            </a:tbl>
          </a:graphicData>
        </a:graphic>
      </p:graphicFrame>
    </p:spTree>
    <p:extLst>
      <p:ext uri="{BB962C8B-B14F-4D97-AF65-F5344CB8AC3E}">
        <p14:creationId xmlns:p14="http://schemas.microsoft.com/office/powerpoint/2010/main" val="2861126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7F29D1E4-158A-410F-938D-00B0BA02F2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052" y="1371598"/>
            <a:ext cx="8112446" cy="4721697"/>
          </a:xfrm>
          <a:prstGeom prst="rect">
            <a:avLst/>
          </a:prstGeom>
        </p:spPr>
      </p:pic>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Sequential omp for loops (2)</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12</a:t>
            </a:fld>
            <a:endParaRPr lang="en-US" sz="2000" dirty="0">
              <a:solidFill>
                <a:schemeClr val="tx1"/>
              </a:solidFill>
            </a:endParaRPr>
          </a:p>
        </p:txBody>
      </p:sp>
      <p:sp>
        <p:nvSpPr>
          <p:cNvPr id="19" name="Title 1">
            <a:extLst>
              <a:ext uri="{FF2B5EF4-FFF2-40B4-BE49-F238E27FC236}">
                <a16:creationId xmlns:a16="http://schemas.microsoft.com/office/drawing/2014/main" id="{E4CA9A2E-23D5-4702-922D-F2B7902A0FEE}"/>
              </a:ext>
            </a:extLst>
          </p:cNvPr>
          <p:cNvSpPr txBox="1">
            <a:spLocks/>
          </p:cNvSpPr>
          <p:nvPr/>
        </p:nvSpPr>
        <p:spPr>
          <a:xfrm rot="19995221">
            <a:off x="3503171" y="2476573"/>
            <a:ext cx="4032448" cy="504056"/>
          </a:xfrm>
          <a:prstGeom prst="rect">
            <a:avLst/>
          </a:prstGeom>
        </p:spPr>
        <p:txBody>
          <a:bodyPr vert="horz" lIns="91440" tIns="45720" rIns="91440" bIns="45720" rtlCol="0" anchor="ctr">
            <a:noAutofit/>
          </a:bodyPr>
          <a:lstStyle/>
          <a:p>
            <a:pPr algn="ctr">
              <a:spcBef>
                <a:spcPct val="0"/>
              </a:spcBef>
              <a:defRPr/>
            </a:pPr>
            <a:r>
              <a:rPr lang="en-US" sz="2400" dirty="0">
                <a:latin typeface="+mj-lt"/>
                <a:ea typeface="+mj-ea"/>
                <a:cs typeface="+mj-cs"/>
              </a:rPr>
              <a:t>Cascade style</a:t>
            </a:r>
            <a:endParaRPr lang="ru-RU" sz="2400" dirty="0">
              <a:latin typeface="+mj-lt"/>
              <a:ea typeface="+mj-ea"/>
              <a:cs typeface="+mj-cs"/>
            </a:endParaRPr>
          </a:p>
        </p:txBody>
      </p:sp>
      <p:sp>
        <p:nvSpPr>
          <p:cNvPr id="21" name="Title 1">
            <a:extLst>
              <a:ext uri="{FF2B5EF4-FFF2-40B4-BE49-F238E27FC236}">
                <a16:creationId xmlns:a16="http://schemas.microsoft.com/office/drawing/2014/main" id="{6CF1AD72-8345-44E4-BAB9-469083F1BD77}"/>
              </a:ext>
            </a:extLst>
          </p:cNvPr>
          <p:cNvSpPr txBox="1">
            <a:spLocks/>
          </p:cNvSpPr>
          <p:nvPr/>
        </p:nvSpPr>
        <p:spPr>
          <a:xfrm rot="20149556">
            <a:off x="3736867" y="3085612"/>
            <a:ext cx="4032448" cy="504056"/>
          </a:xfrm>
          <a:prstGeom prst="rect">
            <a:avLst/>
          </a:prstGeom>
        </p:spPr>
        <p:txBody>
          <a:bodyPr vert="horz" lIns="91440" tIns="45720" rIns="91440" bIns="45720" rtlCol="0" anchor="ctr">
            <a:noAutofit/>
          </a:bodyPr>
          <a:lstStyle/>
          <a:p>
            <a:pPr algn="ctr">
              <a:spcBef>
                <a:spcPct val="0"/>
              </a:spcBef>
              <a:defRPr/>
            </a:pPr>
            <a:r>
              <a:rPr lang="en-US" sz="2400" dirty="0">
                <a:latin typeface="+mj-lt"/>
                <a:ea typeface="+mj-ea"/>
                <a:cs typeface="+mj-cs"/>
              </a:rPr>
              <a:t>Nested style</a:t>
            </a:r>
            <a:endParaRPr lang="ru-RU" sz="2400" dirty="0">
              <a:latin typeface="+mj-lt"/>
              <a:ea typeface="+mj-ea"/>
              <a:cs typeface="+mj-cs"/>
            </a:endParaRPr>
          </a:p>
        </p:txBody>
      </p:sp>
    </p:spTree>
    <p:extLst>
      <p:ext uri="{BB962C8B-B14F-4D97-AF65-F5344CB8AC3E}">
        <p14:creationId xmlns:p14="http://schemas.microsoft.com/office/powerpoint/2010/main" val="1377792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‘parallel’ directive absence</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13</a:t>
            </a:fld>
            <a:endParaRPr lang="en-US" sz="2000" dirty="0">
              <a:solidFill>
                <a:schemeClr val="tx1"/>
              </a:solidFill>
            </a:endParaRPr>
          </a:p>
        </p:txBody>
      </p:sp>
      <p:sp>
        <p:nvSpPr>
          <p:cNvPr id="7" name="Прямоугольник 19">
            <a:extLst>
              <a:ext uri="{FF2B5EF4-FFF2-40B4-BE49-F238E27FC236}">
                <a16:creationId xmlns:a16="http://schemas.microsoft.com/office/drawing/2014/main" id="{ECA484BF-5B3E-4EC7-820E-58B883BA3605}"/>
              </a:ext>
            </a:extLst>
          </p:cNvPr>
          <p:cNvSpPr/>
          <p:nvPr/>
        </p:nvSpPr>
        <p:spPr>
          <a:xfrm>
            <a:off x="467544" y="1450519"/>
            <a:ext cx="3384376" cy="1938992"/>
          </a:xfrm>
          <a:prstGeom prst="rect">
            <a:avLst/>
          </a:prstGeom>
          <a:ln w="12700">
            <a:solidFill>
              <a:schemeClr val="tx1"/>
            </a:solidFill>
          </a:ln>
        </p:spPr>
        <p:txBody>
          <a:bodyPr wrap="square">
            <a:spAutoFit/>
          </a:bodyPr>
          <a:lstStyle/>
          <a:p>
            <a:r>
              <a:rPr lang="en-US" sz="2800" dirty="0">
                <a:solidFill>
                  <a:srgbClr val="FF0000"/>
                </a:solidFill>
                <a:cs typeface="Consolas" panose="020B0609020204030204" pitchFamily="49" charset="0"/>
              </a:rPr>
              <a:t>INCORRECT:</a:t>
            </a:r>
          </a:p>
          <a:p>
            <a:endParaRPr lang="en" sz="2000" dirty="0">
              <a:solidFill>
                <a:srgbClr val="A626A4"/>
              </a:solidFill>
              <a:cs typeface="Consolas" panose="020B0609020204030204" pitchFamily="49" charset="0"/>
            </a:endParaRPr>
          </a:p>
          <a:p>
            <a:r>
              <a:rPr lang="en" sz="2400" dirty="0">
                <a:solidFill>
                  <a:srgbClr val="A626A4"/>
                </a:solidFill>
                <a:cs typeface="Consolas" panose="020B0609020204030204" pitchFamily="49" charset="0"/>
              </a:rPr>
              <a:t>#pragma</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omp</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for</a:t>
            </a:r>
            <a:endParaRPr lang="en" sz="2400" dirty="0">
              <a:solidFill>
                <a:srgbClr val="333333"/>
              </a:solidFill>
              <a:cs typeface="Consolas" panose="020B0609020204030204" pitchFamily="49" charset="0"/>
            </a:endParaRPr>
          </a:p>
          <a:p>
            <a:r>
              <a:rPr lang="en" sz="2400" dirty="0">
                <a:solidFill>
                  <a:srgbClr val="A626A4"/>
                </a:solidFill>
                <a:cs typeface="Consolas" panose="020B0609020204030204" pitchFamily="49" charset="0"/>
              </a:rPr>
              <a:t>for</a:t>
            </a:r>
            <a:r>
              <a:rPr lang="en" sz="2400" dirty="0">
                <a:solidFill>
                  <a:srgbClr val="333333"/>
                </a:solidFill>
                <a:cs typeface="Consolas" panose="020B0609020204030204" pitchFamily="49" charset="0"/>
              </a:rPr>
              <a:t> (</a:t>
            </a:r>
            <a:r>
              <a:rPr lang="en-US" sz="2400" dirty="0">
                <a:solidFill>
                  <a:srgbClr val="A626A4"/>
                </a:solidFill>
              </a:rPr>
              <a:t>int</a:t>
            </a:r>
            <a:r>
              <a:rPr lang="en-US" sz="2400" dirty="0">
                <a:solidFill>
                  <a:srgbClr val="333333"/>
                </a:solidFill>
                <a:cs typeface="Consolas" panose="020B0609020204030204" pitchFamily="49" charset="0"/>
              </a:rPr>
              <a:t> </a:t>
            </a:r>
            <a:r>
              <a:rPr lang="en" sz="2400" dirty="0">
                <a:solidFill>
                  <a:srgbClr val="333333"/>
                </a:solidFill>
                <a:cs typeface="Consolas" panose="020B0609020204030204" pitchFamily="49" charset="0"/>
              </a:rPr>
              <a:t>i </a:t>
            </a:r>
            <a:r>
              <a:rPr lang="en" sz="2400" dirty="0">
                <a:solidFill>
                  <a:srgbClr val="A626A4"/>
                </a:solidFill>
                <a:cs typeface="Consolas" panose="020B0609020204030204" pitchFamily="49" charset="0"/>
              </a:rPr>
              <a:t>=</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1</a:t>
            </a:r>
            <a:r>
              <a:rPr lang="en" sz="2400" dirty="0">
                <a:solidFill>
                  <a:srgbClr val="333333"/>
                </a:solidFill>
                <a:cs typeface="Consolas" panose="020B0609020204030204" pitchFamily="49" charset="0"/>
              </a:rPr>
              <a:t>; i </a:t>
            </a:r>
            <a:r>
              <a:rPr lang="en" sz="2400" dirty="0">
                <a:solidFill>
                  <a:srgbClr val="A626A4"/>
                </a:solidFill>
                <a:cs typeface="Consolas" panose="020B0609020204030204" pitchFamily="49" charset="0"/>
              </a:rPr>
              <a:t>&lt;</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10</a:t>
            </a:r>
            <a:r>
              <a:rPr lang="en" sz="2400" dirty="0">
                <a:solidFill>
                  <a:srgbClr val="333333"/>
                </a:solidFill>
                <a:cs typeface="Consolas" panose="020B0609020204030204" pitchFamily="49" charset="0"/>
              </a:rPr>
              <a:t>; i</a:t>
            </a:r>
            <a:r>
              <a:rPr lang="en" sz="2400" dirty="0">
                <a:solidFill>
                  <a:srgbClr val="A626A4"/>
                </a:solidFill>
                <a:cs typeface="Consolas" panose="020B0609020204030204" pitchFamily="49" charset="0"/>
              </a:rPr>
              <a:t>++</a:t>
            </a:r>
            <a:r>
              <a:rPr lang="en" sz="2400" dirty="0">
                <a:solidFill>
                  <a:srgbClr val="333333"/>
                </a:solidFill>
                <a:cs typeface="Consolas" panose="020B0609020204030204" pitchFamily="49" charset="0"/>
              </a:rPr>
              <a:t>)</a:t>
            </a:r>
          </a:p>
          <a:p>
            <a:r>
              <a:rPr lang="en" sz="2400" dirty="0">
                <a:solidFill>
                  <a:srgbClr val="4078F2"/>
                </a:solidFill>
                <a:cs typeface="Consolas" panose="020B0609020204030204" pitchFamily="49" charset="0"/>
              </a:rPr>
              <a:t>    </a:t>
            </a:r>
            <a:r>
              <a:rPr lang="en" sz="2400" dirty="0">
                <a:solidFill>
                  <a:srgbClr val="0070C0"/>
                </a:solidFill>
                <a:cs typeface="Consolas" panose="020B0609020204030204" pitchFamily="49" charset="0"/>
              </a:rPr>
              <a:t>…</a:t>
            </a:r>
            <a:r>
              <a:rPr lang="en" sz="2400" dirty="0">
                <a:solidFill>
                  <a:srgbClr val="A626A4"/>
                </a:solidFill>
                <a:cs typeface="Consolas" panose="020B0609020204030204" pitchFamily="49" charset="0"/>
              </a:rPr>
              <a:t> </a:t>
            </a:r>
            <a:r>
              <a:rPr lang="en" sz="2400" dirty="0">
                <a:solidFill>
                  <a:schemeClr val="bg1">
                    <a:lumMod val="65000"/>
                  </a:schemeClr>
                </a:solidFill>
                <a:cs typeface="Consolas" panose="020B0609020204030204" pitchFamily="49" charset="0"/>
              </a:rPr>
              <a:t>// </a:t>
            </a:r>
            <a:r>
              <a:rPr lang="en-US" sz="2400" dirty="0">
                <a:solidFill>
                  <a:schemeClr val="bg1">
                    <a:lumMod val="65000"/>
                  </a:schemeClr>
                </a:solidFill>
                <a:cs typeface="Consolas" panose="020B0609020204030204" pitchFamily="49" charset="0"/>
              </a:rPr>
              <a:t>code</a:t>
            </a:r>
          </a:p>
        </p:txBody>
      </p:sp>
      <p:sp>
        <p:nvSpPr>
          <p:cNvPr id="8" name="Прямоугольник 19">
            <a:extLst>
              <a:ext uri="{FF2B5EF4-FFF2-40B4-BE49-F238E27FC236}">
                <a16:creationId xmlns:a16="http://schemas.microsoft.com/office/drawing/2014/main" id="{627A925E-4036-4047-83AA-947F566E700E}"/>
              </a:ext>
            </a:extLst>
          </p:cNvPr>
          <p:cNvSpPr/>
          <p:nvPr/>
        </p:nvSpPr>
        <p:spPr>
          <a:xfrm>
            <a:off x="4644008" y="1450519"/>
            <a:ext cx="3546996" cy="2000548"/>
          </a:xfrm>
          <a:prstGeom prst="rect">
            <a:avLst/>
          </a:prstGeom>
          <a:noFill/>
          <a:ln w="12700">
            <a:solidFill>
              <a:schemeClr val="tx1"/>
            </a:solidFill>
          </a:ln>
        </p:spPr>
        <p:txBody>
          <a:bodyPr wrap="square">
            <a:spAutoFit/>
          </a:bodyPr>
          <a:lstStyle/>
          <a:p>
            <a:r>
              <a:rPr lang="en-US" sz="2800" dirty="0">
                <a:solidFill>
                  <a:srgbClr val="00B050"/>
                </a:solidFill>
                <a:cs typeface="Consolas" panose="020B0609020204030204" pitchFamily="49" charset="0"/>
              </a:rPr>
              <a:t>CORRECT:</a:t>
            </a:r>
          </a:p>
          <a:p>
            <a:endParaRPr lang="en" sz="2000" dirty="0">
              <a:solidFill>
                <a:srgbClr val="A626A4"/>
              </a:solidFill>
              <a:cs typeface="Consolas" panose="020B0609020204030204" pitchFamily="49" charset="0"/>
            </a:endParaRPr>
          </a:p>
          <a:p>
            <a:r>
              <a:rPr lang="en" sz="2400" dirty="0">
                <a:solidFill>
                  <a:srgbClr val="A626A4"/>
                </a:solidFill>
                <a:cs typeface="Consolas" panose="020B0609020204030204" pitchFamily="49" charset="0"/>
              </a:rPr>
              <a:t>#pragma</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omp </a:t>
            </a:r>
            <a:r>
              <a:rPr lang="en-US" sz="2400" dirty="0">
                <a:solidFill>
                  <a:srgbClr val="986801"/>
                </a:solidFill>
                <a:cs typeface="Consolas" panose="020B0609020204030204" pitchFamily="49" charset="0"/>
              </a:rPr>
              <a:t>parallel</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for</a:t>
            </a:r>
            <a:endParaRPr lang="en" sz="2400" dirty="0">
              <a:solidFill>
                <a:srgbClr val="333333"/>
              </a:solidFill>
              <a:cs typeface="Consolas" panose="020B0609020204030204" pitchFamily="49" charset="0"/>
            </a:endParaRPr>
          </a:p>
          <a:p>
            <a:r>
              <a:rPr lang="en" sz="2400" dirty="0">
                <a:solidFill>
                  <a:srgbClr val="A626A4"/>
                </a:solidFill>
                <a:cs typeface="Consolas" panose="020B0609020204030204" pitchFamily="49" charset="0"/>
              </a:rPr>
              <a:t>for</a:t>
            </a:r>
            <a:r>
              <a:rPr lang="en" sz="2400" dirty="0">
                <a:solidFill>
                  <a:srgbClr val="333333"/>
                </a:solidFill>
                <a:cs typeface="Consolas" panose="020B0609020204030204" pitchFamily="49" charset="0"/>
              </a:rPr>
              <a:t> (</a:t>
            </a:r>
            <a:r>
              <a:rPr lang="en-US" sz="2400" dirty="0">
                <a:solidFill>
                  <a:srgbClr val="A626A4"/>
                </a:solidFill>
              </a:rPr>
              <a:t>int</a:t>
            </a:r>
            <a:r>
              <a:rPr lang="en-US" sz="2400" dirty="0">
                <a:solidFill>
                  <a:srgbClr val="333333"/>
                </a:solidFill>
                <a:cs typeface="Consolas" panose="020B0609020204030204" pitchFamily="49" charset="0"/>
              </a:rPr>
              <a:t> </a:t>
            </a:r>
            <a:r>
              <a:rPr lang="en" sz="2400" dirty="0">
                <a:solidFill>
                  <a:srgbClr val="333333"/>
                </a:solidFill>
                <a:cs typeface="Consolas" panose="020B0609020204030204" pitchFamily="49" charset="0"/>
              </a:rPr>
              <a:t>i </a:t>
            </a:r>
            <a:r>
              <a:rPr lang="en" sz="2400" dirty="0">
                <a:solidFill>
                  <a:srgbClr val="A626A4"/>
                </a:solidFill>
                <a:cs typeface="Consolas" panose="020B0609020204030204" pitchFamily="49" charset="0"/>
              </a:rPr>
              <a:t>=</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1</a:t>
            </a:r>
            <a:r>
              <a:rPr lang="en" sz="2400" dirty="0">
                <a:solidFill>
                  <a:srgbClr val="333333"/>
                </a:solidFill>
                <a:cs typeface="Consolas" panose="020B0609020204030204" pitchFamily="49" charset="0"/>
              </a:rPr>
              <a:t>; i </a:t>
            </a:r>
            <a:r>
              <a:rPr lang="en" sz="2400" dirty="0">
                <a:solidFill>
                  <a:srgbClr val="A626A4"/>
                </a:solidFill>
                <a:cs typeface="Consolas" panose="020B0609020204030204" pitchFamily="49" charset="0"/>
              </a:rPr>
              <a:t>&lt;</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10</a:t>
            </a:r>
            <a:r>
              <a:rPr lang="en" sz="2400" dirty="0">
                <a:solidFill>
                  <a:srgbClr val="333333"/>
                </a:solidFill>
                <a:cs typeface="Consolas" panose="020B0609020204030204" pitchFamily="49" charset="0"/>
              </a:rPr>
              <a:t>; i</a:t>
            </a:r>
            <a:r>
              <a:rPr lang="en" sz="2400" dirty="0">
                <a:solidFill>
                  <a:srgbClr val="A626A4"/>
                </a:solidFill>
                <a:cs typeface="Consolas" panose="020B0609020204030204" pitchFamily="49" charset="0"/>
              </a:rPr>
              <a:t>++</a:t>
            </a:r>
            <a:r>
              <a:rPr lang="en" sz="2400" dirty="0">
                <a:solidFill>
                  <a:srgbClr val="333333"/>
                </a:solidFill>
                <a:cs typeface="Consolas" panose="020B0609020204030204" pitchFamily="49" charset="0"/>
              </a:rPr>
              <a:t>)</a:t>
            </a:r>
          </a:p>
          <a:p>
            <a:r>
              <a:rPr lang="en" sz="2400" dirty="0">
                <a:solidFill>
                  <a:srgbClr val="4078F2"/>
                </a:solidFill>
                <a:cs typeface="Consolas" panose="020B0609020204030204" pitchFamily="49" charset="0"/>
              </a:rPr>
              <a:t>    </a:t>
            </a:r>
            <a:r>
              <a:rPr lang="en" sz="2400" dirty="0">
                <a:solidFill>
                  <a:srgbClr val="0070C0"/>
                </a:solidFill>
                <a:cs typeface="Consolas" panose="020B0609020204030204" pitchFamily="49" charset="0"/>
              </a:rPr>
              <a:t>…</a:t>
            </a:r>
            <a:r>
              <a:rPr lang="en" sz="2400" dirty="0">
                <a:solidFill>
                  <a:srgbClr val="A626A4"/>
                </a:solidFill>
                <a:cs typeface="Consolas" panose="020B0609020204030204" pitchFamily="49" charset="0"/>
              </a:rPr>
              <a:t> </a:t>
            </a:r>
            <a:r>
              <a:rPr lang="en" sz="2400" dirty="0">
                <a:solidFill>
                  <a:schemeClr val="bg1">
                    <a:lumMod val="65000"/>
                  </a:schemeClr>
                </a:solidFill>
                <a:cs typeface="Consolas" panose="020B0609020204030204" pitchFamily="49" charset="0"/>
              </a:rPr>
              <a:t>// </a:t>
            </a:r>
            <a:r>
              <a:rPr lang="en-US" sz="2400" dirty="0">
                <a:solidFill>
                  <a:schemeClr val="bg1">
                    <a:lumMod val="65000"/>
                  </a:schemeClr>
                </a:solidFill>
                <a:cs typeface="Consolas" panose="020B0609020204030204" pitchFamily="49" charset="0"/>
              </a:rPr>
              <a:t>code</a:t>
            </a:r>
          </a:p>
        </p:txBody>
      </p:sp>
      <p:sp>
        <p:nvSpPr>
          <p:cNvPr id="9" name="Прямоугольник 19">
            <a:extLst>
              <a:ext uri="{FF2B5EF4-FFF2-40B4-BE49-F238E27FC236}">
                <a16:creationId xmlns:a16="http://schemas.microsoft.com/office/drawing/2014/main" id="{B77B76EE-384E-419E-A35A-290D793D1F07}"/>
              </a:ext>
            </a:extLst>
          </p:cNvPr>
          <p:cNvSpPr/>
          <p:nvPr/>
        </p:nvSpPr>
        <p:spPr>
          <a:xfrm>
            <a:off x="4644008" y="3640614"/>
            <a:ext cx="3546996" cy="3108543"/>
          </a:xfrm>
          <a:prstGeom prst="rect">
            <a:avLst/>
          </a:prstGeom>
          <a:noFill/>
          <a:ln w="12700">
            <a:solidFill>
              <a:schemeClr val="tx1"/>
            </a:solidFill>
          </a:ln>
        </p:spPr>
        <p:txBody>
          <a:bodyPr wrap="square">
            <a:spAutoFit/>
          </a:bodyPr>
          <a:lstStyle/>
          <a:p>
            <a:r>
              <a:rPr lang="en-US" sz="2800" dirty="0">
                <a:solidFill>
                  <a:srgbClr val="00B050"/>
                </a:solidFill>
                <a:cs typeface="Consolas" panose="020B0609020204030204" pitchFamily="49" charset="0"/>
              </a:rPr>
              <a:t>CORRECT:</a:t>
            </a:r>
          </a:p>
          <a:p>
            <a:endParaRPr lang="en" sz="2000" dirty="0">
              <a:solidFill>
                <a:srgbClr val="A626A4"/>
              </a:solidFill>
              <a:cs typeface="Consolas" panose="020B0609020204030204" pitchFamily="49" charset="0"/>
            </a:endParaRPr>
          </a:p>
          <a:p>
            <a:r>
              <a:rPr lang="en" sz="2400" dirty="0">
                <a:solidFill>
                  <a:srgbClr val="A626A4"/>
                </a:solidFill>
                <a:cs typeface="Consolas" panose="020B0609020204030204" pitchFamily="49" charset="0"/>
              </a:rPr>
              <a:t>#pragma</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omp </a:t>
            </a:r>
            <a:r>
              <a:rPr lang="en-US" sz="2400" dirty="0">
                <a:solidFill>
                  <a:srgbClr val="986801"/>
                </a:solidFill>
                <a:cs typeface="Consolas" panose="020B0609020204030204" pitchFamily="49" charset="0"/>
              </a:rPr>
              <a:t>parallel</a:t>
            </a:r>
            <a:endParaRPr lang="en" sz="2400" dirty="0">
              <a:solidFill>
                <a:srgbClr val="333333"/>
              </a:solidFill>
              <a:cs typeface="Consolas" panose="020B0609020204030204" pitchFamily="49" charset="0"/>
            </a:endParaRPr>
          </a:p>
          <a:p>
            <a:r>
              <a:rPr lang="en" sz="2400" dirty="0">
                <a:solidFill>
                  <a:srgbClr val="333333"/>
                </a:solidFill>
                <a:cs typeface="Consolas" panose="020B0609020204030204" pitchFamily="49" charset="0"/>
              </a:rPr>
              <a:t>{</a:t>
            </a:r>
          </a:p>
          <a:p>
            <a:r>
              <a:rPr lang="en" sz="2400" dirty="0">
                <a:solidFill>
                  <a:srgbClr val="A626A4"/>
                </a:solidFill>
                <a:cs typeface="Consolas" panose="020B0609020204030204" pitchFamily="49" charset="0"/>
              </a:rPr>
              <a:t>    #pragma</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omp </a:t>
            </a:r>
            <a:r>
              <a:rPr lang="en-US" sz="2400" dirty="0">
                <a:solidFill>
                  <a:srgbClr val="986801"/>
                </a:solidFill>
                <a:cs typeface="Consolas" panose="020B0609020204030204" pitchFamily="49" charset="0"/>
              </a:rPr>
              <a:t>for</a:t>
            </a:r>
            <a:endParaRPr lang="en" sz="2400" dirty="0">
              <a:solidFill>
                <a:srgbClr val="986801"/>
              </a:solidFill>
              <a:cs typeface="Consolas" panose="020B0609020204030204" pitchFamily="49" charset="0"/>
            </a:endParaRPr>
          </a:p>
          <a:p>
            <a:r>
              <a:rPr lang="en" sz="2400" dirty="0">
                <a:solidFill>
                  <a:srgbClr val="986801"/>
                </a:solidFill>
                <a:cs typeface="Consolas" panose="020B0609020204030204" pitchFamily="49" charset="0"/>
              </a:rPr>
              <a:t>    </a:t>
            </a:r>
            <a:r>
              <a:rPr lang="en" sz="2400" dirty="0">
                <a:solidFill>
                  <a:srgbClr val="A626A4"/>
                </a:solidFill>
                <a:cs typeface="Consolas" panose="020B0609020204030204" pitchFamily="49" charset="0"/>
              </a:rPr>
              <a:t>for</a:t>
            </a:r>
            <a:r>
              <a:rPr lang="en" sz="2400" dirty="0">
                <a:solidFill>
                  <a:srgbClr val="333333"/>
                </a:solidFill>
                <a:cs typeface="Consolas" panose="020B0609020204030204" pitchFamily="49" charset="0"/>
              </a:rPr>
              <a:t> (</a:t>
            </a:r>
            <a:r>
              <a:rPr lang="en-US" sz="2400" dirty="0">
                <a:solidFill>
                  <a:srgbClr val="A626A4"/>
                </a:solidFill>
              </a:rPr>
              <a:t>int</a:t>
            </a:r>
            <a:r>
              <a:rPr lang="en-US" sz="2400" dirty="0">
                <a:solidFill>
                  <a:srgbClr val="333333"/>
                </a:solidFill>
                <a:cs typeface="Consolas" panose="020B0609020204030204" pitchFamily="49" charset="0"/>
              </a:rPr>
              <a:t> </a:t>
            </a:r>
            <a:r>
              <a:rPr lang="en" sz="2400" dirty="0">
                <a:solidFill>
                  <a:srgbClr val="333333"/>
                </a:solidFill>
                <a:cs typeface="Consolas" panose="020B0609020204030204" pitchFamily="49" charset="0"/>
              </a:rPr>
              <a:t>i </a:t>
            </a:r>
            <a:r>
              <a:rPr lang="en" sz="2400" dirty="0">
                <a:solidFill>
                  <a:srgbClr val="A626A4"/>
                </a:solidFill>
                <a:cs typeface="Consolas" panose="020B0609020204030204" pitchFamily="49" charset="0"/>
              </a:rPr>
              <a:t>=</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1</a:t>
            </a:r>
            <a:r>
              <a:rPr lang="en" sz="2400" dirty="0">
                <a:solidFill>
                  <a:srgbClr val="333333"/>
                </a:solidFill>
                <a:cs typeface="Consolas" panose="020B0609020204030204" pitchFamily="49" charset="0"/>
              </a:rPr>
              <a:t>; i </a:t>
            </a:r>
            <a:r>
              <a:rPr lang="en" sz="2400" dirty="0">
                <a:solidFill>
                  <a:srgbClr val="A626A4"/>
                </a:solidFill>
                <a:cs typeface="Consolas" panose="020B0609020204030204" pitchFamily="49" charset="0"/>
              </a:rPr>
              <a:t>&lt;</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10</a:t>
            </a:r>
            <a:r>
              <a:rPr lang="en" sz="2400" dirty="0">
                <a:solidFill>
                  <a:srgbClr val="333333"/>
                </a:solidFill>
                <a:cs typeface="Consolas" panose="020B0609020204030204" pitchFamily="49" charset="0"/>
              </a:rPr>
              <a:t>; i</a:t>
            </a:r>
            <a:r>
              <a:rPr lang="en" sz="2400" dirty="0">
                <a:solidFill>
                  <a:srgbClr val="A626A4"/>
                </a:solidFill>
                <a:cs typeface="Consolas" panose="020B0609020204030204" pitchFamily="49" charset="0"/>
              </a:rPr>
              <a:t>++</a:t>
            </a:r>
            <a:r>
              <a:rPr lang="en" sz="2400" dirty="0">
                <a:solidFill>
                  <a:srgbClr val="333333"/>
                </a:solidFill>
                <a:cs typeface="Consolas" panose="020B0609020204030204" pitchFamily="49" charset="0"/>
              </a:rPr>
              <a:t>)</a:t>
            </a:r>
          </a:p>
          <a:p>
            <a:r>
              <a:rPr lang="en" sz="2400" dirty="0">
                <a:solidFill>
                  <a:srgbClr val="4078F2"/>
                </a:solidFill>
                <a:cs typeface="Consolas" panose="020B0609020204030204" pitchFamily="49" charset="0"/>
              </a:rPr>
              <a:t>        </a:t>
            </a:r>
            <a:r>
              <a:rPr lang="en" sz="2400" dirty="0">
                <a:solidFill>
                  <a:srgbClr val="0070C0"/>
                </a:solidFill>
                <a:cs typeface="Consolas" panose="020B0609020204030204" pitchFamily="49" charset="0"/>
              </a:rPr>
              <a:t>…</a:t>
            </a:r>
            <a:r>
              <a:rPr lang="en" sz="2400" dirty="0">
                <a:solidFill>
                  <a:srgbClr val="A626A4"/>
                </a:solidFill>
                <a:cs typeface="Consolas" panose="020B0609020204030204" pitchFamily="49" charset="0"/>
              </a:rPr>
              <a:t> </a:t>
            </a:r>
            <a:r>
              <a:rPr lang="en" sz="2400" dirty="0">
                <a:solidFill>
                  <a:schemeClr val="bg1">
                    <a:lumMod val="65000"/>
                  </a:schemeClr>
                </a:solidFill>
                <a:cs typeface="Consolas" panose="020B0609020204030204" pitchFamily="49" charset="0"/>
              </a:rPr>
              <a:t>// </a:t>
            </a:r>
            <a:r>
              <a:rPr lang="en-US" sz="2400" dirty="0">
                <a:solidFill>
                  <a:schemeClr val="bg1">
                    <a:lumMod val="65000"/>
                  </a:schemeClr>
                </a:solidFill>
                <a:cs typeface="Consolas" panose="020B0609020204030204" pitchFamily="49" charset="0"/>
              </a:rPr>
              <a:t>code</a:t>
            </a:r>
          </a:p>
          <a:p>
            <a:r>
              <a:rPr lang="en-US" sz="2400" dirty="0">
                <a:cs typeface="Consolas" panose="020B0609020204030204" pitchFamily="49" charset="0"/>
              </a:rPr>
              <a:t>}</a:t>
            </a:r>
          </a:p>
        </p:txBody>
      </p:sp>
      <p:sp>
        <p:nvSpPr>
          <p:cNvPr id="10" name="TextBox 9">
            <a:extLst>
              <a:ext uri="{FF2B5EF4-FFF2-40B4-BE49-F238E27FC236}">
                <a16:creationId xmlns:a16="http://schemas.microsoft.com/office/drawing/2014/main" id="{CFA07801-E7BE-4813-9930-59D51DEC4895}"/>
              </a:ext>
            </a:extLst>
          </p:cNvPr>
          <p:cNvSpPr txBox="1"/>
          <p:nvPr/>
        </p:nvSpPr>
        <p:spPr>
          <a:xfrm>
            <a:off x="445344" y="5383618"/>
            <a:ext cx="3732708" cy="1200329"/>
          </a:xfrm>
          <a:prstGeom prst="rect">
            <a:avLst/>
          </a:prstGeom>
          <a:noFill/>
        </p:spPr>
        <p:txBody>
          <a:bodyPr wrap="square" rtlCol="0">
            <a:spAutoFit/>
          </a:bodyPr>
          <a:lstStyle/>
          <a:p>
            <a:pPr algn="just"/>
            <a:r>
              <a:rPr lang="en-US" dirty="0"/>
              <a:t>According to A. </a:t>
            </a:r>
            <a:r>
              <a:rPr lang="en-US" dirty="0" err="1"/>
              <a:t>Kolosov</a:t>
            </a:r>
            <a:r>
              <a:rPr lang="en-US" dirty="0"/>
              <a:t>, A. </a:t>
            </a:r>
            <a:r>
              <a:rPr lang="en-US" dirty="0" err="1"/>
              <a:t>Karpov</a:t>
            </a:r>
            <a:r>
              <a:rPr lang="en-US" dirty="0"/>
              <a:t>, </a:t>
            </a:r>
            <a:r>
              <a:rPr lang="ru-RU" dirty="0"/>
              <a:t>   </a:t>
            </a:r>
            <a:r>
              <a:rPr lang="en-US" dirty="0"/>
              <a:t>E. </a:t>
            </a:r>
            <a:r>
              <a:rPr lang="en-US" dirty="0" err="1"/>
              <a:t>Ryzhikov</a:t>
            </a:r>
            <a:r>
              <a:rPr lang="en-US" dirty="0"/>
              <a:t> “32 OpenMP traps and pitfalls </a:t>
            </a:r>
            <a:r>
              <a:rPr lang="ru-RU" dirty="0"/>
              <a:t> </a:t>
            </a:r>
            <a:r>
              <a:rPr lang="en-US" dirty="0"/>
              <a:t>when</a:t>
            </a:r>
            <a:r>
              <a:rPr lang="ru-RU" dirty="0"/>
              <a:t>  </a:t>
            </a:r>
            <a:r>
              <a:rPr lang="en-US" dirty="0"/>
              <a:t>programming </a:t>
            </a:r>
            <a:r>
              <a:rPr lang="ru-RU" dirty="0"/>
              <a:t> </a:t>
            </a:r>
            <a:r>
              <a:rPr lang="en-US" dirty="0"/>
              <a:t>in </a:t>
            </a:r>
            <a:r>
              <a:rPr lang="ru-RU" dirty="0"/>
              <a:t> </a:t>
            </a:r>
            <a:r>
              <a:rPr lang="en-US" dirty="0"/>
              <a:t>C++”</a:t>
            </a:r>
            <a:r>
              <a:rPr lang="ru-RU" dirty="0"/>
              <a:t>:</a:t>
            </a:r>
          </a:p>
          <a:p>
            <a:r>
              <a:rPr lang="en-US" dirty="0">
                <a:hlinkClick r:id="rId3"/>
              </a:rPr>
              <a:t>https://www.viva64.com/ru/a/0054/</a:t>
            </a:r>
            <a:endParaRPr lang="ru-RU" dirty="0"/>
          </a:p>
        </p:txBody>
      </p:sp>
    </p:spTree>
    <p:extLst>
      <p:ext uri="{BB962C8B-B14F-4D97-AF65-F5344CB8AC3E}">
        <p14:creationId xmlns:p14="http://schemas.microsoft.com/office/powerpoint/2010/main" val="133712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19">
            <a:extLst>
              <a:ext uri="{FF2B5EF4-FFF2-40B4-BE49-F238E27FC236}">
                <a16:creationId xmlns:a16="http://schemas.microsoft.com/office/drawing/2014/main" id="{ECA484BF-5B3E-4EC7-820E-58B883BA3605}"/>
              </a:ext>
            </a:extLst>
          </p:cNvPr>
          <p:cNvSpPr/>
          <p:nvPr/>
        </p:nvSpPr>
        <p:spPr>
          <a:xfrm>
            <a:off x="269391" y="1196752"/>
            <a:ext cx="5832648" cy="3416320"/>
          </a:xfrm>
          <a:prstGeom prst="rect">
            <a:avLst/>
          </a:prstGeom>
          <a:noFill/>
          <a:ln w="12700">
            <a:solidFill>
              <a:schemeClr val="tx1"/>
            </a:solidFill>
            <a:round/>
          </a:ln>
        </p:spPr>
        <p:txBody>
          <a:bodyPr wrap="square">
            <a:spAutoFit/>
          </a:bodyPr>
          <a:lstStyle/>
          <a:p>
            <a:r>
              <a:rPr lang="en-US" sz="2800" dirty="0">
                <a:solidFill>
                  <a:srgbClr val="FF0000"/>
                </a:solidFill>
                <a:cs typeface="Consolas" panose="020B0609020204030204" pitchFamily="49" charset="0"/>
              </a:rPr>
              <a:t>INCORRECT:</a:t>
            </a:r>
          </a:p>
          <a:p>
            <a:endParaRPr lang="en" sz="2000" dirty="0">
              <a:solidFill>
                <a:srgbClr val="A626A4"/>
              </a:solidFill>
              <a:cs typeface="Consolas" panose="020B0609020204030204" pitchFamily="49" charset="0"/>
            </a:endParaRPr>
          </a:p>
          <a:p>
            <a:r>
              <a:rPr lang="en" sz="2400" dirty="0">
                <a:solidFill>
                  <a:srgbClr val="A626A4"/>
                </a:solidFill>
                <a:cs typeface="Consolas" panose="020B0609020204030204" pitchFamily="49" charset="0"/>
              </a:rPr>
              <a:t>#pragma</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omp </a:t>
            </a:r>
            <a:r>
              <a:rPr lang="en-US" sz="2400" dirty="0">
                <a:solidFill>
                  <a:srgbClr val="986801"/>
                </a:solidFill>
                <a:cs typeface="Consolas" panose="020B0609020204030204" pitchFamily="49" charset="0"/>
              </a:rPr>
              <a:t>parallel num_threads(2)</a:t>
            </a:r>
            <a:endParaRPr lang="en" sz="2400" dirty="0">
              <a:solidFill>
                <a:srgbClr val="333333"/>
              </a:solidFill>
              <a:cs typeface="Consolas" panose="020B0609020204030204" pitchFamily="49" charset="0"/>
            </a:endParaRPr>
          </a:p>
          <a:p>
            <a:r>
              <a:rPr lang="en" sz="2400" dirty="0">
                <a:solidFill>
                  <a:srgbClr val="333333"/>
                </a:solidFill>
                <a:cs typeface="Consolas" panose="020B0609020204030204" pitchFamily="49" charset="0"/>
              </a:rPr>
              <a:t>{</a:t>
            </a:r>
          </a:p>
          <a:p>
            <a:r>
              <a:rPr lang="en" sz="2400" dirty="0">
                <a:solidFill>
                  <a:srgbClr val="A626A4"/>
                </a:solidFill>
                <a:cs typeface="Consolas" panose="020B0609020204030204" pitchFamily="49" charset="0"/>
              </a:rPr>
              <a:t>    #pragma</a:t>
            </a:r>
            <a:r>
              <a:rPr lang="en" sz="2400" dirty="0">
                <a:solidFill>
                  <a:srgbClr val="333333"/>
                </a:solidFill>
                <a:cs typeface="Consolas" panose="020B0609020204030204" pitchFamily="49" charset="0"/>
              </a:rPr>
              <a:t> </a:t>
            </a:r>
            <a:r>
              <a:rPr lang="en-US" sz="2400" dirty="0">
                <a:solidFill>
                  <a:srgbClr val="986801"/>
                </a:solidFill>
                <a:cs typeface="Consolas" panose="020B0609020204030204" pitchFamily="49" charset="0"/>
              </a:rPr>
              <a:t>single</a:t>
            </a:r>
            <a:endParaRPr lang="en" sz="2400" dirty="0">
              <a:solidFill>
                <a:srgbClr val="986801"/>
              </a:solidFill>
              <a:cs typeface="Consolas" panose="020B0609020204030204" pitchFamily="49" charset="0"/>
            </a:endParaRPr>
          </a:p>
          <a:p>
            <a:r>
              <a:rPr lang="en" sz="2400" dirty="0">
                <a:solidFill>
                  <a:srgbClr val="333333"/>
                </a:solidFill>
                <a:cs typeface="Consolas" panose="020B0609020204030204" pitchFamily="49" charset="0"/>
              </a:rPr>
              <a:t>    {</a:t>
            </a:r>
          </a:p>
          <a:p>
            <a:r>
              <a:rPr lang="en" sz="2400" dirty="0">
                <a:solidFill>
                  <a:srgbClr val="0070C0"/>
                </a:solidFill>
                <a:cs typeface="Consolas" panose="020B0609020204030204" pitchFamily="49" charset="0"/>
              </a:rPr>
              <a:t>        </a:t>
            </a:r>
            <a:r>
              <a:rPr lang="en" sz="2400" dirty="0">
                <a:solidFill>
                  <a:srgbClr val="4078F2"/>
                </a:solidFill>
                <a:cs typeface="Consolas" panose="020B0609020204030204" pitchFamily="49" charset="0"/>
              </a:rPr>
              <a:t>printf</a:t>
            </a:r>
            <a:r>
              <a:rPr lang="en" sz="2400" dirty="0">
                <a:solidFill>
                  <a:srgbClr val="333333"/>
                </a:solidFill>
                <a:cs typeface="Consolas" panose="020B0609020204030204" pitchFamily="49" charset="0"/>
              </a:rPr>
              <a:t>(</a:t>
            </a:r>
            <a:r>
              <a:rPr lang="en" sz="2400" dirty="0">
                <a:solidFill>
                  <a:srgbClr val="50A14F"/>
                </a:solidFill>
                <a:cs typeface="Consolas" panose="020B0609020204030204" pitchFamily="49" charset="0"/>
              </a:rPr>
              <a:t>"</a:t>
            </a:r>
            <a:r>
              <a:rPr lang="en-US" sz="2400" dirty="0">
                <a:solidFill>
                  <a:srgbClr val="50A14F"/>
                </a:solidFill>
                <a:cs typeface="Consolas" panose="020B0609020204030204" pitchFamily="49" charset="0"/>
              </a:rPr>
              <a:t>Me</a:t>
            </a:r>
            <a:r>
              <a:rPr lang="ru-RU" sz="2400" dirty="0">
                <a:solidFill>
                  <a:srgbClr val="0184BC"/>
                </a:solidFill>
                <a:cs typeface="Consolas" panose="020B0609020204030204" pitchFamily="49" charset="0"/>
              </a:rPr>
              <a:t>\</a:t>
            </a:r>
            <a:r>
              <a:rPr lang="en" sz="2400" dirty="0">
                <a:solidFill>
                  <a:srgbClr val="0184BC"/>
                </a:solidFill>
                <a:cs typeface="Consolas" panose="020B0609020204030204" pitchFamily="49" charset="0"/>
              </a:rPr>
              <a:t>n</a:t>
            </a:r>
            <a:r>
              <a:rPr lang="en" sz="2400" dirty="0">
                <a:solidFill>
                  <a:srgbClr val="50A14F"/>
                </a:solidFill>
                <a:cs typeface="Consolas" panose="020B0609020204030204" pitchFamily="49" charset="0"/>
              </a:rPr>
              <a:t>"</a:t>
            </a:r>
            <a:r>
              <a:rPr lang="en" sz="2400" dirty="0">
                <a:solidFill>
                  <a:srgbClr val="333333"/>
                </a:solidFill>
                <a:cs typeface="Consolas" panose="020B0609020204030204" pitchFamily="49" charset="0"/>
              </a:rPr>
              <a:t>);</a:t>
            </a:r>
          </a:p>
          <a:p>
            <a:r>
              <a:rPr lang="en-US" sz="2400" dirty="0">
                <a:cs typeface="Consolas" panose="020B0609020204030204" pitchFamily="49" charset="0"/>
              </a:rPr>
              <a:t>    }</a:t>
            </a:r>
          </a:p>
          <a:p>
            <a:r>
              <a:rPr lang="en-US" sz="2400" dirty="0">
                <a:cs typeface="Consolas" panose="020B0609020204030204" pitchFamily="49" charset="0"/>
              </a:rPr>
              <a:t>}</a:t>
            </a:r>
          </a:p>
        </p:txBody>
      </p:sp>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‘omp’ directive absence</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14</a:t>
            </a:fld>
            <a:endParaRPr lang="en-US" sz="2000" dirty="0">
              <a:solidFill>
                <a:schemeClr val="tx1"/>
              </a:solidFill>
            </a:endParaRPr>
          </a:p>
        </p:txBody>
      </p:sp>
      <p:sp>
        <p:nvSpPr>
          <p:cNvPr id="10" name="TextBox 9">
            <a:extLst>
              <a:ext uri="{FF2B5EF4-FFF2-40B4-BE49-F238E27FC236}">
                <a16:creationId xmlns:a16="http://schemas.microsoft.com/office/drawing/2014/main" id="{CFA07801-E7BE-4813-9930-59D51DEC4895}"/>
              </a:ext>
            </a:extLst>
          </p:cNvPr>
          <p:cNvSpPr txBox="1"/>
          <p:nvPr/>
        </p:nvSpPr>
        <p:spPr>
          <a:xfrm>
            <a:off x="269391" y="6119594"/>
            <a:ext cx="8208912" cy="646331"/>
          </a:xfrm>
          <a:prstGeom prst="rect">
            <a:avLst/>
          </a:prstGeom>
          <a:noFill/>
        </p:spPr>
        <p:txBody>
          <a:bodyPr wrap="square" rtlCol="0">
            <a:spAutoFit/>
          </a:bodyPr>
          <a:lstStyle/>
          <a:p>
            <a:r>
              <a:rPr lang="en-US" dirty="0"/>
              <a:t>According to A. </a:t>
            </a:r>
            <a:r>
              <a:rPr lang="en-US" dirty="0" err="1"/>
              <a:t>Kolosov</a:t>
            </a:r>
            <a:r>
              <a:rPr lang="en-US" dirty="0"/>
              <a:t>, A. </a:t>
            </a:r>
            <a:r>
              <a:rPr lang="en-US" dirty="0" err="1"/>
              <a:t>Karpov</a:t>
            </a:r>
            <a:r>
              <a:rPr lang="en-US" dirty="0"/>
              <a:t>, E. </a:t>
            </a:r>
            <a:r>
              <a:rPr lang="en-US" dirty="0" err="1"/>
              <a:t>Ryzhikov</a:t>
            </a:r>
            <a:r>
              <a:rPr lang="en-US" dirty="0"/>
              <a:t> “32 OpenMP traps and pitfalls when programming in C++”</a:t>
            </a:r>
            <a:endParaRPr lang="ru-RU" dirty="0"/>
          </a:p>
        </p:txBody>
      </p:sp>
      <p:pic>
        <p:nvPicPr>
          <p:cNvPr id="2" name="Picture 1">
            <a:extLst>
              <a:ext uri="{FF2B5EF4-FFF2-40B4-BE49-F238E27FC236}">
                <a16:creationId xmlns:a16="http://schemas.microsoft.com/office/drawing/2014/main" id="{D7CDFEC8-C19B-402A-9A18-0836B6D89130}"/>
              </a:ext>
            </a:extLst>
          </p:cNvPr>
          <p:cNvPicPr>
            <a:picLocks noChangeAspect="1"/>
          </p:cNvPicPr>
          <p:nvPr/>
        </p:nvPicPr>
        <p:blipFill>
          <a:blip r:embed="rId3"/>
          <a:stretch>
            <a:fillRect/>
          </a:stretch>
        </p:blipFill>
        <p:spPr>
          <a:xfrm>
            <a:off x="3716362" y="2568350"/>
            <a:ext cx="5310510" cy="3448707"/>
          </a:xfrm>
          <a:prstGeom prst="rect">
            <a:avLst/>
          </a:prstGeom>
        </p:spPr>
      </p:pic>
    </p:spTree>
    <p:extLst>
      <p:ext uri="{BB962C8B-B14F-4D97-AF65-F5344CB8AC3E}">
        <p14:creationId xmlns:p14="http://schemas.microsoft.com/office/powerpoint/2010/main" val="1770374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‘for’ directive absence</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15</a:t>
            </a:fld>
            <a:endParaRPr lang="en-US" sz="2000" dirty="0">
              <a:solidFill>
                <a:schemeClr val="tx1"/>
              </a:solidFill>
            </a:endParaRPr>
          </a:p>
        </p:txBody>
      </p:sp>
      <p:sp>
        <p:nvSpPr>
          <p:cNvPr id="7" name="Прямоугольник 19">
            <a:extLst>
              <a:ext uri="{FF2B5EF4-FFF2-40B4-BE49-F238E27FC236}">
                <a16:creationId xmlns:a16="http://schemas.microsoft.com/office/drawing/2014/main" id="{ECA484BF-5B3E-4EC7-820E-58B883BA3605}"/>
              </a:ext>
            </a:extLst>
          </p:cNvPr>
          <p:cNvSpPr/>
          <p:nvPr/>
        </p:nvSpPr>
        <p:spPr>
          <a:xfrm>
            <a:off x="827584" y="1450519"/>
            <a:ext cx="5544616" cy="1938992"/>
          </a:xfrm>
          <a:prstGeom prst="rect">
            <a:avLst/>
          </a:prstGeom>
          <a:ln w="12700">
            <a:solidFill>
              <a:schemeClr val="tx1"/>
            </a:solidFill>
          </a:ln>
        </p:spPr>
        <p:txBody>
          <a:bodyPr wrap="square">
            <a:spAutoFit/>
          </a:bodyPr>
          <a:lstStyle/>
          <a:p>
            <a:r>
              <a:rPr lang="en-US" sz="2800" dirty="0">
                <a:solidFill>
                  <a:srgbClr val="FF0000"/>
                </a:solidFill>
                <a:cs typeface="Consolas" panose="020B0609020204030204" pitchFamily="49" charset="0"/>
              </a:rPr>
              <a:t>INCORRECT:</a:t>
            </a:r>
          </a:p>
          <a:p>
            <a:endParaRPr lang="en" sz="2000" dirty="0">
              <a:solidFill>
                <a:srgbClr val="A626A4"/>
              </a:solidFill>
              <a:cs typeface="Consolas" panose="020B0609020204030204" pitchFamily="49" charset="0"/>
            </a:endParaRPr>
          </a:p>
          <a:p>
            <a:r>
              <a:rPr lang="en" sz="2400" dirty="0">
                <a:solidFill>
                  <a:srgbClr val="A626A4"/>
                </a:solidFill>
                <a:cs typeface="Consolas" panose="020B0609020204030204" pitchFamily="49" charset="0"/>
              </a:rPr>
              <a:t>#pragma</a:t>
            </a:r>
            <a:r>
              <a:rPr lang="en" sz="2400" dirty="0">
                <a:solidFill>
                  <a:srgbClr val="333333"/>
                </a:solidFill>
                <a:cs typeface="Consolas" panose="020B0609020204030204" pitchFamily="49" charset="0"/>
              </a:rPr>
              <a:t> </a:t>
            </a:r>
            <a:r>
              <a:rPr lang="en-US" sz="2400" dirty="0">
                <a:solidFill>
                  <a:srgbClr val="986801"/>
                </a:solidFill>
                <a:cs typeface="Consolas" panose="020B0609020204030204" pitchFamily="49" charset="0"/>
              </a:rPr>
              <a:t>omp parallel num_threads(2)</a:t>
            </a:r>
            <a:endParaRPr lang="en" sz="2400" dirty="0">
              <a:solidFill>
                <a:srgbClr val="333333"/>
              </a:solidFill>
              <a:cs typeface="Consolas" panose="020B0609020204030204" pitchFamily="49" charset="0"/>
            </a:endParaRPr>
          </a:p>
          <a:p>
            <a:r>
              <a:rPr lang="en" sz="2400" dirty="0">
                <a:solidFill>
                  <a:srgbClr val="A626A4"/>
                </a:solidFill>
                <a:cs typeface="Consolas" panose="020B0609020204030204" pitchFamily="49" charset="0"/>
              </a:rPr>
              <a:t>for</a:t>
            </a:r>
            <a:r>
              <a:rPr lang="en" sz="2400" dirty="0">
                <a:solidFill>
                  <a:srgbClr val="333333"/>
                </a:solidFill>
                <a:cs typeface="Consolas" panose="020B0609020204030204" pitchFamily="49" charset="0"/>
              </a:rPr>
              <a:t> (</a:t>
            </a:r>
            <a:r>
              <a:rPr lang="en-US" sz="2400" dirty="0">
                <a:solidFill>
                  <a:srgbClr val="A626A4"/>
                </a:solidFill>
              </a:rPr>
              <a:t>int</a:t>
            </a:r>
            <a:r>
              <a:rPr lang="en-US" sz="2400" dirty="0">
                <a:solidFill>
                  <a:srgbClr val="333333"/>
                </a:solidFill>
                <a:cs typeface="Consolas" panose="020B0609020204030204" pitchFamily="49" charset="0"/>
              </a:rPr>
              <a:t> </a:t>
            </a:r>
            <a:r>
              <a:rPr lang="en" sz="2400" dirty="0">
                <a:solidFill>
                  <a:srgbClr val="333333"/>
                </a:solidFill>
                <a:cs typeface="Consolas" panose="020B0609020204030204" pitchFamily="49" charset="0"/>
              </a:rPr>
              <a:t>i </a:t>
            </a:r>
            <a:r>
              <a:rPr lang="en" sz="2400" dirty="0">
                <a:solidFill>
                  <a:srgbClr val="A626A4"/>
                </a:solidFill>
                <a:cs typeface="Consolas" panose="020B0609020204030204" pitchFamily="49" charset="0"/>
              </a:rPr>
              <a:t>=</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1</a:t>
            </a:r>
            <a:r>
              <a:rPr lang="en" sz="2400" dirty="0">
                <a:solidFill>
                  <a:srgbClr val="333333"/>
                </a:solidFill>
                <a:cs typeface="Consolas" panose="020B0609020204030204" pitchFamily="49" charset="0"/>
              </a:rPr>
              <a:t>; i </a:t>
            </a:r>
            <a:r>
              <a:rPr lang="en" sz="2400" dirty="0">
                <a:solidFill>
                  <a:srgbClr val="A626A4"/>
                </a:solidFill>
                <a:cs typeface="Consolas" panose="020B0609020204030204" pitchFamily="49" charset="0"/>
              </a:rPr>
              <a:t>&lt;</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10</a:t>
            </a:r>
            <a:r>
              <a:rPr lang="en" sz="2400" dirty="0">
                <a:solidFill>
                  <a:srgbClr val="333333"/>
                </a:solidFill>
                <a:cs typeface="Consolas" panose="020B0609020204030204" pitchFamily="49" charset="0"/>
              </a:rPr>
              <a:t>; i</a:t>
            </a:r>
            <a:r>
              <a:rPr lang="en" sz="2400" dirty="0">
                <a:solidFill>
                  <a:srgbClr val="A626A4"/>
                </a:solidFill>
                <a:cs typeface="Consolas" panose="020B0609020204030204" pitchFamily="49" charset="0"/>
              </a:rPr>
              <a:t>++</a:t>
            </a:r>
            <a:r>
              <a:rPr lang="en" sz="2400" dirty="0">
                <a:solidFill>
                  <a:srgbClr val="333333"/>
                </a:solidFill>
                <a:cs typeface="Consolas" panose="020B0609020204030204" pitchFamily="49" charset="0"/>
              </a:rPr>
              <a:t>)</a:t>
            </a:r>
          </a:p>
          <a:p>
            <a:r>
              <a:rPr lang="en" sz="2400" dirty="0">
                <a:solidFill>
                  <a:srgbClr val="4078F2"/>
                </a:solidFill>
                <a:cs typeface="Consolas" panose="020B0609020204030204" pitchFamily="49" charset="0"/>
              </a:rPr>
              <a:t>    </a:t>
            </a:r>
            <a:r>
              <a:rPr lang="en" sz="2400" dirty="0">
                <a:solidFill>
                  <a:srgbClr val="0070C0"/>
                </a:solidFill>
                <a:cs typeface="Consolas" panose="020B0609020204030204" pitchFamily="49" charset="0"/>
              </a:rPr>
              <a:t>…</a:t>
            </a:r>
            <a:r>
              <a:rPr lang="en" sz="2400" dirty="0">
                <a:solidFill>
                  <a:srgbClr val="A626A4"/>
                </a:solidFill>
                <a:cs typeface="Consolas" panose="020B0609020204030204" pitchFamily="49" charset="0"/>
              </a:rPr>
              <a:t> </a:t>
            </a:r>
            <a:r>
              <a:rPr lang="en" sz="2400" dirty="0">
                <a:solidFill>
                  <a:schemeClr val="bg1">
                    <a:lumMod val="65000"/>
                  </a:schemeClr>
                </a:solidFill>
                <a:cs typeface="Consolas" panose="020B0609020204030204" pitchFamily="49" charset="0"/>
              </a:rPr>
              <a:t>// </a:t>
            </a:r>
            <a:r>
              <a:rPr lang="en-US" sz="2400" dirty="0">
                <a:solidFill>
                  <a:schemeClr val="bg1">
                    <a:lumMod val="65000"/>
                  </a:schemeClr>
                </a:solidFill>
                <a:cs typeface="Consolas" panose="020B0609020204030204" pitchFamily="49" charset="0"/>
              </a:rPr>
              <a:t>code</a:t>
            </a:r>
          </a:p>
        </p:txBody>
      </p:sp>
      <p:sp>
        <p:nvSpPr>
          <p:cNvPr id="8" name="Прямоугольник 19">
            <a:extLst>
              <a:ext uri="{FF2B5EF4-FFF2-40B4-BE49-F238E27FC236}">
                <a16:creationId xmlns:a16="http://schemas.microsoft.com/office/drawing/2014/main" id="{627A925E-4036-4047-83AA-947F566E700E}"/>
              </a:ext>
            </a:extLst>
          </p:cNvPr>
          <p:cNvSpPr/>
          <p:nvPr/>
        </p:nvSpPr>
        <p:spPr>
          <a:xfrm>
            <a:off x="827584" y="3556010"/>
            <a:ext cx="5544616" cy="1938992"/>
          </a:xfrm>
          <a:prstGeom prst="rect">
            <a:avLst/>
          </a:prstGeom>
          <a:noFill/>
          <a:ln w="12700">
            <a:solidFill>
              <a:schemeClr val="tx1"/>
            </a:solidFill>
          </a:ln>
        </p:spPr>
        <p:txBody>
          <a:bodyPr wrap="square">
            <a:spAutoFit/>
          </a:bodyPr>
          <a:lstStyle/>
          <a:p>
            <a:r>
              <a:rPr lang="en-US" sz="2800" dirty="0">
                <a:solidFill>
                  <a:srgbClr val="00B050"/>
                </a:solidFill>
                <a:cs typeface="Consolas" panose="020B0609020204030204" pitchFamily="49" charset="0"/>
              </a:rPr>
              <a:t>CORRECT:</a:t>
            </a:r>
          </a:p>
          <a:p>
            <a:endParaRPr lang="en" sz="2000" dirty="0">
              <a:solidFill>
                <a:srgbClr val="A626A4"/>
              </a:solidFill>
              <a:cs typeface="Consolas" panose="020B0609020204030204" pitchFamily="49" charset="0"/>
            </a:endParaRPr>
          </a:p>
          <a:p>
            <a:r>
              <a:rPr lang="en" sz="2400" dirty="0">
                <a:solidFill>
                  <a:srgbClr val="A626A4"/>
                </a:solidFill>
                <a:cs typeface="Consolas" panose="020B0609020204030204" pitchFamily="49" charset="0"/>
              </a:rPr>
              <a:t>#pragma</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omp </a:t>
            </a:r>
            <a:r>
              <a:rPr lang="en-US" sz="2400" dirty="0">
                <a:solidFill>
                  <a:srgbClr val="986801"/>
                </a:solidFill>
                <a:cs typeface="Consolas" panose="020B0609020204030204" pitchFamily="49" charset="0"/>
              </a:rPr>
              <a:t>parallel</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for </a:t>
            </a:r>
            <a:r>
              <a:rPr lang="en-US" sz="2400" dirty="0">
                <a:solidFill>
                  <a:srgbClr val="986801"/>
                </a:solidFill>
                <a:cs typeface="Consolas" panose="020B0609020204030204" pitchFamily="49" charset="0"/>
              </a:rPr>
              <a:t>num_threads(2)</a:t>
            </a:r>
            <a:endParaRPr lang="en" sz="2400" dirty="0">
              <a:solidFill>
                <a:srgbClr val="333333"/>
              </a:solidFill>
              <a:cs typeface="Consolas" panose="020B0609020204030204" pitchFamily="49" charset="0"/>
            </a:endParaRPr>
          </a:p>
          <a:p>
            <a:r>
              <a:rPr lang="en" sz="2400" dirty="0">
                <a:solidFill>
                  <a:srgbClr val="A626A4"/>
                </a:solidFill>
                <a:cs typeface="Consolas" panose="020B0609020204030204" pitchFamily="49" charset="0"/>
              </a:rPr>
              <a:t>for</a:t>
            </a:r>
            <a:r>
              <a:rPr lang="en" sz="2400" dirty="0">
                <a:solidFill>
                  <a:srgbClr val="333333"/>
                </a:solidFill>
                <a:cs typeface="Consolas" panose="020B0609020204030204" pitchFamily="49" charset="0"/>
              </a:rPr>
              <a:t> (</a:t>
            </a:r>
            <a:r>
              <a:rPr lang="en-US" sz="2400" dirty="0">
                <a:solidFill>
                  <a:srgbClr val="A626A4"/>
                </a:solidFill>
              </a:rPr>
              <a:t>int </a:t>
            </a:r>
            <a:r>
              <a:rPr lang="en" sz="2400" dirty="0">
                <a:solidFill>
                  <a:srgbClr val="333333"/>
                </a:solidFill>
                <a:cs typeface="Consolas" panose="020B0609020204030204" pitchFamily="49" charset="0"/>
              </a:rPr>
              <a:t>i </a:t>
            </a:r>
            <a:r>
              <a:rPr lang="en" sz="2400" dirty="0">
                <a:solidFill>
                  <a:srgbClr val="A626A4"/>
                </a:solidFill>
                <a:cs typeface="Consolas" panose="020B0609020204030204" pitchFamily="49" charset="0"/>
              </a:rPr>
              <a:t>=</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1</a:t>
            </a:r>
            <a:r>
              <a:rPr lang="en" sz="2400" dirty="0">
                <a:solidFill>
                  <a:srgbClr val="333333"/>
                </a:solidFill>
                <a:cs typeface="Consolas" panose="020B0609020204030204" pitchFamily="49" charset="0"/>
              </a:rPr>
              <a:t>; i </a:t>
            </a:r>
            <a:r>
              <a:rPr lang="en" sz="2400" dirty="0">
                <a:solidFill>
                  <a:srgbClr val="A626A4"/>
                </a:solidFill>
                <a:cs typeface="Consolas" panose="020B0609020204030204" pitchFamily="49" charset="0"/>
              </a:rPr>
              <a:t>&lt;</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10</a:t>
            </a:r>
            <a:r>
              <a:rPr lang="en" sz="2400" dirty="0">
                <a:solidFill>
                  <a:srgbClr val="333333"/>
                </a:solidFill>
                <a:cs typeface="Consolas" panose="020B0609020204030204" pitchFamily="49" charset="0"/>
              </a:rPr>
              <a:t>; i</a:t>
            </a:r>
            <a:r>
              <a:rPr lang="en" sz="2400" dirty="0">
                <a:solidFill>
                  <a:srgbClr val="A626A4"/>
                </a:solidFill>
                <a:cs typeface="Consolas" panose="020B0609020204030204" pitchFamily="49" charset="0"/>
              </a:rPr>
              <a:t>++</a:t>
            </a:r>
            <a:r>
              <a:rPr lang="en" sz="2400" dirty="0">
                <a:solidFill>
                  <a:srgbClr val="333333"/>
                </a:solidFill>
                <a:cs typeface="Consolas" panose="020B0609020204030204" pitchFamily="49" charset="0"/>
              </a:rPr>
              <a:t>)</a:t>
            </a:r>
          </a:p>
          <a:p>
            <a:r>
              <a:rPr lang="en" sz="2400" dirty="0">
                <a:solidFill>
                  <a:srgbClr val="4078F2"/>
                </a:solidFill>
                <a:cs typeface="Consolas" panose="020B0609020204030204" pitchFamily="49" charset="0"/>
              </a:rPr>
              <a:t>    </a:t>
            </a:r>
            <a:r>
              <a:rPr lang="en" sz="2400" dirty="0">
                <a:solidFill>
                  <a:srgbClr val="0070C0"/>
                </a:solidFill>
                <a:cs typeface="Consolas" panose="020B0609020204030204" pitchFamily="49" charset="0"/>
              </a:rPr>
              <a:t>…</a:t>
            </a:r>
            <a:r>
              <a:rPr lang="en" sz="2400" dirty="0">
                <a:solidFill>
                  <a:srgbClr val="A626A4"/>
                </a:solidFill>
                <a:cs typeface="Consolas" panose="020B0609020204030204" pitchFamily="49" charset="0"/>
              </a:rPr>
              <a:t> </a:t>
            </a:r>
            <a:r>
              <a:rPr lang="en" sz="2400" dirty="0">
                <a:solidFill>
                  <a:schemeClr val="bg1">
                    <a:lumMod val="65000"/>
                  </a:schemeClr>
                </a:solidFill>
                <a:cs typeface="Consolas" panose="020B0609020204030204" pitchFamily="49" charset="0"/>
              </a:rPr>
              <a:t>// </a:t>
            </a:r>
            <a:r>
              <a:rPr lang="en-US" sz="2400" dirty="0">
                <a:solidFill>
                  <a:schemeClr val="bg1">
                    <a:lumMod val="65000"/>
                  </a:schemeClr>
                </a:solidFill>
                <a:cs typeface="Consolas" panose="020B0609020204030204" pitchFamily="49" charset="0"/>
              </a:rPr>
              <a:t>code</a:t>
            </a:r>
          </a:p>
        </p:txBody>
      </p:sp>
      <p:sp>
        <p:nvSpPr>
          <p:cNvPr id="10" name="TextBox 9">
            <a:extLst>
              <a:ext uri="{FF2B5EF4-FFF2-40B4-BE49-F238E27FC236}">
                <a16:creationId xmlns:a16="http://schemas.microsoft.com/office/drawing/2014/main" id="{CFA07801-E7BE-4813-9930-59D51DEC4895}"/>
              </a:ext>
            </a:extLst>
          </p:cNvPr>
          <p:cNvSpPr txBox="1"/>
          <p:nvPr/>
        </p:nvSpPr>
        <p:spPr>
          <a:xfrm>
            <a:off x="323528" y="6077634"/>
            <a:ext cx="7920880" cy="646331"/>
          </a:xfrm>
          <a:prstGeom prst="rect">
            <a:avLst/>
          </a:prstGeom>
          <a:noFill/>
        </p:spPr>
        <p:txBody>
          <a:bodyPr wrap="square" rtlCol="0">
            <a:spAutoFit/>
          </a:bodyPr>
          <a:lstStyle/>
          <a:p>
            <a:r>
              <a:rPr lang="en-US" dirty="0"/>
              <a:t>According to A. </a:t>
            </a:r>
            <a:r>
              <a:rPr lang="en-US" dirty="0" err="1"/>
              <a:t>Kolosov</a:t>
            </a:r>
            <a:r>
              <a:rPr lang="en-US" dirty="0"/>
              <a:t>, A. </a:t>
            </a:r>
            <a:r>
              <a:rPr lang="en-US" dirty="0" err="1"/>
              <a:t>Karpov</a:t>
            </a:r>
            <a:r>
              <a:rPr lang="en-US" dirty="0"/>
              <a:t>, E. </a:t>
            </a:r>
            <a:r>
              <a:rPr lang="en-US" dirty="0" err="1"/>
              <a:t>Ryzhikov</a:t>
            </a:r>
            <a:r>
              <a:rPr lang="en-US" dirty="0"/>
              <a:t> “32 OpenMP traps and pitfalls when programming in C++”</a:t>
            </a:r>
            <a:endParaRPr lang="ru-RU" dirty="0"/>
          </a:p>
        </p:txBody>
      </p:sp>
    </p:spTree>
    <p:extLst>
      <p:ext uri="{BB962C8B-B14F-4D97-AF65-F5344CB8AC3E}">
        <p14:creationId xmlns:p14="http://schemas.microsoft.com/office/powerpoint/2010/main" val="2508669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Useless parallelism</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16</a:t>
            </a:fld>
            <a:endParaRPr lang="en-US" sz="2000" dirty="0">
              <a:solidFill>
                <a:schemeClr val="tx1"/>
              </a:solidFill>
            </a:endParaRPr>
          </a:p>
        </p:txBody>
      </p:sp>
      <p:sp>
        <p:nvSpPr>
          <p:cNvPr id="7" name="Прямоугольник 19">
            <a:extLst>
              <a:ext uri="{FF2B5EF4-FFF2-40B4-BE49-F238E27FC236}">
                <a16:creationId xmlns:a16="http://schemas.microsoft.com/office/drawing/2014/main" id="{ECA484BF-5B3E-4EC7-820E-58B883BA3605}"/>
              </a:ext>
            </a:extLst>
          </p:cNvPr>
          <p:cNvSpPr/>
          <p:nvPr/>
        </p:nvSpPr>
        <p:spPr>
          <a:xfrm>
            <a:off x="164095" y="1124744"/>
            <a:ext cx="5079954" cy="3416320"/>
          </a:xfrm>
          <a:prstGeom prst="rect">
            <a:avLst/>
          </a:prstGeom>
          <a:ln w="12700">
            <a:solidFill>
              <a:schemeClr val="tx1"/>
            </a:solidFill>
          </a:ln>
        </p:spPr>
        <p:txBody>
          <a:bodyPr wrap="square">
            <a:spAutoFit/>
          </a:bodyPr>
          <a:lstStyle/>
          <a:p>
            <a:r>
              <a:rPr lang="en-US" sz="2800" dirty="0">
                <a:solidFill>
                  <a:srgbClr val="FF0000"/>
                </a:solidFill>
                <a:cs typeface="Consolas" panose="020B0609020204030204" pitchFamily="49" charset="0"/>
              </a:rPr>
              <a:t>INCORRECT:</a:t>
            </a:r>
          </a:p>
          <a:p>
            <a:endParaRPr lang="en" sz="2000" dirty="0">
              <a:solidFill>
                <a:srgbClr val="A626A4"/>
              </a:solidFill>
              <a:cs typeface="Consolas" panose="020B0609020204030204" pitchFamily="49" charset="0"/>
            </a:endParaRPr>
          </a:p>
          <a:p>
            <a:r>
              <a:rPr lang="en" sz="2400" dirty="0">
                <a:solidFill>
                  <a:srgbClr val="A626A4"/>
                </a:solidFill>
                <a:cs typeface="Consolas" panose="020B0609020204030204" pitchFamily="49" charset="0"/>
              </a:rPr>
              <a:t>#pragma</a:t>
            </a:r>
            <a:r>
              <a:rPr lang="en" sz="2400" dirty="0">
                <a:solidFill>
                  <a:srgbClr val="333333"/>
                </a:solidFill>
                <a:cs typeface="Consolas" panose="020B0609020204030204" pitchFamily="49" charset="0"/>
              </a:rPr>
              <a:t> </a:t>
            </a:r>
            <a:r>
              <a:rPr lang="en-US" sz="2400" dirty="0">
                <a:solidFill>
                  <a:srgbClr val="986801"/>
                </a:solidFill>
                <a:cs typeface="Consolas" panose="020B0609020204030204" pitchFamily="49" charset="0"/>
              </a:rPr>
              <a:t>omp parallel num_threads(2)</a:t>
            </a:r>
            <a:endParaRPr lang="en" sz="2400" dirty="0">
              <a:solidFill>
                <a:srgbClr val="333333"/>
              </a:solidFill>
              <a:cs typeface="Consolas" panose="020B0609020204030204" pitchFamily="49" charset="0"/>
            </a:endParaRPr>
          </a:p>
          <a:p>
            <a:r>
              <a:rPr lang="en" sz="2400" dirty="0">
                <a:cs typeface="Consolas" panose="020B0609020204030204" pitchFamily="49" charset="0"/>
              </a:rPr>
              <a:t>{</a:t>
            </a:r>
          </a:p>
          <a:p>
            <a:r>
              <a:rPr lang="en" sz="2400" dirty="0">
                <a:solidFill>
                  <a:srgbClr val="0070C0"/>
                </a:solidFill>
                <a:cs typeface="Consolas" panose="020B0609020204030204" pitchFamily="49" charset="0"/>
              </a:rPr>
              <a:t>    …</a:t>
            </a:r>
            <a:r>
              <a:rPr lang="en" sz="2400" dirty="0">
                <a:solidFill>
                  <a:srgbClr val="A626A4"/>
                </a:solidFill>
                <a:cs typeface="Consolas" panose="020B0609020204030204" pitchFamily="49" charset="0"/>
              </a:rPr>
              <a:t> </a:t>
            </a:r>
            <a:r>
              <a:rPr lang="en" sz="2400" dirty="0">
                <a:solidFill>
                  <a:schemeClr val="bg1">
                    <a:lumMod val="65000"/>
                  </a:schemeClr>
                </a:solidFill>
                <a:cs typeface="Consolas" panose="020B0609020204030204" pitchFamily="49" charset="0"/>
              </a:rPr>
              <a:t>// </a:t>
            </a:r>
            <a:r>
              <a:rPr lang="en-US" sz="2400" dirty="0">
                <a:solidFill>
                  <a:schemeClr val="bg1">
                    <a:lumMod val="65000"/>
                  </a:schemeClr>
                </a:solidFill>
                <a:cs typeface="Consolas" panose="020B0609020204030204" pitchFamily="49" charset="0"/>
              </a:rPr>
              <a:t>N code lines</a:t>
            </a:r>
          </a:p>
          <a:p>
            <a:r>
              <a:rPr lang="en" sz="2400" dirty="0">
                <a:solidFill>
                  <a:srgbClr val="A626A4"/>
                </a:solidFill>
                <a:cs typeface="Consolas" panose="020B0609020204030204" pitchFamily="49" charset="0"/>
              </a:rPr>
              <a:t>    #</a:t>
            </a:r>
            <a:r>
              <a:rPr lang="en-US" sz="2400" dirty="0">
                <a:solidFill>
                  <a:srgbClr val="A626A4"/>
                </a:solidFill>
                <a:cs typeface="Consolas" panose="020B0609020204030204" pitchFamily="49" charset="0"/>
              </a:rPr>
              <a:t>pragma </a:t>
            </a:r>
            <a:r>
              <a:rPr lang="en-US" sz="2400" dirty="0">
                <a:solidFill>
                  <a:srgbClr val="986801"/>
                </a:solidFill>
                <a:cs typeface="Consolas" panose="020B0609020204030204" pitchFamily="49" charset="0"/>
              </a:rPr>
              <a:t>omp parallel for</a:t>
            </a:r>
          </a:p>
          <a:p>
            <a:r>
              <a:rPr lang="en-US" sz="2400" dirty="0">
                <a:solidFill>
                  <a:srgbClr val="986801"/>
                </a:solidFill>
                <a:cs typeface="Consolas" panose="020B0609020204030204" pitchFamily="49" charset="0"/>
              </a:rPr>
              <a:t>    </a:t>
            </a:r>
            <a:r>
              <a:rPr lang="en" sz="2400" dirty="0">
                <a:solidFill>
                  <a:srgbClr val="A626A4"/>
                </a:solidFill>
                <a:cs typeface="Consolas" panose="020B0609020204030204" pitchFamily="49" charset="0"/>
              </a:rPr>
              <a:t>for</a:t>
            </a:r>
            <a:r>
              <a:rPr lang="en" sz="2400" dirty="0">
                <a:solidFill>
                  <a:srgbClr val="333333"/>
                </a:solidFill>
                <a:cs typeface="Consolas" panose="020B0609020204030204" pitchFamily="49" charset="0"/>
              </a:rPr>
              <a:t> (</a:t>
            </a:r>
            <a:r>
              <a:rPr lang="en-US" sz="2400" dirty="0">
                <a:solidFill>
                  <a:srgbClr val="A626A4"/>
                </a:solidFill>
              </a:rPr>
              <a:t>int</a:t>
            </a:r>
            <a:r>
              <a:rPr lang="en-US" sz="2400" dirty="0">
                <a:solidFill>
                  <a:srgbClr val="333333"/>
                </a:solidFill>
                <a:cs typeface="Consolas" panose="020B0609020204030204" pitchFamily="49" charset="0"/>
              </a:rPr>
              <a:t> </a:t>
            </a:r>
            <a:r>
              <a:rPr lang="en" sz="2400" dirty="0">
                <a:solidFill>
                  <a:srgbClr val="333333"/>
                </a:solidFill>
                <a:cs typeface="Consolas" panose="020B0609020204030204" pitchFamily="49" charset="0"/>
              </a:rPr>
              <a:t>i </a:t>
            </a:r>
            <a:r>
              <a:rPr lang="en" sz="2400" dirty="0">
                <a:solidFill>
                  <a:srgbClr val="A626A4"/>
                </a:solidFill>
                <a:cs typeface="Consolas" panose="020B0609020204030204" pitchFamily="49" charset="0"/>
              </a:rPr>
              <a:t>=</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1</a:t>
            </a:r>
            <a:r>
              <a:rPr lang="en" sz="2400" dirty="0">
                <a:solidFill>
                  <a:srgbClr val="333333"/>
                </a:solidFill>
                <a:cs typeface="Consolas" panose="020B0609020204030204" pitchFamily="49" charset="0"/>
              </a:rPr>
              <a:t>; i </a:t>
            </a:r>
            <a:r>
              <a:rPr lang="en" sz="2400" dirty="0">
                <a:solidFill>
                  <a:srgbClr val="A626A4"/>
                </a:solidFill>
                <a:cs typeface="Consolas" panose="020B0609020204030204" pitchFamily="49" charset="0"/>
              </a:rPr>
              <a:t>&lt;</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10</a:t>
            </a:r>
            <a:r>
              <a:rPr lang="en" sz="2400" dirty="0">
                <a:solidFill>
                  <a:srgbClr val="333333"/>
                </a:solidFill>
                <a:cs typeface="Consolas" panose="020B0609020204030204" pitchFamily="49" charset="0"/>
              </a:rPr>
              <a:t>; i</a:t>
            </a:r>
            <a:r>
              <a:rPr lang="en" sz="2400" dirty="0">
                <a:solidFill>
                  <a:srgbClr val="A626A4"/>
                </a:solidFill>
                <a:cs typeface="Consolas" panose="020B0609020204030204" pitchFamily="49" charset="0"/>
              </a:rPr>
              <a:t>++</a:t>
            </a:r>
            <a:r>
              <a:rPr lang="en" sz="2400" dirty="0">
                <a:solidFill>
                  <a:srgbClr val="333333"/>
                </a:solidFill>
                <a:cs typeface="Consolas" panose="020B0609020204030204" pitchFamily="49" charset="0"/>
              </a:rPr>
              <a:t>)</a:t>
            </a:r>
          </a:p>
          <a:p>
            <a:r>
              <a:rPr lang="en" sz="2400" dirty="0">
                <a:solidFill>
                  <a:srgbClr val="4078F2"/>
                </a:solidFill>
                <a:cs typeface="Consolas" panose="020B0609020204030204" pitchFamily="49" charset="0"/>
              </a:rPr>
              <a:t>        </a:t>
            </a:r>
            <a:r>
              <a:rPr lang="en-US" sz="2400" dirty="0">
                <a:solidFill>
                  <a:srgbClr val="0070C0"/>
                </a:solidFill>
                <a:cs typeface="Consolas" panose="020B0609020204030204" pitchFamily="49" charset="0"/>
              </a:rPr>
              <a:t>function1</a:t>
            </a:r>
            <a:r>
              <a:rPr lang="en-US" sz="2400" dirty="0">
                <a:solidFill>
                  <a:srgbClr val="A626A4"/>
                </a:solidFill>
              </a:rPr>
              <a:t>()</a:t>
            </a:r>
            <a:r>
              <a:rPr lang="en-US" sz="2400" dirty="0"/>
              <a:t>;</a:t>
            </a:r>
          </a:p>
          <a:p>
            <a:r>
              <a:rPr lang="en-US" sz="2400" dirty="0">
                <a:cs typeface="Consolas" panose="020B0609020204030204" pitchFamily="49" charset="0"/>
              </a:rPr>
              <a:t>}</a:t>
            </a:r>
          </a:p>
        </p:txBody>
      </p:sp>
      <p:sp>
        <p:nvSpPr>
          <p:cNvPr id="10" name="TextBox 9">
            <a:extLst>
              <a:ext uri="{FF2B5EF4-FFF2-40B4-BE49-F238E27FC236}">
                <a16:creationId xmlns:a16="http://schemas.microsoft.com/office/drawing/2014/main" id="{CFA07801-E7BE-4813-9930-59D51DEC4895}"/>
              </a:ext>
            </a:extLst>
          </p:cNvPr>
          <p:cNvSpPr txBox="1"/>
          <p:nvPr/>
        </p:nvSpPr>
        <p:spPr>
          <a:xfrm>
            <a:off x="164095" y="5670992"/>
            <a:ext cx="3415321" cy="923330"/>
          </a:xfrm>
          <a:prstGeom prst="rect">
            <a:avLst/>
          </a:prstGeom>
          <a:noFill/>
        </p:spPr>
        <p:txBody>
          <a:bodyPr wrap="square" rtlCol="0">
            <a:spAutoFit/>
          </a:bodyPr>
          <a:lstStyle/>
          <a:p>
            <a:r>
              <a:rPr lang="en-US" dirty="0"/>
              <a:t>According to A. </a:t>
            </a:r>
            <a:r>
              <a:rPr lang="en-US" dirty="0" err="1"/>
              <a:t>Kolosov</a:t>
            </a:r>
            <a:r>
              <a:rPr lang="en-US" dirty="0"/>
              <a:t>, A. </a:t>
            </a:r>
            <a:r>
              <a:rPr lang="en-US" dirty="0" err="1"/>
              <a:t>Karpov</a:t>
            </a:r>
            <a:r>
              <a:rPr lang="en-US" dirty="0"/>
              <a:t>, E. </a:t>
            </a:r>
            <a:r>
              <a:rPr lang="en-US" dirty="0" err="1"/>
              <a:t>Ryzhikov</a:t>
            </a:r>
            <a:r>
              <a:rPr lang="en-US" dirty="0"/>
              <a:t> “32 OpenMP traps and pitfalls when programming in C++”</a:t>
            </a:r>
            <a:endParaRPr lang="ru-RU" dirty="0"/>
          </a:p>
        </p:txBody>
      </p:sp>
      <p:pic>
        <p:nvPicPr>
          <p:cNvPr id="2" name="Picture 1">
            <a:extLst>
              <a:ext uri="{FF2B5EF4-FFF2-40B4-BE49-F238E27FC236}">
                <a16:creationId xmlns:a16="http://schemas.microsoft.com/office/drawing/2014/main" id="{79976A68-0DD0-4952-83F9-BF0F238B96F9}"/>
              </a:ext>
            </a:extLst>
          </p:cNvPr>
          <p:cNvPicPr>
            <a:picLocks noChangeAspect="1"/>
          </p:cNvPicPr>
          <p:nvPr/>
        </p:nvPicPr>
        <p:blipFill>
          <a:blip r:embed="rId3"/>
          <a:stretch>
            <a:fillRect/>
          </a:stretch>
        </p:blipFill>
        <p:spPr>
          <a:xfrm>
            <a:off x="3826657" y="2782263"/>
            <a:ext cx="5184576" cy="3517601"/>
          </a:xfrm>
          <a:prstGeom prst="rect">
            <a:avLst/>
          </a:prstGeom>
        </p:spPr>
      </p:pic>
    </p:spTree>
    <p:extLst>
      <p:ext uri="{BB962C8B-B14F-4D97-AF65-F5344CB8AC3E}">
        <p14:creationId xmlns:p14="http://schemas.microsoft.com/office/powerpoint/2010/main" val="2247250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Redefining the number of threads inside a parallel section</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17</a:t>
            </a:fld>
            <a:endParaRPr lang="en-US" sz="2000" dirty="0">
              <a:solidFill>
                <a:schemeClr val="tx1"/>
              </a:solidFill>
            </a:endParaRPr>
          </a:p>
        </p:txBody>
      </p:sp>
      <p:sp>
        <p:nvSpPr>
          <p:cNvPr id="7" name="Прямоугольник 19">
            <a:extLst>
              <a:ext uri="{FF2B5EF4-FFF2-40B4-BE49-F238E27FC236}">
                <a16:creationId xmlns:a16="http://schemas.microsoft.com/office/drawing/2014/main" id="{ECA484BF-5B3E-4EC7-820E-58B883BA3605}"/>
              </a:ext>
            </a:extLst>
          </p:cNvPr>
          <p:cNvSpPr/>
          <p:nvPr/>
        </p:nvSpPr>
        <p:spPr>
          <a:xfrm>
            <a:off x="416620" y="1470272"/>
            <a:ext cx="3600400" cy="2985433"/>
          </a:xfrm>
          <a:prstGeom prst="rect">
            <a:avLst/>
          </a:prstGeom>
          <a:ln w="12700">
            <a:solidFill>
              <a:schemeClr val="tx1"/>
            </a:solidFill>
          </a:ln>
        </p:spPr>
        <p:txBody>
          <a:bodyPr wrap="square">
            <a:spAutoFit/>
          </a:bodyPr>
          <a:lstStyle/>
          <a:p>
            <a:r>
              <a:rPr lang="en-US" sz="2800" dirty="0">
                <a:solidFill>
                  <a:srgbClr val="FF0000"/>
                </a:solidFill>
                <a:cs typeface="Consolas" panose="020B0609020204030204" pitchFamily="49" charset="0"/>
              </a:rPr>
              <a:t>INCORRECT:</a:t>
            </a:r>
          </a:p>
          <a:p>
            <a:endParaRPr lang="en" sz="2000" dirty="0">
              <a:solidFill>
                <a:srgbClr val="A626A4"/>
              </a:solidFill>
              <a:cs typeface="Consolas" panose="020B0609020204030204" pitchFamily="49" charset="0"/>
            </a:endParaRPr>
          </a:p>
          <a:p>
            <a:r>
              <a:rPr lang="en" sz="2000" dirty="0">
                <a:solidFill>
                  <a:srgbClr val="A626A4"/>
                </a:solidFill>
                <a:cs typeface="Consolas" panose="020B0609020204030204" pitchFamily="49" charset="0"/>
              </a:rPr>
              <a:t>#pragma</a:t>
            </a:r>
            <a:r>
              <a:rPr lang="en" sz="2000" dirty="0">
                <a:solidFill>
                  <a:srgbClr val="333333"/>
                </a:solidFill>
                <a:cs typeface="Consolas" panose="020B0609020204030204" pitchFamily="49" charset="0"/>
              </a:rPr>
              <a:t> </a:t>
            </a:r>
            <a:r>
              <a:rPr lang="en-US" sz="2000" dirty="0">
                <a:solidFill>
                  <a:srgbClr val="986801"/>
                </a:solidFill>
                <a:cs typeface="Consolas" panose="020B0609020204030204" pitchFamily="49" charset="0"/>
              </a:rPr>
              <a:t>omp parallel</a:t>
            </a:r>
            <a:endParaRPr lang="en" sz="2000" dirty="0">
              <a:solidFill>
                <a:srgbClr val="333333"/>
              </a:solidFill>
              <a:cs typeface="Consolas" panose="020B0609020204030204" pitchFamily="49" charset="0"/>
            </a:endParaRPr>
          </a:p>
          <a:p>
            <a:r>
              <a:rPr lang="en" sz="2000" dirty="0">
                <a:cs typeface="Consolas" panose="020B0609020204030204" pitchFamily="49" charset="0"/>
              </a:rPr>
              <a:t>{</a:t>
            </a:r>
          </a:p>
          <a:p>
            <a:r>
              <a:rPr lang="en" sz="2000" dirty="0">
                <a:solidFill>
                  <a:srgbClr val="4078F2"/>
                </a:solidFill>
                <a:cs typeface="Consolas" panose="020B0609020204030204" pitchFamily="49" charset="0"/>
              </a:rPr>
              <a:t>    omp_</a:t>
            </a:r>
            <a:r>
              <a:rPr lang="en-US" sz="2000" dirty="0">
                <a:solidFill>
                  <a:srgbClr val="4078F2"/>
                </a:solidFill>
                <a:cs typeface="Consolas" panose="020B0609020204030204" pitchFamily="49" charset="0"/>
              </a:rPr>
              <a:t>set</a:t>
            </a:r>
            <a:r>
              <a:rPr lang="en" sz="2000" dirty="0">
                <a:solidFill>
                  <a:srgbClr val="4078F2"/>
                </a:solidFill>
                <a:cs typeface="Consolas" panose="020B0609020204030204" pitchFamily="49" charset="0"/>
              </a:rPr>
              <a:t>_</a:t>
            </a:r>
            <a:r>
              <a:rPr lang="en-US" sz="2000" dirty="0">
                <a:solidFill>
                  <a:srgbClr val="4078F2"/>
                </a:solidFill>
                <a:cs typeface="Consolas" panose="020B0609020204030204" pitchFamily="49" charset="0"/>
              </a:rPr>
              <a:t>num_</a:t>
            </a:r>
            <a:r>
              <a:rPr lang="en" sz="2000" dirty="0">
                <a:solidFill>
                  <a:srgbClr val="4078F2"/>
                </a:solidFill>
                <a:cs typeface="Consolas" panose="020B0609020204030204" pitchFamily="49" charset="0"/>
              </a:rPr>
              <a:t>thread</a:t>
            </a:r>
            <a:r>
              <a:rPr lang="en-US" sz="2000" dirty="0">
                <a:solidFill>
                  <a:srgbClr val="4078F2"/>
                </a:solidFill>
                <a:cs typeface="Consolas" panose="020B0609020204030204" pitchFamily="49" charset="0"/>
              </a:rPr>
              <a:t>s</a:t>
            </a:r>
            <a:r>
              <a:rPr lang="en" sz="2000" dirty="0">
                <a:solidFill>
                  <a:srgbClr val="A626A4"/>
                </a:solidFill>
              </a:rPr>
              <a:t>(</a:t>
            </a:r>
            <a:r>
              <a:rPr lang="en" sz="2000" dirty="0">
                <a:solidFill>
                  <a:srgbClr val="986801"/>
                </a:solidFill>
              </a:rPr>
              <a:t>2</a:t>
            </a:r>
            <a:r>
              <a:rPr lang="en" sz="2000" dirty="0">
                <a:solidFill>
                  <a:srgbClr val="A626A4"/>
                </a:solidFill>
              </a:rPr>
              <a:t>)</a:t>
            </a:r>
            <a:r>
              <a:rPr lang="en" sz="2000" dirty="0"/>
              <a:t>;</a:t>
            </a:r>
          </a:p>
          <a:p>
            <a:r>
              <a:rPr lang="en" sz="2000" dirty="0">
                <a:solidFill>
                  <a:srgbClr val="A626A4"/>
                </a:solidFill>
                <a:cs typeface="Consolas" panose="020B0609020204030204" pitchFamily="49" charset="0"/>
              </a:rPr>
              <a:t>    #pragma</a:t>
            </a:r>
            <a:r>
              <a:rPr lang="en" sz="2000" dirty="0">
                <a:solidFill>
                  <a:srgbClr val="333333"/>
                </a:solidFill>
                <a:cs typeface="Consolas" panose="020B0609020204030204" pitchFamily="49" charset="0"/>
              </a:rPr>
              <a:t> </a:t>
            </a:r>
            <a:r>
              <a:rPr lang="en-US" sz="2000" dirty="0">
                <a:solidFill>
                  <a:srgbClr val="986801"/>
                </a:solidFill>
                <a:cs typeface="Consolas" panose="020B0609020204030204" pitchFamily="49" charset="0"/>
              </a:rPr>
              <a:t>omp for</a:t>
            </a:r>
            <a:endParaRPr lang="en" sz="2000" dirty="0"/>
          </a:p>
          <a:p>
            <a:r>
              <a:rPr lang="en" sz="2000" dirty="0">
                <a:solidFill>
                  <a:srgbClr val="A626A4"/>
                </a:solidFill>
                <a:cs typeface="Consolas" panose="020B0609020204030204" pitchFamily="49" charset="0"/>
              </a:rPr>
              <a:t>    for</a:t>
            </a:r>
            <a:r>
              <a:rPr lang="en" sz="2000" dirty="0">
                <a:solidFill>
                  <a:srgbClr val="333333"/>
                </a:solidFill>
                <a:cs typeface="Consolas" panose="020B0609020204030204" pitchFamily="49" charset="0"/>
              </a:rPr>
              <a:t> (</a:t>
            </a:r>
            <a:r>
              <a:rPr lang="en-US" sz="2000" dirty="0">
                <a:solidFill>
                  <a:srgbClr val="A626A4"/>
                </a:solidFill>
              </a:rPr>
              <a:t>int</a:t>
            </a:r>
            <a:r>
              <a:rPr lang="en-US" sz="2000" dirty="0">
                <a:solidFill>
                  <a:srgbClr val="333333"/>
                </a:solidFill>
                <a:cs typeface="Consolas" panose="020B0609020204030204" pitchFamily="49" charset="0"/>
              </a:rPr>
              <a:t> </a:t>
            </a:r>
            <a:r>
              <a:rPr lang="en" sz="2000" dirty="0">
                <a:solidFill>
                  <a:srgbClr val="333333"/>
                </a:solidFill>
                <a:cs typeface="Consolas" panose="020B0609020204030204" pitchFamily="49" charset="0"/>
              </a:rPr>
              <a:t>i </a:t>
            </a:r>
            <a:r>
              <a:rPr lang="en" sz="2000" dirty="0">
                <a:solidFill>
                  <a:srgbClr val="A626A4"/>
                </a:solidFill>
                <a:cs typeface="Consolas" panose="020B0609020204030204" pitchFamily="49" charset="0"/>
              </a:rPr>
              <a:t>=</a:t>
            </a:r>
            <a:r>
              <a:rPr lang="en" sz="2000" dirty="0">
                <a:solidFill>
                  <a:srgbClr val="333333"/>
                </a:solidFill>
                <a:cs typeface="Consolas" panose="020B0609020204030204" pitchFamily="49" charset="0"/>
              </a:rPr>
              <a:t> </a:t>
            </a:r>
            <a:r>
              <a:rPr lang="en" sz="2000" dirty="0">
                <a:solidFill>
                  <a:srgbClr val="986801"/>
                </a:solidFill>
                <a:cs typeface="Consolas" panose="020B0609020204030204" pitchFamily="49" charset="0"/>
              </a:rPr>
              <a:t>0</a:t>
            </a:r>
            <a:r>
              <a:rPr lang="en" sz="2000" dirty="0">
                <a:solidFill>
                  <a:srgbClr val="333333"/>
                </a:solidFill>
                <a:cs typeface="Consolas" panose="020B0609020204030204" pitchFamily="49" charset="0"/>
              </a:rPr>
              <a:t>; i </a:t>
            </a:r>
            <a:r>
              <a:rPr lang="en" sz="2000" dirty="0">
                <a:solidFill>
                  <a:srgbClr val="A626A4"/>
                </a:solidFill>
                <a:cs typeface="Consolas" panose="020B0609020204030204" pitchFamily="49" charset="0"/>
              </a:rPr>
              <a:t>&lt;</a:t>
            </a:r>
            <a:r>
              <a:rPr lang="en" sz="2000" dirty="0">
                <a:solidFill>
                  <a:srgbClr val="333333"/>
                </a:solidFill>
                <a:cs typeface="Consolas" panose="020B0609020204030204" pitchFamily="49" charset="0"/>
              </a:rPr>
              <a:t> </a:t>
            </a:r>
            <a:r>
              <a:rPr lang="en" sz="2000" dirty="0">
                <a:solidFill>
                  <a:srgbClr val="986801"/>
                </a:solidFill>
                <a:cs typeface="Consolas" panose="020B0609020204030204" pitchFamily="49" charset="0"/>
              </a:rPr>
              <a:t>10</a:t>
            </a:r>
            <a:r>
              <a:rPr lang="en" sz="2000" dirty="0">
                <a:solidFill>
                  <a:srgbClr val="333333"/>
                </a:solidFill>
                <a:cs typeface="Consolas" panose="020B0609020204030204" pitchFamily="49" charset="0"/>
              </a:rPr>
              <a:t>; i</a:t>
            </a:r>
            <a:r>
              <a:rPr lang="en" sz="2000" dirty="0">
                <a:solidFill>
                  <a:srgbClr val="A626A4"/>
                </a:solidFill>
                <a:cs typeface="Consolas" panose="020B0609020204030204" pitchFamily="49" charset="0"/>
              </a:rPr>
              <a:t>++</a:t>
            </a:r>
            <a:r>
              <a:rPr lang="en" sz="2000" dirty="0">
                <a:solidFill>
                  <a:srgbClr val="333333"/>
                </a:solidFill>
                <a:cs typeface="Consolas" panose="020B0609020204030204" pitchFamily="49" charset="0"/>
              </a:rPr>
              <a:t>)</a:t>
            </a:r>
          </a:p>
          <a:p>
            <a:r>
              <a:rPr lang="en-US" sz="2000" dirty="0">
                <a:solidFill>
                  <a:srgbClr val="4078F2"/>
                </a:solidFill>
              </a:rPr>
              <a:t>        function1</a:t>
            </a:r>
            <a:r>
              <a:rPr lang="en-US" sz="2000" dirty="0">
                <a:solidFill>
                  <a:srgbClr val="A626A4"/>
                </a:solidFill>
              </a:rPr>
              <a:t>()</a:t>
            </a:r>
            <a:r>
              <a:rPr lang="en-US" sz="2000" dirty="0"/>
              <a:t>;</a:t>
            </a:r>
          </a:p>
          <a:p>
            <a:r>
              <a:rPr lang="en-US" sz="2000" dirty="0"/>
              <a:t>}</a:t>
            </a:r>
          </a:p>
        </p:txBody>
      </p:sp>
      <p:sp>
        <p:nvSpPr>
          <p:cNvPr id="10" name="TextBox 9">
            <a:extLst>
              <a:ext uri="{FF2B5EF4-FFF2-40B4-BE49-F238E27FC236}">
                <a16:creationId xmlns:a16="http://schemas.microsoft.com/office/drawing/2014/main" id="{CFA07801-E7BE-4813-9930-59D51DEC4895}"/>
              </a:ext>
            </a:extLst>
          </p:cNvPr>
          <p:cNvSpPr txBox="1"/>
          <p:nvPr/>
        </p:nvSpPr>
        <p:spPr>
          <a:xfrm>
            <a:off x="159792" y="5477470"/>
            <a:ext cx="3476104" cy="923330"/>
          </a:xfrm>
          <a:prstGeom prst="rect">
            <a:avLst/>
          </a:prstGeom>
          <a:noFill/>
        </p:spPr>
        <p:txBody>
          <a:bodyPr wrap="square" rtlCol="0">
            <a:spAutoFit/>
          </a:bodyPr>
          <a:lstStyle/>
          <a:p>
            <a:r>
              <a:rPr lang="en-US" dirty="0"/>
              <a:t>According to A. </a:t>
            </a:r>
            <a:r>
              <a:rPr lang="en-US" dirty="0" err="1"/>
              <a:t>Kolosov</a:t>
            </a:r>
            <a:r>
              <a:rPr lang="en-US" dirty="0"/>
              <a:t>, A. </a:t>
            </a:r>
            <a:r>
              <a:rPr lang="en-US" dirty="0" err="1"/>
              <a:t>Karpov</a:t>
            </a:r>
            <a:r>
              <a:rPr lang="en-US" dirty="0"/>
              <a:t>, E. </a:t>
            </a:r>
            <a:r>
              <a:rPr lang="en-US" dirty="0" err="1"/>
              <a:t>Ryzhikov</a:t>
            </a:r>
            <a:r>
              <a:rPr lang="en-US" dirty="0"/>
              <a:t> “32 OpenMP traps and pitfalls when programming in C++”</a:t>
            </a:r>
            <a:endParaRPr lang="ru-RU" dirty="0"/>
          </a:p>
        </p:txBody>
      </p:sp>
      <p:sp>
        <p:nvSpPr>
          <p:cNvPr id="9" name="Прямоугольник 19">
            <a:extLst>
              <a:ext uri="{FF2B5EF4-FFF2-40B4-BE49-F238E27FC236}">
                <a16:creationId xmlns:a16="http://schemas.microsoft.com/office/drawing/2014/main" id="{A8542E86-DDBA-41CF-9E51-DB7A5CD1E33F}"/>
              </a:ext>
            </a:extLst>
          </p:cNvPr>
          <p:cNvSpPr/>
          <p:nvPr/>
        </p:nvSpPr>
        <p:spPr>
          <a:xfrm>
            <a:off x="4448324" y="1470272"/>
            <a:ext cx="4320480" cy="2677656"/>
          </a:xfrm>
          <a:prstGeom prst="rect">
            <a:avLst/>
          </a:prstGeom>
          <a:ln w="12700">
            <a:solidFill>
              <a:schemeClr val="tx1"/>
            </a:solidFill>
          </a:ln>
        </p:spPr>
        <p:txBody>
          <a:bodyPr wrap="square">
            <a:spAutoFit/>
          </a:bodyPr>
          <a:lstStyle/>
          <a:p>
            <a:r>
              <a:rPr lang="en-US" sz="2800" dirty="0">
                <a:solidFill>
                  <a:srgbClr val="00B050"/>
                </a:solidFill>
                <a:cs typeface="Consolas" panose="020B0609020204030204" pitchFamily="49" charset="0"/>
              </a:rPr>
              <a:t>CORRECT (2 options):</a:t>
            </a:r>
          </a:p>
          <a:p>
            <a:endParaRPr lang="en" sz="2000" dirty="0">
              <a:solidFill>
                <a:srgbClr val="A626A4"/>
              </a:solidFill>
              <a:cs typeface="Consolas" panose="020B0609020204030204" pitchFamily="49" charset="0"/>
            </a:endParaRPr>
          </a:p>
          <a:p>
            <a:r>
              <a:rPr lang="en" sz="2000" dirty="0">
                <a:solidFill>
                  <a:srgbClr val="A626A4"/>
                </a:solidFill>
                <a:cs typeface="Consolas" panose="020B0609020204030204" pitchFamily="49" charset="0"/>
              </a:rPr>
              <a:t>#pragma</a:t>
            </a:r>
            <a:r>
              <a:rPr lang="en" sz="2000" dirty="0">
                <a:solidFill>
                  <a:srgbClr val="333333"/>
                </a:solidFill>
                <a:cs typeface="Consolas" panose="020B0609020204030204" pitchFamily="49" charset="0"/>
              </a:rPr>
              <a:t> </a:t>
            </a:r>
            <a:r>
              <a:rPr lang="en-US" sz="2000" dirty="0">
                <a:solidFill>
                  <a:srgbClr val="986801"/>
                </a:solidFill>
                <a:cs typeface="Consolas" panose="020B0609020204030204" pitchFamily="49" charset="0"/>
              </a:rPr>
              <a:t>omp parallel num_threads(2)</a:t>
            </a:r>
            <a:endParaRPr lang="en" sz="2000" dirty="0">
              <a:solidFill>
                <a:srgbClr val="333333"/>
              </a:solidFill>
              <a:cs typeface="Consolas" panose="020B0609020204030204" pitchFamily="49" charset="0"/>
            </a:endParaRPr>
          </a:p>
          <a:p>
            <a:r>
              <a:rPr lang="en" sz="2000" dirty="0">
                <a:cs typeface="Consolas" panose="020B0609020204030204" pitchFamily="49" charset="0"/>
              </a:rPr>
              <a:t>{</a:t>
            </a:r>
          </a:p>
          <a:p>
            <a:r>
              <a:rPr lang="en" sz="2000" dirty="0">
                <a:solidFill>
                  <a:srgbClr val="A626A4"/>
                </a:solidFill>
                <a:cs typeface="Consolas" panose="020B0609020204030204" pitchFamily="49" charset="0"/>
              </a:rPr>
              <a:t>    #pragma</a:t>
            </a:r>
            <a:r>
              <a:rPr lang="en" sz="2000" dirty="0">
                <a:solidFill>
                  <a:srgbClr val="333333"/>
                </a:solidFill>
                <a:cs typeface="Consolas" panose="020B0609020204030204" pitchFamily="49" charset="0"/>
              </a:rPr>
              <a:t> </a:t>
            </a:r>
            <a:r>
              <a:rPr lang="en-US" sz="2000" dirty="0">
                <a:solidFill>
                  <a:srgbClr val="986801"/>
                </a:solidFill>
                <a:cs typeface="Consolas" panose="020B0609020204030204" pitchFamily="49" charset="0"/>
              </a:rPr>
              <a:t>omp for</a:t>
            </a:r>
            <a:endParaRPr lang="en" sz="2000" dirty="0"/>
          </a:p>
          <a:p>
            <a:r>
              <a:rPr lang="en" sz="2000" dirty="0">
                <a:solidFill>
                  <a:srgbClr val="A626A4"/>
                </a:solidFill>
                <a:cs typeface="Consolas" panose="020B0609020204030204" pitchFamily="49" charset="0"/>
              </a:rPr>
              <a:t>    for</a:t>
            </a:r>
            <a:r>
              <a:rPr lang="en" sz="2000" dirty="0">
                <a:solidFill>
                  <a:srgbClr val="333333"/>
                </a:solidFill>
                <a:cs typeface="Consolas" panose="020B0609020204030204" pitchFamily="49" charset="0"/>
              </a:rPr>
              <a:t> (</a:t>
            </a:r>
            <a:r>
              <a:rPr lang="en-US" sz="2000" dirty="0">
                <a:solidFill>
                  <a:srgbClr val="A626A4"/>
                </a:solidFill>
              </a:rPr>
              <a:t>int</a:t>
            </a:r>
            <a:r>
              <a:rPr lang="en-US" sz="2000" dirty="0">
                <a:solidFill>
                  <a:srgbClr val="333333"/>
                </a:solidFill>
                <a:cs typeface="Consolas" panose="020B0609020204030204" pitchFamily="49" charset="0"/>
              </a:rPr>
              <a:t> </a:t>
            </a:r>
            <a:r>
              <a:rPr lang="en" sz="2000" dirty="0">
                <a:solidFill>
                  <a:srgbClr val="333333"/>
                </a:solidFill>
                <a:cs typeface="Consolas" panose="020B0609020204030204" pitchFamily="49" charset="0"/>
              </a:rPr>
              <a:t>i </a:t>
            </a:r>
            <a:r>
              <a:rPr lang="en" sz="2000" dirty="0">
                <a:solidFill>
                  <a:srgbClr val="A626A4"/>
                </a:solidFill>
                <a:cs typeface="Consolas" panose="020B0609020204030204" pitchFamily="49" charset="0"/>
              </a:rPr>
              <a:t>=</a:t>
            </a:r>
            <a:r>
              <a:rPr lang="en" sz="2000" dirty="0">
                <a:solidFill>
                  <a:srgbClr val="333333"/>
                </a:solidFill>
                <a:cs typeface="Consolas" panose="020B0609020204030204" pitchFamily="49" charset="0"/>
              </a:rPr>
              <a:t> </a:t>
            </a:r>
            <a:r>
              <a:rPr lang="en" sz="2000" dirty="0">
                <a:solidFill>
                  <a:srgbClr val="986801"/>
                </a:solidFill>
                <a:cs typeface="Consolas" panose="020B0609020204030204" pitchFamily="49" charset="0"/>
              </a:rPr>
              <a:t>0</a:t>
            </a:r>
            <a:r>
              <a:rPr lang="en" sz="2000" dirty="0">
                <a:solidFill>
                  <a:srgbClr val="333333"/>
                </a:solidFill>
                <a:cs typeface="Consolas" panose="020B0609020204030204" pitchFamily="49" charset="0"/>
              </a:rPr>
              <a:t>; i </a:t>
            </a:r>
            <a:r>
              <a:rPr lang="en" sz="2000" dirty="0">
                <a:solidFill>
                  <a:srgbClr val="A626A4"/>
                </a:solidFill>
                <a:cs typeface="Consolas" panose="020B0609020204030204" pitchFamily="49" charset="0"/>
              </a:rPr>
              <a:t>&lt;</a:t>
            </a:r>
            <a:r>
              <a:rPr lang="en" sz="2000" dirty="0">
                <a:solidFill>
                  <a:srgbClr val="333333"/>
                </a:solidFill>
                <a:cs typeface="Consolas" panose="020B0609020204030204" pitchFamily="49" charset="0"/>
              </a:rPr>
              <a:t> </a:t>
            </a:r>
            <a:r>
              <a:rPr lang="en" sz="2000" dirty="0">
                <a:solidFill>
                  <a:srgbClr val="986801"/>
                </a:solidFill>
                <a:cs typeface="Consolas" panose="020B0609020204030204" pitchFamily="49" charset="0"/>
              </a:rPr>
              <a:t>10</a:t>
            </a:r>
            <a:r>
              <a:rPr lang="en" sz="2000" dirty="0">
                <a:solidFill>
                  <a:srgbClr val="333333"/>
                </a:solidFill>
                <a:cs typeface="Consolas" panose="020B0609020204030204" pitchFamily="49" charset="0"/>
              </a:rPr>
              <a:t>; i</a:t>
            </a:r>
            <a:r>
              <a:rPr lang="en" sz="2000" dirty="0">
                <a:solidFill>
                  <a:srgbClr val="A626A4"/>
                </a:solidFill>
                <a:cs typeface="Consolas" panose="020B0609020204030204" pitchFamily="49" charset="0"/>
              </a:rPr>
              <a:t>++</a:t>
            </a:r>
            <a:r>
              <a:rPr lang="en" sz="2000" dirty="0">
                <a:solidFill>
                  <a:srgbClr val="333333"/>
                </a:solidFill>
                <a:cs typeface="Consolas" panose="020B0609020204030204" pitchFamily="49" charset="0"/>
              </a:rPr>
              <a:t>)</a:t>
            </a:r>
          </a:p>
          <a:p>
            <a:r>
              <a:rPr lang="en-US" sz="2000" dirty="0">
                <a:solidFill>
                  <a:srgbClr val="4078F2"/>
                </a:solidFill>
              </a:rPr>
              <a:t>        function1</a:t>
            </a:r>
            <a:r>
              <a:rPr lang="en-US" sz="2000" dirty="0">
                <a:solidFill>
                  <a:srgbClr val="A626A4"/>
                </a:solidFill>
              </a:rPr>
              <a:t>()</a:t>
            </a:r>
            <a:r>
              <a:rPr lang="en-US" sz="2000" dirty="0"/>
              <a:t>;</a:t>
            </a:r>
          </a:p>
          <a:p>
            <a:r>
              <a:rPr lang="en-US" sz="2000" dirty="0"/>
              <a:t>}</a:t>
            </a:r>
          </a:p>
        </p:txBody>
      </p:sp>
      <p:sp>
        <p:nvSpPr>
          <p:cNvPr id="11" name="Прямоугольник 19">
            <a:extLst>
              <a:ext uri="{FF2B5EF4-FFF2-40B4-BE49-F238E27FC236}">
                <a16:creationId xmlns:a16="http://schemas.microsoft.com/office/drawing/2014/main" id="{EFEC90E0-9101-406F-88A9-80951E9266B4}"/>
              </a:ext>
            </a:extLst>
          </p:cNvPr>
          <p:cNvSpPr/>
          <p:nvPr/>
        </p:nvSpPr>
        <p:spPr>
          <a:xfrm>
            <a:off x="4448324" y="4221201"/>
            <a:ext cx="4320480" cy="2246769"/>
          </a:xfrm>
          <a:prstGeom prst="rect">
            <a:avLst/>
          </a:prstGeom>
          <a:ln w="12700">
            <a:solidFill>
              <a:schemeClr val="tx1"/>
            </a:solidFill>
          </a:ln>
        </p:spPr>
        <p:txBody>
          <a:bodyPr wrap="square">
            <a:spAutoFit/>
          </a:bodyPr>
          <a:lstStyle/>
          <a:p>
            <a:r>
              <a:rPr lang="en" sz="2000" dirty="0">
                <a:solidFill>
                  <a:srgbClr val="4078F2"/>
                </a:solidFill>
                <a:cs typeface="Consolas" panose="020B0609020204030204" pitchFamily="49" charset="0"/>
              </a:rPr>
              <a:t>omp_</a:t>
            </a:r>
            <a:r>
              <a:rPr lang="en-US" sz="2000" dirty="0">
                <a:solidFill>
                  <a:srgbClr val="4078F2"/>
                </a:solidFill>
                <a:cs typeface="Consolas" panose="020B0609020204030204" pitchFamily="49" charset="0"/>
              </a:rPr>
              <a:t>set</a:t>
            </a:r>
            <a:r>
              <a:rPr lang="en" sz="2000" dirty="0">
                <a:solidFill>
                  <a:srgbClr val="4078F2"/>
                </a:solidFill>
                <a:cs typeface="Consolas" panose="020B0609020204030204" pitchFamily="49" charset="0"/>
              </a:rPr>
              <a:t>_</a:t>
            </a:r>
            <a:r>
              <a:rPr lang="en-US" sz="2000" dirty="0">
                <a:solidFill>
                  <a:srgbClr val="4078F2"/>
                </a:solidFill>
                <a:cs typeface="Consolas" panose="020B0609020204030204" pitchFamily="49" charset="0"/>
              </a:rPr>
              <a:t>num_</a:t>
            </a:r>
            <a:r>
              <a:rPr lang="en" sz="2000" dirty="0">
                <a:solidFill>
                  <a:srgbClr val="4078F2"/>
                </a:solidFill>
                <a:cs typeface="Consolas" panose="020B0609020204030204" pitchFamily="49" charset="0"/>
              </a:rPr>
              <a:t>thread</a:t>
            </a:r>
            <a:r>
              <a:rPr lang="en-US" sz="2000" dirty="0">
                <a:solidFill>
                  <a:srgbClr val="4078F2"/>
                </a:solidFill>
                <a:cs typeface="Consolas" panose="020B0609020204030204" pitchFamily="49" charset="0"/>
              </a:rPr>
              <a:t>s</a:t>
            </a:r>
            <a:r>
              <a:rPr lang="en" sz="2000" dirty="0">
                <a:solidFill>
                  <a:srgbClr val="A626A4"/>
                </a:solidFill>
              </a:rPr>
              <a:t>(</a:t>
            </a:r>
            <a:r>
              <a:rPr lang="en" sz="2000" dirty="0">
                <a:solidFill>
                  <a:srgbClr val="986801"/>
                </a:solidFill>
              </a:rPr>
              <a:t>2</a:t>
            </a:r>
            <a:r>
              <a:rPr lang="en" sz="2000" dirty="0">
                <a:solidFill>
                  <a:srgbClr val="A626A4"/>
                </a:solidFill>
              </a:rPr>
              <a:t>)</a:t>
            </a:r>
            <a:r>
              <a:rPr lang="en" sz="2000" dirty="0"/>
              <a:t>;</a:t>
            </a:r>
          </a:p>
          <a:p>
            <a:r>
              <a:rPr lang="en" sz="2000" dirty="0">
                <a:solidFill>
                  <a:srgbClr val="A626A4"/>
                </a:solidFill>
                <a:cs typeface="Consolas" panose="020B0609020204030204" pitchFamily="49" charset="0"/>
              </a:rPr>
              <a:t>#pragma</a:t>
            </a:r>
            <a:r>
              <a:rPr lang="en" sz="2000" dirty="0">
                <a:solidFill>
                  <a:srgbClr val="333333"/>
                </a:solidFill>
                <a:cs typeface="Consolas" panose="020B0609020204030204" pitchFamily="49" charset="0"/>
              </a:rPr>
              <a:t> </a:t>
            </a:r>
            <a:r>
              <a:rPr lang="en-US" sz="2000" dirty="0">
                <a:solidFill>
                  <a:srgbClr val="986801"/>
                </a:solidFill>
                <a:cs typeface="Consolas" panose="020B0609020204030204" pitchFamily="49" charset="0"/>
              </a:rPr>
              <a:t>omp parallel</a:t>
            </a:r>
            <a:endParaRPr lang="en" sz="2000" dirty="0">
              <a:solidFill>
                <a:srgbClr val="333333"/>
              </a:solidFill>
              <a:cs typeface="Consolas" panose="020B0609020204030204" pitchFamily="49" charset="0"/>
            </a:endParaRPr>
          </a:p>
          <a:p>
            <a:r>
              <a:rPr lang="en" sz="2000" dirty="0">
                <a:cs typeface="Consolas" panose="020B0609020204030204" pitchFamily="49" charset="0"/>
              </a:rPr>
              <a:t>{</a:t>
            </a:r>
          </a:p>
          <a:p>
            <a:r>
              <a:rPr lang="en" sz="2000" dirty="0">
                <a:solidFill>
                  <a:srgbClr val="A626A4"/>
                </a:solidFill>
                <a:cs typeface="Consolas" panose="020B0609020204030204" pitchFamily="49" charset="0"/>
              </a:rPr>
              <a:t>    #pragma</a:t>
            </a:r>
            <a:r>
              <a:rPr lang="en" sz="2000" dirty="0">
                <a:solidFill>
                  <a:srgbClr val="333333"/>
                </a:solidFill>
                <a:cs typeface="Consolas" panose="020B0609020204030204" pitchFamily="49" charset="0"/>
              </a:rPr>
              <a:t> </a:t>
            </a:r>
            <a:r>
              <a:rPr lang="en-US" sz="2000" dirty="0">
                <a:solidFill>
                  <a:srgbClr val="986801"/>
                </a:solidFill>
                <a:cs typeface="Consolas" panose="020B0609020204030204" pitchFamily="49" charset="0"/>
              </a:rPr>
              <a:t>omp for</a:t>
            </a:r>
            <a:endParaRPr lang="en" sz="2000" dirty="0"/>
          </a:p>
          <a:p>
            <a:r>
              <a:rPr lang="en" sz="2000" dirty="0">
                <a:solidFill>
                  <a:srgbClr val="A626A4"/>
                </a:solidFill>
                <a:cs typeface="Consolas" panose="020B0609020204030204" pitchFamily="49" charset="0"/>
              </a:rPr>
              <a:t>    for</a:t>
            </a:r>
            <a:r>
              <a:rPr lang="en" sz="2000" dirty="0">
                <a:solidFill>
                  <a:srgbClr val="333333"/>
                </a:solidFill>
                <a:cs typeface="Consolas" panose="020B0609020204030204" pitchFamily="49" charset="0"/>
              </a:rPr>
              <a:t> (</a:t>
            </a:r>
            <a:r>
              <a:rPr lang="en-US" sz="2000" dirty="0">
                <a:solidFill>
                  <a:srgbClr val="A626A4"/>
                </a:solidFill>
              </a:rPr>
              <a:t>int</a:t>
            </a:r>
            <a:r>
              <a:rPr lang="en-US" sz="2000" dirty="0">
                <a:solidFill>
                  <a:srgbClr val="333333"/>
                </a:solidFill>
                <a:cs typeface="Consolas" panose="020B0609020204030204" pitchFamily="49" charset="0"/>
              </a:rPr>
              <a:t> </a:t>
            </a:r>
            <a:r>
              <a:rPr lang="en" sz="2000" dirty="0">
                <a:solidFill>
                  <a:srgbClr val="333333"/>
                </a:solidFill>
                <a:cs typeface="Consolas" panose="020B0609020204030204" pitchFamily="49" charset="0"/>
              </a:rPr>
              <a:t>i </a:t>
            </a:r>
            <a:r>
              <a:rPr lang="en" sz="2000" dirty="0">
                <a:solidFill>
                  <a:srgbClr val="A626A4"/>
                </a:solidFill>
                <a:cs typeface="Consolas" panose="020B0609020204030204" pitchFamily="49" charset="0"/>
              </a:rPr>
              <a:t>=</a:t>
            </a:r>
            <a:r>
              <a:rPr lang="en" sz="2000" dirty="0">
                <a:solidFill>
                  <a:srgbClr val="333333"/>
                </a:solidFill>
                <a:cs typeface="Consolas" panose="020B0609020204030204" pitchFamily="49" charset="0"/>
              </a:rPr>
              <a:t> </a:t>
            </a:r>
            <a:r>
              <a:rPr lang="en" sz="2000" dirty="0">
                <a:solidFill>
                  <a:srgbClr val="986801"/>
                </a:solidFill>
                <a:cs typeface="Consolas" panose="020B0609020204030204" pitchFamily="49" charset="0"/>
              </a:rPr>
              <a:t>0</a:t>
            </a:r>
            <a:r>
              <a:rPr lang="en" sz="2000" dirty="0">
                <a:solidFill>
                  <a:srgbClr val="333333"/>
                </a:solidFill>
                <a:cs typeface="Consolas" panose="020B0609020204030204" pitchFamily="49" charset="0"/>
              </a:rPr>
              <a:t>; i </a:t>
            </a:r>
            <a:r>
              <a:rPr lang="en" sz="2000" dirty="0">
                <a:solidFill>
                  <a:srgbClr val="A626A4"/>
                </a:solidFill>
                <a:cs typeface="Consolas" panose="020B0609020204030204" pitchFamily="49" charset="0"/>
              </a:rPr>
              <a:t>&lt;</a:t>
            </a:r>
            <a:r>
              <a:rPr lang="en" sz="2000" dirty="0">
                <a:solidFill>
                  <a:srgbClr val="333333"/>
                </a:solidFill>
                <a:cs typeface="Consolas" panose="020B0609020204030204" pitchFamily="49" charset="0"/>
              </a:rPr>
              <a:t> </a:t>
            </a:r>
            <a:r>
              <a:rPr lang="en" sz="2000" dirty="0">
                <a:solidFill>
                  <a:srgbClr val="986801"/>
                </a:solidFill>
                <a:cs typeface="Consolas" panose="020B0609020204030204" pitchFamily="49" charset="0"/>
              </a:rPr>
              <a:t>10</a:t>
            </a:r>
            <a:r>
              <a:rPr lang="en" sz="2000" dirty="0">
                <a:solidFill>
                  <a:srgbClr val="333333"/>
                </a:solidFill>
                <a:cs typeface="Consolas" panose="020B0609020204030204" pitchFamily="49" charset="0"/>
              </a:rPr>
              <a:t>; i</a:t>
            </a:r>
            <a:r>
              <a:rPr lang="en" sz="2000" dirty="0">
                <a:solidFill>
                  <a:srgbClr val="A626A4"/>
                </a:solidFill>
                <a:cs typeface="Consolas" panose="020B0609020204030204" pitchFamily="49" charset="0"/>
              </a:rPr>
              <a:t>++</a:t>
            </a:r>
            <a:r>
              <a:rPr lang="en" sz="2000" dirty="0">
                <a:solidFill>
                  <a:srgbClr val="333333"/>
                </a:solidFill>
                <a:cs typeface="Consolas" panose="020B0609020204030204" pitchFamily="49" charset="0"/>
              </a:rPr>
              <a:t>)</a:t>
            </a:r>
          </a:p>
          <a:p>
            <a:r>
              <a:rPr lang="en-US" sz="2000" dirty="0">
                <a:solidFill>
                  <a:srgbClr val="4078F2"/>
                </a:solidFill>
              </a:rPr>
              <a:t>        function1</a:t>
            </a:r>
            <a:r>
              <a:rPr lang="en-US" sz="2000" dirty="0">
                <a:solidFill>
                  <a:srgbClr val="A626A4"/>
                </a:solidFill>
              </a:rPr>
              <a:t>()</a:t>
            </a:r>
            <a:r>
              <a:rPr lang="en-US" sz="2000" dirty="0"/>
              <a:t>;</a:t>
            </a:r>
          </a:p>
          <a:p>
            <a:r>
              <a:rPr lang="en-US" sz="2000" dirty="0"/>
              <a:t>}</a:t>
            </a:r>
          </a:p>
        </p:txBody>
      </p:sp>
    </p:spTree>
    <p:extLst>
      <p:ext uri="{BB962C8B-B14F-4D97-AF65-F5344CB8AC3E}">
        <p14:creationId xmlns:p14="http://schemas.microsoft.com/office/powerpoint/2010/main" val="2777656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Undeclared local variables</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18</a:t>
            </a:fld>
            <a:endParaRPr lang="en-US" sz="2000" dirty="0">
              <a:solidFill>
                <a:schemeClr val="tx1"/>
              </a:solidFill>
            </a:endParaRPr>
          </a:p>
        </p:txBody>
      </p:sp>
      <p:sp>
        <p:nvSpPr>
          <p:cNvPr id="7" name="Прямоугольник 19">
            <a:extLst>
              <a:ext uri="{FF2B5EF4-FFF2-40B4-BE49-F238E27FC236}">
                <a16:creationId xmlns:a16="http://schemas.microsoft.com/office/drawing/2014/main" id="{ECA484BF-5B3E-4EC7-820E-58B883BA3605}"/>
              </a:ext>
            </a:extLst>
          </p:cNvPr>
          <p:cNvSpPr/>
          <p:nvPr/>
        </p:nvSpPr>
        <p:spPr>
          <a:xfrm>
            <a:off x="296652" y="1371599"/>
            <a:ext cx="4176464" cy="2677656"/>
          </a:xfrm>
          <a:prstGeom prst="rect">
            <a:avLst/>
          </a:prstGeom>
          <a:ln w="12700">
            <a:solidFill>
              <a:schemeClr val="tx1"/>
            </a:solidFill>
          </a:ln>
        </p:spPr>
        <p:txBody>
          <a:bodyPr wrap="square">
            <a:spAutoFit/>
          </a:bodyPr>
          <a:lstStyle/>
          <a:p>
            <a:r>
              <a:rPr lang="en-US" sz="2800" dirty="0">
                <a:solidFill>
                  <a:srgbClr val="FF0000"/>
                </a:solidFill>
                <a:cs typeface="Consolas" panose="020B0609020204030204" pitchFamily="49" charset="0"/>
              </a:rPr>
              <a:t>INCORRECT:</a:t>
            </a:r>
          </a:p>
          <a:p>
            <a:endParaRPr lang="en" sz="2000" dirty="0">
              <a:solidFill>
                <a:srgbClr val="A626A4"/>
              </a:solidFill>
              <a:cs typeface="Consolas" panose="020B0609020204030204" pitchFamily="49" charset="0"/>
            </a:endParaRPr>
          </a:p>
          <a:p>
            <a:r>
              <a:rPr lang="en-US" sz="2400" dirty="0">
                <a:solidFill>
                  <a:srgbClr val="A626A4"/>
                </a:solidFill>
                <a:cs typeface="Consolas" panose="020B0609020204030204" pitchFamily="49" charset="0"/>
              </a:rPr>
              <a:t>int</a:t>
            </a:r>
            <a:r>
              <a:rPr lang="en-US" sz="2400" dirty="0">
                <a:cs typeface="Consolas" panose="020B0609020204030204" pitchFamily="49" charset="0"/>
              </a:rPr>
              <a:t> a = </a:t>
            </a:r>
            <a:r>
              <a:rPr lang="en-US" sz="2400" dirty="0">
                <a:solidFill>
                  <a:srgbClr val="986801"/>
                </a:solidFill>
                <a:cs typeface="Consolas" panose="020B0609020204030204" pitchFamily="49" charset="0"/>
              </a:rPr>
              <a:t>0</a:t>
            </a:r>
            <a:r>
              <a:rPr lang="en-US" sz="2400" dirty="0">
                <a:cs typeface="Consolas" panose="020B0609020204030204" pitchFamily="49" charset="0"/>
              </a:rPr>
              <a:t>;</a:t>
            </a:r>
            <a:endParaRPr lang="en" sz="2400" dirty="0">
              <a:cs typeface="Consolas" panose="020B0609020204030204" pitchFamily="49" charset="0"/>
            </a:endParaRPr>
          </a:p>
          <a:p>
            <a:r>
              <a:rPr lang="en" sz="2400" dirty="0">
                <a:solidFill>
                  <a:srgbClr val="A626A4"/>
                </a:solidFill>
                <a:cs typeface="Consolas" panose="020B0609020204030204" pitchFamily="49" charset="0"/>
              </a:rPr>
              <a:t>#pragma</a:t>
            </a:r>
            <a:r>
              <a:rPr lang="en" sz="2400" dirty="0">
                <a:solidFill>
                  <a:srgbClr val="333333"/>
                </a:solidFill>
                <a:cs typeface="Consolas" panose="020B0609020204030204" pitchFamily="49" charset="0"/>
              </a:rPr>
              <a:t> </a:t>
            </a:r>
            <a:r>
              <a:rPr lang="en-US" sz="2400" dirty="0">
                <a:solidFill>
                  <a:srgbClr val="986801"/>
                </a:solidFill>
                <a:cs typeface="Consolas" panose="020B0609020204030204" pitchFamily="49" charset="0"/>
              </a:rPr>
              <a:t>omp parallel private</a:t>
            </a:r>
            <a:r>
              <a:rPr lang="en-US" sz="2400" dirty="0">
                <a:cs typeface="Consolas" panose="020B0609020204030204" pitchFamily="49" charset="0"/>
              </a:rPr>
              <a:t>(</a:t>
            </a:r>
            <a:r>
              <a:rPr lang="en-US" sz="2400" dirty="0">
                <a:solidFill>
                  <a:srgbClr val="986801"/>
                </a:solidFill>
                <a:cs typeface="Consolas" panose="020B0609020204030204" pitchFamily="49" charset="0"/>
              </a:rPr>
              <a:t>a</a:t>
            </a:r>
            <a:r>
              <a:rPr lang="en-US" sz="2400" dirty="0">
                <a:cs typeface="Consolas" panose="020B0609020204030204" pitchFamily="49" charset="0"/>
              </a:rPr>
              <a:t>)</a:t>
            </a:r>
            <a:endParaRPr lang="en" sz="2400" dirty="0">
              <a:cs typeface="Consolas" panose="020B0609020204030204" pitchFamily="49" charset="0"/>
            </a:endParaRPr>
          </a:p>
          <a:p>
            <a:r>
              <a:rPr lang="en" sz="2400" dirty="0">
                <a:cs typeface="Consolas" panose="020B0609020204030204" pitchFamily="49" charset="0"/>
              </a:rPr>
              <a:t>{</a:t>
            </a:r>
          </a:p>
          <a:p>
            <a:r>
              <a:rPr lang="en" sz="2400" dirty="0">
                <a:solidFill>
                  <a:srgbClr val="333333"/>
                </a:solidFill>
                <a:cs typeface="Consolas" panose="020B0609020204030204" pitchFamily="49" charset="0"/>
              </a:rPr>
              <a:t>    </a:t>
            </a:r>
            <a:r>
              <a:rPr lang="en-US" sz="2400" dirty="0">
                <a:solidFill>
                  <a:srgbClr val="333333"/>
                </a:solidFill>
                <a:cs typeface="Consolas" panose="020B0609020204030204" pitchFamily="49" charset="0"/>
              </a:rPr>
              <a:t>a</a:t>
            </a:r>
            <a:r>
              <a:rPr lang="en" sz="2400" dirty="0">
                <a:solidFill>
                  <a:srgbClr val="A626A4"/>
                </a:solidFill>
                <a:cs typeface="Consolas" panose="020B0609020204030204" pitchFamily="49" charset="0"/>
              </a:rPr>
              <a:t>++</a:t>
            </a:r>
            <a:r>
              <a:rPr lang="en" sz="2400" dirty="0">
                <a:solidFill>
                  <a:srgbClr val="333333"/>
                </a:solidFill>
                <a:cs typeface="Consolas" panose="020B0609020204030204" pitchFamily="49" charset="0"/>
              </a:rPr>
              <a:t>;</a:t>
            </a:r>
          </a:p>
          <a:p>
            <a:r>
              <a:rPr lang="en" sz="2400" dirty="0">
                <a:solidFill>
                  <a:srgbClr val="333333"/>
                </a:solidFill>
                <a:cs typeface="Consolas" panose="020B0609020204030204" pitchFamily="49" charset="0"/>
              </a:rPr>
              <a:t>}</a:t>
            </a:r>
          </a:p>
        </p:txBody>
      </p:sp>
      <p:sp>
        <p:nvSpPr>
          <p:cNvPr id="8" name="Прямоугольник 19">
            <a:extLst>
              <a:ext uri="{FF2B5EF4-FFF2-40B4-BE49-F238E27FC236}">
                <a16:creationId xmlns:a16="http://schemas.microsoft.com/office/drawing/2014/main" id="{627A925E-4036-4047-83AA-947F566E700E}"/>
              </a:ext>
            </a:extLst>
          </p:cNvPr>
          <p:cNvSpPr/>
          <p:nvPr/>
        </p:nvSpPr>
        <p:spPr>
          <a:xfrm>
            <a:off x="4769768" y="1371732"/>
            <a:ext cx="4176464" cy="3046988"/>
          </a:xfrm>
          <a:prstGeom prst="rect">
            <a:avLst/>
          </a:prstGeom>
          <a:noFill/>
          <a:ln w="12700">
            <a:solidFill>
              <a:schemeClr val="tx1"/>
            </a:solidFill>
          </a:ln>
        </p:spPr>
        <p:txBody>
          <a:bodyPr wrap="square">
            <a:spAutoFit/>
          </a:bodyPr>
          <a:lstStyle/>
          <a:p>
            <a:r>
              <a:rPr lang="en-US" sz="2800" dirty="0">
                <a:solidFill>
                  <a:srgbClr val="00B050"/>
                </a:solidFill>
                <a:cs typeface="Consolas" panose="020B0609020204030204" pitchFamily="49" charset="0"/>
              </a:rPr>
              <a:t>CORRECT:</a:t>
            </a:r>
          </a:p>
          <a:p>
            <a:endParaRPr lang="en" sz="2000" dirty="0">
              <a:solidFill>
                <a:srgbClr val="A626A4"/>
              </a:solidFill>
              <a:cs typeface="Consolas" panose="020B0609020204030204" pitchFamily="49" charset="0"/>
            </a:endParaRPr>
          </a:p>
          <a:p>
            <a:r>
              <a:rPr lang="en-US" sz="2400" dirty="0">
                <a:solidFill>
                  <a:srgbClr val="A626A4"/>
                </a:solidFill>
                <a:cs typeface="Consolas" panose="020B0609020204030204" pitchFamily="49" charset="0"/>
              </a:rPr>
              <a:t>int</a:t>
            </a:r>
            <a:r>
              <a:rPr lang="en-US" sz="2400" dirty="0">
                <a:cs typeface="Consolas" panose="020B0609020204030204" pitchFamily="49" charset="0"/>
              </a:rPr>
              <a:t> a = </a:t>
            </a:r>
            <a:r>
              <a:rPr lang="en-US" sz="2400" dirty="0">
                <a:solidFill>
                  <a:srgbClr val="986801"/>
                </a:solidFill>
                <a:cs typeface="Consolas" panose="020B0609020204030204" pitchFamily="49" charset="0"/>
              </a:rPr>
              <a:t>0</a:t>
            </a:r>
            <a:r>
              <a:rPr lang="en-US" sz="2400" dirty="0">
                <a:cs typeface="Consolas" panose="020B0609020204030204" pitchFamily="49" charset="0"/>
              </a:rPr>
              <a:t>;</a:t>
            </a:r>
            <a:endParaRPr lang="en" sz="2400" dirty="0">
              <a:cs typeface="Consolas" panose="020B0609020204030204" pitchFamily="49" charset="0"/>
            </a:endParaRPr>
          </a:p>
          <a:p>
            <a:r>
              <a:rPr lang="en" sz="2400" dirty="0">
                <a:solidFill>
                  <a:srgbClr val="A626A4"/>
                </a:solidFill>
                <a:cs typeface="Consolas" panose="020B0609020204030204" pitchFamily="49" charset="0"/>
              </a:rPr>
              <a:t>#pragma</a:t>
            </a:r>
            <a:r>
              <a:rPr lang="en" sz="2400" dirty="0">
                <a:solidFill>
                  <a:srgbClr val="333333"/>
                </a:solidFill>
                <a:cs typeface="Consolas" panose="020B0609020204030204" pitchFamily="49" charset="0"/>
              </a:rPr>
              <a:t> </a:t>
            </a:r>
            <a:r>
              <a:rPr lang="en-US" sz="2400" dirty="0">
                <a:solidFill>
                  <a:srgbClr val="986801"/>
                </a:solidFill>
                <a:cs typeface="Consolas" panose="020B0609020204030204" pitchFamily="49" charset="0"/>
              </a:rPr>
              <a:t>omp parallel private</a:t>
            </a:r>
            <a:r>
              <a:rPr lang="en-US" sz="2400" dirty="0">
                <a:cs typeface="Consolas" panose="020B0609020204030204" pitchFamily="49" charset="0"/>
              </a:rPr>
              <a:t>(</a:t>
            </a:r>
            <a:r>
              <a:rPr lang="en-US" sz="2400" dirty="0">
                <a:solidFill>
                  <a:srgbClr val="986801"/>
                </a:solidFill>
                <a:cs typeface="Consolas" panose="020B0609020204030204" pitchFamily="49" charset="0"/>
              </a:rPr>
              <a:t>a</a:t>
            </a:r>
            <a:r>
              <a:rPr lang="en-US" sz="2400" dirty="0">
                <a:cs typeface="Consolas" panose="020B0609020204030204" pitchFamily="49" charset="0"/>
              </a:rPr>
              <a:t>)</a:t>
            </a:r>
            <a:endParaRPr lang="en" sz="2400" dirty="0">
              <a:cs typeface="Consolas" panose="020B0609020204030204" pitchFamily="49" charset="0"/>
            </a:endParaRPr>
          </a:p>
          <a:p>
            <a:r>
              <a:rPr lang="en" sz="2400" dirty="0">
                <a:cs typeface="Consolas" panose="020B0609020204030204" pitchFamily="49" charset="0"/>
              </a:rPr>
              <a:t>{</a:t>
            </a:r>
          </a:p>
          <a:p>
            <a:r>
              <a:rPr lang="en" sz="2400" dirty="0">
                <a:solidFill>
                  <a:srgbClr val="333333"/>
                </a:solidFill>
                <a:cs typeface="Consolas" panose="020B0609020204030204" pitchFamily="49" charset="0"/>
              </a:rPr>
              <a:t>    </a:t>
            </a:r>
            <a:r>
              <a:rPr lang="en-US" sz="2400" dirty="0">
                <a:solidFill>
                  <a:srgbClr val="A626A4"/>
                </a:solidFill>
                <a:cs typeface="Consolas" panose="020B0609020204030204" pitchFamily="49" charset="0"/>
              </a:rPr>
              <a:t>int</a:t>
            </a:r>
            <a:r>
              <a:rPr lang="en-US" sz="2400" dirty="0">
                <a:cs typeface="Consolas" panose="020B0609020204030204" pitchFamily="49" charset="0"/>
              </a:rPr>
              <a:t> a = </a:t>
            </a:r>
            <a:r>
              <a:rPr lang="en-US" sz="2400" dirty="0">
                <a:solidFill>
                  <a:srgbClr val="986801"/>
                </a:solidFill>
                <a:cs typeface="Consolas" panose="020B0609020204030204" pitchFamily="49" charset="0"/>
              </a:rPr>
              <a:t>0</a:t>
            </a:r>
            <a:r>
              <a:rPr lang="en-US" sz="2400" dirty="0">
                <a:cs typeface="Consolas" panose="020B0609020204030204" pitchFamily="49" charset="0"/>
              </a:rPr>
              <a:t>;</a:t>
            </a:r>
            <a:endParaRPr lang="en" sz="2400" dirty="0">
              <a:cs typeface="Consolas" panose="020B0609020204030204" pitchFamily="49" charset="0"/>
            </a:endParaRPr>
          </a:p>
          <a:p>
            <a:r>
              <a:rPr lang="en" sz="2400" dirty="0">
                <a:solidFill>
                  <a:srgbClr val="333333"/>
                </a:solidFill>
                <a:cs typeface="Consolas" panose="020B0609020204030204" pitchFamily="49" charset="0"/>
              </a:rPr>
              <a:t>    </a:t>
            </a:r>
            <a:r>
              <a:rPr lang="en-US" sz="2400" dirty="0">
                <a:solidFill>
                  <a:srgbClr val="333333"/>
                </a:solidFill>
                <a:cs typeface="Consolas" panose="020B0609020204030204" pitchFamily="49" charset="0"/>
              </a:rPr>
              <a:t>a</a:t>
            </a:r>
            <a:r>
              <a:rPr lang="en" sz="2400" dirty="0">
                <a:solidFill>
                  <a:srgbClr val="A626A4"/>
                </a:solidFill>
                <a:cs typeface="Consolas" panose="020B0609020204030204" pitchFamily="49" charset="0"/>
              </a:rPr>
              <a:t>++</a:t>
            </a:r>
            <a:r>
              <a:rPr lang="en" sz="2400" dirty="0">
                <a:solidFill>
                  <a:srgbClr val="333333"/>
                </a:solidFill>
                <a:cs typeface="Consolas" panose="020B0609020204030204" pitchFamily="49" charset="0"/>
              </a:rPr>
              <a:t>;</a:t>
            </a:r>
          </a:p>
          <a:p>
            <a:r>
              <a:rPr lang="en" sz="2400" dirty="0">
                <a:solidFill>
                  <a:srgbClr val="333333"/>
                </a:solidFill>
                <a:cs typeface="Consolas" panose="020B0609020204030204" pitchFamily="49" charset="0"/>
              </a:rPr>
              <a:t>}</a:t>
            </a:r>
          </a:p>
        </p:txBody>
      </p:sp>
      <p:sp>
        <p:nvSpPr>
          <p:cNvPr id="10" name="TextBox 9">
            <a:extLst>
              <a:ext uri="{FF2B5EF4-FFF2-40B4-BE49-F238E27FC236}">
                <a16:creationId xmlns:a16="http://schemas.microsoft.com/office/drawing/2014/main" id="{CFA07801-E7BE-4813-9930-59D51DEC4895}"/>
              </a:ext>
            </a:extLst>
          </p:cNvPr>
          <p:cNvSpPr txBox="1"/>
          <p:nvPr/>
        </p:nvSpPr>
        <p:spPr>
          <a:xfrm>
            <a:off x="323528" y="6077634"/>
            <a:ext cx="7920880" cy="646331"/>
          </a:xfrm>
          <a:prstGeom prst="rect">
            <a:avLst/>
          </a:prstGeom>
          <a:noFill/>
        </p:spPr>
        <p:txBody>
          <a:bodyPr wrap="square" rtlCol="0">
            <a:spAutoFit/>
          </a:bodyPr>
          <a:lstStyle/>
          <a:p>
            <a:r>
              <a:rPr lang="en-US" dirty="0"/>
              <a:t>According to A. </a:t>
            </a:r>
            <a:r>
              <a:rPr lang="en-US" dirty="0" err="1"/>
              <a:t>Kolosov</a:t>
            </a:r>
            <a:r>
              <a:rPr lang="en-US" dirty="0"/>
              <a:t>, A. </a:t>
            </a:r>
            <a:r>
              <a:rPr lang="en-US" dirty="0" err="1"/>
              <a:t>Karpov</a:t>
            </a:r>
            <a:r>
              <a:rPr lang="en-US" dirty="0"/>
              <a:t>, E. </a:t>
            </a:r>
            <a:r>
              <a:rPr lang="en-US" dirty="0" err="1"/>
              <a:t>Ryzhikov</a:t>
            </a:r>
            <a:r>
              <a:rPr lang="en-US" dirty="0"/>
              <a:t> “32 OpenMP traps and pitfalls when programming in C++”</a:t>
            </a:r>
            <a:endParaRPr lang="ru-RU" dirty="0"/>
          </a:p>
        </p:txBody>
      </p:sp>
    </p:spTree>
    <p:extLst>
      <p:ext uri="{BB962C8B-B14F-4D97-AF65-F5344CB8AC3E}">
        <p14:creationId xmlns:p14="http://schemas.microsoft.com/office/powerpoint/2010/main" val="4043040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Local variables are not marked as they should</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19</a:t>
            </a:fld>
            <a:endParaRPr lang="en-US" sz="2000" dirty="0">
              <a:solidFill>
                <a:schemeClr val="tx1"/>
              </a:solidFill>
            </a:endParaRPr>
          </a:p>
        </p:txBody>
      </p:sp>
      <p:sp>
        <p:nvSpPr>
          <p:cNvPr id="7" name="Прямоугольник 19">
            <a:extLst>
              <a:ext uri="{FF2B5EF4-FFF2-40B4-BE49-F238E27FC236}">
                <a16:creationId xmlns:a16="http://schemas.microsoft.com/office/drawing/2014/main" id="{ECA484BF-5B3E-4EC7-820E-58B883BA3605}"/>
              </a:ext>
            </a:extLst>
          </p:cNvPr>
          <p:cNvSpPr/>
          <p:nvPr/>
        </p:nvSpPr>
        <p:spPr>
          <a:xfrm>
            <a:off x="150292" y="1371599"/>
            <a:ext cx="5184576" cy="3908762"/>
          </a:xfrm>
          <a:prstGeom prst="rect">
            <a:avLst/>
          </a:prstGeom>
          <a:ln w="12700">
            <a:solidFill>
              <a:schemeClr val="tx1"/>
            </a:solidFill>
          </a:ln>
        </p:spPr>
        <p:txBody>
          <a:bodyPr wrap="square">
            <a:spAutoFit/>
          </a:bodyPr>
          <a:lstStyle/>
          <a:p>
            <a:r>
              <a:rPr lang="en-US" sz="2800" dirty="0">
                <a:solidFill>
                  <a:srgbClr val="FF0000"/>
                </a:solidFill>
                <a:cs typeface="Consolas" panose="020B0609020204030204" pitchFamily="49" charset="0"/>
              </a:rPr>
              <a:t>INCORRECT:</a:t>
            </a:r>
          </a:p>
          <a:p>
            <a:endParaRPr lang="en" sz="2000" dirty="0">
              <a:solidFill>
                <a:srgbClr val="A626A4"/>
              </a:solidFill>
              <a:cs typeface="Consolas" panose="020B0609020204030204" pitchFamily="49" charset="0"/>
            </a:endParaRPr>
          </a:p>
          <a:p>
            <a:r>
              <a:rPr lang="en-US" sz="2000" dirty="0">
                <a:solidFill>
                  <a:srgbClr val="A626A4"/>
                </a:solidFill>
                <a:cs typeface="Consolas" panose="020B0609020204030204" pitchFamily="49" charset="0"/>
              </a:rPr>
              <a:t>size_t</a:t>
            </a:r>
            <a:r>
              <a:rPr lang="en-US" sz="2000" dirty="0">
                <a:cs typeface="Consolas" panose="020B0609020204030204" pitchFamily="49" charset="0"/>
              </a:rPr>
              <a:t> i;</a:t>
            </a:r>
            <a:endParaRPr lang="en" sz="2000" dirty="0">
              <a:cs typeface="Consolas" panose="020B0609020204030204" pitchFamily="49" charset="0"/>
            </a:endParaRPr>
          </a:p>
          <a:p>
            <a:r>
              <a:rPr lang="en" sz="2000" dirty="0">
                <a:solidFill>
                  <a:srgbClr val="A626A4"/>
                </a:solidFill>
                <a:cs typeface="Consolas" panose="020B0609020204030204" pitchFamily="49" charset="0"/>
              </a:rPr>
              <a:t>#pragma</a:t>
            </a:r>
            <a:r>
              <a:rPr lang="en" sz="2000" dirty="0">
                <a:solidFill>
                  <a:srgbClr val="333333"/>
                </a:solidFill>
                <a:cs typeface="Consolas" panose="020B0609020204030204" pitchFamily="49" charset="0"/>
              </a:rPr>
              <a:t> </a:t>
            </a:r>
            <a:r>
              <a:rPr lang="en-US" sz="2000" dirty="0">
                <a:solidFill>
                  <a:srgbClr val="986801"/>
                </a:solidFill>
                <a:cs typeface="Consolas" panose="020B0609020204030204" pitchFamily="49" charset="0"/>
              </a:rPr>
              <a:t>omp parallel sections</a:t>
            </a:r>
            <a:r>
              <a:rPr lang="ru-RU" sz="2000" dirty="0">
                <a:solidFill>
                  <a:srgbClr val="986801"/>
                </a:solidFill>
                <a:cs typeface="Consolas" panose="020B0609020204030204" pitchFamily="49" charset="0"/>
              </a:rPr>
              <a:t> </a:t>
            </a:r>
            <a:r>
              <a:rPr lang="en-US" sz="2000" dirty="0">
                <a:solidFill>
                  <a:srgbClr val="986801"/>
                </a:solidFill>
                <a:cs typeface="Consolas" panose="020B0609020204030204" pitchFamily="49" charset="0"/>
              </a:rPr>
              <a:t>num_threads(2)</a:t>
            </a:r>
          </a:p>
          <a:p>
            <a:r>
              <a:rPr lang="en" sz="2000" dirty="0">
                <a:solidFill>
                  <a:srgbClr val="333333"/>
                </a:solidFill>
                <a:cs typeface="Consolas" panose="020B0609020204030204" pitchFamily="49" charset="0"/>
              </a:rPr>
              <a:t>{</a:t>
            </a:r>
          </a:p>
          <a:p>
            <a:r>
              <a:rPr lang="en" sz="2000" dirty="0">
                <a:solidFill>
                  <a:srgbClr val="A626A4"/>
                </a:solidFill>
                <a:cs typeface="Consolas" panose="020B0609020204030204" pitchFamily="49" charset="0"/>
              </a:rPr>
              <a:t>    #pragma</a:t>
            </a:r>
            <a:r>
              <a:rPr lang="en" sz="2000" dirty="0">
                <a:solidFill>
                  <a:srgbClr val="333333"/>
                </a:solidFill>
                <a:cs typeface="Consolas" panose="020B0609020204030204" pitchFamily="49" charset="0"/>
              </a:rPr>
              <a:t> </a:t>
            </a:r>
            <a:r>
              <a:rPr lang="en" sz="2000" dirty="0">
                <a:solidFill>
                  <a:srgbClr val="986801"/>
                </a:solidFill>
                <a:cs typeface="Consolas" panose="020B0609020204030204" pitchFamily="49" charset="0"/>
              </a:rPr>
              <a:t>omp </a:t>
            </a:r>
            <a:r>
              <a:rPr lang="en-US" sz="2000" dirty="0">
                <a:solidFill>
                  <a:srgbClr val="986801"/>
                </a:solidFill>
                <a:cs typeface="Consolas" panose="020B0609020204030204" pitchFamily="49" charset="0"/>
              </a:rPr>
              <a:t>section</a:t>
            </a:r>
            <a:endParaRPr lang="en" sz="2000" dirty="0">
              <a:solidFill>
                <a:srgbClr val="986801"/>
              </a:solidFill>
              <a:cs typeface="Consolas" panose="020B0609020204030204" pitchFamily="49" charset="0"/>
            </a:endParaRPr>
          </a:p>
          <a:p>
            <a:r>
              <a:rPr lang="en" sz="2000" dirty="0">
                <a:solidFill>
                  <a:srgbClr val="986801"/>
                </a:solidFill>
                <a:cs typeface="Consolas" panose="020B0609020204030204" pitchFamily="49" charset="0"/>
              </a:rPr>
              <a:t>    </a:t>
            </a:r>
            <a:r>
              <a:rPr lang="en" sz="2000" dirty="0">
                <a:solidFill>
                  <a:srgbClr val="A626A4"/>
                </a:solidFill>
                <a:cs typeface="Consolas" panose="020B0609020204030204" pitchFamily="49" charset="0"/>
              </a:rPr>
              <a:t>for</a:t>
            </a:r>
            <a:r>
              <a:rPr lang="en" sz="2000" dirty="0">
                <a:solidFill>
                  <a:srgbClr val="333333"/>
                </a:solidFill>
                <a:cs typeface="Consolas" panose="020B0609020204030204" pitchFamily="49" charset="0"/>
              </a:rPr>
              <a:t> (i </a:t>
            </a:r>
            <a:r>
              <a:rPr lang="en" sz="2000" dirty="0">
                <a:solidFill>
                  <a:srgbClr val="A626A4"/>
                </a:solidFill>
                <a:cs typeface="Consolas" panose="020B0609020204030204" pitchFamily="49" charset="0"/>
              </a:rPr>
              <a:t>=</a:t>
            </a:r>
            <a:r>
              <a:rPr lang="en" sz="2000" dirty="0">
                <a:solidFill>
                  <a:srgbClr val="333333"/>
                </a:solidFill>
                <a:cs typeface="Consolas" panose="020B0609020204030204" pitchFamily="49" charset="0"/>
              </a:rPr>
              <a:t> </a:t>
            </a:r>
            <a:r>
              <a:rPr lang="en" sz="2000" dirty="0">
                <a:solidFill>
                  <a:srgbClr val="986801"/>
                </a:solidFill>
                <a:cs typeface="Consolas" panose="020B0609020204030204" pitchFamily="49" charset="0"/>
              </a:rPr>
              <a:t>0</a:t>
            </a:r>
            <a:r>
              <a:rPr lang="en" sz="2000" dirty="0">
                <a:solidFill>
                  <a:srgbClr val="333333"/>
                </a:solidFill>
                <a:cs typeface="Consolas" panose="020B0609020204030204" pitchFamily="49" charset="0"/>
              </a:rPr>
              <a:t>; i </a:t>
            </a:r>
            <a:r>
              <a:rPr lang="en" sz="2000" dirty="0">
                <a:solidFill>
                  <a:srgbClr val="A626A4"/>
                </a:solidFill>
                <a:cs typeface="Consolas" panose="020B0609020204030204" pitchFamily="49" charset="0"/>
              </a:rPr>
              <a:t>!=</a:t>
            </a:r>
            <a:r>
              <a:rPr lang="en" sz="2000" dirty="0">
                <a:solidFill>
                  <a:srgbClr val="333333"/>
                </a:solidFill>
                <a:cs typeface="Consolas" panose="020B0609020204030204" pitchFamily="49" charset="0"/>
              </a:rPr>
              <a:t> </a:t>
            </a:r>
            <a:r>
              <a:rPr lang="en-US" sz="2000" dirty="0">
                <a:solidFill>
                  <a:srgbClr val="333333"/>
                </a:solidFill>
                <a:cs typeface="Consolas" panose="020B0609020204030204" pitchFamily="49" charset="0"/>
              </a:rPr>
              <a:t>arraySize;</a:t>
            </a:r>
            <a:r>
              <a:rPr lang="en" sz="2000" dirty="0">
                <a:solidFill>
                  <a:srgbClr val="333333"/>
                </a:solidFill>
                <a:cs typeface="Consolas" panose="020B0609020204030204" pitchFamily="49" charset="0"/>
              </a:rPr>
              <a:t> </a:t>
            </a:r>
            <a:r>
              <a:rPr lang="en" sz="2000" dirty="0">
                <a:solidFill>
                  <a:srgbClr val="A626A4"/>
                </a:solidFill>
                <a:cs typeface="Consolas" panose="020B0609020204030204" pitchFamily="49" charset="0"/>
              </a:rPr>
              <a:t>++</a:t>
            </a:r>
            <a:r>
              <a:rPr lang="en" sz="2000" dirty="0">
                <a:solidFill>
                  <a:srgbClr val="333333"/>
                </a:solidFill>
                <a:cs typeface="Consolas" panose="020B0609020204030204" pitchFamily="49" charset="0"/>
              </a:rPr>
              <a:t>i)</a:t>
            </a:r>
          </a:p>
          <a:p>
            <a:r>
              <a:rPr lang="en" sz="2000" dirty="0">
                <a:solidFill>
                  <a:srgbClr val="4078F2"/>
                </a:solidFill>
                <a:cs typeface="Consolas" panose="020B0609020204030204" pitchFamily="49" charset="0"/>
              </a:rPr>
              <a:t>        </a:t>
            </a:r>
            <a:r>
              <a:rPr lang="en" sz="2000" dirty="0">
                <a:solidFill>
                  <a:srgbClr val="C00000"/>
                </a:solidFill>
                <a:cs typeface="Consolas" panose="020B0609020204030204" pitchFamily="49" charset="0"/>
              </a:rPr>
              <a:t>array</a:t>
            </a:r>
            <a:r>
              <a:rPr lang="en" sz="2000" dirty="0">
                <a:cs typeface="Consolas" panose="020B0609020204030204" pitchFamily="49" charset="0"/>
              </a:rPr>
              <a:t>[i].</a:t>
            </a:r>
            <a:r>
              <a:rPr lang="en" sz="2000" dirty="0">
                <a:solidFill>
                  <a:srgbClr val="C00000"/>
                </a:solidFill>
                <a:cs typeface="Consolas" panose="020B0609020204030204" pitchFamily="49" charset="0"/>
              </a:rPr>
              <a:t>a</a:t>
            </a:r>
            <a:r>
              <a:rPr lang="en" sz="2000" dirty="0">
                <a:solidFill>
                  <a:srgbClr val="0070C0"/>
                </a:solidFill>
                <a:cs typeface="Consolas" panose="020B0609020204030204" pitchFamily="49" charset="0"/>
              </a:rPr>
              <a:t> </a:t>
            </a:r>
            <a:r>
              <a:rPr lang="en" sz="2000" dirty="0">
                <a:solidFill>
                  <a:srgbClr val="A626A4"/>
                </a:solidFill>
              </a:rPr>
              <a:t>=</a:t>
            </a:r>
            <a:r>
              <a:rPr lang="en" sz="2000" dirty="0">
                <a:solidFill>
                  <a:srgbClr val="0070C0"/>
                </a:solidFill>
                <a:cs typeface="Consolas" panose="020B0609020204030204" pitchFamily="49" charset="0"/>
              </a:rPr>
              <a:t> </a:t>
            </a:r>
            <a:r>
              <a:rPr lang="en" sz="2000" dirty="0">
                <a:solidFill>
                  <a:srgbClr val="986801"/>
                </a:solidFill>
              </a:rPr>
              <a:t>1</a:t>
            </a:r>
            <a:r>
              <a:rPr lang="en" sz="2000" dirty="0">
                <a:cs typeface="Consolas" panose="020B0609020204030204" pitchFamily="49" charset="0"/>
              </a:rPr>
              <a:t>;</a:t>
            </a:r>
            <a:endParaRPr lang="en-US" sz="2000" dirty="0">
              <a:cs typeface="Consolas" panose="020B0609020204030204" pitchFamily="49" charset="0"/>
            </a:endParaRPr>
          </a:p>
          <a:p>
            <a:r>
              <a:rPr lang="en" sz="2000" dirty="0">
                <a:solidFill>
                  <a:srgbClr val="A626A4"/>
                </a:solidFill>
                <a:cs typeface="Consolas" panose="020B0609020204030204" pitchFamily="49" charset="0"/>
              </a:rPr>
              <a:t>    #pragma</a:t>
            </a:r>
            <a:r>
              <a:rPr lang="en" sz="2000" dirty="0">
                <a:solidFill>
                  <a:srgbClr val="333333"/>
                </a:solidFill>
                <a:cs typeface="Consolas" panose="020B0609020204030204" pitchFamily="49" charset="0"/>
              </a:rPr>
              <a:t> </a:t>
            </a:r>
            <a:r>
              <a:rPr lang="en" sz="2000" dirty="0">
                <a:solidFill>
                  <a:srgbClr val="986801"/>
                </a:solidFill>
                <a:cs typeface="Consolas" panose="020B0609020204030204" pitchFamily="49" charset="0"/>
              </a:rPr>
              <a:t>omp </a:t>
            </a:r>
            <a:r>
              <a:rPr lang="en-US" sz="2000" dirty="0">
                <a:solidFill>
                  <a:srgbClr val="986801"/>
                </a:solidFill>
                <a:cs typeface="Consolas" panose="020B0609020204030204" pitchFamily="49" charset="0"/>
              </a:rPr>
              <a:t>section</a:t>
            </a:r>
            <a:endParaRPr lang="en" sz="2000" dirty="0">
              <a:solidFill>
                <a:srgbClr val="986801"/>
              </a:solidFill>
              <a:cs typeface="Consolas" panose="020B0609020204030204" pitchFamily="49" charset="0"/>
            </a:endParaRPr>
          </a:p>
          <a:p>
            <a:r>
              <a:rPr lang="en" sz="2000" dirty="0">
                <a:solidFill>
                  <a:srgbClr val="986801"/>
                </a:solidFill>
                <a:cs typeface="Consolas" panose="020B0609020204030204" pitchFamily="49" charset="0"/>
              </a:rPr>
              <a:t>    </a:t>
            </a:r>
            <a:r>
              <a:rPr lang="en" sz="2000" dirty="0">
                <a:solidFill>
                  <a:srgbClr val="A626A4"/>
                </a:solidFill>
                <a:cs typeface="Consolas" panose="020B0609020204030204" pitchFamily="49" charset="0"/>
              </a:rPr>
              <a:t>for</a:t>
            </a:r>
            <a:r>
              <a:rPr lang="en" sz="2000" dirty="0">
                <a:solidFill>
                  <a:srgbClr val="333333"/>
                </a:solidFill>
                <a:cs typeface="Consolas" panose="020B0609020204030204" pitchFamily="49" charset="0"/>
              </a:rPr>
              <a:t> (i </a:t>
            </a:r>
            <a:r>
              <a:rPr lang="en" sz="2000" dirty="0">
                <a:solidFill>
                  <a:srgbClr val="A626A4"/>
                </a:solidFill>
                <a:cs typeface="Consolas" panose="020B0609020204030204" pitchFamily="49" charset="0"/>
              </a:rPr>
              <a:t>=</a:t>
            </a:r>
            <a:r>
              <a:rPr lang="en" sz="2000" dirty="0">
                <a:solidFill>
                  <a:srgbClr val="333333"/>
                </a:solidFill>
                <a:cs typeface="Consolas" panose="020B0609020204030204" pitchFamily="49" charset="0"/>
              </a:rPr>
              <a:t> </a:t>
            </a:r>
            <a:r>
              <a:rPr lang="en" sz="2000" dirty="0">
                <a:solidFill>
                  <a:srgbClr val="986801"/>
                </a:solidFill>
                <a:cs typeface="Consolas" panose="020B0609020204030204" pitchFamily="49" charset="0"/>
              </a:rPr>
              <a:t>0</a:t>
            </a:r>
            <a:r>
              <a:rPr lang="en" sz="2000" dirty="0">
                <a:solidFill>
                  <a:srgbClr val="333333"/>
                </a:solidFill>
                <a:cs typeface="Consolas" panose="020B0609020204030204" pitchFamily="49" charset="0"/>
              </a:rPr>
              <a:t>; i </a:t>
            </a:r>
            <a:r>
              <a:rPr lang="en" sz="2000" dirty="0">
                <a:solidFill>
                  <a:srgbClr val="A626A4"/>
                </a:solidFill>
                <a:cs typeface="Consolas" panose="020B0609020204030204" pitchFamily="49" charset="0"/>
              </a:rPr>
              <a:t>!=</a:t>
            </a:r>
            <a:r>
              <a:rPr lang="en" sz="2000" dirty="0">
                <a:solidFill>
                  <a:srgbClr val="333333"/>
                </a:solidFill>
                <a:cs typeface="Consolas" panose="020B0609020204030204" pitchFamily="49" charset="0"/>
              </a:rPr>
              <a:t> </a:t>
            </a:r>
            <a:r>
              <a:rPr lang="en-US" sz="2000" dirty="0">
                <a:solidFill>
                  <a:srgbClr val="333333"/>
                </a:solidFill>
                <a:cs typeface="Consolas" panose="020B0609020204030204" pitchFamily="49" charset="0"/>
              </a:rPr>
              <a:t>arraySize;</a:t>
            </a:r>
            <a:r>
              <a:rPr lang="en" sz="2000" dirty="0">
                <a:solidFill>
                  <a:srgbClr val="333333"/>
                </a:solidFill>
                <a:cs typeface="Consolas" panose="020B0609020204030204" pitchFamily="49" charset="0"/>
              </a:rPr>
              <a:t> </a:t>
            </a:r>
            <a:r>
              <a:rPr lang="en" sz="2000" dirty="0">
                <a:solidFill>
                  <a:srgbClr val="A626A4"/>
                </a:solidFill>
                <a:cs typeface="Consolas" panose="020B0609020204030204" pitchFamily="49" charset="0"/>
              </a:rPr>
              <a:t>++</a:t>
            </a:r>
            <a:r>
              <a:rPr lang="en" sz="2000" dirty="0">
                <a:solidFill>
                  <a:srgbClr val="333333"/>
                </a:solidFill>
                <a:cs typeface="Consolas" panose="020B0609020204030204" pitchFamily="49" charset="0"/>
              </a:rPr>
              <a:t>i)</a:t>
            </a:r>
          </a:p>
          <a:p>
            <a:r>
              <a:rPr lang="en" sz="2000" dirty="0">
                <a:solidFill>
                  <a:srgbClr val="4078F2"/>
                </a:solidFill>
                <a:cs typeface="Consolas" panose="020B0609020204030204" pitchFamily="49" charset="0"/>
              </a:rPr>
              <a:t>        </a:t>
            </a:r>
            <a:r>
              <a:rPr lang="en" sz="2000" dirty="0">
                <a:solidFill>
                  <a:srgbClr val="C00000"/>
                </a:solidFill>
                <a:cs typeface="Consolas" panose="020B0609020204030204" pitchFamily="49" charset="0"/>
              </a:rPr>
              <a:t>array</a:t>
            </a:r>
            <a:r>
              <a:rPr lang="en" sz="2000" dirty="0">
                <a:cs typeface="Consolas" panose="020B0609020204030204" pitchFamily="49" charset="0"/>
              </a:rPr>
              <a:t>[i].</a:t>
            </a:r>
            <a:r>
              <a:rPr lang="en-US" sz="2000" dirty="0">
                <a:solidFill>
                  <a:srgbClr val="C00000"/>
                </a:solidFill>
                <a:cs typeface="Consolas" panose="020B0609020204030204" pitchFamily="49" charset="0"/>
              </a:rPr>
              <a:t>b</a:t>
            </a:r>
            <a:r>
              <a:rPr lang="en" sz="2000" dirty="0">
                <a:solidFill>
                  <a:srgbClr val="0070C0"/>
                </a:solidFill>
                <a:cs typeface="Consolas" panose="020B0609020204030204" pitchFamily="49" charset="0"/>
              </a:rPr>
              <a:t> </a:t>
            </a:r>
            <a:r>
              <a:rPr lang="en" sz="2000" dirty="0">
                <a:solidFill>
                  <a:srgbClr val="A626A4"/>
                </a:solidFill>
              </a:rPr>
              <a:t>=</a:t>
            </a:r>
            <a:r>
              <a:rPr lang="en" sz="2000" dirty="0">
                <a:solidFill>
                  <a:srgbClr val="0070C0"/>
                </a:solidFill>
                <a:cs typeface="Consolas" panose="020B0609020204030204" pitchFamily="49" charset="0"/>
              </a:rPr>
              <a:t> </a:t>
            </a:r>
            <a:r>
              <a:rPr lang="en" sz="2000" dirty="0">
                <a:solidFill>
                  <a:srgbClr val="986801"/>
                </a:solidFill>
              </a:rPr>
              <a:t>2</a:t>
            </a:r>
            <a:r>
              <a:rPr lang="en" sz="2000" dirty="0">
                <a:cs typeface="Consolas" panose="020B0609020204030204" pitchFamily="49" charset="0"/>
              </a:rPr>
              <a:t>;</a:t>
            </a:r>
            <a:endParaRPr lang="en-US" sz="2000" dirty="0">
              <a:cs typeface="Consolas" panose="020B0609020204030204" pitchFamily="49" charset="0"/>
            </a:endParaRPr>
          </a:p>
          <a:p>
            <a:r>
              <a:rPr lang="en-US" sz="2000" dirty="0">
                <a:cs typeface="Consolas" panose="020B0609020204030204" pitchFamily="49" charset="0"/>
              </a:rPr>
              <a:t>}</a:t>
            </a:r>
          </a:p>
        </p:txBody>
      </p:sp>
      <p:sp>
        <p:nvSpPr>
          <p:cNvPr id="10" name="TextBox 9">
            <a:extLst>
              <a:ext uri="{FF2B5EF4-FFF2-40B4-BE49-F238E27FC236}">
                <a16:creationId xmlns:a16="http://schemas.microsoft.com/office/drawing/2014/main" id="{CFA07801-E7BE-4813-9930-59D51DEC4895}"/>
              </a:ext>
            </a:extLst>
          </p:cNvPr>
          <p:cNvSpPr txBox="1"/>
          <p:nvPr/>
        </p:nvSpPr>
        <p:spPr>
          <a:xfrm>
            <a:off x="150292" y="5592235"/>
            <a:ext cx="3408288" cy="923330"/>
          </a:xfrm>
          <a:prstGeom prst="rect">
            <a:avLst/>
          </a:prstGeom>
          <a:noFill/>
        </p:spPr>
        <p:txBody>
          <a:bodyPr wrap="square" rtlCol="0">
            <a:spAutoFit/>
          </a:bodyPr>
          <a:lstStyle/>
          <a:p>
            <a:r>
              <a:rPr lang="en-US" dirty="0"/>
              <a:t>According to A. </a:t>
            </a:r>
            <a:r>
              <a:rPr lang="en-US" dirty="0" err="1"/>
              <a:t>Kolosov</a:t>
            </a:r>
            <a:r>
              <a:rPr lang="en-US" dirty="0"/>
              <a:t>, A. </a:t>
            </a:r>
            <a:r>
              <a:rPr lang="en-US" dirty="0" err="1"/>
              <a:t>Karpov</a:t>
            </a:r>
            <a:r>
              <a:rPr lang="en-US" dirty="0"/>
              <a:t>, E. </a:t>
            </a:r>
            <a:r>
              <a:rPr lang="en-US" dirty="0" err="1"/>
              <a:t>Ryzhikov</a:t>
            </a:r>
            <a:r>
              <a:rPr lang="en-US" dirty="0"/>
              <a:t> “32 OpenMP traps and pitfalls when programming in C++”</a:t>
            </a:r>
            <a:endParaRPr lang="ru-RU" dirty="0"/>
          </a:p>
        </p:txBody>
      </p:sp>
      <p:pic>
        <p:nvPicPr>
          <p:cNvPr id="2" name="Picture 1">
            <a:extLst>
              <a:ext uri="{FF2B5EF4-FFF2-40B4-BE49-F238E27FC236}">
                <a16:creationId xmlns:a16="http://schemas.microsoft.com/office/drawing/2014/main" id="{2B7102D4-1F7F-4708-B612-4BDC6FC9773D}"/>
              </a:ext>
            </a:extLst>
          </p:cNvPr>
          <p:cNvPicPr>
            <a:picLocks noChangeAspect="1"/>
          </p:cNvPicPr>
          <p:nvPr/>
        </p:nvPicPr>
        <p:blipFill>
          <a:blip r:embed="rId3"/>
          <a:stretch>
            <a:fillRect/>
          </a:stretch>
        </p:blipFill>
        <p:spPr>
          <a:xfrm>
            <a:off x="3908625" y="2828851"/>
            <a:ext cx="5184575" cy="3635449"/>
          </a:xfrm>
          <a:prstGeom prst="rect">
            <a:avLst/>
          </a:prstGeom>
        </p:spPr>
      </p:pic>
    </p:spTree>
    <p:extLst>
      <p:ext uri="{BB962C8B-B14F-4D97-AF65-F5344CB8AC3E}">
        <p14:creationId xmlns:p14="http://schemas.microsoft.com/office/powerpoint/2010/main" val="163066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Measurement of overhead costs for thread creation in OpenMP</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2</a:t>
            </a:fld>
            <a:endParaRPr lang="en-US" sz="2000" dirty="0">
              <a:solidFill>
                <a:schemeClr val="tx1"/>
              </a:solidFill>
            </a:endParaRPr>
          </a:p>
        </p:txBody>
      </p:sp>
      <p:sp>
        <p:nvSpPr>
          <p:cNvPr id="5" name="Rectangle 4">
            <a:extLst>
              <a:ext uri="{FF2B5EF4-FFF2-40B4-BE49-F238E27FC236}">
                <a16:creationId xmlns:a16="http://schemas.microsoft.com/office/drawing/2014/main" id="{6F348126-0C11-42B4-B2B1-E2CE01601897}"/>
              </a:ext>
            </a:extLst>
          </p:cNvPr>
          <p:cNvSpPr/>
          <p:nvPr/>
        </p:nvSpPr>
        <p:spPr>
          <a:xfrm>
            <a:off x="166076" y="5326235"/>
            <a:ext cx="8837780" cy="1077218"/>
          </a:xfrm>
          <a:prstGeom prst="rect">
            <a:avLst/>
          </a:prstGeom>
        </p:spPr>
        <p:txBody>
          <a:bodyPr wrap="square">
            <a:spAutoFit/>
          </a:bodyPr>
          <a:lstStyle/>
          <a:p>
            <a:pPr algn="just"/>
            <a:r>
              <a:rPr lang="en-US" sz="2400" dirty="0"/>
              <a:t>The </a:t>
            </a:r>
            <a:r>
              <a:rPr lang="en-US" sz="2400" dirty="0" err="1"/>
              <a:t>omp_get_max_threads</a:t>
            </a:r>
            <a:r>
              <a:rPr lang="en-US" sz="2400" dirty="0"/>
              <a:t> function allows to know the maximum number of threads (in the example this number is 381).</a:t>
            </a:r>
          </a:p>
          <a:p>
            <a:pPr algn="just"/>
            <a:endParaRPr lang="en-US" sz="1600" dirty="0"/>
          </a:p>
        </p:txBody>
      </p:sp>
      <p:sp>
        <p:nvSpPr>
          <p:cNvPr id="6" name="Прямоугольник 2">
            <a:extLst>
              <a:ext uri="{FF2B5EF4-FFF2-40B4-BE49-F238E27FC236}">
                <a16:creationId xmlns:a16="http://schemas.microsoft.com/office/drawing/2014/main" id="{20FE8291-9744-4DF0-932F-05915715CAC9}"/>
              </a:ext>
            </a:extLst>
          </p:cNvPr>
          <p:cNvSpPr/>
          <p:nvPr/>
        </p:nvSpPr>
        <p:spPr>
          <a:xfrm>
            <a:off x="1043608" y="1639357"/>
            <a:ext cx="5256584" cy="3416320"/>
          </a:xfrm>
          <a:prstGeom prst="rect">
            <a:avLst/>
          </a:prstGeom>
        </p:spPr>
        <p:txBody>
          <a:bodyPr wrap="square">
            <a:spAutoFit/>
          </a:bodyPr>
          <a:lstStyle/>
          <a:p>
            <a:r>
              <a:rPr lang="en" sz="2400" dirty="0">
                <a:solidFill>
                  <a:srgbClr val="A626A4"/>
                </a:solidFill>
                <a:cs typeface="Consolas" panose="020B0609020204030204" pitchFamily="49" charset="0"/>
              </a:rPr>
              <a:t>for</a:t>
            </a:r>
            <a:r>
              <a:rPr lang="en" sz="2400" dirty="0">
                <a:solidFill>
                  <a:srgbClr val="333333"/>
                </a:solidFill>
                <a:cs typeface="Consolas" panose="020B0609020204030204" pitchFamily="49" charset="0"/>
              </a:rPr>
              <a:t> (</a:t>
            </a:r>
            <a:r>
              <a:rPr lang="en" sz="2400" dirty="0" err="1">
                <a:solidFill>
                  <a:srgbClr val="333333"/>
                </a:solidFill>
                <a:cs typeface="Consolas" panose="020B0609020204030204" pitchFamily="49" charset="0"/>
              </a:rPr>
              <a:t>i</a:t>
            </a:r>
            <a:r>
              <a:rPr lang="en" sz="2400" dirty="0">
                <a:solidFill>
                  <a:srgbClr val="333333"/>
                </a:solidFill>
                <a:cs typeface="Consolas" panose="020B0609020204030204" pitchFamily="49" charset="0"/>
              </a:rPr>
              <a:t> </a:t>
            </a:r>
            <a:r>
              <a:rPr lang="en" sz="2400" dirty="0">
                <a:solidFill>
                  <a:srgbClr val="A626A4"/>
                </a:solidFill>
                <a:cs typeface="Consolas" panose="020B0609020204030204" pitchFamily="49" charset="0"/>
              </a:rPr>
              <a:t>=</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1</a:t>
            </a:r>
            <a:r>
              <a:rPr lang="en" sz="2400" dirty="0">
                <a:solidFill>
                  <a:srgbClr val="333333"/>
                </a:solidFill>
                <a:cs typeface="Consolas" panose="020B0609020204030204" pitchFamily="49" charset="0"/>
              </a:rPr>
              <a:t>; </a:t>
            </a:r>
            <a:r>
              <a:rPr lang="en" sz="2400" dirty="0" err="1">
                <a:solidFill>
                  <a:srgbClr val="333333"/>
                </a:solidFill>
                <a:cs typeface="Consolas" panose="020B0609020204030204" pitchFamily="49" charset="0"/>
              </a:rPr>
              <a:t>i</a:t>
            </a:r>
            <a:r>
              <a:rPr lang="en" sz="2400" dirty="0">
                <a:solidFill>
                  <a:srgbClr val="333333"/>
                </a:solidFill>
                <a:cs typeface="Consolas" panose="020B0609020204030204" pitchFamily="49" charset="0"/>
              </a:rPr>
              <a:t> </a:t>
            </a:r>
            <a:r>
              <a:rPr lang="en" sz="2400" dirty="0">
                <a:solidFill>
                  <a:srgbClr val="A626A4"/>
                </a:solidFill>
                <a:cs typeface="Consolas" panose="020B0609020204030204" pitchFamily="49" charset="0"/>
              </a:rPr>
              <a:t>&lt;</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382</a:t>
            </a:r>
            <a:r>
              <a:rPr lang="en" sz="2400" dirty="0">
                <a:solidFill>
                  <a:srgbClr val="333333"/>
                </a:solidFill>
                <a:cs typeface="Consolas" panose="020B0609020204030204" pitchFamily="49" charset="0"/>
              </a:rPr>
              <a:t>; </a:t>
            </a:r>
            <a:r>
              <a:rPr lang="en" sz="2400" dirty="0" err="1">
                <a:solidFill>
                  <a:srgbClr val="333333"/>
                </a:solidFill>
                <a:cs typeface="Consolas" panose="020B0609020204030204" pitchFamily="49" charset="0"/>
              </a:rPr>
              <a:t>i</a:t>
            </a:r>
            <a:r>
              <a:rPr lang="en" sz="2400" dirty="0">
                <a:solidFill>
                  <a:srgbClr val="A626A4"/>
                </a:solidFill>
                <a:cs typeface="Consolas" panose="020B0609020204030204" pitchFamily="49" charset="0"/>
              </a:rPr>
              <a:t>++</a:t>
            </a:r>
            <a:r>
              <a:rPr lang="en" sz="2400" dirty="0">
                <a:solidFill>
                  <a:srgbClr val="333333"/>
                </a:solidFill>
                <a:cs typeface="Consolas" panose="020B0609020204030204" pitchFamily="49" charset="0"/>
              </a:rPr>
              <a:t>) {</a:t>
            </a:r>
          </a:p>
          <a:p>
            <a:r>
              <a:rPr lang="en" sz="2400" dirty="0">
                <a:solidFill>
                  <a:srgbClr val="333333"/>
                </a:solidFill>
                <a:cs typeface="Consolas" panose="020B0609020204030204" pitchFamily="49" charset="0"/>
              </a:rPr>
              <a:t>    </a:t>
            </a:r>
            <a:r>
              <a:rPr lang="en" sz="2400" dirty="0" err="1">
                <a:solidFill>
                  <a:srgbClr val="4078F2"/>
                </a:solidFill>
                <a:cs typeface="Consolas" panose="020B0609020204030204" pitchFamily="49" charset="0"/>
              </a:rPr>
              <a:t>omp_set_num_threads</a:t>
            </a:r>
            <a:r>
              <a:rPr lang="en" sz="2400" dirty="0">
                <a:solidFill>
                  <a:srgbClr val="333333"/>
                </a:solidFill>
                <a:cs typeface="Consolas" panose="020B0609020204030204" pitchFamily="49" charset="0"/>
              </a:rPr>
              <a:t>(</a:t>
            </a:r>
            <a:r>
              <a:rPr lang="en" sz="2400" dirty="0" err="1">
                <a:solidFill>
                  <a:srgbClr val="333333"/>
                </a:solidFill>
                <a:cs typeface="Consolas" panose="020B0609020204030204" pitchFamily="49" charset="0"/>
              </a:rPr>
              <a:t>i</a:t>
            </a:r>
            <a:r>
              <a:rPr lang="en" sz="2400" dirty="0">
                <a:solidFill>
                  <a:srgbClr val="333333"/>
                </a:solidFill>
                <a:cs typeface="Consolas" panose="020B0609020204030204" pitchFamily="49" charset="0"/>
              </a:rPr>
              <a:t>);</a:t>
            </a:r>
          </a:p>
          <a:p>
            <a:r>
              <a:rPr lang="en" sz="2400" dirty="0">
                <a:solidFill>
                  <a:srgbClr val="333333"/>
                </a:solidFill>
                <a:cs typeface="Consolas" panose="020B0609020204030204" pitchFamily="49" charset="0"/>
              </a:rPr>
              <a:t>    </a:t>
            </a:r>
            <a:r>
              <a:rPr lang="en" sz="2400" dirty="0" err="1">
                <a:solidFill>
                  <a:srgbClr val="4078F2"/>
                </a:solidFill>
                <a:cs typeface="Consolas" panose="020B0609020204030204" pitchFamily="49" charset="0"/>
              </a:rPr>
              <a:t>gettimeofday</a:t>
            </a:r>
            <a:r>
              <a:rPr lang="en" sz="2400" dirty="0">
                <a:solidFill>
                  <a:srgbClr val="333333"/>
                </a:solidFill>
                <a:cs typeface="Consolas" panose="020B0609020204030204" pitchFamily="49" charset="0"/>
              </a:rPr>
              <a:t>(</a:t>
            </a:r>
            <a:r>
              <a:rPr lang="en" sz="2400" dirty="0">
                <a:solidFill>
                  <a:srgbClr val="A626A4"/>
                </a:solidFill>
                <a:cs typeface="Consolas" panose="020B0609020204030204" pitchFamily="49" charset="0"/>
              </a:rPr>
              <a:t>&amp;</a:t>
            </a:r>
            <a:r>
              <a:rPr lang="en" sz="2400" dirty="0">
                <a:solidFill>
                  <a:srgbClr val="333333"/>
                </a:solidFill>
                <a:cs typeface="Consolas" panose="020B0609020204030204" pitchFamily="49" charset="0"/>
              </a:rPr>
              <a:t>T1, </a:t>
            </a:r>
            <a:r>
              <a:rPr lang="en" sz="2400" dirty="0">
                <a:solidFill>
                  <a:srgbClr val="986801"/>
                </a:solidFill>
                <a:cs typeface="Consolas" panose="020B0609020204030204" pitchFamily="49" charset="0"/>
              </a:rPr>
              <a:t>NULL</a:t>
            </a:r>
            <a:r>
              <a:rPr lang="en" sz="2400" dirty="0">
                <a:solidFill>
                  <a:srgbClr val="333333"/>
                </a:solidFill>
                <a:cs typeface="Consolas" panose="020B0609020204030204" pitchFamily="49" charset="0"/>
              </a:rPr>
              <a:t>);</a:t>
            </a:r>
          </a:p>
          <a:p>
            <a:r>
              <a:rPr lang="en" sz="2400" dirty="0">
                <a:solidFill>
                  <a:srgbClr val="333333"/>
                </a:solidFill>
                <a:cs typeface="Consolas" panose="020B0609020204030204" pitchFamily="49" charset="0"/>
              </a:rPr>
              <a:t>    </a:t>
            </a:r>
            <a:r>
              <a:rPr lang="en" sz="2400" dirty="0">
                <a:solidFill>
                  <a:srgbClr val="A626A4"/>
                </a:solidFill>
                <a:cs typeface="Consolas" panose="020B0609020204030204" pitchFamily="49" charset="0"/>
              </a:rPr>
              <a:t>#pragma</a:t>
            </a:r>
            <a:r>
              <a:rPr lang="en" sz="2400" dirty="0">
                <a:solidFill>
                  <a:srgbClr val="333333"/>
                </a:solidFill>
                <a:cs typeface="Consolas" panose="020B0609020204030204" pitchFamily="49" charset="0"/>
              </a:rPr>
              <a:t> </a:t>
            </a:r>
            <a:r>
              <a:rPr lang="en" sz="2400" dirty="0" err="1">
                <a:solidFill>
                  <a:srgbClr val="986801"/>
                </a:solidFill>
                <a:cs typeface="Consolas" panose="020B0609020204030204" pitchFamily="49" charset="0"/>
              </a:rPr>
              <a:t>omp</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parallel</a:t>
            </a:r>
            <a:endParaRPr lang="en" sz="2400" dirty="0">
              <a:solidFill>
                <a:srgbClr val="333333"/>
              </a:solidFill>
              <a:cs typeface="Consolas" panose="020B0609020204030204" pitchFamily="49" charset="0"/>
            </a:endParaRPr>
          </a:p>
          <a:p>
            <a:r>
              <a:rPr lang="en" sz="2400" dirty="0">
                <a:solidFill>
                  <a:srgbClr val="333333"/>
                </a:solidFill>
                <a:cs typeface="Consolas" panose="020B0609020204030204" pitchFamily="49" charset="0"/>
              </a:rPr>
              <a:t>    </a:t>
            </a:r>
            <a:r>
              <a:rPr lang="en" sz="2400" dirty="0">
                <a:solidFill>
                  <a:srgbClr val="A626A4"/>
                </a:solidFill>
                <a:cs typeface="Consolas" panose="020B0609020204030204" pitchFamily="49" charset="0"/>
              </a:rPr>
              <a:t>#pragma</a:t>
            </a:r>
            <a:r>
              <a:rPr lang="en" sz="2400" dirty="0">
                <a:solidFill>
                  <a:srgbClr val="333333"/>
                </a:solidFill>
                <a:cs typeface="Consolas" panose="020B0609020204030204" pitchFamily="49" charset="0"/>
              </a:rPr>
              <a:t> </a:t>
            </a:r>
            <a:r>
              <a:rPr lang="en" sz="2400" dirty="0" err="1">
                <a:solidFill>
                  <a:srgbClr val="986801"/>
                </a:solidFill>
                <a:cs typeface="Consolas" panose="020B0609020204030204" pitchFamily="49" charset="0"/>
              </a:rPr>
              <a:t>omp</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master</a:t>
            </a:r>
            <a:endParaRPr lang="en" sz="2400" dirty="0">
              <a:solidFill>
                <a:srgbClr val="333333"/>
              </a:solidFill>
              <a:cs typeface="Consolas" panose="020B0609020204030204" pitchFamily="49" charset="0"/>
            </a:endParaRPr>
          </a:p>
          <a:p>
            <a:r>
              <a:rPr lang="en" sz="2400" dirty="0">
                <a:solidFill>
                  <a:srgbClr val="333333"/>
                </a:solidFill>
                <a:cs typeface="Consolas" panose="020B0609020204030204" pitchFamily="49" charset="0"/>
              </a:rPr>
              <a:t>        s</a:t>
            </a:r>
            <a:r>
              <a:rPr lang="en" sz="2400" dirty="0">
                <a:solidFill>
                  <a:srgbClr val="A626A4"/>
                </a:solidFill>
                <a:cs typeface="Consolas" panose="020B0609020204030204" pitchFamily="49" charset="0"/>
              </a:rPr>
              <a:t>++</a:t>
            </a:r>
            <a:r>
              <a:rPr lang="en" sz="2400" dirty="0">
                <a:solidFill>
                  <a:srgbClr val="333333"/>
                </a:solidFill>
                <a:cs typeface="Consolas" panose="020B0609020204030204" pitchFamily="49" charset="0"/>
              </a:rPr>
              <a:t>;</a:t>
            </a:r>
          </a:p>
          <a:p>
            <a:r>
              <a:rPr lang="en" sz="2400" dirty="0">
                <a:solidFill>
                  <a:srgbClr val="333333"/>
                </a:solidFill>
                <a:cs typeface="Consolas" panose="020B0609020204030204" pitchFamily="49" charset="0"/>
              </a:rPr>
              <a:t>    </a:t>
            </a:r>
            <a:r>
              <a:rPr lang="en" sz="2400" dirty="0" err="1">
                <a:solidFill>
                  <a:srgbClr val="4078F2"/>
                </a:solidFill>
                <a:cs typeface="Consolas" panose="020B0609020204030204" pitchFamily="49" charset="0"/>
              </a:rPr>
              <a:t>gettimeofday</a:t>
            </a:r>
            <a:r>
              <a:rPr lang="en" sz="2400" dirty="0">
                <a:solidFill>
                  <a:srgbClr val="333333"/>
                </a:solidFill>
                <a:cs typeface="Consolas" panose="020B0609020204030204" pitchFamily="49" charset="0"/>
              </a:rPr>
              <a:t>(</a:t>
            </a:r>
            <a:r>
              <a:rPr lang="en" sz="2400" dirty="0">
                <a:solidFill>
                  <a:srgbClr val="A626A4"/>
                </a:solidFill>
                <a:cs typeface="Consolas" panose="020B0609020204030204" pitchFamily="49" charset="0"/>
              </a:rPr>
              <a:t>&amp;</a:t>
            </a:r>
            <a:r>
              <a:rPr lang="en" sz="2400" dirty="0">
                <a:solidFill>
                  <a:srgbClr val="333333"/>
                </a:solidFill>
                <a:cs typeface="Consolas" panose="020B0609020204030204" pitchFamily="49" charset="0"/>
              </a:rPr>
              <a:t>T2, </a:t>
            </a:r>
            <a:r>
              <a:rPr lang="en" sz="2400" dirty="0">
                <a:solidFill>
                  <a:srgbClr val="986801"/>
                </a:solidFill>
                <a:cs typeface="Consolas" panose="020B0609020204030204" pitchFamily="49" charset="0"/>
              </a:rPr>
              <a:t>NULL</a:t>
            </a:r>
            <a:r>
              <a:rPr lang="en" sz="2400" dirty="0">
                <a:solidFill>
                  <a:srgbClr val="333333"/>
                </a:solidFill>
                <a:cs typeface="Consolas" panose="020B0609020204030204" pitchFamily="49" charset="0"/>
              </a:rPr>
              <a:t>);</a:t>
            </a:r>
          </a:p>
          <a:p>
            <a:r>
              <a:rPr lang="en" sz="2400" dirty="0">
                <a:solidFill>
                  <a:srgbClr val="333333"/>
                </a:solidFill>
                <a:cs typeface="Consolas" panose="020B0609020204030204" pitchFamily="49" charset="0"/>
              </a:rPr>
              <a:t>    </a:t>
            </a:r>
            <a:r>
              <a:rPr lang="en" sz="2400" dirty="0" err="1">
                <a:solidFill>
                  <a:srgbClr val="4078F2"/>
                </a:solidFill>
                <a:cs typeface="Consolas" panose="020B0609020204030204" pitchFamily="49" charset="0"/>
              </a:rPr>
              <a:t>print_delta</a:t>
            </a:r>
            <a:r>
              <a:rPr lang="en" sz="2400" dirty="0">
                <a:solidFill>
                  <a:srgbClr val="333333"/>
                </a:solidFill>
                <a:cs typeface="Consolas" panose="020B0609020204030204" pitchFamily="49" charset="0"/>
              </a:rPr>
              <a:t>(T2, T1);</a:t>
            </a:r>
          </a:p>
          <a:p>
            <a:r>
              <a:rPr lang="en" sz="2400" dirty="0">
                <a:solidFill>
                  <a:srgbClr val="333333"/>
                </a:solidFill>
                <a:cs typeface="Consolas" panose="020B0609020204030204" pitchFamily="49" charset="0"/>
              </a:rPr>
              <a:t>}</a:t>
            </a:r>
            <a:endParaRPr lang="en" sz="2400" b="0" dirty="0">
              <a:solidFill>
                <a:srgbClr val="333333"/>
              </a:solidFill>
              <a:effectLst/>
              <a:cs typeface="Consolas" panose="020B0609020204030204" pitchFamily="49" charset="0"/>
            </a:endParaRPr>
          </a:p>
        </p:txBody>
      </p:sp>
    </p:spTree>
    <p:extLst>
      <p:ext uri="{BB962C8B-B14F-4D97-AF65-F5344CB8AC3E}">
        <p14:creationId xmlns:p14="http://schemas.microsoft.com/office/powerpoint/2010/main" val="257447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Careless use of </a:t>
            </a:r>
            <a:r>
              <a:rPr lang="en-US" sz="4800" dirty="0" err="1"/>
              <a:t>lastprivate</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20</a:t>
            </a:fld>
            <a:endParaRPr lang="en-US" sz="2000" dirty="0">
              <a:solidFill>
                <a:schemeClr val="tx1"/>
              </a:solidFill>
            </a:endParaRPr>
          </a:p>
        </p:txBody>
      </p:sp>
      <p:sp>
        <p:nvSpPr>
          <p:cNvPr id="7" name="Прямоугольник 19">
            <a:extLst>
              <a:ext uri="{FF2B5EF4-FFF2-40B4-BE49-F238E27FC236}">
                <a16:creationId xmlns:a16="http://schemas.microsoft.com/office/drawing/2014/main" id="{ECA484BF-5B3E-4EC7-820E-58B883BA3605}"/>
              </a:ext>
            </a:extLst>
          </p:cNvPr>
          <p:cNvSpPr/>
          <p:nvPr/>
        </p:nvSpPr>
        <p:spPr>
          <a:xfrm>
            <a:off x="683568" y="1223932"/>
            <a:ext cx="5544616" cy="5324535"/>
          </a:xfrm>
          <a:prstGeom prst="rect">
            <a:avLst/>
          </a:prstGeom>
          <a:ln w="12700">
            <a:solidFill>
              <a:schemeClr val="tx1"/>
            </a:solidFill>
          </a:ln>
        </p:spPr>
        <p:txBody>
          <a:bodyPr wrap="square">
            <a:spAutoFit/>
          </a:bodyPr>
          <a:lstStyle/>
          <a:p>
            <a:r>
              <a:rPr lang="en-US" sz="2000" dirty="0">
                <a:solidFill>
                  <a:srgbClr val="A626A4"/>
                </a:solidFill>
                <a:cs typeface="Consolas" panose="020B0609020204030204" pitchFamily="49" charset="0"/>
              </a:rPr>
              <a:t>int</a:t>
            </a:r>
            <a:r>
              <a:rPr lang="en-US" sz="2000" dirty="0">
                <a:cs typeface="Consolas" panose="020B0609020204030204" pitchFamily="49" charset="0"/>
              </a:rPr>
              <a:t> a = </a:t>
            </a:r>
            <a:r>
              <a:rPr lang="en-US" sz="2000" dirty="0">
                <a:solidFill>
                  <a:srgbClr val="986801"/>
                </a:solidFill>
              </a:rPr>
              <a:t>1</a:t>
            </a:r>
            <a:r>
              <a:rPr lang="en-US" sz="2000" dirty="0">
                <a:cs typeface="Consolas" panose="020B0609020204030204" pitchFamily="49" charset="0"/>
              </a:rPr>
              <a:t>;</a:t>
            </a:r>
            <a:endParaRPr lang="en" sz="2000" dirty="0">
              <a:cs typeface="Consolas" panose="020B0609020204030204" pitchFamily="49" charset="0"/>
            </a:endParaRPr>
          </a:p>
          <a:p>
            <a:r>
              <a:rPr lang="en" sz="2000" dirty="0">
                <a:solidFill>
                  <a:srgbClr val="A626A4"/>
                </a:solidFill>
                <a:cs typeface="Consolas" panose="020B0609020204030204" pitchFamily="49" charset="0"/>
              </a:rPr>
              <a:t>#pragma</a:t>
            </a:r>
            <a:r>
              <a:rPr lang="en" sz="2000" dirty="0">
                <a:solidFill>
                  <a:srgbClr val="333333"/>
                </a:solidFill>
                <a:cs typeface="Consolas" panose="020B0609020204030204" pitchFamily="49" charset="0"/>
              </a:rPr>
              <a:t> </a:t>
            </a:r>
            <a:r>
              <a:rPr lang="en-US" sz="2000" dirty="0">
                <a:solidFill>
                  <a:srgbClr val="986801"/>
                </a:solidFill>
                <a:cs typeface="Consolas" panose="020B0609020204030204" pitchFamily="49" charset="0"/>
              </a:rPr>
              <a:t>omp parallel </a:t>
            </a:r>
          </a:p>
          <a:p>
            <a:r>
              <a:rPr lang="en-US" sz="2000" dirty="0">
                <a:cs typeface="Consolas" panose="020B0609020204030204" pitchFamily="49" charset="0"/>
              </a:rPr>
              <a:t>{</a:t>
            </a:r>
          </a:p>
          <a:p>
            <a:r>
              <a:rPr lang="en" sz="2000" dirty="0">
                <a:solidFill>
                  <a:srgbClr val="A626A4"/>
                </a:solidFill>
                <a:cs typeface="Consolas" panose="020B0609020204030204" pitchFamily="49" charset="0"/>
              </a:rPr>
              <a:t>    #pragma</a:t>
            </a:r>
            <a:r>
              <a:rPr lang="en" sz="2000" dirty="0">
                <a:solidFill>
                  <a:srgbClr val="333333"/>
                </a:solidFill>
                <a:cs typeface="Consolas" panose="020B0609020204030204" pitchFamily="49" charset="0"/>
              </a:rPr>
              <a:t> </a:t>
            </a:r>
            <a:r>
              <a:rPr lang="en-US" sz="2000" dirty="0">
                <a:solidFill>
                  <a:srgbClr val="986801"/>
                </a:solidFill>
                <a:cs typeface="Consolas" panose="020B0609020204030204" pitchFamily="49" charset="0"/>
              </a:rPr>
              <a:t>omp sections </a:t>
            </a:r>
            <a:r>
              <a:rPr lang="en-US" sz="2000" dirty="0" err="1">
                <a:solidFill>
                  <a:srgbClr val="986801"/>
                </a:solidFill>
                <a:cs typeface="Consolas" panose="020B0609020204030204" pitchFamily="49" charset="0"/>
              </a:rPr>
              <a:t>lastprivate</a:t>
            </a:r>
            <a:r>
              <a:rPr lang="en-US" sz="2000" dirty="0">
                <a:cs typeface="Consolas" panose="020B0609020204030204" pitchFamily="49" charset="0"/>
              </a:rPr>
              <a:t>(</a:t>
            </a:r>
            <a:r>
              <a:rPr lang="en-US" sz="2000" dirty="0">
                <a:solidFill>
                  <a:srgbClr val="986801"/>
                </a:solidFill>
                <a:cs typeface="Consolas" panose="020B0609020204030204" pitchFamily="49" charset="0"/>
              </a:rPr>
              <a:t>a</a:t>
            </a:r>
            <a:r>
              <a:rPr lang="en-US" sz="2000" dirty="0">
                <a:cs typeface="Consolas" panose="020B0609020204030204" pitchFamily="49" charset="0"/>
              </a:rPr>
              <a:t>)</a:t>
            </a:r>
            <a:r>
              <a:rPr lang="en-US" sz="2000" dirty="0">
                <a:solidFill>
                  <a:srgbClr val="986801"/>
                </a:solidFill>
                <a:cs typeface="Consolas" panose="020B0609020204030204" pitchFamily="49" charset="0"/>
              </a:rPr>
              <a:t> </a:t>
            </a:r>
          </a:p>
          <a:p>
            <a:r>
              <a:rPr lang="en-US" sz="2000" dirty="0">
                <a:solidFill>
                  <a:srgbClr val="986801"/>
                </a:solidFill>
                <a:cs typeface="Consolas" panose="020B0609020204030204" pitchFamily="49" charset="0"/>
              </a:rPr>
              <a:t>    </a:t>
            </a:r>
            <a:r>
              <a:rPr lang="en-US" sz="2000" dirty="0">
                <a:cs typeface="Consolas" panose="020B0609020204030204" pitchFamily="49" charset="0"/>
              </a:rPr>
              <a:t>{</a:t>
            </a:r>
          </a:p>
          <a:p>
            <a:r>
              <a:rPr lang="en" sz="2000" dirty="0">
                <a:solidFill>
                  <a:srgbClr val="A626A4"/>
                </a:solidFill>
                <a:cs typeface="Consolas" panose="020B0609020204030204" pitchFamily="49" charset="0"/>
              </a:rPr>
              <a:t>        #pragma</a:t>
            </a:r>
            <a:r>
              <a:rPr lang="en" sz="2000" dirty="0">
                <a:solidFill>
                  <a:srgbClr val="333333"/>
                </a:solidFill>
                <a:cs typeface="Consolas" panose="020B0609020204030204" pitchFamily="49" charset="0"/>
              </a:rPr>
              <a:t> </a:t>
            </a:r>
            <a:r>
              <a:rPr lang="en-US" sz="2000" dirty="0">
                <a:solidFill>
                  <a:srgbClr val="986801"/>
                </a:solidFill>
                <a:cs typeface="Consolas" panose="020B0609020204030204" pitchFamily="49" charset="0"/>
              </a:rPr>
              <a:t>omp section</a:t>
            </a:r>
          </a:p>
          <a:p>
            <a:r>
              <a:rPr lang="en-US" sz="2000" dirty="0">
                <a:solidFill>
                  <a:srgbClr val="986801"/>
                </a:solidFill>
                <a:cs typeface="Consolas" panose="020B0609020204030204" pitchFamily="49" charset="0"/>
              </a:rPr>
              <a:t>        </a:t>
            </a:r>
            <a:r>
              <a:rPr lang="en-US" sz="2000" dirty="0">
                <a:cs typeface="Consolas" panose="020B0609020204030204" pitchFamily="49" charset="0"/>
              </a:rPr>
              <a:t>{</a:t>
            </a:r>
          </a:p>
          <a:p>
            <a:r>
              <a:rPr lang="en-US" sz="2000" dirty="0">
                <a:cs typeface="Consolas" panose="020B0609020204030204" pitchFamily="49" charset="0"/>
              </a:rPr>
              <a:t>            </a:t>
            </a:r>
            <a:r>
              <a:rPr lang="en" sz="2000" dirty="0">
                <a:solidFill>
                  <a:srgbClr val="0070C0"/>
                </a:solidFill>
                <a:cs typeface="Consolas" panose="020B0609020204030204" pitchFamily="49" charset="0"/>
              </a:rPr>
              <a:t>…</a:t>
            </a:r>
            <a:r>
              <a:rPr lang="en" sz="2000" dirty="0">
                <a:solidFill>
                  <a:srgbClr val="A626A4"/>
                </a:solidFill>
                <a:cs typeface="Consolas" panose="020B0609020204030204" pitchFamily="49" charset="0"/>
              </a:rPr>
              <a:t> </a:t>
            </a:r>
            <a:r>
              <a:rPr lang="en" sz="2000" dirty="0">
                <a:solidFill>
                  <a:schemeClr val="bg1">
                    <a:lumMod val="65000"/>
                  </a:schemeClr>
                </a:solidFill>
                <a:cs typeface="Consolas" panose="020B0609020204030204" pitchFamily="49" charset="0"/>
              </a:rPr>
              <a:t>// </a:t>
            </a:r>
            <a:r>
              <a:rPr lang="en-US" sz="2000" dirty="0">
                <a:solidFill>
                  <a:schemeClr val="bg1">
                    <a:lumMod val="65000"/>
                  </a:schemeClr>
                </a:solidFill>
                <a:cs typeface="Consolas" panose="020B0609020204030204" pitchFamily="49" charset="0"/>
              </a:rPr>
              <a:t>code1</a:t>
            </a:r>
          </a:p>
          <a:p>
            <a:r>
              <a:rPr lang="en-US" sz="2000" dirty="0">
                <a:cs typeface="Consolas" panose="020B0609020204030204" pitchFamily="49" charset="0"/>
              </a:rPr>
              <a:t>            a = </a:t>
            </a:r>
            <a:r>
              <a:rPr lang="en-US" sz="2000" dirty="0">
                <a:solidFill>
                  <a:srgbClr val="986801"/>
                </a:solidFill>
              </a:rPr>
              <a:t>10</a:t>
            </a:r>
            <a:r>
              <a:rPr lang="en-US" sz="2000" dirty="0">
                <a:cs typeface="Consolas" panose="020B0609020204030204" pitchFamily="49" charset="0"/>
              </a:rPr>
              <a:t>;</a:t>
            </a:r>
          </a:p>
          <a:p>
            <a:r>
              <a:rPr lang="en-US" sz="2000" dirty="0">
                <a:cs typeface="Consolas" panose="020B0609020204030204" pitchFamily="49" charset="0"/>
              </a:rPr>
              <a:t>        }</a:t>
            </a:r>
          </a:p>
          <a:p>
            <a:r>
              <a:rPr lang="en" sz="2000" dirty="0">
                <a:solidFill>
                  <a:srgbClr val="A626A4"/>
                </a:solidFill>
                <a:cs typeface="Consolas" panose="020B0609020204030204" pitchFamily="49" charset="0"/>
              </a:rPr>
              <a:t>        #pragma</a:t>
            </a:r>
            <a:r>
              <a:rPr lang="en" sz="2000" dirty="0">
                <a:solidFill>
                  <a:srgbClr val="333333"/>
                </a:solidFill>
                <a:cs typeface="Consolas" panose="020B0609020204030204" pitchFamily="49" charset="0"/>
              </a:rPr>
              <a:t> </a:t>
            </a:r>
            <a:r>
              <a:rPr lang="en-US" sz="2000" dirty="0">
                <a:solidFill>
                  <a:srgbClr val="986801"/>
                </a:solidFill>
                <a:cs typeface="Consolas" panose="020B0609020204030204" pitchFamily="49" charset="0"/>
              </a:rPr>
              <a:t>omp section</a:t>
            </a:r>
          </a:p>
          <a:p>
            <a:r>
              <a:rPr lang="en-US" sz="2000" dirty="0">
                <a:solidFill>
                  <a:srgbClr val="986801"/>
                </a:solidFill>
                <a:cs typeface="Consolas" panose="020B0609020204030204" pitchFamily="49" charset="0"/>
              </a:rPr>
              <a:t>        </a:t>
            </a:r>
            <a:r>
              <a:rPr lang="en-US" sz="2000" dirty="0">
                <a:cs typeface="Consolas" panose="020B0609020204030204" pitchFamily="49" charset="0"/>
              </a:rPr>
              <a:t>{</a:t>
            </a:r>
          </a:p>
          <a:p>
            <a:r>
              <a:rPr lang="en-US" sz="2000" dirty="0">
                <a:cs typeface="Consolas" panose="020B0609020204030204" pitchFamily="49" charset="0"/>
              </a:rPr>
              <a:t>            </a:t>
            </a:r>
            <a:r>
              <a:rPr lang="en" sz="2000" dirty="0">
                <a:solidFill>
                  <a:srgbClr val="0070C0"/>
                </a:solidFill>
                <a:cs typeface="Consolas" panose="020B0609020204030204" pitchFamily="49" charset="0"/>
              </a:rPr>
              <a:t>…</a:t>
            </a:r>
            <a:r>
              <a:rPr lang="en" sz="2000" dirty="0">
                <a:solidFill>
                  <a:srgbClr val="A626A4"/>
                </a:solidFill>
                <a:cs typeface="Consolas" panose="020B0609020204030204" pitchFamily="49" charset="0"/>
              </a:rPr>
              <a:t> </a:t>
            </a:r>
            <a:r>
              <a:rPr lang="en" sz="2000" dirty="0">
                <a:solidFill>
                  <a:schemeClr val="bg1">
                    <a:lumMod val="65000"/>
                  </a:schemeClr>
                </a:solidFill>
                <a:cs typeface="Consolas" panose="020B0609020204030204" pitchFamily="49" charset="0"/>
              </a:rPr>
              <a:t>// </a:t>
            </a:r>
            <a:r>
              <a:rPr lang="en-US" sz="2000" dirty="0">
                <a:solidFill>
                  <a:schemeClr val="bg1">
                    <a:lumMod val="65000"/>
                  </a:schemeClr>
                </a:solidFill>
                <a:cs typeface="Consolas" panose="020B0609020204030204" pitchFamily="49" charset="0"/>
              </a:rPr>
              <a:t>code2</a:t>
            </a:r>
          </a:p>
          <a:p>
            <a:r>
              <a:rPr lang="en-US" sz="2000" dirty="0">
                <a:cs typeface="Consolas" panose="020B0609020204030204" pitchFamily="49" charset="0"/>
              </a:rPr>
              <a:t>        }</a:t>
            </a:r>
          </a:p>
          <a:p>
            <a:r>
              <a:rPr lang="en-US" sz="2000" dirty="0">
                <a:cs typeface="Consolas" panose="020B0609020204030204" pitchFamily="49" charset="0"/>
              </a:rPr>
              <a:t>    }</a:t>
            </a:r>
          </a:p>
          <a:p>
            <a:r>
              <a:rPr lang="en" sz="2000" dirty="0">
                <a:solidFill>
                  <a:srgbClr val="A626A4"/>
                </a:solidFill>
                <a:cs typeface="Consolas" panose="020B0609020204030204" pitchFamily="49" charset="0"/>
              </a:rPr>
              <a:t> #pragma</a:t>
            </a:r>
            <a:r>
              <a:rPr lang="en" sz="2000" dirty="0">
                <a:solidFill>
                  <a:srgbClr val="333333"/>
                </a:solidFill>
                <a:cs typeface="Consolas" panose="020B0609020204030204" pitchFamily="49" charset="0"/>
              </a:rPr>
              <a:t> </a:t>
            </a:r>
            <a:r>
              <a:rPr lang="en-US" sz="2000" dirty="0">
                <a:solidFill>
                  <a:srgbClr val="986801"/>
                </a:solidFill>
                <a:cs typeface="Consolas" panose="020B0609020204030204" pitchFamily="49" charset="0"/>
              </a:rPr>
              <a:t>omp barrier</a:t>
            </a:r>
          </a:p>
          <a:p>
            <a:r>
              <a:rPr lang="en-US" sz="2000" dirty="0">
                <a:cs typeface="Consolas" panose="020B0609020204030204" pitchFamily="49" charset="0"/>
              </a:rPr>
              <a:t>}</a:t>
            </a:r>
          </a:p>
        </p:txBody>
      </p:sp>
      <p:sp>
        <p:nvSpPr>
          <p:cNvPr id="10" name="TextBox 9">
            <a:extLst>
              <a:ext uri="{FF2B5EF4-FFF2-40B4-BE49-F238E27FC236}">
                <a16:creationId xmlns:a16="http://schemas.microsoft.com/office/drawing/2014/main" id="{CFA07801-E7BE-4813-9930-59D51DEC4895}"/>
              </a:ext>
            </a:extLst>
          </p:cNvPr>
          <p:cNvSpPr txBox="1"/>
          <p:nvPr/>
        </p:nvSpPr>
        <p:spPr>
          <a:xfrm>
            <a:off x="5580112" y="8325544"/>
            <a:ext cx="7920880" cy="646331"/>
          </a:xfrm>
          <a:prstGeom prst="rect">
            <a:avLst/>
          </a:prstGeom>
          <a:noFill/>
        </p:spPr>
        <p:txBody>
          <a:bodyPr wrap="square" rtlCol="0">
            <a:spAutoFit/>
          </a:bodyPr>
          <a:lstStyle/>
          <a:p>
            <a:r>
              <a:rPr lang="en-US" dirty="0"/>
              <a:t>According to A. </a:t>
            </a:r>
            <a:r>
              <a:rPr lang="en-US" dirty="0" err="1"/>
              <a:t>Kolosov</a:t>
            </a:r>
            <a:r>
              <a:rPr lang="en-US" dirty="0"/>
              <a:t>, A. </a:t>
            </a:r>
            <a:r>
              <a:rPr lang="en-US" dirty="0" err="1"/>
              <a:t>Karpov</a:t>
            </a:r>
            <a:r>
              <a:rPr lang="en-US" dirty="0"/>
              <a:t>, E. </a:t>
            </a:r>
            <a:r>
              <a:rPr lang="en-US" dirty="0" err="1"/>
              <a:t>Ryzhikov</a:t>
            </a:r>
            <a:r>
              <a:rPr lang="en-US" dirty="0"/>
              <a:t> “32 OpenMP traps and pitfalls when programming in C++”</a:t>
            </a:r>
            <a:endParaRPr lang="ru-RU" dirty="0"/>
          </a:p>
        </p:txBody>
      </p:sp>
      <p:sp>
        <p:nvSpPr>
          <p:cNvPr id="2" name="Star: 10 Points 1">
            <a:extLst>
              <a:ext uri="{FF2B5EF4-FFF2-40B4-BE49-F238E27FC236}">
                <a16:creationId xmlns:a16="http://schemas.microsoft.com/office/drawing/2014/main" id="{382D7E68-E019-4093-AA72-0EBA0F0AC384}"/>
              </a:ext>
            </a:extLst>
          </p:cNvPr>
          <p:cNvSpPr/>
          <p:nvPr/>
        </p:nvSpPr>
        <p:spPr>
          <a:xfrm>
            <a:off x="1331640" y="3676721"/>
            <a:ext cx="936104" cy="400352"/>
          </a:xfrm>
          <a:prstGeom prst="star10">
            <a:avLst>
              <a:gd name="adj" fmla="val 42533"/>
              <a:gd name="hf" fmla="val 105146"/>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Connector: Curved 4">
            <a:extLst>
              <a:ext uri="{FF2B5EF4-FFF2-40B4-BE49-F238E27FC236}">
                <a16:creationId xmlns:a16="http://schemas.microsoft.com/office/drawing/2014/main" id="{F4DBD499-198A-4860-9E61-1F0F4059E5DB}"/>
              </a:ext>
            </a:extLst>
          </p:cNvPr>
          <p:cNvCxnSpPr>
            <a:cxnSpLocks/>
            <a:stCxn id="2" idx="1"/>
          </p:cNvCxnSpPr>
          <p:nvPr/>
        </p:nvCxnSpPr>
        <p:spPr>
          <a:xfrm flipH="1">
            <a:off x="1619672" y="3938755"/>
            <a:ext cx="648073" cy="1371599"/>
          </a:xfrm>
          <a:prstGeom prst="curvedConnector4">
            <a:avLst>
              <a:gd name="adj1" fmla="val -254755"/>
              <a:gd name="adj2" fmla="val 112449"/>
            </a:avLst>
          </a:prstGeom>
          <a:ln>
            <a:solidFill>
              <a:schemeClr val="tx1"/>
            </a:solidFill>
            <a:prstDash val="dash"/>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247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Simultaneous usage of shared resource</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21</a:t>
            </a:fld>
            <a:endParaRPr lang="en-US" sz="2000" dirty="0">
              <a:solidFill>
                <a:schemeClr val="tx1"/>
              </a:solidFill>
            </a:endParaRPr>
          </a:p>
        </p:txBody>
      </p:sp>
      <p:sp>
        <p:nvSpPr>
          <p:cNvPr id="7" name="Прямоугольник 19">
            <a:extLst>
              <a:ext uri="{FF2B5EF4-FFF2-40B4-BE49-F238E27FC236}">
                <a16:creationId xmlns:a16="http://schemas.microsoft.com/office/drawing/2014/main" id="{ECA484BF-5B3E-4EC7-820E-58B883BA3605}"/>
              </a:ext>
            </a:extLst>
          </p:cNvPr>
          <p:cNvSpPr/>
          <p:nvPr/>
        </p:nvSpPr>
        <p:spPr>
          <a:xfrm>
            <a:off x="268412" y="1413683"/>
            <a:ext cx="5059052" cy="2308324"/>
          </a:xfrm>
          <a:prstGeom prst="rect">
            <a:avLst/>
          </a:prstGeom>
          <a:ln w="12700">
            <a:solidFill>
              <a:schemeClr val="tx1"/>
            </a:solidFill>
          </a:ln>
        </p:spPr>
        <p:txBody>
          <a:bodyPr wrap="square">
            <a:spAutoFit/>
          </a:bodyPr>
          <a:lstStyle/>
          <a:p>
            <a:r>
              <a:rPr lang="en-US" sz="2800" dirty="0">
                <a:solidFill>
                  <a:srgbClr val="FF0000"/>
                </a:solidFill>
                <a:cs typeface="Consolas" panose="020B0609020204030204" pitchFamily="49" charset="0"/>
              </a:rPr>
              <a:t>INCORRECT:</a:t>
            </a:r>
          </a:p>
          <a:p>
            <a:endParaRPr lang="en" sz="2000" dirty="0">
              <a:solidFill>
                <a:srgbClr val="A626A4"/>
              </a:solidFill>
              <a:cs typeface="Consolas" panose="020B0609020204030204" pitchFamily="49" charset="0"/>
            </a:endParaRPr>
          </a:p>
          <a:p>
            <a:r>
              <a:rPr lang="en" sz="2400" dirty="0">
                <a:solidFill>
                  <a:srgbClr val="A626A4"/>
                </a:solidFill>
                <a:cs typeface="Consolas" panose="020B0609020204030204" pitchFamily="49" charset="0"/>
              </a:rPr>
              <a:t>#pragma</a:t>
            </a:r>
            <a:r>
              <a:rPr lang="en" sz="2400" dirty="0">
                <a:solidFill>
                  <a:srgbClr val="333333"/>
                </a:solidFill>
                <a:cs typeface="Consolas" panose="020B0609020204030204" pitchFamily="49" charset="0"/>
              </a:rPr>
              <a:t> </a:t>
            </a:r>
            <a:r>
              <a:rPr lang="en-US" sz="2400" dirty="0">
                <a:solidFill>
                  <a:srgbClr val="986801"/>
                </a:solidFill>
                <a:cs typeface="Consolas" panose="020B0609020204030204" pitchFamily="49" charset="0"/>
              </a:rPr>
              <a:t>omp parallel num_threads</a:t>
            </a:r>
            <a:r>
              <a:rPr lang="en-US" sz="2400" dirty="0">
                <a:cs typeface="Consolas" panose="020B0609020204030204" pitchFamily="49" charset="0"/>
              </a:rPr>
              <a:t>(</a:t>
            </a:r>
            <a:r>
              <a:rPr lang="en-US" sz="2400" dirty="0">
                <a:solidFill>
                  <a:srgbClr val="986801"/>
                </a:solidFill>
                <a:cs typeface="Consolas" panose="020B0609020204030204" pitchFamily="49" charset="0"/>
              </a:rPr>
              <a:t>2</a:t>
            </a:r>
            <a:r>
              <a:rPr lang="en-US" sz="2400" dirty="0">
                <a:cs typeface="Consolas" panose="020B0609020204030204" pitchFamily="49" charset="0"/>
              </a:rPr>
              <a:t>)</a:t>
            </a:r>
            <a:endParaRPr lang="en" sz="2400" dirty="0">
              <a:cs typeface="Consolas" panose="020B0609020204030204" pitchFamily="49" charset="0"/>
            </a:endParaRPr>
          </a:p>
          <a:p>
            <a:r>
              <a:rPr lang="en" sz="2400" dirty="0">
                <a:cs typeface="Consolas" panose="020B0609020204030204" pitchFamily="49" charset="0"/>
              </a:rPr>
              <a:t>{</a:t>
            </a:r>
          </a:p>
          <a:p>
            <a:r>
              <a:rPr lang="en" sz="2400" dirty="0">
                <a:solidFill>
                  <a:srgbClr val="4078F2"/>
                </a:solidFill>
                <a:cs typeface="Consolas" panose="020B0609020204030204" pitchFamily="49" charset="0"/>
              </a:rPr>
              <a:t>    printf</a:t>
            </a:r>
            <a:r>
              <a:rPr lang="en" sz="2400" dirty="0">
                <a:solidFill>
                  <a:srgbClr val="333333"/>
                </a:solidFill>
                <a:cs typeface="Consolas" panose="020B0609020204030204" pitchFamily="49" charset="0"/>
              </a:rPr>
              <a:t>(</a:t>
            </a:r>
            <a:r>
              <a:rPr lang="en" sz="2400" dirty="0">
                <a:solidFill>
                  <a:srgbClr val="50A14F"/>
                </a:solidFill>
                <a:cs typeface="Consolas" panose="020B0609020204030204" pitchFamily="49" charset="0"/>
              </a:rPr>
              <a:t>“</a:t>
            </a:r>
            <a:r>
              <a:rPr lang="en-US" sz="2400" dirty="0">
                <a:solidFill>
                  <a:srgbClr val="50A14F"/>
                </a:solidFill>
                <a:cs typeface="Consolas" panose="020B0609020204030204" pitchFamily="49" charset="0"/>
              </a:rPr>
              <a:t>Hello World!</a:t>
            </a:r>
            <a:r>
              <a:rPr lang="en" sz="2400" dirty="0">
                <a:solidFill>
                  <a:srgbClr val="50A14F"/>
                </a:solidFill>
                <a:cs typeface="Consolas" panose="020B0609020204030204" pitchFamily="49" charset="0"/>
              </a:rPr>
              <a:t>"</a:t>
            </a:r>
            <a:r>
              <a:rPr lang="en" sz="2400" dirty="0">
                <a:solidFill>
                  <a:srgbClr val="333333"/>
                </a:solidFill>
                <a:cs typeface="Consolas" panose="020B0609020204030204" pitchFamily="49" charset="0"/>
              </a:rPr>
              <a:t>);</a:t>
            </a:r>
          </a:p>
          <a:p>
            <a:r>
              <a:rPr lang="en" sz="2400" dirty="0">
                <a:solidFill>
                  <a:srgbClr val="333333"/>
                </a:solidFill>
                <a:cs typeface="Consolas" panose="020B0609020204030204" pitchFamily="49" charset="0"/>
              </a:rPr>
              <a:t>}</a:t>
            </a:r>
          </a:p>
        </p:txBody>
      </p:sp>
      <p:sp>
        <p:nvSpPr>
          <p:cNvPr id="8" name="Прямоугольник 19">
            <a:extLst>
              <a:ext uri="{FF2B5EF4-FFF2-40B4-BE49-F238E27FC236}">
                <a16:creationId xmlns:a16="http://schemas.microsoft.com/office/drawing/2014/main" id="{627A925E-4036-4047-83AA-947F566E700E}"/>
              </a:ext>
            </a:extLst>
          </p:cNvPr>
          <p:cNvSpPr/>
          <p:nvPr/>
        </p:nvSpPr>
        <p:spPr>
          <a:xfrm>
            <a:off x="3690392" y="3764091"/>
            <a:ext cx="5221088" cy="2677656"/>
          </a:xfrm>
          <a:prstGeom prst="rect">
            <a:avLst/>
          </a:prstGeom>
          <a:noFill/>
          <a:ln w="12700">
            <a:solidFill>
              <a:schemeClr val="tx1"/>
            </a:solidFill>
          </a:ln>
        </p:spPr>
        <p:txBody>
          <a:bodyPr wrap="square">
            <a:spAutoFit/>
          </a:bodyPr>
          <a:lstStyle/>
          <a:p>
            <a:r>
              <a:rPr lang="en-US" sz="2800" dirty="0">
                <a:solidFill>
                  <a:srgbClr val="00B050"/>
                </a:solidFill>
                <a:cs typeface="Consolas" panose="020B0609020204030204" pitchFamily="49" charset="0"/>
              </a:rPr>
              <a:t>CORRECT:</a:t>
            </a:r>
          </a:p>
          <a:p>
            <a:endParaRPr lang="en" sz="2000" dirty="0">
              <a:solidFill>
                <a:srgbClr val="A626A4"/>
              </a:solidFill>
              <a:cs typeface="Consolas" panose="020B0609020204030204" pitchFamily="49" charset="0"/>
            </a:endParaRPr>
          </a:p>
          <a:p>
            <a:r>
              <a:rPr lang="en" sz="2400" dirty="0">
                <a:solidFill>
                  <a:srgbClr val="A626A4"/>
                </a:solidFill>
                <a:cs typeface="Consolas" panose="020B0609020204030204" pitchFamily="49" charset="0"/>
              </a:rPr>
              <a:t>#pragma</a:t>
            </a:r>
            <a:r>
              <a:rPr lang="en" sz="2400" dirty="0">
                <a:solidFill>
                  <a:srgbClr val="333333"/>
                </a:solidFill>
                <a:cs typeface="Consolas" panose="020B0609020204030204" pitchFamily="49" charset="0"/>
              </a:rPr>
              <a:t> </a:t>
            </a:r>
            <a:r>
              <a:rPr lang="en-US" sz="2400" dirty="0">
                <a:solidFill>
                  <a:srgbClr val="986801"/>
                </a:solidFill>
                <a:cs typeface="Consolas" panose="020B0609020204030204" pitchFamily="49" charset="0"/>
              </a:rPr>
              <a:t>omp parallel num_threads</a:t>
            </a:r>
            <a:r>
              <a:rPr lang="en-US" sz="2400" dirty="0">
                <a:cs typeface="Consolas" panose="020B0609020204030204" pitchFamily="49" charset="0"/>
              </a:rPr>
              <a:t>(</a:t>
            </a:r>
            <a:r>
              <a:rPr lang="en-US" sz="2400" dirty="0">
                <a:solidFill>
                  <a:srgbClr val="986801"/>
                </a:solidFill>
                <a:cs typeface="Consolas" panose="020B0609020204030204" pitchFamily="49" charset="0"/>
              </a:rPr>
              <a:t>2</a:t>
            </a:r>
            <a:r>
              <a:rPr lang="en-US" sz="2400" dirty="0">
                <a:cs typeface="Consolas" panose="020B0609020204030204" pitchFamily="49" charset="0"/>
              </a:rPr>
              <a:t>)</a:t>
            </a:r>
            <a:endParaRPr lang="en" sz="2400" dirty="0">
              <a:cs typeface="Consolas" panose="020B0609020204030204" pitchFamily="49" charset="0"/>
            </a:endParaRPr>
          </a:p>
          <a:p>
            <a:r>
              <a:rPr lang="en" sz="2400" dirty="0">
                <a:cs typeface="Consolas" panose="020B0609020204030204" pitchFamily="49" charset="0"/>
              </a:rPr>
              <a:t>{</a:t>
            </a:r>
          </a:p>
          <a:p>
            <a:r>
              <a:rPr lang="en" sz="2400" dirty="0">
                <a:solidFill>
                  <a:srgbClr val="A626A4"/>
                </a:solidFill>
                <a:cs typeface="Consolas" panose="020B0609020204030204" pitchFamily="49" charset="0"/>
              </a:rPr>
              <a:t>    #pragma</a:t>
            </a:r>
            <a:r>
              <a:rPr lang="en" sz="2400" dirty="0">
                <a:solidFill>
                  <a:srgbClr val="333333"/>
                </a:solidFill>
                <a:cs typeface="Consolas" panose="020B0609020204030204" pitchFamily="49" charset="0"/>
              </a:rPr>
              <a:t> </a:t>
            </a:r>
            <a:r>
              <a:rPr lang="en-US" sz="2400" dirty="0">
                <a:solidFill>
                  <a:srgbClr val="986801"/>
                </a:solidFill>
                <a:cs typeface="Consolas" panose="020B0609020204030204" pitchFamily="49" charset="0"/>
              </a:rPr>
              <a:t>critical</a:t>
            </a:r>
          </a:p>
          <a:p>
            <a:r>
              <a:rPr lang="en" sz="2400" dirty="0">
                <a:solidFill>
                  <a:srgbClr val="4078F2"/>
                </a:solidFill>
                <a:cs typeface="Consolas" panose="020B0609020204030204" pitchFamily="49" charset="0"/>
              </a:rPr>
              <a:t>    printf</a:t>
            </a:r>
            <a:r>
              <a:rPr lang="en" sz="2400" dirty="0">
                <a:solidFill>
                  <a:srgbClr val="333333"/>
                </a:solidFill>
                <a:cs typeface="Consolas" panose="020B0609020204030204" pitchFamily="49" charset="0"/>
              </a:rPr>
              <a:t>(</a:t>
            </a:r>
            <a:r>
              <a:rPr lang="en" sz="2400" dirty="0">
                <a:solidFill>
                  <a:srgbClr val="50A14F"/>
                </a:solidFill>
                <a:cs typeface="Consolas" panose="020B0609020204030204" pitchFamily="49" charset="0"/>
              </a:rPr>
              <a:t>“</a:t>
            </a:r>
            <a:r>
              <a:rPr lang="en-US" sz="2400" dirty="0">
                <a:solidFill>
                  <a:srgbClr val="50A14F"/>
                </a:solidFill>
                <a:cs typeface="Consolas" panose="020B0609020204030204" pitchFamily="49" charset="0"/>
              </a:rPr>
              <a:t>Hello World!</a:t>
            </a:r>
            <a:r>
              <a:rPr lang="en" sz="2400" dirty="0">
                <a:solidFill>
                  <a:srgbClr val="50A14F"/>
                </a:solidFill>
                <a:cs typeface="Consolas" panose="020B0609020204030204" pitchFamily="49" charset="0"/>
              </a:rPr>
              <a:t>"</a:t>
            </a:r>
            <a:r>
              <a:rPr lang="en" sz="2400" dirty="0">
                <a:solidFill>
                  <a:srgbClr val="333333"/>
                </a:solidFill>
                <a:cs typeface="Consolas" panose="020B0609020204030204" pitchFamily="49" charset="0"/>
              </a:rPr>
              <a:t>);</a:t>
            </a:r>
          </a:p>
          <a:p>
            <a:r>
              <a:rPr lang="en" sz="2400" dirty="0">
                <a:solidFill>
                  <a:srgbClr val="333333"/>
                </a:solidFill>
                <a:cs typeface="Consolas" panose="020B0609020204030204" pitchFamily="49" charset="0"/>
              </a:rPr>
              <a:t>}</a:t>
            </a:r>
          </a:p>
        </p:txBody>
      </p:sp>
      <p:sp>
        <p:nvSpPr>
          <p:cNvPr id="10" name="TextBox 9">
            <a:extLst>
              <a:ext uri="{FF2B5EF4-FFF2-40B4-BE49-F238E27FC236}">
                <a16:creationId xmlns:a16="http://schemas.microsoft.com/office/drawing/2014/main" id="{CFA07801-E7BE-4813-9930-59D51DEC4895}"/>
              </a:ext>
            </a:extLst>
          </p:cNvPr>
          <p:cNvSpPr txBox="1"/>
          <p:nvPr/>
        </p:nvSpPr>
        <p:spPr>
          <a:xfrm>
            <a:off x="179512" y="5444317"/>
            <a:ext cx="3510880" cy="923330"/>
          </a:xfrm>
          <a:prstGeom prst="rect">
            <a:avLst/>
          </a:prstGeom>
          <a:noFill/>
        </p:spPr>
        <p:txBody>
          <a:bodyPr wrap="square" rtlCol="0">
            <a:spAutoFit/>
          </a:bodyPr>
          <a:lstStyle/>
          <a:p>
            <a:r>
              <a:rPr lang="en-US" dirty="0"/>
              <a:t>According to A. </a:t>
            </a:r>
            <a:r>
              <a:rPr lang="en-US" dirty="0" err="1"/>
              <a:t>Kolosov</a:t>
            </a:r>
            <a:r>
              <a:rPr lang="en-US" dirty="0"/>
              <a:t>, A. </a:t>
            </a:r>
            <a:r>
              <a:rPr lang="en-US" dirty="0" err="1"/>
              <a:t>Karpov</a:t>
            </a:r>
            <a:r>
              <a:rPr lang="en-US" dirty="0"/>
              <a:t>, E. </a:t>
            </a:r>
            <a:r>
              <a:rPr lang="en-US" dirty="0" err="1"/>
              <a:t>Ryzhikov</a:t>
            </a:r>
            <a:r>
              <a:rPr lang="en-US" dirty="0"/>
              <a:t> “32 OpenMP traps and pitfalls when programming in C++”</a:t>
            </a:r>
            <a:endParaRPr lang="ru-RU" dirty="0"/>
          </a:p>
        </p:txBody>
      </p:sp>
      <p:sp>
        <p:nvSpPr>
          <p:cNvPr id="11" name="Прямоугольник 19">
            <a:extLst>
              <a:ext uri="{FF2B5EF4-FFF2-40B4-BE49-F238E27FC236}">
                <a16:creationId xmlns:a16="http://schemas.microsoft.com/office/drawing/2014/main" id="{91ED678E-3389-490D-B180-2161E4C4702B}"/>
              </a:ext>
            </a:extLst>
          </p:cNvPr>
          <p:cNvSpPr/>
          <p:nvPr/>
        </p:nvSpPr>
        <p:spPr>
          <a:xfrm>
            <a:off x="5967264" y="2008821"/>
            <a:ext cx="3024336" cy="830997"/>
          </a:xfrm>
          <a:prstGeom prst="rect">
            <a:avLst/>
          </a:prstGeom>
          <a:ln w="12700" cmpd="dbl">
            <a:solidFill>
              <a:schemeClr val="tx2"/>
            </a:solidFill>
            <a:prstDash val="dashDot"/>
          </a:ln>
        </p:spPr>
        <p:txBody>
          <a:bodyPr wrap="square">
            <a:spAutoFit/>
          </a:bodyPr>
          <a:lstStyle/>
          <a:p>
            <a:r>
              <a:rPr lang="en-US" sz="2400" dirty="0" err="1">
                <a:solidFill>
                  <a:srgbClr val="50A14F"/>
                </a:solidFill>
                <a:cs typeface="Consolas" panose="020B0609020204030204" pitchFamily="49" charset="0"/>
              </a:rPr>
              <a:t>HellHell</a:t>
            </a:r>
            <a:r>
              <a:rPr lang="en-US" sz="2400" dirty="0">
                <a:solidFill>
                  <a:srgbClr val="50A14F"/>
                </a:solidFill>
                <a:cs typeface="Consolas" panose="020B0609020204030204" pitchFamily="49" charset="0"/>
              </a:rPr>
              <a:t> </a:t>
            </a:r>
            <a:r>
              <a:rPr lang="en-US" sz="2400" dirty="0" err="1">
                <a:solidFill>
                  <a:srgbClr val="50A14F"/>
                </a:solidFill>
                <a:cs typeface="Consolas" panose="020B0609020204030204" pitchFamily="49" charset="0"/>
              </a:rPr>
              <a:t>oo</a:t>
            </a:r>
            <a:r>
              <a:rPr lang="en-US" sz="2400" dirty="0">
                <a:solidFill>
                  <a:srgbClr val="50A14F"/>
                </a:solidFill>
                <a:cs typeface="Consolas" panose="020B0609020204030204" pitchFamily="49" charset="0"/>
              </a:rPr>
              <a:t> </a:t>
            </a:r>
            <a:r>
              <a:rPr lang="en-US" sz="2400" dirty="0" err="1">
                <a:solidFill>
                  <a:srgbClr val="50A14F"/>
                </a:solidFill>
                <a:cs typeface="Consolas" panose="020B0609020204030204" pitchFamily="49" charset="0"/>
              </a:rPr>
              <a:t>WorWlodrl</a:t>
            </a:r>
            <a:endParaRPr lang="en-US" sz="2400" dirty="0">
              <a:solidFill>
                <a:srgbClr val="50A14F"/>
              </a:solidFill>
              <a:cs typeface="Consolas" panose="020B0609020204030204" pitchFamily="49" charset="0"/>
            </a:endParaRPr>
          </a:p>
          <a:p>
            <a:r>
              <a:rPr lang="en-US" sz="2400" dirty="0">
                <a:solidFill>
                  <a:srgbClr val="50A14F"/>
                </a:solidFill>
                <a:cs typeface="Consolas" panose="020B0609020204030204" pitchFamily="49" charset="0"/>
              </a:rPr>
              <a:t>d</a:t>
            </a:r>
            <a:endParaRPr lang="en" sz="2400" dirty="0">
              <a:solidFill>
                <a:srgbClr val="333333"/>
              </a:solidFill>
              <a:cs typeface="Consolas" panose="020B0609020204030204" pitchFamily="49" charset="0"/>
            </a:endParaRPr>
          </a:p>
        </p:txBody>
      </p:sp>
      <p:cxnSp>
        <p:nvCxnSpPr>
          <p:cNvPr id="3" name="Straight Arrow Connector 2">
            <a:extLst>
              <a:ext uri="{FF2B5EF4-FFF2-40B4-BE49-F238E27FC236}">
                <a16:creationId xmlns:a16="http://schemas.microsoft.com/office/drawing/2014/main" id="{A1A0F18A-B831-4491-82AB-25EA61DFD2C1}"/>
              </a:ext>
            </a:extLst>
          </p:cNvPr>
          <p:cNvCxnSpPr/>
          <p:nvPr/>
        </p:nvCxnSpPr>
        <p:spPr>
          <a:xfrm>
            <a:off x="5508104" y="2448338"/>
            <a:ext cx="36004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0069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Unprotected access to shared memory</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22</a:t>
            </a:fld>
            <a:endParaRPr lang="en-US" sz="2000" dirty="0">
              <a:solidFill>
                <a:schemeClr val="tx1"/>
              </a:solidFill>
            </a:endParaRPr>
          </a:p>
        </p:txBody>
      </p:sp>
      <p:sp>
        <p:nvSpPr>
          <p:cNvPr id="7" name="Прямоугольник 19">
            <a:extLst>
              <a:ext uri="{FF2B5EF4-FFF2-40B4-BE49-F238E27FC236}">
                <a16:creationId xmlns:a16="http://schemas.microsoft.com/office/drawing/2014/main" id="{ECA484BF-5B3E-4EC7-820E-58B883BA3605}"/>
              </a:ext>
            </a:extLst>
          </p:cNvPr>
          <p:cNvSpPr/>
          <p:nvPr/>
        </p:nvSpPr>
        <p:spPr>
          <a:xfrm>
            <a:off x="449052" y="1371599"/>
            <a:ext cx="2979204" cy="2677656"/>
          </a:xfrm>
          <a:prstGeom prst="rect">
            <a:avLst/>
          </a:prstGeom>
          <a:ln w="12700">
            <a:solidFill>
              <a:schemeClr val="tx1"/>
            </a:solidFill>
          </a:ln>
        </p:spPr>
        <p:txBody>
          <a:bodyPr wrap="square">
            <a:spAutoFit/>
          </a:bodyPr>
          <a:lstStyle/>
          <a:p>
            <a:r>
              <a:rPr lang="en-US" sz="2800" dirty="0">
                <a:solidFill>
                  <a:srgbClr val="FF0000"/>
                </a:solidFill>
                <a:cs typeface="Consolas" panose="020B0609020204030204" pitchFamily="49" charset="0"/>
              </a:rPr>
              <a:t>INCORRECT:</a:t>
            </a:r>
          </a:p>
          <a:p>
            <a:endParaRPr lang="en" sz="2000" dirty="0">
              <a:solidFill>
                <a:srgbClr val="A626A4"/>
              </a:solidFill>
              <a:cs typeface="Consolas" panose="020B0609020204030204" pitchFamily="49" charset="0"/>
            </a:endParaRPr>
          </a:p>
          <a:p>
            <a:r>
              <a:rPr lang="en-US" sz="2400" dirty="0">
                <a:solidFill>
                  <a:srgbClr val="A626A4"/>
                </a:solidFill>
                <a:cs typeface="Consolas" panose="020B0609020204030204" pitchFamily="49" charset="0"/>
              </a:rPr>
              <a:t>int</a:t>
            </a:r>
            <a:r>
              <a:rPr lang="en-US" sz="2400" dirty="0">
                <a:cs typeface="Consolas" panose="020B0609020204030204" pitchFamily="49" charset="0"/>
              </a:rPr>
              <a:t> a = </a:t>
            </a:r>
            <a:r>
              <a:rPr lang="en-US" sz="2400" dirty="0">
                <a:solidFill>
                  <a:srgbClr val="986801"/>
                </a:solidFill>
                <a:cs typeface="Consolas" panose="020B0609020204030204" pitchFamily="49" charset="0"/>
              </a:rPr>
              <a:t>0</a:t>
            </a:r>
            <a:r>
              <a:rPr lang="en-US" sz="2400" dirty="0">
                <a:cs typeface="Consolas" panose="020B0609020204030204" pitchFamily="49" charset="0"/>
              </a:rPr>
              <a:t>;</a:t>
            </a:r>
            <a:endParaRPr lang="en" sz="2400" dirty="0">
              <a:cs typeface="Consolas" panose="020B0609020204030204" pitchFamily="49" charset="0"/>
            </a:endParaRPr>
          </a:p>
          <a:p>
            <a:r>
              <a:rPr lang="en" sz="2400" dirty="0">
                <a:solidFill>
                  <a:srgbClr val="A626A4"/>
                </a:solidFill>
                <a:cs typeface="Consolas" panose="020B0609020204030204" pitchFamily="49" charset="0"/>
              </a:rPr>
              <a:t>#pragma</a:t>
            </a:r>
            <a:r>
              <a:rPr lang="en" sz="2400" dirty="0">
                <a:solidFill>
                  <a:srgbClr val="333333"/>
                </a:solidFill>
                <a:cs typeface="Consolas" panose="020B0609020204030204" pitchFamily="49" charset="0"/>
              </a:rPr>
              <a:t> </a:t>
            </a:r>
            <a:r>
              <a:rPr lang="en-US" sz="2400" dirty="0">
                <a:solidFill>
                  <a:srgbClr val="986801"/>
                </a:solidFill>
                <a:cs typeface="Consolas" panose="020B0609020204030204" pitchFamily="49" charset="0"/>
              </a:rPr>
              <a:t>omp parallel</a:t>
            </a:r>
            <a:endParaRPr lang="en" sz="2400" dirty="0">
              <a:cs typeface="Consolas" panose="020B0609020204030204" pitchFamily="49" charset="0"/>
            </a:endParaRPr>
          </a:p>
          <a:p>
            <a:r>
              <a:rPr lang="en" sz="2400" dirty="0">
                <a:cs typeface="Consolas" panose="020B0609020204030204" pitchFamily="49" charset="0"/>
              </a:rPr>
              <a:t>{</a:t>
            </a:r>
          </a:p>
          <a:p>
            <a:r>
              <a:rPr lang="en" sz="2400" dirty="0">
                <a:solidFill>
                  <a:srgbClr val="333333"/>
                </a:solidFill>
                <a:cs typeface="Consolas" panose="020B0609020204030204" pitchFamily="49" charset="0"/>
              </a:rPr>
              <a:t>    </a:t>
            </a:r>
            <a:r>
              <a:rPr lang="en-US" sz="2400" dirty="0">
                <a:solidFill>
                  <a:srgbClr val="333333"/>
                </a:solidFill>
                <a:cs typeface="Consolas" panose="020B0609020204030204" pitchFamily="49" charset="0"/>
              </a:rPr>
              <a:t>a</a:t>
            </a:r>
            <a:r>
              <a:rPr lang="en" sz="2400" dirty="0">
                <a:solidFill>
                  <a:srgbClr val="A626A4"/>
                </a:solidFill>
                <a:cs typeface="Consolas" panose="020B0609020204030204" pitchFamily="49" charset="0"/>
              </a:rPr>
              <a:t>++</a:t>
            </a:r>
            <a:r>
              <a:rPr lang="en" sz="2400" dirty="0">
                <a:solidFill>
                  <a:srgbClr val="333333"/>
                </a:solidFill>
                <a:cs typeface="Consolas" panose="020B0609020204030204" pitchFamily="49" charset="0"/>
              </a:rPr>
              <a:t>;</a:t>
            </a:r>
          </a:p>
          <a:p>
            <a:r>
              <a:rPr lang="en" sz="2400" dirty="0">
                <a:solidFill>
                  <a:srgbClr val="333333"/>
                </a:solidFill>
                <a:cs typeface="Consolas" panose="020B0609020204030204" pitchFamily="49" charset="0"/>
              </a:rPr>
              <a:t>}</a:t>
            </a:r>
          </a:p>
        </p:txBody>
      </p:sp>
      <p:sp>
        <p:nvSpPr>
          <p:cNvPr id="8" name="Прямоугольник 19">
            <a:extLst>
              <a:ext uri="{FF2B5EF4-FFF2-40B4-BE49-F238E27FC236}">
                <a16:creationId xmlns:a16="http://schemas.microsoft.com/office/drawing/2014/main" id="{627A925E-4036-4047-83AA-947F566E700E}"/>
              </a:ext>
            </a:extLst>
          </p:cNvPr>
          <p:cNvSpPr/>
          <p:nvPr/>
        </p:nvSpPr>
        <p:spPr>
          <a:xfrm>
            <a:off x="3843412" y="1371732"/>
            <a:ext cx="4752528" cy="3046988"/>
          </a:xfrm>
          <a:prstGeom prst="rect">
            <a:avLst/>
          </a:prstGeom>
          <a:noFill/>
          <a:ln w="12700">
            <a:solidFill>
              <a:schemeClr val="tx1"/>
            </a:solidFill>
          </a:ln>
        </p:spPr>
        <p:txBody>
          <a:bodyPr wrap="square">
            <a:spAutoFit/>
          </a:bodyPr>
          <a:lstStyle/>
          <a:p>
            <a:r>
              <a:rPr lang="en-US" sz="2800" dirty="0">
                <a:solidFill>
                  <a:srgbClr val="00B050"/>
                </a:solidFill>
                <a:cs typeface="Consolas" panose="020B0609020204030204" pitchFamily="49" charset="0"/>
              </a:rPr>
              <a:t>CORRECT (</a:t>
            </a:r>
            <a:r>
              <a:rPr lang="en-US" sz="2800">
                <a:solidFill>
                  <a:srgbClr val="00B050"/>
                </a:solidFill>
                <a:cs typeface="Consolas" panose="020B0609020204030204" pitchFamily="49" charset="0"/>
              </a:rPr>
              <a:t>2 options):</a:t>
            </a:r>
            <a:endParaRPr lang="en-US" sz="2800" dirty="0">
              <a:solidFill>
                <a:srgbClr val="00B050"/>
              </a:solidFill>
              <a:cs typeface="Consolas" panose="020B0609020204030204" pitchFamily="49" charset="0"/>
            </a:endParaRPr>
          </a:p>
          <a:p>
            <a:endParaRPr lang="en" sz="2000" dirty="0">
              <a:solidFill>
                <a:srgbClr val="A626A4"/>
              </a:solidFill>
              <a:cs typeface="Consolas" panose="020B0609020204030204" pitchFamily="49" charset="0"/>
            </a:endParaRPr>
          </a:p>
          <a:p>
            <a:r>
              <a:rPr lang="en-US" sz="2400" dirty="0">
                <a:solidFill>
                  <a:srgbClr val="A626A4"/>
                </a:solidFill>
                <a:cs typeface="Consolas" panose="020B0609020204030204" pitchFamily="49" charset="0"/>
              </a:rPr>
              <a:t>int</a:t>
            </a:r>
            <a:r>
              <a:rPr lang="en-US" sz="2400" dirty="0">
                <a:cs typeface="Consolas" panose="020B0609020204030204" pitchFamily="49" charset="0"/>
              </a:rPr>
              <a:t> a = </a:t>
            </a:r>
            <a:r>
              <a:rPr lang="en-US" sz="2400" dirty="0">
                <a:solidFill>
                  <a:srgbClr val="986801"/>
                </a:solidFill>
                <a:cs typeface="Consolas" panose="020B0609020204030204" pitchFamily="49" charset="0"/>
              </a:rPr>
              <a:t>0</a:t>
            </a:r>
            <a:r>
              <a:rPr lang="en-US" sz="2400" dirty="0">
                <a:cs typeface="Consolas" panose="020B0609020204030204" pitchFamily="49" charset="0"/>
              </a:rPr>
              <a:t>;</a:t>
            </a:r>
            <a:endParaRPr lang="en" sz="2400" dirty="0">
              <a:cs typeface="Consolas" panose="020B0609020204030204" pitchFamily="49" charset="0"/>
            </a:endParaRPr>
          </a:p>
          <a:p>
            <a:r>
              <a:rPr lang="en" sz="2400" dirty="0">
                <a:solidFill>
                  <a:srgbClr val="A626A4"/>
                </a:solidFill>
                <a:cs typeface="Consolas" panose="020B0609020204030204" pitchFamily="49" charset="0"/>
              </a:rPr>
              <a:t>#pragma</a:t>
            </a:r>
            <a:r>
              <a:rPr lang="en" sz="2400" dirty="0">
                <a:solidFill>
                  <a:srgbClr val="333333"/>
                </a:solidFill>
                <a:cs typeface="Consolas" panose="020B0609020204030204" pitchFamily="49" charset="0"/>
              </a:rPr>
              <a:t> </a:t>
            </a:r>
            <a:r>
              <a:rPr lang="en-US" sz="2400" dirty="0">
                <a:solidFill>
                  <a:srgbClr val="986801"/>
                </a:solidFill>
                <a:cs typeface="Consolas" panose="020B0609020204030204" pitchFamily="49" charset="0"/>
              </a:rPr>
              <a:t>omp parallel</a:t>
            </a:r>
            <a:endParaRPr lang="en" sz="2400" dirty="0">
              <a:cs typeface="Consolas" panose="020B0609020204030204" pitchFamily="49" charset="0"/>
            </a:endParaRPr>
          </a:p>
          <a:p>
            <a:r>
              <a:rPr lang="en" sz="2400" dirty="0">
                <a:cs typeface="Consolas" panose="020B0609020204030204" pitchFamily="49" charset="0"/>
              </a:rPr>
              <a:t>{</a:t>
            </a:r>
          </a:p>
          <a:p>
            <a:r>
              <a:rPr lang="en" sz="2400" dirty="0">
                <a:solidFill>
                  <a:srgbClr val="A626A4"/>
                </a:solidFill>
                <a:cs typeface="Consolas" panose="020B0609020204030204" pitchFamily="49" charset="0"/>
              </a:rPr>
              <a:t>    #pragma</a:t>
            </a:r>
            <a:r>
              <a:rPr lang="en" sz="2400" dirty="0">
                <a:solidFill>
                  <a:srgbClr val="333333"/>
                </a:solidFill>
                <a:cs typeface="Consolas" panose="020B0609020204030204" pitchFamily="49" charset="0"/>
              </a:rPr>
              <a:t> </a:t>
            </a:r>
            <a:r>
              <a:rPr lang="en-US" sz="2400" dirty="0">
                <a:solidFill>
                  <a:srgbClr val="986801"/>
                </a:solidFill>
                <a:cs typeface="Consolas" panose="020B0609020204030204" pitchFamily="49" charset="0"/>
              </a:rPr>
              <a:t>omp atomic</a:t>
            </a:r>
            <a:endParaRPr lang="en" sz="2400" dirty="0">
              <a:cs typeface="Consolas" panose="020B0609020204030204" pitchFamily="49" charset="0"/>
            </a:endParaRPr>
          </a:p>
          <a:p>
            <a:r>
              <a:rPr lang="en-US" sz="2400" dirty="0">
                <a:solidFill>
                  <a:srgbClr val="333333"/>
                </a:solidFill>
                <a:cs typeface="Consolas" panose="020B0609020204030204" pitchFamily="49" charset="0"/>
              </a:rPr>
              <a:t>    a</a:t>
            </a:r>
            <a:r>
              <a:rPr lang="en" sz="2400" dirty="0">
                <a:solidFill>
                  <a:srgbClr val="A626A4"/>
                </a:solidFill>
                <a:cs typeface="Consolas" panose="020B0609020204030204" pitchFamily="49" charset="0"/>
              </a:rPr>
              <a:t>++</a:t>
            </a:r>
            <a:r>
              <a:rPr lang="en" sz="2400" dirty="0">
                <a:solidFill>
                  <a:srgbClr val="333333"/>
                </a:solidFill>
                <a:cs typeface="Consolas" panose="020B0609020204030204" pitchFamily="49" charset="0"/>
              </a:rPr>
              <a:t>;</a:t>
            </a:r>
          </a:p>
          <a:p>
            <a:r>
              <a:rPr lang="en" sz="2400" dirty="0">
                <a:solidFill>
                  <a:srgbClr val="333333"/>
                </a:solidFill>
                <a:cs typeface="Consolas" panose="020B0609020204030204" pitchFamily="49" charset="0"/>
              </a:rPr>
              <a:t>}</a:t>
            </a:r>
          </a:p>
        </p:txBody>
      </p:sp>
      <p:sp>
        <p:nvSpPr>
          <p:cNvPr id="10" name="TextBox 9">
            <a:extLst>
              <a:ext uri="{FF2B5EF4-FFF2-40B4-BE49-F238E27FC236}">
                <a16:creationId xmlns:a16="http://schemas.microsoft.com/office/drawing/2014/main" id="{CFA07801-E7BE-4813-9930-59D51DEC4895}"/>
              </a:ext>
            </a:extLst>
          </p:cNvPr>
          <p:cNvSpPr txBox="1"/>
          <p:nvPr/>
        </p:nvSpPr>
        <p:spPr>
          <a:xfrm>
            <a:off x="269032" y="4959189"/>
            <a:ext cx="3510880" cy="923330"/>
          </a:xfrm>
          <a:prstGeom prst="rect">
            <a:avLst/>
          </a:prstGeom>
          <a:noFill/>
        </p:spPr>
        <p:txBody>
          <a:bodyPr wrap="square" rtlCol="0">
            <a:spAutoFit/>
          </a:bodyPr>
          <a:lstStyle/>
          <a:p>
            <a:r>
              <a:rPr lang="en-US" dirty="0"/>
              <a:t>According to A. </a:t>
            </a:r>
            <a:r>
              <a:rPr lang="en-US" dirty="0" err="1"/>
              <a:t>Kolosov</a:t>
            </a:r>
            <a:r>
              <a:rPr lang="en-US" dirty="0"/>
              <a:t>, A. </a:t>
            </a:r>
            <a:r>
              <a:rPr lang="en-US" dirty="0" err="1"/>
              <a:t>Karpov</a:t>
            </a:r>
            <a:r>
              <a:rPr lang="en-US" dirty="0"/>
              <a:t>, E. </a:t>
            </a:r>
            <a:r>
              <a:rPr lang="en-US" dirty="0" err="1"/>
              <a:t>Ryzhikov</a:t>
            </a:r>
            <a:r>
              <a:rPr lang="en-US" dirty="0"/>
              <a:t> “32 OpenMP traps and pitfalls when programming in C++”</a:t>
            </a:r>
            <a:endParaRPr lang="ru-RU" dirty="0"/>
          </a:p>
        </p:txBody>
      </p:sp>
      <p:sp>
        <p:nvSpPr>
          <p:cNvPr id="9" name="Прямоугольник 19">
            <a:extLst>
              <a:ext uri="{FF2B5EF4-FFF2-40B4-BE49-F238E27FC236}">
                <a16:creationId xmlns:a16="http://schemas.microsoft.com/office/drawing/2014/main" id="{5A37EBAD-E5F3-450E-A171-C683F88528EB}"/>
              </a:ext>
            </a:extLst>
          </p:cNvPr>
          <p:cNvSpPr/>
          <p:nvPr/>
        </p:nvSpPr>
        <p:spPr>
          <a:xfrm>
            <a:off x="3843412" y="4495056"/>
            <a:ext cx="4752528" cy="1938992"/>
          </a:xfrm>
          <a:prstGeom prst="rect">
            <a:avLst/>
          </a:prstGeom>
          <a:noFill/>
          <a:ln w="12700">
            <a:solidFill>
              <a:schemeClr val="tx1"/>
            </a:solidFill>
          </a:ln>
        </p:spPr>
        <p:txBody>
          <a:bodyPr wrap="square">
            <a:spAutoFit/>
          </a:bodyPr>
          <a:lstStyle/>
          <a:p>
            <a:r>
              <a:rPr lang="en-US" sz="2400" dirty="0">
                <a:solidFill>
                  <a:srgbClr val="A626A4"/>
                </a:solidFill>
                <a:cs typeface="Consolas" panose="020B0609020204030204" pitchFamily="49" charset="0"/>
              </a:rPr>
              <a:t>int</a:t>
            </a:r>
            <a:r>
              <a:rPr lang="en-US" sz="2400" dirty="0">
                <a:cs typeface="Consolas" panose="020B0609020204030204" pitchFamily="49" charset="0"/>
              </a:rPr>
              <a:t> a = </a:t>
            </a:r>
            <a:r>
              <a:rPr lang="en-US" sz="2400" dirty="0">
                <a:solidFill>
                  <a:srgbClr val="986801"/>
                </a:solidFill>
                <a:cs typeface="Consolas" panose="020B0609020204030204" pitchFamily="49" charset="0"/>
              </a:rPr>
              <a:t>0</a:t>
            </a:r>
            <a:r>
              <a:rPr lang="en-US" sz="2400" dirty="0">
                <a:cs typeface="Consolas" panose="020B0609020204030204" pitchFamily="49" charset="0"/>
              </a:rPr>
              <a:t>;</a:t>
            </a:r>
            <a:endParaRPr lang="en" sz="2400" dirty="0">
              <a:cs typeface="Consolas" panose="020B0609020204030204" pitchFamily="49" charset="0"/>
            </a:endParaRPr>
          </a:p>
          <a:p>
            <a:r>
              <a:rPr lang="en" sz="2400" dirty="0">
                <a:solidFill>
                  <a:srgbClr val="A626A4"/>
                </a:solidFill>
                <a:cs typeface="Consolas" panose="020B0609020204030204" pitchFamily="49" charset="0"/>
              </a:rPr>
              <a:t>#pragma</a:t>
            </a:r>
            <a:r>
              <a:rPr lang="en" sz="2400" dirty="0">
                <a:solidFill>
                  <a:srgbClr val="333333"/>
                </a:solidFill>
                <a:cs typeface="Consolas" panose="020B0609020204030204" pitchFamily="49" charset="0"/>
              </a:rPr>
              <a:t> </a:t>
            </a:r>
            <a:r>
              <a:rPr lang="en-US" sz="2400" dirty="0">
                <a:solidFill>
                  <a:srgbClr val="986801"/>
                </a:solidFill>
                <a:cs typeface="Consolas" panose="020B0609020204030204" pitchFamily="49" charset="0"/>
              </a:rPr>
              <a:t>omp parallel reduction</a:t>
            </a:r>
            <a:r>
              <a:rPr lang="en-US" sz="2400" dirty="0">
                <a:cs typeface="Consolas" panose="020B0609020204030204" pitchFamily="49" charset="0"/>
              </a:rPr>
              <a:t>(</a:t>
            </a:r>
            <a:r>
              <a:rPr lang="en-US" sz="2400" dirty="0">
                <a:solidFill>
                  <a:srgbClr val="986801"/>
                </a:solidFill>
                <a:cs typeface="Consolas" panose="020B0609020204030204" pitchFamily="49" charset="0"/>
              </a:rPr>
              <a:t>+:a</a:t>
            </a:r>
            <a:r>
              <a:rPr lang="en-US" sz="2400" dirty="0">
                <a:cs typeface="Consolas" panose="020B0609020204030204" pitchFamily="49" charset="0"/>
              </a:rPr>
              <a:t>)</a:t>
            </a:r>
            <a:endParaRPr lang="en" sz="2400" dirty="0">
              <a:cs typeface="Consolas" panose="020B0609020204030204" pitchFamily="49" charset="0"/>
            </a:endParaRPr>
          </a:p>
          <a:p>
            <a:r>
              <a:rPr lang="en" sz="2400" dirty="0">
                <a:cs typeface="Consolas" panose="020B0609020204030204" pitchFamily="49" charset="0"/>
              </a:rPr>
              <a:t>{</a:t>
            </a:r>
          </a:p>
          <a:p>
            <a:r>
              <a:rPr lang="en-US" sz="2400" dirty="0">
                <a:solidFill>
                  <a:srgbClr val="333333"/>
                </a:solidFill>
                <a:cs typeface="Consolas" panose="020B0609020204030204" pitchFamily="49" charset="0"/>
              </a:rPr>
              <a:t>    a</a:t>
            </a:r>
            <a:r>
              <a:rPr lang="en" sz="2400" dirty="0">
                <a:solidFill>
                  <a:srgbClr val="A626A4"/>
                </a:solidFill>
                <a:cs typeface="Consolas" panose="020B0609020204030204" pitchFamily="49" charset="0"/>
              </a:rPr>
              <a:t>++</a:t>
            </a:r>
            <a:r>
              <a:rPr lang="en" sz="2400" dirty="0">
                <a:solidFill>
                  <a:srgbClr val="333333"/>
                </a:solidFill>
                <a:cs typeface="Consolas" panose="020B0609020204030204" pitchFamily="49" charset="0"/>
              </a:rPr>
              <a:t>;</a:t>
            </a:r>
          </a:p>
          <a:p>
            <a:r>
              <a:rPr lang="en" sz="2400" dirty="0">
                <a:solidFill>
                  <a:srgbClr val="333333"/>
                </a:solidFill>
                <a:cs typeface="Consolas" panose="020B0609020204030204" pitchFamily="49" charset="0"/>
              </a:rPr>
              <a:t>}</a:t>
            </a:r>
          </a:p>
        </p:txBody>
      </p:sp>
    </p:spTree>
    <p:extLst>
      <p:ext uri="{BB962C8B-B14F-4D97-AF65-F5344CB8AC3E}">
        <p14:creationId xmlns:p14="http://schemas.microsoft.com/office/powerpoint/2010/main" val="4268412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Measurement of overhead costs for thread creation in OpenMP (2)</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3</a:t>
            </a:fld>
            <a:endParaRPr lang="en-US" sz="2000" dirty="0">
              <a:solidFill>
                <a:schemeClr val="tx1"/>
              </a:solidFill>
            </a:endParaRPr>
          </a:p>
        </p:txBody>
      </p:sp>
      <p:pic>
        <p:nvPicPr>
          <p:cNvPr id="3" name="Picture 2" descr="A close up of a map&#10;&#10;Description automatically generated">
            <a:extLst>
              <a:ext uri="{FF2B5EF4-FFF2-40B4-BE49-F238E27FC236}">
                <a16:creationId xmlns:a16="http://schemas.microsoft.com/office/drawing/2014/main" id="{3C80913A-F1A9-417C-86BF-F71E2AD406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408765"/>
            <a:ext cx="8496944" cy="4954869"/>
          </a:xfrm>
          <a:prstGeom prst="rect">
            <a:avLst/>
          </a:prstGeom>
        </p:spPr>
      </p:pic>
    </p:spTree>
    <p:extLst>
      <p:ext uri="{BB962C8B-B14F-4D97-AF65-F5344CB8AC3E}">
        <p14:creationId xmlns:p14="http://schemas.microsoft.com/office/powerpoint/2010/main" val="148021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Nested parallelism</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4</a:t>
            </a:fld>
            <a:endParaRPr lang="en-US" sz="2000" dirty="0">
              <a:solidFill>
                <a:schemeClr val="tx1"/>
              </a:solidFill>
            </a:endParaRPr>
          </a:p>
        </p:txBody>
      </p:sp>
      <p:graphicFrame>
        <p:nvGraphicFramePr>
          <p:cNvPr id="6" name="Таблица 17">
            <a:extLst>
              <a:ext uri="{FF2B5EF4-FFF2-40B4-BE49-F238E27FC236}">
                <a16:creationId xmlns:a16="http://schemas.microsoft.com/office/drawing/2014/main" id="{6CB527DC-111F-44E8-9AE6-C31CE11EF3F8}"/>
              </a:ext>
            </a:extLst>
          </p:cNvPr>
          <p:cNvGraphicFramePr>
            <a:graphicFrameLocks noGrp="1"/>
          </p:cNvGraphicFramePr>
          <p:nvPr>
            <p:extLst>
              <p:ext uri="{D42A27DB-BD31-4B8C-83A1-F6EECF244321}">
                <p14:modId xmlns:p14="http://schemas.microsoft.com/office/powerpoint/2010/main" val="47834149"/>
              </p:ext>
            </p:extLst>
          </p:nvPr>
        </p:nvGraphicFramePr>
        <p:xfrm>
          <a:off x="179512" y="1371599"/>
          <a:ext cx="8812088" cy="3950387"/>
        </p:xfrm>
        <a:graphic>
          <a:graphicData uri="http://schemas.openxmlformats.org/drawingml/2006/table">
            <a:tbl>
              <a:tblPr firstRow="1" bandRow="1">
                <a:noFill/>
                <a:tableStyleId>{5940675A-B579-460E-94D1-54222C63F5DA}</a:tableStyleId>
              </a:tblPr>
              <a:tblGrid>
                <a:gridCol w="4752528">
                  <a:extLst>
                    <a:ext uri="{9D8B030D-6E8A-4147-A177-3AD203B41FA5}">
                      <a16:colId xmlns:a16="http://schemas.microsoft.com/office/drawing/2014/main" val="625049436"/>
                    </a:ext>
                  </a:extLst>
                </a:gridCol>
                <a:gridCol w="4059560">
                  <a:extLst>
                    <a:ext uri="{9D8B030D-6E8A-4147-A177-3AD203B41FA5}">
                      <a16:colId xmlns:a16="http://schemas.microsoft.com/office/drawing/2014/main" val="1235514189"/>
                    </a:ext>
                  </a:extLst>
                </a:gridCol>
              </a:tblGrid>
              <a:tr h="6646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tx1">
                              <a:lumMod val="75000"/>
                              <a:lumOff val="25000"/>
                            </a:schemeClr>
                          </a:solidFill>
                        </a:rPr>
                        <a:t>Example</a:t>
                      </a:r>
                      <a:r>
                        <a:rPr lang="ru-RU" sz="2400" b="1" dirty="0">
                          <a:solidFill>
                            <a:schemeClr val="tx1">
                              <a:lumMod val="75000"/>
                              <a:lumOff val="25000"/>
                            </a:schemeClr>
                          </a:solidFill>
                        </a:rPr>
                        <a:t> </a:t>
                      </a:r>
                      <a:r>
                        <a:rPr lang="en-US" sz="2400" b="1" dirty="0">
                          <a:solidFill>
                            <a:schemeClr val="tx1">
                              <a:lumMod val="75000"/>
                              <a:lumOff val="25000"/>
                            </a:schemeClr>
                          </a:solidFill>
                        </a:rPr>
                        <a:t>1</a:t>
                      </a:r>
                    </a:p>
                  </a:txBody>
                  <a:tcPr marL="237762" marR="178322" marT="118881" marB="118881">
                    <a:lnL w="12700" cmpd="sng">
                      <a:noFill/>
                      <a:prstDash val="solid"/>
                    </a:lnL>
                    <a:lnR w="6350" cap="flat" cmpd="sng" algn="ctr">
                      <a:solidFill>
                        <a:schemeClr val="bg1">
                          <a:lumMod val="65000"/>
                        </a:schemeClr>
                      </a:solidFill>
                      <a:prstDash val="solid"/>
                      <a:round/>
                      <a:headEnd type="none" w="med" len="med"/>
                      <a:tailEnd type="none" w="med" len="med"/>
                    </a:lnR>
                    <a:lnT w="9525" cap="flat" cmpd="sng" algn="ctr">
                      <a:noFill/>
                      <a:prstDash val="solid"/>
                    </a:lnT>
                    <a:lnB w="6350" cap="flat" cmpd="sng" algn="ctr">
                      <a:solidFill>
                        <a:schemeClr val="bg1">
                          <a:lumMod val="6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tx1">
                              <a:lumMod val="75000"/>
                              <a:lumOff val="25000"/>
                            </a:schemeClr>
                          </a:solidFill>
                        </a:rPr>
                        <a:t>Example</a:t>
                      </a:r>
                      <a:r>
                        <a:rPr lang="ru-RU" sz="2400" b="1" dirty="0">
                          <a:solidFill>
                            <a:schemeClr val="tx1">
                              <a:lumMod val="75000"/>
                              <a:lumOff val="25000"/>
                            </a:schemeClr>
                          </a:solidFill>
                        </a:rPr>
                        <a:t> 2</a:t>
                      </a:r>
                      <a:endParaRPr lang="en-US" sz="2400" b="1" dirty="0">
                        <a:solidFill>
                          <a:schemeClr val="tx1">
                            <a:lumMod val="75000"/>
                            <a:lumOff val="25000"/>
                          </a:schemeClr>
                        </a:solidFill>
                      </a:endParaRPr>
                    </a:p>
                  </a:txBody>
                  <a:tcPr marL="237762" marR="178322" marT="118881" marB="118881">
                    <a:lnL w="6350" cap="flat" cmpd="sng" algn="ctr">
                      <a:solidFill>
                        <a:schemeClr val="bg1">
                          <a:lumMod val="65000"/>
                        </a:schemeClr>
                      </a:solidFill>
                      <a:prstDash val="solid"/>
                      <a:round/>
                      <a:headEnd type="none" w="med" len="med"/>
                      <a:tailEnd type="none" w="med" len="med"/>
                    </a:lnL>
                    <a:lnR w="12700" cmpd="sng">
                      <a:noFill/>
                      <a:prstDash val="solid"/>
                    </a:lnR>
                    <a:lnT w="9525" cap="flat" cmpd="sng" algn="ctr">
                      <a:noFill/>
                      <a:prstDash val="soli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777101660"/>
                  </a:ext>
                </a:extLst>
              </a:tr>
              <a:tr h="3039775">
                <a:tc>
                  <a:txBody>
                    <a:bodyPr/>
                    <a:lstStyle/>
                    <a:p>
                      <a:r>
                        <a:rPr lang="en" sz="2000" dirty="0" err="1">
                          <a:solidFill>
                            <a:srgbClr val="4078F2"/>
                          </a:solidFill>
                          <a:latin typeface="+mn-lt"/>
                          <a:cs typeface="Consolas" panose="020B0609020204030204" pitchFamily="49" charset="0"/>
                        </a:rPr>
                        <a:t>omp_set_nested</a:t>
                      </a:r>
                      <a:r>
                        <a:rPr lang="en" sz="2000" dirty="0">
                          <a:solidFill>
                            <a:srgbClr val="333333"/>
                          </a:solidFill>
                          <a:latin typeface="+mn-lt"/>
                          <a:cs typeface="Consolas" panose="020B0609020204030204" pitchFamily="49" charset="0"/>
                        </a:rPr>
                        <a:t>(</a:t>
                      </a:r>
                      <a:r>
                        <a:rPr lang="en" sz="2000" dirty="0">
                          <a:solidFill>
                            <a:srgbClr val="986801"/>
                          </a:solidFill>
                          <a:latin typeface="+mn-lt"/>
                          <a:cs typeface="Consolas" panose="020B0609020204030204" pitchFamily="49" charset="0"/>
                        </a:rPr>
                        <a:t>1</a:t>
                      </a:r>
                      <a:r>
                        <a:rPr lang="en" sz="2000" dirty="0">
                          <a:solidFill>
                            <a:srgbClr val="333333"/>
                          </a:solidFill>
                          <a:latin typeface="+mn-lt"/>
                          <a:cs typeface="Consolas" panose="020B0609020204030204" pitchFamily="49" charset="0"/>
                        </a:rPr>
                        <a:t>);</a:t>
                      </a:r>
                    </a:p>
                    <a:p>
                      <a:r>
                        <a:rPr lang="en" sz="2000" dirty="0">
                          <a:solidFill>
                            <a:srgbClr val="A626A4"/>
                          </a:solidFill>
                          <a:latin typeface="+mn-lt"/>
                          <a:cs typeface="Consolas" panose="020B0609020204030204" pitchFamily="49" charset="0"/>
                        </a:rPr>
                        <a:t>#pragma</a:t>
                      </a:r>
                      <a:r>
                        <a:rPr lang="en" sz="2000" dirty="0">
                          <a:solidFill>
                            <a:srgbClr val="333333"/>
                          </a:solidFill>
                          <a:latin typeface="+mn-lt"/>
                          <a:cs typeface="Consolas" panose="020B0609020204030204" pitchFamily="49" charset="0"/>
                        </a:rPr>
                        <a:t> </a:t>
                      </a:r>
                      <a:r>
                        <a:rPr lang="en" sz="2000" dirty="0" err="1">
                          <a:solidFill>
                            <a:srgbClr val="986801"/>
                          </a:solidFill>
                          <a:latin typeface="+mn-lt"/>
                          <a:cs typeface="Consolas" panose="020B0609020204030204" pitchFamily="49" charset="0"/>
                        </a:rPr>
                        <a:t>omp</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parallel</a:t>
                      </a:r>
                      <a:r>
                        <a:rPr lang="en" sz="2000" dirty="0">
                          <a:solidFill>
                            <a:srgbClr val="333333"/>
                          </a:solidFill>
                          <a:latin typeface="+mn-lt"/>
                          <a:cs typeface="Consolas" panose="020B0609020204030204" pitchFamily="49" charset="0"/>
                        </a:rPr>
                        <a:t> </a:t>
                      </a:r>
                      <a:r>
                        <a:rPr lang="en" sz="2000" dirty="0" err="1">
                          <a:solidFill>
                            <a:srgbClr val="986801"/>
                          </a:solidFill>
                          <a:latin typeface="+mn-lt"/>
                          <a:cs typeface="Consolas" panose="020B0609020204030204" pitchFamily="49" charset="0"/>
                        </a:rPr>
                        <a:t>num_threads</a:t>
                      </a:r>
                      <a:r>
                        <a:rPr lang="en" sz="2000" dirty="0">
                          <a:solidFill>
                            <a:srgbClr val="333333"/>
                          </a:solidFill>
                          <a:latin typeface="+mn-lt"/>
                          <a:cs typeface="Consolas" panose="020B0609020204030204" pitchFamily="49" charset="0"/>
                        </a:rPr>
                        <a:t>(</a:t>
                      </a:r>
                      <a:r>
                        <a:rPr lang="en" sz="2000" dirty="0">
                          <a:solidFill>
                            <a:srgbClr val="986801"/>
                          </a:solidFill>
                          <a:latin typeface="+mn-lt"/>
                          <a:cs typeface="Consolas" panose="020B0609020204030204" pitchFamily="49" charset="0"/>
                        </a:rPr>
                        <a:t>2</a:t>
                      </a:r>
                      <a:r>
                        <a:rPr lang="en" sz="2000" dirty="0">
                          <a:solidFill>
                            <a:srgbClr val="333333"/>
                          </a:solidFill>
                          <a:latin typeface="+mn-lt"/>
                          <a:cs typeface="Consolas" panose="020B0609020204030204" pitchFamily="49" charset="0"/>
                        </a:rPr>
                        <a:t>)</a:t>
                      </a:r>
                    </a:p>
                    <a:p>
                      <a:r>
                        <a:rPr lang="en" sz="2000" dirty="0">
                          <a:solidFill>
                            <a:srgbClr val="333333"/>
                          </a:solidFill>
                          <a:latin typeface="+mn-lt"/>
                          <a:cs typeface="Consolas" panose="020B0609020204030204" pitchFamily="49" charset="0"/>
                        </a:rPr>
                        <a:t>{</a:t>
                      </a:r>
                    </a:p>
                    <a:p>
                      <a:r>
                        <a:rPr lang="en" sz="2000" dirty="0">
                          <a:solidFill>
                            <a:srgbClr val="333333"/>
                          </a:solidFill>
                          <a:latin typeface="+mn-lt"/>
                          <a:cs typeface="Consolas" panose="020B0609020204030204" pitchFamily="49" charset="0"/>
                        </a:rPr>
                        <a:t>    </a:t>
                      </a:r>
                      <a:r>
                        <a:rPr lang="en" sz="2000" dirty="0">
                          <a:solidFill>
                            <a:srgbClr val="4078F2"/>
                          </a:solidFill>
                          <a:latin typeface="+mn-lt"/>
                          <a:cs typeface="Consolas" panose="020B0609020204030204" pitchFamily="49" charset="0"/>
                        </a:rPr>
                        <a:t>putchar</a:t>
                      </a:r>
                      <a:r>
                        <a:rPr lang="en" sz="2000" dirty="0">
                          <a:solidFill>
                            <a:srgbClr val="333333"/>
                          </a:solidFill>
                          <a:latin typeface="+mn-lt"/>
                          <a:cs typeface="Consolas" panose="020B0609020204030204" pitchFamily="49" charset="0"/>
                        </a:rPr>
                        <a:t>(</a:t>
                      </a:r>
                      <a:r>
                        <a:rPr lang="en" sz="2000" dirty="0">
                          <a:solidFill>
                            <a:srgbClr val="50A14F"/>
                          </a:solidFill>
                          <a:latin typeface="+mn-lt"/>
                          <a:cs typeface="Consolas" panose="020B0609020204030204" pitchFamily="49" charset="0"/>
                        </a:rPr>
                        <a:t>"!"</a:t>
                      </a:r>
                      <a:r>
                        <a:rPr lang="en" sz="2000" dirty="0">
                          <a:solidFill>
                            <a:srgbClr val="333333"/>
                          </a:solidFill>
                          <a:latin typeface="+mn-lt"/>
                          <a:cs typeface="Consolas" panose="020B0609020204030204" pitchFamily="49" charset="0"/>
                        </a:rPr>
                        <a:t>);</a:t>
                      </a:r>
                    </a:p>
                    <a:p>
                      <a:r>
                        <a:rPr lang="en" sz="2000" dirty="0">
                          <a:solidFill>
                            <a:srgbClr val="333333"/>
                          </a:solidFill>
                          <a:latin typeface="+mn-lt"/>
                          <a:cs typeface="Consolas" panose="020B0609020204030204" pitchFamily="49" charset="0"/>
                        </a:rPr>
                        <a:t>    </a:t>
                      </a:r>
                      <a:r>
                        <a:rPr lang="en" sz="2000" dirty="0">
                          <a:solidFill>
                            <a:srgbClr val="A626A4"/>
                          </a:solidFill>
                          <a:latin typeface="+mn-lt"/>
                          <a:cs typeface="Consolas" panose="020B0609020204030204" pitchFamily="49" charset="0"/>
                        </a:rPr>
                        <a:t>#pragma</a:t>
                      </a:r>
                      <a:r>
                        <a:rPr lang="en" sz="2000" dirty="0">
                          <a:solidFill>
                            <a:srgbClr val="333333"/>
                          </a:solidFill>
                          <a:latin typeface="+mn-lt"/>
                          <a:cs typeface="Consolas" panose="020B0609020204030204" pitchFamily="49" charset="0"/>
                        </a:rPr>
                        <a:t> </a:t>
                      </a:r>
                      <a:r>
                        <a:rPr lang="en" sz="2000" dirty="0" err="1">
                          <a:solidFill>
                            <a:srgbClr val="986801"/>
                          </a:solidFill>
                          <a:latin typeface="+mn-lt"/>
                          <a:cs typeface="Consolas" panose="020B0609020204030204" pitchFamily="49" charset="0"/>
                        </a:rPr>
                        <a:t>omp</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parallel</a:t>
                      </a:r>
                      <a:r>
                        <a:rPr lang="en" sz="2000" dirty="0">
                          <a:solidFill>
                            <a:srgbClr val="333333"/>
                          </a:solidFill>
                          <a:latin typeface="+mn-lt"/>
                          <a:cs typeface="Consolas" panose="020B0609020204030204" pitchFamily="49" charset="0"/>
                        </a:rPr>
                        <a:t> </a:t>
                      </a:r>
                      <a:r>
                        <a:rPr lang="en" sz="2000" dirty="0" err="1">
                          <a:solidFill>
                            <a:srgbClr val="986801"/>
                          </a:solidFill>
                          <a:latin typeface="+mn-lt"/>
                          <a:cs typeface="Consolas" panose="020B0609020204030204" pitchFamily="49" charset="0"/>
                        </a:rPr>
                        <a:t>num_threads</a:t>
                      </a:r>
                      <a:r>
                        <a:rPr lang="en" sz="2000" dirty="0">
                          <a:solidFill>
                            <a:srgbClr val="333333"/>
                          </a:solidFill>
                          <a:latin typeface="+mn-lt"/>
                          <a:cs typeface="Consolas" panose="020B0609020204030204" pitchFamily="49" charset="0"/>
                        </a:rPr>
                        <a:t>(</a:t>
                      </a:r>
                      <a:r>
                        <a:rPr lang="en" sz="2000" dirty="0">
                          <a:solidFill>
                            <a:srgbClr val="986801"/>
                          </a:solidFill>
                          <a:latin typeface="+mn-lt"/>
                          <a:cs typeface="Consolas" panose="020B0609020204030204" pitchFamily="49" charset="0"/>
                        </a:rPr>
                        <a:t>3</a:t>
                      </a:r>
                      <a:r>
                        <a:rPr lang="en" sz="2000" dirty="0">
                          <a:solidFill>
                            <a:srgbClr val="333333"/>
                          </a:solidFill>
                          <a:latin typeface="+mn-lt"/>
                          <a:cs typeface="Consolas" panose="020B0609020204030204" pitchFamily="49" charset="0"/>
                        </a:rPr>
                        <a:t>)</a:t>
                      </a:r>
                    </a:p>
                    <a:p>
                      <a:r>
                        <a:rPr lang="en" sz="2000" dirty="0">
                          <a:solidFill>
                            <a:srgbClr val="333333"/>
                          </a:solidFill>
                          <a:latin typeface="+mn-lt"/>
                          <a:cs typeface="Consolas" panose="020B0609020204030204" pitchFamily="49" charset="0"/>
                        </a:rPr>
                        <a:t>    </a:t>
                      </a:r>
                      <a:r>
                        <a:rPr lang="en" sz="2000" dirty="0">
                          <a:solidFill>
                            <a:srgbClr val="4078F2"/>
                          </a:solidFill>
                          <a:latin typeface="+mn-lt"/>
                          <a:cs typeface="Consolas" panose="020B0609020204030204" pitchFamily="49" charset="0"/>
                        </a:rPr>
                        <a:t>putchar</a:t>
                      </a:r>
                      <a:r>
                        <a:rPr lang="en" sz="2000" dirty="0">
                          <a:solidFill>
                            <a:srgbClr val="333333"/>
                          </a:solidFill>
                          <a:latin typeface="+mn-lt"/>
                          <a:cs typeface="Consolas" panose="020B0609020204030204" pitchFamily="49" charset="0"/>
                        </a:rPr>
                        <a:t>(</a:t>
                      </a:r>
                      <a:r>
                        <a:rPr lang="en" sz="2000" dirty="0">
                          <a:solidFill>
                            <a:srgbClr val="50A14F"/>
                          </a:solidFill>
                          <a:latin typeface="+mn-lt"/>
                          <a:cs typeface="Consolas" panose="020B0609020204030204" pitchFamily="49" charset="0"/>
                        </a:rPr>
                        <a:t>"!"</a:t>
                      </a:r>
                      <a:r>
                        <a:rPr lang="en" sz="2000" dirty="0">
                          <a:solidFill>
                            <a:srgbClr val="333333"/>
                          </a:solidFill>
                          <a:latin typeface="+mn-lt"/>
                          <a:cs typeface="Consolas" panose="020B0609020204030204" pitchFamily="49" charset="0"/>
                        </a:rPr>
                        <a:t>)</a:t>
                      </a:r>
                      <a:r>
                        <a:rPr lang="en-US" sz="2000" dirty="0">
                          <a:solidFill>
                            <a:srgbClr val="333333"/>
                          </a:solidFill>
                          <a:latin typeface="+mn-lt"/>
                          <a:cs typeface="Consolas" panose="020B0609020204030204" pitchFamily="49" charset="0"/>
                        </a:rPr>
                        <a:t>;</a:t>
                      </a:r>
                      <a:endParaRPr lang="en" sz="2000" dirty="0">
                        <a:solidFill>
                          <a:srgbClr val="333333"/>
                        </a:solidFill>
                        <a:latin typeface="+mn-lt"/>
                        <a:cs typeface="Consolas" panose="020B0609020204030204" pitchFamily="49" charset="0"/>
                      </a:endParaRPr>
                    </a:p>
                    <a:p>
                      <a:r>
                        <a:rPr lang="en" sz="2000" dirty="0">
                          <a:solidFill>
                            <a:srgbClr val="333333"/>
                          </a:solidFill>
                          <a:latin typeface="+mn-lt"/>
                          <a:cs typeface="Consolas" panose="020B0609020204030204" pitchFamily="49" charset="0"/>
                        </a:rPr>
                        <a:t>}</a:t>
                      </a:r>
                      <a:endParaRPr lang="en" sz="2000" b="0" dirty="0">
                        <a:solidFill>
                          <a:srgbClr val="333333"/>
                        </a:solidFill>
                        <a:effectLst/>
                        <a:latin typeface="+mn-lt"/>
                        <a:cs typeface="Consolas" panose="020B0609020204030204" pitchFamily="49" charset="0"/>
                      </a:endParaRPr>
                    </a:p>
                  </a:txBody>
                  <a:tcPr marL="237762" marR="178322" marT="118881" marB="118881">
                    <a:lnL w="12700" cmpd="sng">
                      <a:noFill/>
                      <a:prstDash val="soli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mpd="sng">
                      <a:noFill/>
                      <a:prstDash val="solid"/>
                    </a:lnB>
                    <a:noFill/>
                  </a:tcPr>
                </a:tc>
                <a:tc>
                  <a:txBody>
                    <a:bodyPr/>
                    <a:lstStyle/>
                    <a:p>
                      <a:r>
                        <a:rPr lang="en" sz="2000" dirty="0" err="1">
                          <a:solidFill>
                            <a:srgbClr val="4078F2"/>
                          </a:solidFill>
                          <a:latin typeface="+mn-lt"/>
                          <a:cs typeface="Consolas" panose="020B0609020204030204" pitchFamily="49" charset="0"/>
                        </a:rPr>
                        <a:t>omp_set_num_threads</a:t>
                      </a:r>
                      <a:r>
                        <a:rPr lang="en" sz="2000" dirty="0">
                          <a:solidFill>
                            <a:srgbClr val="333333"/>
                          </a:solidFill>
                          <a:latin typeface="+mn-lt"/>
                          <a:cs typeface="Consolas" panose="020B0609020204030204" pitchFamily="49" charset="0"/>
                        </a:rPr>
                        <a:t>(</a:t>
                      </a:r>
                      <a:r>
                        <a:rPr lang="en" sz="2000" dirty="0">
                          <a:solidFill>
                            <a:srgbClr val="986801"/>
                          </a:solidFill>
                          <a:latin typeface="+mn-lt"/>
                          <a:cs typeface="Consolas" panose="020B0609020204030204" pitchFamily="49" charset="0"/>
                        </a:rPr>
                        <a:t>5</a:t>
                      </a:r>
                      <a:r>
                        <a:rPr lang="en" sz="2000" dirty="0">
                          <a:solidFill>
                            <a:srgbClr val="333333"/>
                          </a:solidFill>
                          <a:latin typeface="+mn-lt"/>
                          <a:cs typeface="Consolas" panose="020B0609020204030204" pitchFamily="49" charset="0"/>
                        </a:rPr>
                        <a:t>);</a:t>
                      </a:r>
                    </a:p>
                    <a:p>
                      <a:r>
                        <a:rPr lang="en" sz="2000" dirty="0">
                          <a:solidFill>
                            <a:srgbClr val="A626A4"/>
                          </a:solidFill>
                          <a:latin typeface="+mn-lt"/>
                          <a:cs typeface="Consolas" panose="020B0609020204030204" pitchFamily="49" charset="0"/>
                        </a:rPr>
                        <a:t>#pragma</a:t>
                      </a:r>
                      <a:r>
                        <a:rPr lang="en" sz="2000" dirty="0">
                          <a:solidFill>
                            <a:srgbClr val="333333"/>
                          </a:solidFill>
                          <a:latin typeface="+mn-lt"/>
                          <a:cs typeface="Consolas" panose="020B0609020204030204" pitchFamily="49" charset="0"/>
                        </a:rPr>
                        <a:t> </a:t>
                      </a:r>
                      <a:r>
                        <a:rPr lang="en" sz="2000" dirty="0" err="1">
                          <a:solidFill>
                            <a:srgbClr val="986801"/>
                          </a:solidFill>
                          <a:latin typeface="+mn-lt"/>
                          <a:cs typeface="Consolas" panose="020B0609020204030204" pitchFamily="49" charset="0"/>
                        </a:rPr>
                        <a:t>omp</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parallel</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for</a:t>
                      </a:r>
                      <a:endParaRPr lang="en" sz="2000" dirty="0">
                        <a:solidFill>
                          <a:srgbClr val="333333"/>
                        </a:solidFill>
                        <a:latin typeface="+mn-lt"/>
                        <a:cs typeface="Consolas" panose="020B0609020204030204" pitchFamily="49" charset="0"/>
                      </a:endParaRPr>
                    </a:p>
                    <a:p>
                      <a:r>
                        <a:rPr lang="en" sz="2000" dirty="0">
                          <a:solidFill>
                            <a:srgbClr val="A626A4"/>
                          </a:solidFill>
                          <a:latin typeface="+mn-lt"/>
                          <a:cs typeface="Consolas" panose="020B0609020204030204" pitchFamily="49" charset="0"/>
                        </a:rPr>
                        <a:t>for</a:t>
                      </a:r>
                      <a:r>
                        <a:rPr lang="en" sz="2000" dirty="0">
                          <a:solidFill>
                            <a:srgbClr val="333333"/>
                          </a:solidFill>
                          <a:latin typeface="+mn-lt"/>
                          <a:cs typeface="Consolas" panose="020B0609020204030204" pitchFamily="49" charset="0"/>
                        </a:rPr>
                        <a:t> (i </a:t>
                      </a:r>
                      <a:r>
                        <a:rPr lang="en" sz="2000" dirty="0">
                          <a:solidFill>
                            <a:srgbClr val="A626A4"/>
                          </a:solidFill>
                          <a:latin typeface="+mn-lt"/>
                          <a:cs typeface="Consolas" panose="020B0609020204030204" pitchFamily="49" charset="0"/>
                        </a:rPr>
                        <a:t>=</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0</a:t>
                      </a:r>
                      <a:r>
                        <a:rPr lang="en" sz="2000" dirty="0">
                          <a:solidFill>
                            <a:srgbClr val="333333"/>
                          </a:solidFill>
                          <a:latin typeface="+mn-lt"/>
                          <a:cs typeface="Consolas" panose="020B0609020204030204" pitchFamily="49" charset="0"/>
                        </a:rPr>
                        <a:t>; i </a:t>
                      </a:r>
                      <a:r>
                        <a:rPr lang="en" sz="2000" dirty="0">
                          <a:solidFill>
                            <a:srgbClr val="A626A4"/>
                          </a:solidFill>
                          <a:latin typeface="+mn-lt"/>
                          <a:cs typeface="Consolas" panose="020B0609020204030204" pitchFamily="49" charset="0"/>
                        </a:rPr>
                        <a:t>&lt;</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10</a:t>
                      </a:r>
                      <a:r>
                        <a:rPr lang="en" sz="2000" dirty="0">
                          <a:solidFill>
                            <a:srgbClr val="333333"/>
                          </a:solidFill>
                          <a:latin typeface="+mn-lt"/>
                          <a:cs typeface="Consolas" panose="020B0609020204030204" pitchFamily="49" charset="0"/>
                        </a:rPr>
                        <a:t>; i</a:t>
                      </a:r>
                      <a:r>
                        <a:rPr lang="en" sz="2000" dirty="0">
                          <a:solidFill>
                            <a:srgbClr val="A626A4"/>
                          </a:solidFill>
                          <a:latin typeface="+mn-lt"/>
                          <a:cs typeface="Consolas" panose="020B0609020204030204" pitchFamily="49" charset="0"/>
                        </a:rPr>
                        <a:t>++</a:t>
                      </a:r>
                      <a:r>
                        <a:rPr lang="en" sz="2000" dirty="0">
                          <a:solidFill>
                            <a:srgbClr val="333333"/>
                          </a:solidFill>
                          <a:latin typeface="+mn-lt"/>
                          <a:cs typeface="Consolas" panose="020B0609020204030204" pitchFamily="49" charset="0"/>
                        </a:rPr>
                        <a:t>) {</a:t>
                      </a:r>
                    </a:p>
                    <a:p>
                      <a:r>
                        <a:rPr lang="en" sz="2000" dirty="0">
                          <a:solidFill>
                            <a:srgbClr val="333333"/>
                          </a:solidFill>
                          <a:latin typeface="+mn-lt"/>
                          <a:cs typeface="Consolas" panose="020B0609020204030204" pitchFamily="49" charset="0"/>
                        </a:rPr>
                        <a:t>   …</a:t>
                      </a:r>
                    </a:p>
                    <a:p>
                      <a:r>
                        <a:rPr lang="en" sz="2000" dirty="0">
                          <a:solidFill>
                            <a:srgbClr val="A626A4"/>
                          </a:solidFill>
                          <a:latin typeface="+mn-lt"/>
                          <a:cs typeface="Consolas" panose="020B0609020204030204" pitchFamily="49" charset="0"/>
                        </a:rPr>
                        <a:t>    #pragma</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omp</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parallel</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for</a:t>
                      </a:r>
                      <a:endParaRPr lang="en" sz="2000" dirty="0">
                        <a:solidFill>
                          <a:srgbClr val="333333"/>
                        </a:solidFill>
                        <a:latin typeface="+mn-lt"/>
                        <a:cs typeface="Consolas" panose="020B0609020204030204" pitchFamily="49" charset="0"/>
                      </a:endParaRPr>
                    </a:p>
                    <a:p>
                      <a:r>
                        <a:rPr lang="en" sz="2000" dirty="0">
                          <a:solidFill>
                            <a:srgbClr val="333333"/>
                          </a:solidFill>
                          <a:latin typeface="+mn-lt"/>
                          <a:cs typeface="Consolas" panose="020B0609020204030204" pitchFamily="49" charset="0"/>
                        </a:rPr>
                        <a:t>    </a:t>
                      </a:r>
                      <a:r>
                        <a:rPr lang="en" sz="2000" dirty="0">
                          <a:solidFill>
                            <a:srgbClr val="A626A4"/>
                          </a:solidFill>
                          <a:latin typeface="+mn-lt"/>
                          <a:cs typeface="Consolas" panose="020B0609020204030204" pitchFamily="49" charset="0"/>
                        </a:rPr>
                        <a:t>for</a:t>
                      </a:r>
                      <a:r>
                        <a:rPr lang="en" sz="2000" dirty="0">
                          <a:solidFill>
                            <a:srgbClr val="333333"/>
                          </a:solidFill>
                          <a:latin typeface="+mn-lt"/>
                          <a:cs typeface="Consolas" panose="020B0609020204030204" pitchFamily="49" charset="0"/>
                        </a:rPr>
                        <a:t> (j </a:t>
                      </a:r>
                      <a:r>
                        <a:rPr lang="en" sz="2000" dirty="0">
                          <a:solidFill>
                            <a:srgbClr val="A626A4"/>
                          </a:solidFill>
                          <a:latin typeface="+mn-lt"/>
                          <a:cs typeface="Consolas" panose="020B0609020204030204" pitchFamily="49" charset="0"/>
                        </a:rPr>
                        <a:t>=</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0</a:t>
                      </a:r>
                      <a:r>
                        <a:rPr lang="en" sz="2000" dirty="0">
                          <a:solidFill>
                            <a:srgbClr val="333333"/>
                          </a:solidFill>
                          <a:latin typeface="+mn-lt"/>
                          <a:cs typeface="Consolas" panose="020B0609020204030204" pitchFamily="49" charset="0"/>
                        </a:rPr>
                        <a:t>; j </a:t>
                      </a:r>
                      <a:r>
                        <a:rPr lang="en" sz="2000" dirty="0">
                          <a:solidFill>
                            <a:srgbClr val="A626A4"/>
                          </a:solidFill>
                          <a:latin typeface="+mn-lt"/>
                          <a:cs typeface="Consolas" panose="020B0609020204030204" pitchFamily="49" charset="0"/>
                        </a:rPr>
                        <a:t>&lt;</a:t>
                      </a:r>
                      <a:r>
                        <a:rPr lang="en" sz="2000" dirty="0">
                          <a:solidFill>
                            <a:srgbClr val="333333"/>
                          </a:solidFill>
                          <a:latin typeface="+mn-lt"/>
                          <a:cs typeface="Consolas" panose="020B0609020204030204" pitchFamily="49" charset="0"/>
                        </a:rPr>
                        <a:t> </a:t>
                      </a:r>
                      <a:r>
                        <a:rPr lang="en" sz="2000" dirty="0">
                          <a:solidFill>
                            <a:srgbClr val="986801"/>
                          </a:solidFill>
                          <a:latin typeface="+mn-lt"/>
                          <a:cs typeface="Consolas" panose="020B0609020204030204" pitchFamily="49" charset="0"/>
                        </a:rPr>
                        <a:t>10</a:t>
                      </a:r>
                      <a:r>
                        <a:rPr lang="en" sz="2000" dirty="0">
                          <a:solidFill>
                            <a:srgbClr val="333333"/>
                          </a:solidFill>
                          <a:latin typeface="+mn-lt"/>
                          <a:cs typeface="Consolas" panose="020B0609020204030204" pitchFamily="49" charset="0"/>
                        </a:rPr>
                        <a:t>; j</a:t>
                      </a:r>
                      <a:r>
                        <a:rPr lang="en" sz="2000" dirty="0">
                          <a:solidFill>
                            <a:srgbClr val="A626A4"/>
                          </a:solidFill>
                          <a:latin typeface="+mn-lt"/>
                          <a:cs typeface="Consolas" panose="020B0609020204030204" pitchFamily="49" charset="0"/>
                        </a:rPr>
                        <a:t>++</a:t>
                      </a:r>
                      <a:r>
                        <a:rPr lang="en" sz="2000" dirty="0">
                          <a:solidFill>
                            <a:srgbClr val="333333"/>
                          </a:solidFill>
                          <a:latin typeface="+mn-lt"/>
                          <a:cs typeface="Consolas" panose="020B0609020204030204" pitchFamily="49" charset="0"/>
                        </a:rPr>
                        <a:t>) {</a:t>
                      </a:r>
                    </a:p>
                    <a:p>
                      <a:r>
                        <a:rPr lang="en" sz="2000" dirty="0">
                          <a:solidFill>
                            <a:srgbClr val="333333"/>
                          </a:solidFill>
                          <a:latin typeface="+mn-lt"/>
                          <a:cs typeface="Consolas" panose="020B0609020204030204" pitchFamily="49" charset="0"/>
                        </a:rPr>
                        <a:t>        </a:t>
                      </a:r>
                      <a:r>
                        <a:rPr lang="en" sz="2000" dirty="0">
                          <a:solidFill>
                            <a:srgbClr val="4078F2"/>
                          </a:solidFill>
                          <a:latin typeface="+mn-lt"/>
                          <a:cs typeface="Consolas" panose="020B0609020204030204" pitchFamily="49" charset="0"/>
                        </a:rPr>
                        <a:t>putchar</a:t>
                      </a:r>
                      <a:r>
                        <a:rPr lang="en" sz="2000" dirty="0">
                          <a:solidFill>
                            <a:srgbClr val="333333"/>
                          </a:solidFill>
                          <a:latin typeface="+mn-lt"/>
                          <a:cs typeface="Consolas" panose="020B0609020204030204" pitchFamily="49" charset="0"/>
                        </a:rPr>
                        <a:t>(</a:t>
                      </a:r>
                      <a:r>
                        <a:rPr lang="en" sz="2000" dirty="0">
                          <a:solidFill>
                            <a:srgbClr val="50A14F"/>
                          </a:solidFill>
                          <a:latin typeface="+mn-lt"/>
                          <a:cs typeface="Consolas" panose="020B0609020204030204" pitchFamily="49" charset="0"/>
                        </a:rPr>
                        <a:t>"!"</a:t>
                      </a:r>
                      <a:r>
                        <a:rPr lang="en" sz="2000" dirty="0">
                          <a:solidFill>
                            <a:srgbClr val="333333"/>
                          </a:solidFill>
                          <a:latin typeface="+mn-lt"/>
                          <a:cs typeface="Consolas" panose="020B0609020204030204" pitchFamily="49" charset="0"/>
                        </a:rPr>
                        <a:t>);</a:t>
                      </a:r>
                    </a:p>
                    <a:p>
                      <a:r>
                        <a:rPr lang="en" sz="2000" dirty="0">
                          <a:solidFill>
                            <a:srgbClr val="333333"/>
                          </a:solidFill>
                          <a:latin typeface="+mn-lt"/>
                          <a:cs typeface="Consolas" panose="020B0609020204030204" pitchFamily="49" charset="0"/>
                        </a:rPr>
                        <a:t>    }</a:t>
                      </a:r>
                    </a:p>
                    <a:p>
                      <a:r>
                        <a:rPr lang="en" sz="2000" dirty="0">
                          <a:solidFill>
                            <a:srgbClr val="333333"/>
                          </a:solidFill>
                          <a:latin typeface="+mn-lt"/>
                          <a:cs typeface="Consolas" panose="020B0609020204030204" pitchFamily="49" charset="0"/>
                        </a:rPr>
                        <a:t>   …</a:t>
                      </a:r>
                    </a:p>
                    <a:p>
                      <a:r>
                        <a:rPr lang="en" sz="2000" dirty="0">
                          <a:solidFill>
                            <a:srgbClr val="333333"/>
                          </a:solidFill>
                          <a:latin typeface="+mn-lt"/>
                          <a:cs typeface="Consolas" panose="020B0609020204030204" pitchFamily="49" charset="0"/>
                        </a:rPr>
                        <a:t>}</a:t>
                      </a:r>
                      <a:endParaRPr lang="en" sz="2000" b="0" dirty="0">
                        <a:solidFill>
                          <a:srgbClr val="333333"/>
                        </a:solidFill>
                        <a:effectLst/>
                        <a:latin typeface="+mn-lt"/>
                        <a:cs typeface="Consolas" panose="020B0609020204030204" pitchFamily="49" charset="0"/>
                      </a:endParaRPr>
                    </a:p>
                  </a:txBody>
                  <a:tcPr marL="237762" marR="178322" marT="118881" marB="118881">
                    <a:lnL w="6350" cap="flat" cmpd="sng" algn="ctr">
                      <a:solidFill>
                        <a:schemeClr val="bg1">
                          <a:lumMod val="65000"/>
                        </a:schemeClr>
                      </a:solidFill>
                      <a:prstDash val="solid"/>
                      <a:round/>
                      <a:headEnd type="none" w="med" len="med"/>
                      <a:tailEnd type="none" w="med" len="med"/>
                    </a:lnL>
                    <a:lnR w="12700" cmpd="sng">
                      <a:noFill/>
                      <a:prstDash val="solid"/>
                    </a:lnR>
                    <a:lnT w="6350" cap="flat" cmpd="sng" algn="ctr">
                      <a:solidFill>
                        <a:schemeClr val="bg1">
                          <a:lumMod val="65000"/>
                        </a:schemeClr>
                      </a:solidFill>
                      <a:prstDash val="solid"/>
                      <a:round/>
                      <a:headEnd type="none" w="med" len="med"/>
                      <a:tailEnd type="none" w="med" len="med"/>
                    </a:lnT>
                    <a:lnB w="12700" cmpd="sng">
                      <a:noFill/>
                      <a:prstDash val="solid"/>
                    </a:lnB>
                    <a:noFill/>
                  </a:tcPr>
                </a:tc>
                <a:extLst>
                  <a:ext uri="{0D108BD9-81ED-4DB2-BD59-A6C34878D82A}">
                    <a16:rowId xmlns:a16="http://schemas.microsoft.com/office/drawing/2014/main" val="2534023582"/>
                  </a:ext>
                </a:extLst>
              </a:tr>
            </a:tbl>
          </a:graphicData>
        </a:graphic>
      </p:graphicFrame>
    </p:spTree>
    <p:extLst>
      <p:ext uri="{BB962C8B-B14F-4D97-AF65-F5344CB8AC3E}">
        <p14:creationId xmlns:p14="http://schemas.microsoft.com/office/powerpoint/2010/main" val="2238600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Nested parallelism (2)</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5</a:t>
            </a:fld>
            <a:endParaRPr lang="en-US" sz="2000" dirty="0">
              <a:solidFill>
                <a:schemeClr val="tx1"/>
              </a:solidFill>
            </a:endParaRPr>
          </a:p>
        </p:txBody>
      </p:sp>
      <p:sp>
        <p:nvSpPr>
          <p:cNvPr id="5" name="Объект 2">
            <a:extLst>
              <a:ext uri="{FF2B5EF4-FFF2-40B4-BE49-F238E27FC236}">
                <a16:creationId xmlns:a16="http://schemas.microsoft.com/office/drawing/2014/main" id="{E7F994F3-DD95-4632-981C-846C3066811A}"/>
              </a:ext>
            </a:extLst>
          </p:cNvPr>
          <p:cNvSpPr txBox="1">
            <a:spLocks/>
          </p:cNvSpPr>
          <p:nvPr/>
        </p:nvSpPr>
        <p:spPr>
          <a:xfrm>
            <a:off x="429509" y="4941168"/>
            <a:ext cx="3413186" cy="6046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500" dirty="0">
                <a:solidFill>
                  <a:srgbClr val="FF0000"/>
                </a:solidFill>
              </a:rPr>
              <a:t>Since OpenMP 3.0 only!</a:t>
            </a:r>
            <a:endParaRPr lang="ru-RU" sz="2500" dirty="0">
              <a:solidFill>
                <a:srgbClr val="FF0000"/>
              </a:solidFill>
            </a:endParaRPr>
          </a:p>
        </p:txBody>
      </p:sp>
      <p:sp>
        <p:nvSpPr>
          <p:cNvPr id="7" name="Прямоугольник 4">
            <a:extLst>
              <a:ext uri="{FF2B5EF4-FFF2-40B4-BE49-F238E27FC236}">
                <a16:creationId xmlns:a16="http://schemas.microsoft.com/office/drawing/2014/main" id="{01023BDD-7077-4120-AAB7-DA62D7DF0BAF}"/>
              </a:ext>
            </a:extLst>
          </p:cNvPr>
          <p:cNvSpPr/>
          <p:nvPr/>
        </p:nvSpPr>
        <p:spPr>
          <a:xfrm>
            <a:off x="429509" y="1812276"/>
            <a:ext cx="4032448" cy="3170099"/>
          </a:xfrm>
          <a:prstGeom prst="rect">
            <a:avLst/>
          </a:prstGeom>
        </p:spPr>
        <p:txBody>
          <a:bodyPr wrap="square">
            <a:spAutoFit/>
          </a:bodyPr>
          <a:lstStyle/>
          <a:p>
            <a:r>
              <a:rPr lang="en" sz="2000" dirty="0" err="1">
                <a:solidFill>
                  <a:srgbClr val="4078F2"/>
                </a:solidFill>
                <a:cs typeface="Consolas" panose="020B0609020204030204" pitchFamily="49" charset="0"/>
              </a:rPr>
              <a:t>omp_set_num_threads</a:t>
            </a:r>
            <a:r>
              <a:rPr lang="en" sz="2000" dirty="0">
                <a:solidFill>
                  <a:srgbClr val="333333"/>
                </a:solidFill>
                <a:cs typeface="Consolas" panose="020B0609020204030204" pitchFamily="49" charset="0"/>
              </a:rPr>
              <a:t>(</a:t>
            </a:r>
            <a:r>
              <a:rPr lang="en" sz="2000" dirty="0">
                <a:solidFill>
                  <a:srgbClr val="986801"/>
                </a:solidFill>
                <a:cs typeface="Consolas" panose="020B0609020204030204" pitchFamily="49" charset="0"/>
              </a:rPr>
              <a:t>5</a:t>
            </a:r>
            <a:r>
              <a:rPr lang="en" sz="2000" dirty="0">
                <a:solidFill>
                  <a:srgbClr val="333333"/>
                </a:solidFill>
                <a:cs typeface="Consolas" panose="020B0609020204030204" pitchFamily="49" charset="0"/>
              </a:rPr>
              <a:t>);</a:t>
            </a:r>
            <a:r>
              <a:rPr lang="en" sz="2000" dirty="0">
                <a:solidFill>
                  <a:srgbClr val="A626A4"/>
                </a:solidFill>
                <a:cs typeface="Consolas" panose="020B0609020204030204" pitchFamily="49" charset="0"/>
              </a:rPr>
              <a:t> #pragma</a:t>
            </a:r>
            <a:r>
              <a:rPr lang="en" sz="2000" dirty="0">
                <a:solidFill>
                  <a:srgbClr val="333333"/>
                </a:solidFill>
                <a:cs typeface="Consolas" panose="020B0609020204030204" pitchFamily="49" charset="0"/>
              </a:rPr>
              <a:t> </a:t>
            </a:r>
            <a:r>
              <a:rPr lang="en" sz="2000" dirty="0" err="1">
                <a:solidFill>
                  <a:srgbClr val="986801"/>
                </a:solidFill>
                <a:cs typeface="Consolas" panose="020B0609020204030204" pitchFamily="49" charset="0"/>
              </a:rPr>
              <a:t>omp</a:t>
            </a:r>
            <a:r>
              <a:rPr lang="en" sz="2000" dirty="0">
                <a:solidFill>
                  <a:srgbClr val="333333"/>
                </a:solidFill>
                <a:cs typeface="Consolas" panose="020B0609020204030204" pitchFamily="49" charset="0"/>
              </a:rPr>
              <a:t> </a:t>
            </a:r>
            <a:r>
              <a:rPr lang="en" sz="2000" dirty="0">
                <a:solidFill>
                  <a:srgbClr val="986801"/>
                </a:solidFill>
                <a:cs typeface="Consolas" panose="020B0609020204030204" pitchFamily="49" charset="0"/>
              </a:rPr>
              <a:t>parallel</a:t>
            </a:r>
            <a:r>
              <a:rPr lang="en" sz="2000" dirty="0">
                <a:solidFill>
                  <a:srgbClr val="333333"/>
                </a:solidFill>
                <a:cs typeface="Consolas" panose="020B0609020204030204" pitchFamily="49" charset="0"/>
              </a:rPr>
              <a:t> </a:t>
            </a:r>
            <a:r>
              <a:rPr lang="en" sz="2000" dirty="0">
                <a:solidFill>
                  <a:srgbClr val="986801"/>
                </a:solidFill>
                <a:cs typeface="Consolas" panose="020B0609020204030204" pitchFamily="49" charset="0"/>
              </a:rPr>
              <a:t>for collapse(2)</a:t>
            </a:r>
            <a:endParaRPr lang="en" sz="2000" dirty="0">
              <a:solidFill>
                <a:srgbClr val="333333"/>
              </a:solidFill>
              <a:cs typeface="Consolas" panose="020B0609020204030204" pitchFamily="49" charset="0"/>
            </a:endParaRPr>
          </a:p>
          <a:p>
            <a:r>
              <a:rPr lang="en" sz="2000" dirty="0">
                <a:solidFill>
                  <a:srgbClr val="A626A4"/>
                </a:solidFill>
                <a:cs typeface="Consolas" panose="020B0609020204030204" pitchFamily="49" charset="0"/>
              </a:rPr>
              <a:t>for</a:t>
            </a:r>
            <a:r>
              <a:rPr lang="en" sz="2000" dirty="0">
                <a:solidFill>
                  <a:srgbClr val="333333"/>
                </a:solidFill>
                <a:cs typeface="Consolas" panose="020B0609020204030204" pitchFamily="49" charset="0"/>
              </a:rPr>
              <a:t> (i </a:t>
            </a:r>
            <a:r>
              <a:rPr lang="en" sz="2000" dirty="0">
                <a:solidFill>
                  <a:srgbClr val="A626A4"/>
                </a:solidFill>
                <a:cs typeface="Consolas" panose="020B0609020204030204" pitchFamily="49" charset="0"/>
              </a:rPr>
              <a:t>=</a:t>
            </a:r>
            <a:r>
              <a:rPr lang="en" sz="2000" dirty="0">
                <a:solidFill>
                  <a:srgbClr val="333333"/>
                </a:solidFill>
                <a:cs typeface="Consolas" panose="020B0609020204030204" pitchFamily="49" charset="0"/>
              </a:rPr>
              <a:t> </a:t>
            </a:r>
            <a:r>
              <a:rPr lang="en" sz="2000" dirty="0">
                <a:solidFill>
                  <a:srgbClr val="986801"/>
                </a:solidFill>
                <a:cs typeface="Consolas" panose="020B0609020204030204" pitchFamily="49" charset="0"/>
              </a:rPr>
              <a:t>0</a:t>
            </a:r>
            <a:r>
              <a:rPr lang="en" sz="2000" dirty="0">
                <a:solidFill>
                  <a:srgbClr val="333333"/>
                </a:solidFill>
                <a:cs typeface="Consolas" panose="020B0609020204030204" pitchFamily="49" charset="0"/>
              </a:rPr>
              <a:t>; i </a:t>
            </a:r>
            <a:r>
              <a:rPr lang="en" sz="2000" dirty="0">
                <a:solidFill>
                  <a:srgbClr val="A626A4"/>
                </a:solidFill>
                <a:cs typeface="Consolas" panose="020B0609020204030204" pitchFamily="49" charset="0"/>
              </a:rPr>
              <a:t>&lt;</a:t>
            </a:r>
            <a:r>
              <a:rPr lang="en" sz="2000" dirty="0">
                <a:solidFill>
                  <a:srgbClr val="333333"/>
                </a:solidFill>
                <a:cs typeface="Consolas" panose="020B0609020204030204" pitchFamily="49" charset="0"/>
              </a:rPr>
              <a:t> </a:t>
            </a:r>
            <a:r>
              <a:rPr lang="en" sz="2000" dirty="0">
                <a:solidFill>
                  <a:srgbClr val="986801"/>
                </a:solidFill>
                <a:cs typeface="Consolas" panose="020B0609020204030204" pitchFamily="49" charset="0"/>
              </a:rPr>
              <a:t>10</a:t>
            </a:r>
            <a:r>
              <a:rPr lang="en" sz="2000" dirty="0">
                <a:solidFill>
                  <a:srgbClr val="333333"/>
                </a:solidFill>
                <a:cs typeface="Consolas" panose="020B0609020204030204" pitchFamily="49" charset="0"/>
              </a:rPr>
              <a:t>; i</a:t>
            </a:r>
            <a:r>
              <a:rPr lang="en" sz="2000" dirty="0">
                <a:solidFill>
                  <a:srgbClr val="A626A4"/>
                </a:solidFill>
                <a:cs typeface="Consolas" panose="020B0609020204030204" pitchFamily="49" charset="0"/>
              </a:rPr>
              <a:t>++</a:t>
            </a:r>
            <a:r>
              <a:rPr lang="en" sz="2000" dirty="0">
                <a:solidFill>
                  <a:srgbClr val="333333"/>
                </a:solidFill>
                <a:cs typeface="Consolas" panose="020B0609020204030204" pitchFamily="49" charset="0"/>
              </a:rPr>
              <a:t>) {</a:t>
            </a:r>
          </a:p>
          <a:p>
            <a:r>
              <a:rPr lang="en" sz="2000" dirty="0">
                <a:solidFill>
                  <a:srgbClr val="333333"/>
                </a:solidFill>
                <a:cs typeface="Consolas" panose="020B0609020204030204" pitchFamily="49" charset="0"/>
              </a:rPr>
              <a:t>   …</a:t>
            </a:r>
          </a:p>
          <a:p>
            <a:r>
              <a:rPr lang="en" sz="2000" dirty="0">
                <a:solidFill>
                  <a:srgbClr val="333333"/>
                </a:solidFill>
                <a:cs typeface="Consolas" panose="020B0609020204030204" pitchFamily="49" charset="0"/>
              </a:rPr>
              <a:t>  </a:t>
            </a:r>
            <a:r>
              <a:rPr lang="en" sz="2000" dirty="0">
                <a:solidFill>
                  <a:srgbClr val="A626A4"/>
                </a:solidFill>
                <a:cs typeface="Consolas" panose="020B0609020204030204" pitchFamily="49" charset="0"/>
              </a:rPr>
              <a:t>for</a:t>
            </a:r>
            <a:r>
              <a:rPr lang="en" sz="2000" dirty="0">
                <a:solidFill>
                  <a:srgbClr val="333333"/>
                </a:solidFill>
                <a:cs typeface="Consolas" panose="020B0609020204030204" pitchFamily="49" charset="0"/>
              </a:rPr>
              <a:t> (j </a:t>
            </a:r>
            <a:r>
              <a:rPr lang="en" sz="2000" dirty="0">
                <a:solidFill>
                  <a:srgbClr val="A626A4"/>
                </a:solidFill>
                <a:cs typeface="Consolas" panose="020B0609020204030204" pitchFamily="49" charset="0"/>
              </a:rPr>
              <a:t>=</a:t>
            </a:r>
            <a:r>
              <a:rPr lang="en" sz="2000" dirty="0">
                <a:solidFill>
                  <a:srgbClr val="333333"/>
                </a:solidFill>
                <a:cs typeface="Consolas" panose="020B0609020204030204" pitchFamily="49" charset="0"/>
              </a:rPr>
              <a:t> </a:t>
            </a:r>
            <a:r>
              <a:rPr lang="en" sz="2000" dirty="0">
                <a:solidFill>
                  <a:srgbClr val="986801"/>
                </a:solidFill>
                <a:cs typeface="Consolas" panose="020B0609020204030204" pitchFamily="49" charset="0"/>
              </a:rPr>
              <a:t>0</a:t>
            </a:r>
            <a:r>
              <a:rPr lang="en" sz="2000" dirty="0">
                <a:solidFill>
                  <a:srgbClr val="333333"/>
                </a:solidFill>
                <a:cs typeface="Consolas" panose="020B0609020204030204" pitchFamily="49" charset="0"/>
              </a:rPr>
              <a:t>; 0 </a:t>
            </a:r>
            <a:r>
              <a:rPr lang="en" sz="2000" dirty="0">
                <a:solidFill>
                  <a:srgbClr val="A626A4"/>
                </a:solidFill>
                <a:cs typeface="Consolas" panose="020B0609020204030204" pitchFamily="49" charset="0"/>
              </a:rPr>
              <a:t>&lt;</a:t>
            </a:r>
            <a:r>
              <a:rPr lang="en" sz="2000" dirty="0">
                <a:solidFill>
                  <a:srgbClr val="333333"/>
                </a:solidFill>
                <a:cs typeface="Consolas" panose="020B0609020204030204" pitchFamily="49" charset="0"/>
              </a:rPr>
              <a:t> </a:t>
            </a:r>
            <a:r>
              <a:rPr lang="en" sz="2000" dirty="0">
                <a:solidFill>
                  <a:srgbClr val="986801"/>
                </a:solidFill>
                <a:cs typeface="Consolas" panose="020B0609020204030204" pitchFamily="49" charset="0"/>
              </a:rPr>
              <a:t>10</a:t>
            </a:r>
            <a:r>
              <a:rPr lang="en" sz="2000" dirty="0">
                <a:solidFill>
                  <a:srgbClr val="333333"/>
                </a:solidFill>
                <a:cs typeface="Consolas" panose="020B0609020204030204" pitchFamily="49" charset="0"/>
              </a:rPr>
              <a:t>; j</a:t>
            </a:r>
            <a:r>
              <a:rPr lang="en" sz="2000" dirty="0">
                <a:solidFill>
                  <a:srgbClr val="A626A4"/>
                </a:solidFill>
                <a:cs typeface="Consolas" panose="020B0609020204030204" pitchFamily="49" charset="0"/>
              </a:rPr>
              <a:t>++</a:t>
            </a:r>
            <a:r>
              <a:rPr lang="en" sz="2000" dirty="0">
                <a:solidFill>
                  <a:srgbClr val="333333"/>
                </a:solidFill>
                <a:cs typeface="Consolas" panose="020B0609020204030204" pitchFamily="49" charset="0"/>
              </a:rPr>
              <a:t>) {</a:t>
            </a:r>
          </a:p>
          <a:p>
            <a:r>
              <a:rPr lang="en" sz="2000" dirty="0">
                <a:solidFill>
                  <a:srgbClr val="333333"/>
                </a:solidFill>
                <a:cs typeface="Consolas" panose="020B0609020204030204" pitchFamily="49" charset="0"/>
              </a:rPr>
              <a:t>    </a:t>
            </a:r>
            <a:r>
              <a:rPr lang="en" sz="2000" dirty="0">
                <a:solidFill>
                  <a:srgbClr val="4078F2"/>
                </a:solidFill>
                <a:cs typeface="Consolas" panose="020B0609020204030204" pitchFamily="49" charset="0"/>
              </a:rPr>
              <a:t>putchar</a:t>
            </a:r>
            <a:r>
              <a:rPr lang="en" sz="2000" dirty="0">
                <a:solidFill>
                  <a:srgbClr val="333333"/>
                </a:solidFill>
                <a:cs typeface="Consolas" panose="020B0609020204030204" pitchFamily="49" charset="0"/>
              </a:rPr>
              <a:t>(</a:t>
            </a:r>
            <a:r>
              <a:rPr lang="en" sz="2000" dirty="0">
                <a:solidFill>
                  <a:srgbClr val="50A14F"/>
                </a:solidFill>
                <a:cs typeface="Consolas" panose="020B0609020204030204" pitchFamily="49" charset="0"/>
              </a:rPr>
              <a:t>"!"</a:t>
            </a:r>
            <a:r>
              <a:rPr lang="en" sz="2000" dirty="0">
                <a:solidFill>
                  <a:srgbClr val="333333"/>
                </a:solidFill>
                <a:cs typeface="Consolas" panose="020B0609020204030204" pitchFamily="49" charset="0"/>
              </a:rPr>
              <a:t>);</a:t>
            </a:r>
          </a:p>
          <a:p>
            <a:r>
              <a:rPr lang="en" sz="2000" dirty="0">
                <a:solidFill>
                  <a:srgbClr val="333333"/>
                </a:solidFill>
                <a:cs typeface="Consolas" panose="020B0609020204030204" pitchFamily="49" charset="0"/>
              </a:rPr>
              <a:t>    </a:t>
            </a:r>
            <a:r>
              <a:rPr lang="pt-BR" sz="2000" dirty="0">
                <a:solidFill>
                  <a:srgbClr val="4078F2"/>
                </a:solidFill>
              </a:rPr>
              <a:t>printf</a:t>
            </a:r>
            <a:r>
              <a:rPr lang="pt-BR" sz="2000" dirty="0">
                <a:solidFill>
                  <a:srgbClr val="333333"/>
                </a:solidFill>
              </a:rPr>
              <a:t>(</a:t>
            </a:r>
            <a:r>
              <a:rPr lang="pt-BR" sz="2000" dirty="0">
                <a:solidFill>
                  <a:srgbClr val="50A14F"/>
                </a:solidFill>
              </a:rPr>
              <a:t>"%d.%d\n"</a:t>
            </a:r>
            <a:r>
              <a:rPr lang="pt-BR" sz="2000" dirty="0">
                <a:solidFill>
                  <a:srgbClr val="333333"/>
                </a:solidFill>
              </a:rPr>
              <a:t>, i, j);</a:t>
            </a:r>
            <a:endParaRPr lang="en" sz="2000" dirty="0">
              <a:solidFill>
                <a:srgbClr val="333333"/>
              </a:solidFill>
              <a:cs typeface="Consolas" panose="020B0609020204030204" pitchFamily="49" charset="0"/>
            </a:endParaRPr>
          </a:p>
          <a:p>
            <a:r>
              <a:rPr lang="en" sz="2000" dirty="0">
                <a:solidFill>
                  <a:srgbClr val="333333"/>
                </a:solidFill>
                <a:cs typeface="Consolas" panose="020B0609020204030204" pitchFamily="49" charset="0"/>
              </a:rPr>
              <a:t>  }</a:t>
            </a:r>
          </a:p>
          <a:p>
            <a:r>
              <a:rPr lang="en" sz="2000" dirty="0">
                <a:solidFill>
                  <a:srgbClr val="333333"/>
                </a:solidFill>
                <a:cs typeface="Consolas" panose="020B0609020204030204" pitchFamily="49" charset="0"/>
              </a:rPr>
              <a:t>   …</a:t>
            </a:r>
          </a:p>
          <a:p>
            <a:r>
              <a:rPr lang="en" sz="2000" dirty="0">
                <a:solidFill>
                  <a:srgbClr val="333333"/>
                </a:solidFill>
                <a:cs typeface="Consolas" panose="020B0609020204030204" pitchFamily="49" charset="0"/>
              </a:rPr>
              <a:t>}</a:t>
            </a:r>
          </a:p>
        </p:txBody>
      </p:sp>
      <p:sp>
        <p:nvSpPr>
          <p:cNvPr id="8" name="Прямоугольник 8">
            <a:extLst>
              <a:ext uri="{FF2B5EF4-FFF2-40B4-BE49-F238E27FC236}">
                <a16:creationId xmlns:a16="http://schemas.microsoft.com/office/drawing/2014/main" id="{08393542-78F7-47F9-B3F5-34454BA9E7AA}"/>
              </a:ext>
            </a:extLst>
          </p:cNvPr>
          <p:cNvSpPr/>
          <p:nvPr/>
        </p:nvSpPr>
        <p:spPr>
          <a:xfrm>
            <a:off x="5148064" y="1812276"/>
            <a:ext cx="3542781" cy="2862322"/>
          </a:xfrm>
          <a:prstGeom prst="rect">
            <a:avLst/>
          </a:prstGeom>
        </p:spPr>
        <p:txBody>
          <a:bodyPr wrap="square">
            <a:spAutoFit/>
          </a:bodyPr>
          <a:lstStyle/>
          <a:p>
            <a:r>
              <a:rPr lang="en" sz="2000" dirty="0" err="1">
                <a:solidFill>
                  <a:srgbClr val="4078F2"/>
                </a:solidFill>
              </a:rPr>
              <a:t>omp_set_num_threads</a:t>
            </a:r>
            <a:r>
              <a:rPr lang="en" sz="2000" dirty="0">
                <a:solidFill>
                  <a:srgbClr val="333333"/>
                </a:solidFill>
              </a:rPr>
              <a:t>(</a:t>
            </a:r>
            <a:r>
              <a:rPr lang="en" sz="2000" dirty="0">
                <a:solidFill>
                  <a:srgbClr val="986801"/>
                </a:solidFill>
              </a:rPr>
              <a:t>5</a:t>
            </a:r>
            <a:r>
              <a:rPr lang="en" sz="2000" dirty="0">
                <a:solidFill>
                  <a:srgbClr val="333333"/>
                </a:solidFill>
              </a:rPr>
              <a:t>); </a:t>
            </a:r>
          </a:p>
          <a:p>
            <a:r>
              <a:rPr lang="en" sz="2000" dirty="0">
                <a:solidFill>
                  <a:srgbClr val="A626A4"/>
                </a:solidFill>
              </a:rPr>
              <a:t>#pragma</a:t>
            </a:r>
            <a:r>
              <a:rPr lang="en" sz="2000" dirty="0">
                <a:solidFill>
                  <a:srgbClr val="333333"/>
                </a:solidFill>
              </a:rPr>
              <a:t> </a:t>
            </a:r>
            <a:r>
              <a:rPr lang="en" sz="2000" dirty="0" err="1">
                <a:solidFill>
                  <a:srgbClr val="986801"/>
                </a:solidFill>
              </a:rPr>
              <a:t>omp</a:t>
            </a:r>
            <a:r>
              <a:rPr lang="en" sz="2000" dirty="0">
                <a:solidFill>
                  <a:srgbClr val="333333"/>
                </a:solidFill>
              </a:rPr>
              <a:t> </a:t>
            </a:r>
            <a:r>
              <a:rPr lang="en" sz="2000" dirty="0">
                <a:solidFill>
                  <a:srgbClr val="986801"/>
                </a:solidFill>
              </a:rPr>
              <a:t>parallel</a:t>
            </a:r>
            <a:r>
              <a:rPr lang="en" sz="2000" dirty="0">
                <a:solidFill>
                  <a:srgbClr val="333333"/>
                </a:solidFill>
              </a:rPr>
              <a:t> </a:t>
            </a:r>
            <a:r>
              <a:rPr lang="en" sz="2000" dirty="0">
                <a:solidFill>
                  <a:srgbClr val="986801"/>
                </a:solidFill>
              </a:rPr>
              <a:t>for</a:t>
            </a:r>
            <a:endParaRPr lang="en" sz="2000" dirty="0">
              <a:solidFill>
                <a:srgbClr val="333333"/>
              </a:solidFill>
            </a:endParaRPr>
          </a:p>
          <a:p>
            <a:r>
              <a:rPr lang="en" sz="2000" dirty="0">
                <a:solidFill>
                  <a:srgbClr val="A626A4"/>
                </a:solidFill>
              </a:rPr>
              <a:t>for</a:t>
            </a:r>
            <a:r>
              <a:rPr lang="en" sz="2000" dirty="0">
                <a:solidFill>
                  <a:srgbClr val="333333"/>
                </a:solidFill>
              </a:rPr>
              <a:t> (</a:t>
            </a:r>
            <a:r>
              <a:rPr lang="en" sz="2000" dirty="0">
                <a:solidFill>
                  <a:srgbClr val="A626A4"/>
                </a:solidFill>
              </a:rPr>
              <a:t>int</a:t>
            </a:r>
            <a:r>
              <a:rPr lang="en" sz="2000" dirty="0">
                <a:solidFill>
                  <a:srgbClr val="333333"/>
                </a:solidFill>
              </a:rPr>
              <a:t> </a:t>
            </a:r>
            <a:r>
              <a:rPr lang="en" sz="2000" dirty="0" err="1">
                <a:solidFill>
                  <a:srgbClr val="333333"/>
                </a:solidFill>
              </a:rPr>
              <a:t>ij</a:t>
            </a:r>
            <a:r>
              <a:rPr lang="en" sz="2000" dirty="0">
                <a:solidFill>
                  <a:srgbClr val="333333"/>
                </a:solidFill>
              </a:rPr>
              <a:t> </a:t>
            </a:r>
            <a:r>
              <a:rPr lang="en" sz="2000" dirty="0">
                <a:solidFill>
                  <a:srgbClr val="A626A4"/>
                </a:solidFill>
              </a:rPr>
              <a:t>=</a:t>
            </a:r>
            <a:r>
              <a:rPr lang="en" sz="2000" dirty="0">
                <a:solidFill>
                  <a:srgbClr val="333333"/>
                </a:solidFill>
              </a:rPr>
              <a:t> </a:t>
            </a:r>
            <a:r>
              <a:rPr lang="en" sz="2000" dirty="0">
                <a:solidFill>
                  <a:srgbClr val="986801"/>
                </a:solidFill>
              </a:rPr>
              <a:t>0</a:t>
            </a:r>
            <a:r>
              <a:rPr lang="en" sz="2000" dirty="0">
                <a:solidFill>
                  <a:srgbClr val="333333"/>
                </a:solidFill>
              </a:rPr>
              <a:t>; </a:t>
            </a:r>
            <a:r>
              <a:rPr lang="en" sz="2000" dirty="0" err="1">
                <a:solidFill>
                  <a:srgbClr val="333333"/>
                </a:solidFill>
              </a:rPr>
              <a:t>ij</a:t>
            </a:r>
            <a:r>
              <a:rPr lang="en" sz="2000" dirty="0">
                <a:solidFill>
                  <a:srgbClr val="333333"/>
                </a:solidFill>
              </a:rPr>
              <a:t> </a:t>
            </a:r>
            <a:r>
              <a:rPr lang="en" sz="2000" dirty="0">
                <a:solidFill>
                  <a:srgbClr val="A626A4"/>
                </a:solidFill>
              </a:rPr>
              <a:t>&lt;</a:t>
            </a:r>
            <a:r>
              <a:rPr lang="en" sz="2000" dirty="0">
                <a:solidFill>
                  <a:srgbClr val="333333"/>
                </a:solidFill>
              </a:rPr>
              <a:t> </a:t>
            </a:r>
            <a:r>
              <a:rPr lang="en" sz="2000" dirty="0">
                <a:solidFill>
                  <a:srgbClr val="986801"/>
                </a:solidFill>
              </a:rPr>
              <a:t>10</a:t>
            </a:r>
            <a:r>
              <a:rPr lang="en" sz="2000" dirty="0">
                <a:solidFill>
                  <a:srgbClr val="A626A4"/>
                </a:solidFill>
              </a:rPr>
              <a:t>*</a:t>
            </a:r>
            <a:r>
              <a:rPr lang="en" sz="2000" dirty="0">
                <a:solidFill>
                  <a:srgbClr val="986801"/>
                </a:solidFill>
              </a:rPr>
              <a:t>10</a:t>
            </a:r>
            <a:r>
              <a:rPr lang="en" sz="2000" dirty="0">
                <a:solidFill>
                  <a:srgbClr val="333333"/>
                </a:solidFill>
              </a:rPr>
              <a:t>; </a:t>
            </a:r>
            <a:r>
              <a:rPr lang="en" sz="2000" dirty="0">
                <a:solidFill>
                  <a:srgbClr val="A626A4"/>
                </a:solidFill>
              </a:rPr>
              <a:t>++</a:t>
            </a:r>
            <a:r>
              <a:rPr lang="en" sz="2000" dirty="0" err="1">
                <a:solidFill>
                  <a:srgbClr val="333333"/>
                </a:solidFill>
              </a:rPr>
              <a:t>ij</a:t>
            </a:r>
            <a:r>
              <a:rPr lang="en" sz="2000" dirty="0">
                <a:solidFill>
                  <a:srgbClr val="333333"/>
                </a:solidFill>
              </a:rPr>
              <a:t>) {</a:t>
            </a:r>
          </a:p>
          <a:p>
            <a:r>
              <a:rPr lang="en" sz="2000" dirty="0">
                <a:solidFill>
                  <a:srgbClr val="333333"/>
                </a:solidFill>
              </a:rPr>
              <a:t>    </a:t>
            </a:r>
            <a:r>
              <a:rPr lang="en" sz="2000" dirty="0">
                <a:solidFill>
                  <a:srgbClr val="A626A4"/>
                </a:solidFill>
              </a:rPr>
              <a:t>int</a:t>
            </a:r>
            <a:r>
              <a:rPr lang="en" sz="2000" dirty="0">
                <a:solidFill>
                  <a:srgbClr val="333333"/>
                </a:solidFill>
              </a:rPr>
              <a:t> </a:t>
            </a:r>
            <a:r>
              <a:rPr lang="en" sz="2000" dirty="0" err="1">
                <a:solidFill>
                  <a:srgbClr val="333333"/>
                </a:solidFill>
              </a:rPr>
              <a:t>i</a:t>
            </a:r>
            <a:r>
              <a:rPr lang="en" sz="2000" dirty="0">
                <a:solidFill>
                  <a:srgbClr val="333333"/>
                </a:solidFill>
              </a:rPr>
              <a:t> </a:t>
            </a:r>
            <a:r>
              <a:rPr lang="en" sz="2000" dirty="0">
                <a:solidFill>
                  <a:srgbClr val="A626A4"/>
                </a:solidFill>
              </a:rPr>
              <a:t>=</a:t>
            </a:r>
            <a:r>
              <a:rPr lang="en" sz="2000" dirty="0">
                <a:solidFill>
                  <a:srgbClr val="333333"/>
                </a:solidFill>
              </a:rPr>
              <a:t> </a:t>
            </a:r>
            <a:r>
              <a:rPr lang="en" sz="2000" dirty="0" err="1">
                <a:solidFill>
                  <a:srgbClr val="333333"/>
                </a:solidFill>
              </a:rPr>
              <a:t>ij</a:t>
            </a:r>
            <a:r>
              <a:rPr lang="en" sz="2000" dirty="0">
                <a:solidFill>
                  <a:srgbClr val="333333"/>
                </a:solidFill>
              </a:rPr>
              <a:t> </a:t>
            </a:r>
            <a:r>
              <a:rPr lang="en" sz="2000" dirty="0">
                <a:solidFill>
                  <a:srgbClr val="A626A4"/>
                </a:solidFill>
              </a:rPr>
              <a:t>/</a:t>
            </a:r>
            <a:r>
              <a:rPr lang="en" sz="2000" dirty="0">
                <a:solidFill>
                  <a:srgbClr val="333333"/>
                </a:solidFill>
              </a:rPr>
              <a:t> </a:t>
            </a:r>
            <a:r>
              <a:rPr lang="en" sz="2000" dirty="0">
                <a:solidFill>
                  <a:srgbClr val="986801"/>
                </a:solidFill>
              </a:rPr>
              <a:t>10</a:t>
            </a:r>
            <a:r>
              <a:rPr lang="en" sz="2000" dirty="0">
                <a:solidFill>
                  <a:srgbClr val="333333"/>
                </a:solidFill>
              </a:rPr>
              <a:t>;</a:t>
            </a:r>
          </a:p>
          <a:p>
            <a:r>
              <a:rPr lang="en" sz="2000" dirty="0">
                <a:solidFill>
                  <a:srgbClr val="333333"/>
                </a:solidFill>
              </a:rPr>
              <a:t>    </a:t>
            </a:r>
            <a:r>
              <a:rPr lang="en" sz="2000" dirty="0">
                <a:solidFill>
                  <a:srgbClr val="A626A4"/>
                </a:solidFill>
              </a:rPr>
              <a:t>int</a:t>
            </a:r>
            <a:r>
              <a:rPr lang="en" sz="2000" dirty="0">
                <a:solidFill>
                  <a:srgbClr val="333333"/>
                </a:solidFill>
              </a:rPr>
              <a:t> j </a:t>
            </a:r>
            <a:r>
              <a:rPr lang="en" sz="2000" dirty="0">
                <a:solidFill>
                  <a:srgbClr val="A626A4"/>
                </a:solidFill>
              </a:rPr>
              <a:t>=</a:t>
            </a:r>
            <a:r>
              <a:rPr lang="en" sz="2000" dirty="0">
                <a:solidFill>
                  <a:srgbClr val="333333"/>
                </a:solidFill>
              </a:rPr>
              <a:t> </a:t>
            </a:r>
            <a:r>
              <a:rPr lang="en" sz="2000" dirty="0" err="1">
                <a:solidFill>
                  <a:srgbClr val="333333"/>
                </a:solidFill>
              </a:rPr>
              <a:t>ij</a:t>
            </a:r>
            <a:r>
              <a:rPr lang="en" sz="2000" dirty="0">
                <a:solidFill>
                  <a:srgbClr val="333333"/>
                </a:solidFill>
              </a:rPr>
              <a:t> </a:t>
            </a:r>
            <a:r>
              <a:rPr lang="en" sz="2000" dirty="0">
                <a:solidFill>
                  <a:srgbClr val="A626A4"/>
                </a:solidFill>
              </a:rPr>
              <a:t>%</a:t>
            </a:r>
            <a:r>
              <a:rPr lang="en" sz="2000" dirty="0">
                <a:solidFill>
                  <a:srgbClr val="333333"/>
                </a:solidFill>
              </a:rPr>
              <a:t> </a:t>
            </a:r>
            <a:r>
              <a:rPr lang="en" sz="2000" dirty="0">
                <a:solidFill>
                  <a:srgbClr val="986801"/>
                </a:solidFill>
              </a:rPr>
              <a:t>10</a:t>
            </a:r>
            <a:r>
              <a:rPr lang="en" sz="2000" dirty="0">
                <a:solidFill>
                  <a:srgbClr val="333333"/>
                </a:solidFill>
              </a:rPr>
              <a:t>;</a:t>
            </a:r>
          </a:p>
          <a:p>
            <a:r>
              <a:rPr lang="en" sz="2000" dirty="0">
                <a:solidFill>
                  <a:srgbClr val="333333"/>
                </a:solidFill>
              </a:rPr>
              <a:t>    …</a:t>
            </a:r>
          </a:p>
          <a:p>
            <a:r>
              <a:rPr lang="en" sz="2000" dirty="0">
                <a:solidFill>
                  <a:srgbClr val="333333"/>
                </a:solidFill>
              </a:rPr>
              <a:t>    </a:t>
            </a:r>
            <a:r>
              <a:rPr lang="en" sz="2000" dirty="0">
                <a:solidFill>
                  <a:srgbClr val="4078F2"/>
                </a:solidFill>
                <a:cs typeface="Consolas" panose="020B0609020204030204" pitchFamily="49" charset="0"/>
              </a:rPr>
              <a:t>putchar</a:t>
            </a:r>
            <a:r>
              <a:rPr lang="en" sz="2000" dirty="0">
                <a:solidFill>
                  <a:srgbClr val="333333"/>
                </a:solidFill>
              </a:rPr>
              <a:t>(</a:t>
            </a:r>
            <a:r>
              <a:rPr lang="en" sz="2000" dirty="0">
                <a:solidFill>
                  <a:srgbClr val="50A14F"/>
                </a:solidFill>
              </a:rPr>
              <a:t>"!"</a:t>
            </a:r>
            <a:r>
              <a:rPr lang="en" sz="2000" dirty="0">
                <a:solidFill>
                  <a:srgbClr val="333333"/>
                </a:solidFill>
              </a:rPr>
              <a:t>);</a:t>
            </a:r>
          </a:p>
          <a:p>
            <a:r>
              <a:rPr lang="en" sz="2000" dirty="0">
                <a:solidFill>
                  <a:srgbClr val="333333"/>
                </a:solidFill>
              </a:rPr>
              <a:t>    </a:t>
            </a:r>
            <a:r>
              <a:rPr lang="pt-BR" sz="2000" dirty="0">
                <a:solidFill>
                  <a:srgbClr val="4078F2"/>
                </a:solidFill>
              </a:rPr>
              <a:t>printf</a:t>
            </a:r>
            <a:r>
              <a:rPr lang="pt-BR" sz="2000" dirty="0">
                <a:solidFill>
                  <a:srgbClr val="333333"/>
                </a:solidFill>
              </a:rPr>
              <a:t>(</a:t>
            </a:r>
            <a:r>
              <a:rPr lang="pt-BR" sz="2000" dirty="0">
                <a:solidFill>
                  <a:srgbClr val="50A14F"/>
                </a:solidFill>
              </a:rPr>
              <a:t>"%d.%d\n"</a:t>
            </a:r>
            <a:r>
              <a:rPr lang="pt-BR" sz="2000" dirty="0">
                <a:solidFill>
                  <a:srgbClr val="333333"/>
                </a:solidFill>
              </a:rPr>
              <a:t>, i, j);</a:t>
            </a:r>
            <a:endParaRPr lang="en" sz="2000" dirty="0">
              <a:solidFill>
                <a:srgbClr val="333333"/>
              </a:solidFill>
            </a:endParaRPr>
          </a:p>
          <a:p>
            <a:r>
              <a:rPr lang="en" sz="2000" dirty="0">
                <a:solidFill>
                  <a:srgbClr val="333333"/>
                </a:solidFill>
              </a:rPr>
              <a:t>}</a:t>
            </a:r>
            <a:endParaRPr lang="en" sz="2000" b="0" dirty="0">
              <a:solidFill>
                <a:srgbClr val="333333"/>
              </a:solidFill>
              <a:effectLst/>
            </a:endParaRPr>
          </a:p>
        </p:txBody>
      </p:sp>
      <p:cxnSp>
        <p:nvCxnSpPr>
          <p:cNvPr id="9" name="Прямая со стрелкой 11">
            <a:extLst>
              <a:ext uri="{FF2B5EF4-FFF2-40B4-BE49-F238E27FC236}">
                <a16:creationId xmlns:a16="http://schemas.microsoft.com/office/drawing/2014/main" id="{4DAE44D3-98B5-4522-B94E-24C6B5AF646D}"/>
              </a:ext>
            </a:extLst>
          </p:cNvPr>
          <p:cNvCxnSpPr>
            <a:cxnSpLocks/>
          </p:cNvCxnSpPr>
          <p:nvPr/>
        </p:nvCxnSpPr>
        <p:spPr>
          <a:xfrm>
            <a:off x="4461957" y="3243437"/>
            <a:ext cx="705691"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3583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Sequential code inside parallel area</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6</a:t>
            </a:fld>
            <a:endParaRPr lang="en-US" sz="2000" dirty="0">
              <a:solidFill>
                <a:schemeClr val="tx1"/>
              </a:solidFill>
            </a:endParaRPr>
          </a:p>
        </p:txBody>
      </p:sp>
      <p:graphicFrame>
        <p:nvGraphicFramePr>
          <p:cNvPr id="5" name="Таблица 3">
            <a:extLst>
              <a:ext uri="{FF2B5EF4-FFF2-40B4-BE49-F238E27FC236}">
                <a16:creationId xmlns:a16="http://schemas.microsoft.com/office/drawing/2014/main" id="{41AC1E05-086A-45AE-AC97-B8F4F08270F7}"/>
              </a:ext>
            </a:extLst>
          </p:cNvPr>
          <p:cNvGraphicFramePr>
            <a:graphicFrameLocks noGrp="1"/>
          </p:cNvGraphicFramePr>
          <p:nvPr>
            <p:extLst>
              <p:ext uri="{D42A27DB-BD31-4B8C-83A1-F6EECF244321}">
                <p14:modId xmlns:p14="http://schemas.microsoft.com/office/powerpoint/2010/main" val="3747370487"/>
              </p:ext>
            </p:extLst>
          </p:nvPr>
        </p:nvGraphicFramePr>
        <p:xfrm>
          <a:off x="287524" y="1434659"/>
          <a:ext cx="8568952" cy="4903080"/>
        </p:xfrm>
        <a:graphic>
          <a:graphicData uri="http://schemas.openxmlformats.org/drawingml/2006/table">
            <a:tbl>
              <a:tblPr firstRow="1" bandRow="1">
                <a:noFill/>
                <a:tableStyleId>{5940675A-B579-460E-94D1-54222C63F5DA}</a:tableStyleId>
              </a:tblPr>
              <a:tblGrid>
                <a:gridCol w="8568952">
                  <a:extLst>
                    <a:ext uri="{9D8B030D-6E8A-4147-A177-3AD203B41FA5}">
                      <a16:colId xmlns:a16="http://schemas.microsoft.com/office/drawing/2014/main" val="625049436"/>
                    </a:ext>
                  </a:extLst>
                </a:gridCol>
              </a:tblGrid>
              <a:tr h="6419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tx1">
                              <a:lumMod val="75000"/>
                              <a:lumOff val="25000"/>
                            </a:schemeClr>
                          </a:solidFill>
                          <a:latin typeface="+mn-lt"/>
                        </a:rPr>
                        <a:t>Example</a:t>
                      </a:r>
                      <a:r>
                        <a:rPr lang="ru-RU" sz="2400" b="1" dirty="0">
                          <a:solidFill>
                            <a:schemeClr val="tx1">
                              <a:lumMod val="75000"/>
                              <a:lumOff val="25000"/>
                            </a:schemeClr>
                          </a:solidFill>
                          <a:latin typeface="+mn-lt"/>
                        </a:rPr>
                        <a:t> </a:t>
                      </a:r>
                      <a:r>
                        <a:rPr lang="en-US" sz="2400" b="1" dirty="0">
                          <a:solidFill>
                            <a:schemeClr val="tx1">
                              <a:lumMod val="75000"/>
                              <a:lumOff val="25000"/>
                            </a:schemeClr>
                          </a:solidFill>
                          <a:latin typeface="+mn-lt"/>
                        </a:rPr>
                        <a:t> 	  	</a:t>
                      </a:r>
                    </a:p>
                  </a:txBody>
                  <a:tcPr marL="237762" marR="178322" marT="118881" marB="118881">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777101660"/>
                  </a:ext>
                </a:extLst>
              </a:tr>
              <a:tr h="3376221">
                <a:tc>
                  <a:txBody>
                    <a:bodyPr/>
                    <a:lstStyle/>
                    <a:p>
                      <a:r>
                        <a:rPr lang="en" sz="2400" dirty="0">
                          <a:solidFill>
                            <a:srgbClr val="A626A4"/>
                          </a:solidFill>
                          <a:latin typeface="+mn-lt"/>
                          <a:cs typeface="Consolas" panose="020B0609020204030204" pitchFamily="49" charset="0"/>
                        </a:rPr>
                        <a:t>#pragma</a:t>
                      </a:r>
                      <a:r>
                        <a:rPr lang="en" sz="2400" dirty="0">
                          <a:solidFill>
                            <a:srgbClr val="333333"/>
                          </a:solidFill>
                          <a:latin typeface="+mn-lt"/>
                          <a:cs typeface="Consolas" panose="020B0609020204030204" pitchFamily="49" charset="0"/>
                        </a:rPr>
                        <a:t> </a:t>
                      </a:r>
                      <a:r>
                        <a:rPr lang="en" sz="2400" dirty="0" err="1">
                          <a:solidFill>
                            <a:srgbClr val="986801"/>
                          </a:solidFill>
                          <a:latin typeface="+mn-lt"/>
                          <a:cs typeface="Consolas" panose="020B0609020204030204" pitchFamily="49" charset="0"/>
                        </a:rPr>
                        <a:t>omp</a:t>
                      </a:r>
                      <a:r>
                        <a:rPr lang="en" sz="2400" dirty="0">
                          <a:solidFill>
                            <a:srgbClr val="333333"/>
                          </a:solidFill>
                          <a:latin typeface="+mn-lt"/>
                          <a:cs typeface="Consolas" panose="020B0609020204030204" pitchFamily="49" charset="0"/>
                        </a:rPr>
                        <a:t> </a:t>
                      </a:r>
                      <a:r>
                        <a:rPr lang="en" sz="2400" dirty="0">
                          <a:solidFill>
                            <a:srgbClr val="986801"/>
                          </a:solidFill>
                          <a:latin typeface="+mn-lt"/>
                          <a:cs typeface="Consolas" panose="020B0609020204030204" pitchFamily="49" charset="0"/>
                        </a:rPr>
                        <a:t>parallel</a:t>
                      </a:r>
                      <a:endParaRPr lang="en" sz="2400" dirty="0">
                        <a:solidFill>
                          <a:srgbClr val="333333"/>
                        </a:solidFill>
                        <a:latin typeface="+mn-lt"/>
                        <a:cs typeface="Consolas" panose="020B0609020204030204" pitchFamily="49" charset="0"/>
                      </a:endParaRPr>
                    </a:p>
                    <a:p>
                      <a:r>
                        <a:rPr lang="en" sz="2400" dirty="0">
                          <a:solidFill>
                            <a:srgbClr val="333333"/>
                          </a:solidFill>
                          <a:latin typeface="+mn-lt"/>
                          <a:cs typeface="Consolas" panose="020B0609020204030204" pitchFamily="49" charset="0"/>
                        </a:rPr>
                        <a:t> {</a:t>
                      </a:r>
                    </a:p>
                    <a:p>
                      <a:r>
                        <a:rPr lang="en" sz="2400" dirty="0">
                          <a:solidFill>
                            <a:srgbClr val="333333"/>
                          </a:solidFill>
                          <a:latin typeface="+mn-lt"/>
                          <a:cs typeface="Consolas" panose="020B0609020204030204" pitchFamily="49" charset="0"/>
                        </a:rPr>
                        <a:t>    </a:t>
                      </a:r>
                      <a:r>
                        <a:rPr lang="en-US" sz="2400" dirty="0">
                          <a:solidFill>
                            <a:srgbClr val="333333"/>
                          </a:solidFill>
                          <a:latin typeface="+mn-lt"/>
                          <a:cs typeface="Consolas" panose="020B0609020204030204" pitchFamily="49" charset="0"/>
                        </a:rPr>
                        <a:t>parallel code</a:t>
                      </a:r>
                      <a:r>
                        <a:rPr lang="ru-RU" sz="2400" dirty="0">
                          <a:solidFill>
                            <a:srgbClr val="333333"/>
                          </a:solidFill>
                          <a:latin typeface="+mn-lt"/>
                          <a:cs typeface="Consolas" panose="020B0609020204030204" pitchFamily="49" charset="0"/>
                        </a:rPr>
                        <a:t>;</a:t>
                      </a:r>
                      <a:endParaRPr lang="en-US" sz="2400" dirty="0">
                        <a:solidFill>
                          <a:srgbClr val="333333"/>
                        </a:solidFill>
                        <a:latin typeface="+mn-lt"/>
                        <a:cs typeface="Consolas" panose="020B0609020204030204" pitchFamily="49" charset="0"/>
                      </a:endParaRPr>
                    </a:p>
                    <a:p>
                      <a:r>
                        <a:rPr lang="ru-RU" sz="2400" dirty="0">
                          <a:solidFill>
                            <a:srgbClr val="333333"/>
                          </a:solidFill>
                          <a:latin typeface="+mn-lt"/>
                          <a:cs typeface="Consolas" panose="020B0609020204030204" pitchFamily="49" charset="0"/>
                        </a:rPr>
                        <a:t>    </a:t>
                      </a:r>
                      <a:r>
                        <a:rPr lang="ru-RU" sz="2400" dirty="0">
                          <a:solidFill>
                            <a:srgbClr val="A626A4"/>
                          </a:solidFill>
                          <a:latin typeface="+mn-lt"/>
                          <a:cs typeface="Consolas" panose="020B0609020204030204" pitchFamily="49" charset="0"/>
                        </a:rPr>
                        <a:t>#</a:t>
                      </a:r>
                      <a:r>
                        <a:rPr lang="en" sz="2400" dirty="0">
                          <a:solidFill>
                            <a:srgbClr val="A626A4"/>
                          </a:solidFill>
                          <a:latin typeface="+mn-lt"/>
                          <a:cs typeface="Consolas" panose="020B0609020204030204" pitchFamily="49" charset="0"/>
                        </a:rPr>
                        <a:t>pragma</a:t>
                      </a:r>
                      <a:r>
                        <a:rPr lang="en" sz="2400" dirty="0">
                          <a:solidFill>
                            <a:srgbClr val="333333"/>
                          </a:solidFill>
                          <a:latin typeface="+mn-lt"/>
                          <a:cs typeface="Consolas" panose="020B0609020204030204" pitchFamily="49" charset="0"/>
                        </a:rPr>
                        <a:t> </a:t>
                      </a:r>
                      <a:r>
                        <a:rPr lang="en" sz="2400" dirty="0" err="1">
                          <a:solidFill>
                            <a:srgbClr val="986801"/>
                          </a:solidFill>
                          <a:latin typeface="+mn-lt"/>
                          <a:cs typeface="Consolas" panose="020B0609020204030204" pitchFamily="49" charset="0"/>
                        </a:rPr>
                        <a:t>omp</a:t>
                      </a:r>
                      <a:r>
                        <a:rPr lang="en" sz="2400" dirty="0">
                          <a:solidFill>
                            <a:srgbClr val="333333"/>
                          </a:solidFill>
                          <a:latin typeface="+mn-lt"/>
                          <a:cs typeface="Consolas" panose="020B0609020204030204" pitchFamily="49" charset="0"/>
                        </a:rPr>
                        <a:t> </a:t>
                      </a:r>
                      <a:r>
                        <a:rPr lang="en" sz="2400" dirty="0">
                          <a:solidFill>
                            <a:srgbClr val="986801"/>
                          </a:solidFill>
                          <a:latin typeface="+mn-lt"/>
                          <a:cs typeface="Consolas" panose="020B0609020204030204" pitchFamily="49" charset="0"/>
                        </a:rPr>
                        <a:t>single</a:t>
                      </a:r>
                      <a:endParaRPr lang="en" sz="2400" dirty="0">
                        <a:solidFill>
                          <a:srgbClr val="333333"/>
                        </a:solidFill>
                        <a:latin typeface="+mn-lt"/>
                        <a:cs typeface="Consolas" panose="020B0609020204030204" pitchFamily="49" charset="0"/>
                      </a:endParaRPr>
                    </a:p>
                    <a:p>
                      <a:r>
                        <a:rPr lang="en" sz="2400" dirty="0">
                          <a:solidFill>
                            <a:srgbClr val="333333"/>
                          </a:solidFill>
                          <a:latin typeface="+mn-lt"/>
                          <a:cs typeface="Consolas" panose="020B0609020204030204" pitchFamily="49" charset="0"/>
                        </a:rPr>
                        <a:t>    </a:t>
                      </a:r>
                      <a:r>
                        <a:rPr lang="en-US" sz="2400" dirty="0">
                          <a:solidFill>
                            <a:srgbClr val="333333"/>
                          </a:solidFill>
                          <a:latin typeface="+mn-lt"/>
                          <a:cs typeface="Consolas" panose="020B0609020204030204" pitchFamily="49" charset="0"/>
                        </a:rPr>
                        <a:t>sequential code</a:t>
                      </a:r>
                      <a:r>
                        <a:rPr lang="ru-RU" sz="2400" dirty="0">
                          <a:solidFill>
                            <a:srgbClr val="333333"/>
                          </a:solidFill>
                          <a:latin typeface="+mn-lt"/>
                          <a:cs typeface="Consolas" panose="020B0609020204030204" pitchFamily="49" charset="0"/>
                        </a:rPr>
                        <a:t> (</a:t>
                      </a:r>
                      <a:r>
                        <a:rPr lang="en-US" sz="2400" dirty="0">
                          <a:solidFill>
                            <a:srgbClr val="333333"/>
                          </a:solidFill>
                          <a:latin typeface="+mn-lt"/>
                          <a:cs typeface="Consolas" panose="020B0609020204030204" pitchFamily="49" charset="0"/>
                        </a:rPr>
                        <a:t>with anticipation of the others</a:t>
                      </a:r>
                      <a:r>
                        <a:rPr lang="ru-RU" sz="2400" dirty="0">
                          <a:solidFill>
                            <a:srgbClr val="333333"/>
                          </a:solidFill>
                          <a:latin typeface="+mn-lt"/>
                          <a:cs typeface="Consolas" panose="020B0609020204030204" pitchFamily="49" charset="0"/>
                        </a:rPr>
                        <a:t>); </a:t>
                      </a:r>
                    </a:p>
                    <a:p>
                      <a:r>
                        <a:rPr lang="ru-RU" sz="2400" dirty="0">
                          <a:solidFill>
                            <a:srgbClr val="333333"/>
                          </a:solidFill>
                          <a:latin typeface="+mn-lt"/>
                          <a:cs typeface="Consolas" panose="020B0609020204030204" pitchFamily="49" charset="0"/>
                        </a:rPr>
                        <a:t>    </a:t>
                      </a:r>
                      <a:r>
                        <a:rPr lang="ru-RU" sz="2400" dirty="0">
                          <a:solidFill>
                            <a:srgbClr val="A626A4"/>
                          </a:solidFill>
                          <a:latin typeface="+mn-lt"/>
                          <a:cs typeface="Consolas" panose="020B0609020204030204" pitchFamily="49" charset="0"/>
                        </a:rPr>
                        <a:t>????</a:t>
                      </a:r>
                      <a:endParaRPr lang="ru-RU" sz="2400" dirty="0">
                        <a:solidFill>
                          <a:srgbClr val="333333"/>
                        </a:solidFill>
                        <a:latin typeface="+mn-lt"/>
                        <a:cs typeface="Consolas" panose="020B0609020204030204" pitchFamily="49" charset="0"/>
                      </a:endParaRPr>
                    </a:p>
                    <a:p>
                      <a:r>
                        <a:rPr lang="ru-RU" sz="2400" dirty="0">
                          <a:solidFill>
                            <a:srgbClr val="333333"/>
                          </a:solidFill>
                          <a:latin typeface="+mn-lt"/>
                          <a:cs typeface="Consolas" panose="020B0609020204030204" pitchFamily="49" charset="0"/>
                        </a:rPr>
                        <a:t>    </a:t>
                      </a:r>
                      <a:r>
                        <a:rPr lang="en-US" sz="2400" dirty="0">
                          <a:solidFill>
                            <a:srgbClr val="333333"/>
                          </a:solidFill>
                          <a:latin typeface="+mn-lt"/>
                          <a:cs typeface="Consolas" panose="020B0609020204030204" pitchFamily="49" charset="0"/>
                        </a:rPr>
                        <a:t>parallel code</a:t>
                      </a:r>
                      <a:r>
                        <a:rPr lang="ru-RU" sz="2400" dirty="0">
                          <a:solidFill>
                            <a:srgbClr val="333333"/>
                          </a:solidFill>
                          <a:latin typeface="+mn-lt"/>
                          <a:cs typeface="Consolas" panose="020B0609020204030204" pitchFamily="49" charset="0"/>
                        </a:rPr>
                        <a:t>;</a:t>
                      </a:r>
                    </a:p>
                    <a:p>
                      <a:r>
                        <a:rPr lang="ru-RU" sz="2400" dirty="0">
                          <a:solidFill>
                            <a:srgbClr val="333333"/>
                          </a:solidFill>
                          <a:latin typeface="+mn-lt"/>
                          <a:cs typeface="Consolas" panose="020B0609020204030204" pitchFamily="49" charset="0"/>
                        </a:rPr>
                        <a:t>    </a:t>
                      </a:r>
                      <a:r>
                        <a:rPr lang="ru-RU" sz="2400" dirty="0">
                          <a:solidFill>
                            <a:srgbClr val="A626A4"/>
                          </a:solidFill>
                          <a:latin typeface="+mn-lt"/>
                          <a:cs typeface="Consolas" panose="020B0609020204030204" pitchFamily="49" charset="0"/>
                        </a:rPr>
                        <a:t>#</a:t>
                      </a:r>
                      <a:r>
                        <a:rPr lang="en" sz="2400" dirty="0">
                          <a:solidFill>
                            <a:srgbClr val="A626A4"/>
                          </a:solidFill>
                          <a:latin typeface="+mn-lt"/>
                          <a:cs typeface="Consolas" panose="020B0609020204030204" pitchFamily="49" charset="0"/>
                        </a:rPr>
                        <a:t>pragma</a:t>
                      </a:r>
                      <a:r>
                        <a:rPr lang="en" sz="2400" dirty="0">
                          <a:solidFill>
                            <a:srgbClr val="333333"/>
                          </a:solidFill>
                          <a:latin typeface="+mn-lt"/>
                          <a:cs typeface="Consolas" panose="020B0609020204030204" pitchFamily="49" charset="0"/>
                        </a:rPr>
                        <a:t> </a:t>
                      </a:r>
                      <a:r>
                        <a:rPr lang="en" sz="2400" dirty="0" err="1">
                          <a:solidFill>
                            <a:srgbClr val="986801"/>
                          </a:solidFill>
                          <a:latin typeface="+mn-lt"/>
                          <a:cs typeface="Consolas" panose="020B0609020204030204" pitchFamily="49" charset="0"/>
                        </a:rPr>
                        <a:t>omp</a:t>
                      </a:r>
                      <a:r>
                        <a:rPr lang="en" sz="2400" dirty="0">
                          <a:solidFill>
                            <a:srgbClr val="333333"/>
                          </a:solidFill>
                          <a:latin typeface="+mn-lt"/>
                          <a:cs typeface="Consolas" panose="020B0609020204030204" pitchFamily="49" charset="0"/>
                        </a:rPr>
                        <a:t> </a:t>
                      </a:r>
                      <a:r>
                        <a:rPr lang="en" sz="2400" dirty="0">
                          <a:solidFill>
                            <a:srgbClr val="986801"/>
                          </a:solidFill>
                          <a:latin typeface="+mn-lt"/>
                          <a:cs typeface="Consolas" panose="020B0609020204030204" pitchFamily="49" charset="0"/>
                        </a:rPr>
                        <a:t>master</a:t>
                      </a:r>
                      <a:endParaRPr lang="en" sz="2400" dirty="0">
                        <a:solidFill>
                          <a:srgbClr val="333333"/>
                        </a:solidFill>
                        <a:latin typeface="+mn-lt"/>
                        <a:cs typeface="Consolas" panose="020B0609020204030204" pitchFamily="49" charset="0"/>
                      </a:endParaRPr>
                    </a:p>
                    <a:p>
                      <a:r>
                        <a:rPr lang="en" sz="2400" dirty="0">
                          <a:solidFill>
                            <a:srgbClr val="333333"/>
                          </a:solidFill>
                          <a:latin typeface="+mn-lt"/>
                          <a:cs typeface="Consolas" panose="020B0609020204030204" pitchFamily="49" charset="0"/>
                        </a:rPr>
                        <a:t>    </a:t>
                      </a:r>
                      <a:r>
                        <a:rPr lang="en-US" sz="2400" dirty="0">
                          <a:solidFill>
                            <a:srgbClr val="333333"/>
                          </a:solidFill>
                          <a:latin typeface="+mn-lt"/>
                          <a:cs typeface="Consolas" panose="020B0609020204030204" pitchFamily="49" charset="0"/>
                        </a:rPr>
                        <a:t>sequential code</a:t>
                      </a:r>
                      <a:r>
                        <a:rPr lang="ru-RU" sz="2400" dirty="0">
                          <a:solidFill>
                            <a:srgbClr val="333333"/>
                          </a:solidFill>
                          <a:latin typeface="+mn-lt"/>
                          <a:cs typeface="Consolas" panose="020B0609020204030204" pitchFamily="49" charset="0"/>
                        </a:rPr>
                        <a:t> (</a:t>
                      </a:r>
                      <a:r>
                        <a:rPr lang="en-US" sz="2400" dirty="0">
                          <a:solidFill>
                            <a:srgbClr val="333333"/>
                          </a:solidFill>
                          <a:latin typeface="+mn-lt"/>
                          <a:cs typeface="Consolas" panose="020B0609020204030204" pitchFamily="49" charset="0"/>
                        </a:rPr>
                        <a:t>without anticipation of the others</a:t>
                      </a:r>
                      <a:r>
                        <a:rPr lang="ru-RU" sz="2400" dirty="0">
                          <a:solidFill>
                            <a:srgbClr val="333333"/>
                          </a:solidFill>
                          <a:latin typeface="+mn-lt"/>
                          <a:cs typeface="Consolas" panose="020B0609020204030204" pitchFamily="49" charset="0"/>
                        </a:rPr>
                        <a:t>);</a:t>
                      </a:r>
                    </a:p>
                    <a:p>
                      <a:r>
                        <a:rPr lang="ru-RU" sz="2400" dirty="0">
                          <a:solidFill>
                            <a:srgbClr val="333333"/>
                          </a:solidFill>
                          <a:latin typeface="+mn-lt"/>
                          <a:cs typeface="Consolas" panose="020B0609020204030204" pitchFamily="49" charset="0"/>
                        </a:rPr>
                        <a:t>    </a:t>
                      </a:r>
                      <a:r>
                        <a:rPr lang="en-US" sz="2400" dirty="0">
                          <a:solidFill>
                            <a:srgbClr val="333333"/>
                          </a:solidFill>
                          <a:latin typeface="+mn-lt"/>
                          <a:cs typeface="Consolas" panose="020B0609020204030204" pitchFamily="49" charset="0"/>
                        </a:rPr>
                        <a:t>parallel code</a:t>
                      </a:r>
                      <a:r>
                        <a:rPr lang="ru-RU" sz="2400" dirty="0">
                          <a:solidFill>
                            <a:srgbClr val="333333"/>
                          </a:solidFill>
                          <a:latin typeface="+mn-lt"/>
                          <a:cs typeface="Consolas" panose="020B0609020204030204" pitchFamily="49" charset="0"/>
                        </a:rPr>
                        <a:t>;</a:t>
                      </a:r>
                    </a:p>
                    <a:p>
                      <a:r>
                        <a:rPr lang="ru-RU" sz="2400" dirty="0">
                          <a:solidFill>
                            <a:srgbClr val="333333"/>
                          </a:solidFill>
                          <a:latin typeface="+mn-lt"/>
                          <a:cs typeface="Consolas" panose="020B0609020204030204" pitchFamily="49" charset="0"/>
                        </a:rPr>
                        <a:t>}  </a:t>
                      </a:r>
                      <a:endParaRPr lang="ru-RU" sz="2400" dirty="0">
                        <a:solidFill>
                          <a:schemeClr val="tx1">
                            <a:lumMod val="75000"/>
                            <a:lumOff val="25000"/>
                          </a:schemeClr>
                        </a:solidFill>
                        <a:latin typeface="+mn-lt"/>
                        <a:cs typeface="Consolas" panose="020B0609020204030204" pitchFamily="49" charset="0"/>
                      </a:endParaRPr>
                    </a:p>
                  </a:txBody>
                  <a:tcPr marL="237762" marR="178322" marT="118881" marB="118881">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2534023582"/>
                  </a:ext>
                </a:extLst>
              </a:tr>
            </a:tbl>
          </a:graphicData>
        </a:graphic>
      </p:graphicFrame>
    </p:spTree>
    <p:extLst>
      <p:ext uri="{BB962C8B-B14F-4D97-AF65-F5344CB8AC3E}">
        <p14:creationId xmlns:p14="http://schemas.microsoft.com/office/powerpoint/2010/main" val="67322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Forced synchronization of threads in parallel area</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7</a:t>
            </a:fld>
            <a:endParaRPr lang="en-US" sz="2000" dirty="0">
              <a:solidFill>
                <a:schemeClr val="tx1"/>
              </a:solidFill>
            </a:endParaRPr>
          </a:p>
        </p:txBody>
      </p:sp>
      <p:sp>
        <p:nvSpPr>
          <p:cNvPr id="2" name="Rectangle 1">
            <a:extLst>
              <a:ext uri="{FF2B5EF4-FFF2-40B4-BE49-F238E27FC236}">
                <a16:creationId xmlns:a16="http://schemas.microsoft.com/office/drawing/2014/main" id="{12721966-CBB2-472E-850A-54F9AB8C1E1F}"/>
              </a:ext>
            </a:extLst>
          </p:cNvPr>
          <p:cNvSpPr/>
          <p:nvPr/>
        </p:nvSpPr>
        <p:spPr>
          <a:xfrm>
            <a:off x="1331640" y="1854874"/>
            <a:ext cx="4572000" cy="2677656"/>
          </a:xfrm>
          <a:prstGeom prst="rect">
            <a:avLst/>
          </a:prstGeom>
        </p:spPr>
        <p:txBody>
          <a:bodyPr>
            <a:spAutoFit/>
          </a:bodyPr>
          <a:lstStyle/>
          <a:p>
            <a:r>
              <a:rPr lang="en" sz="2400" dirty="0">
                <a:solidFill>
                  <a:srgbClr val="A626A4"/>
                </a:solidFill>
                <a:cs typeface="Consolas" panose="020B0609020204030204" pitchFamily="49" charset="0"/>
              </a:rPr>
              <a:t>#pragma</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omp</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parallel</a:t>
            </a:r>
            <a:r>
              <a:rPr lang="en" sz="2400" dirty="0">
                <a:solidFill>
                  <a:srgbClr val="333333"/>
                </a:solidFill>
                <a:cs typeface="Consolas" panose="020B0609020204030204" pitchFamily="49" charset="0"/>
              </a:rPr>
              <a:t> </a:t>
            </a:r>
          </a:p>
          <a:p>
            <a:r>
              <a:rPr lang="en" sz="2400" dirty="0">
                <a:solidFill>
                  <a:srgbClr val="333333"/>
                </a:solidFill>
                <a:cs typeface="Consolas" panose="020B0609020204030204" pitchFamily="49" charset="0"/>
              </a:rPr>
              <a:t>{</a:t>
            </a:r>
          </a:p>
          <a:p>
            <a:r>
              <a:rPr lang="en" sz="2400" dirty="0">
                <a:solidFill>
                  <a:srgbClr val="333333"/>
                </a:solidFill>
                <a:cs typeface="Consolas" panose="020B0609020204030204" pitchFamily="49" charset="0"/>
              </a:rPr>
              <a:t>    </a:t>
            </a:r>
            <a:r>
              <a:rPr lang="en" sz="2400" dirty="0">
                <a:solidFill>
                  <a:srgbClr val="4078F2"/>
                </a:solidFill>
                <a:cs typeface="Consolas" panose="020B0609020204030204" pitchFamily="49" charset="0"/>
              </a:rPr>
              <a:t>printf</a:t>
            </a:r>
            <a:r>
              <a:rPr lang="en" sz="2400" dirty="0">
                <a:solidFill>
                  <a:srgbClr val="333333"/>
                </a:solidFill>
                <a:cs typeface="Consolas" panose="020B0609020204030204" pitchFamily="49" charset="0"/>
              </a:rPr>
              <a:t>(</a:t>
            </a:r>
            <a:r>
              <a:rPr lang="en" sz="2400" dirty="0">
                <a:solidFill>
                  <a:srgbClr val="50A14F"/>
                </a:solidFill>
                <a:cs typeface="Consolas" panose="020B0609020204030204" pitchFamily="49" charset="0"/>
              </a:rPr>
              <a:t>“</a:t>
            </a:r>
            <a:r>
              <a:rPr lang="en-US" sz="2400" dirty="0">
                <a:solidFill>
                  <a:srgbClr val="50A14F"/>
                </a:solidFill>
                <a:cs typeface="Consolas" panose="020B0609020204030204" pitchFamily="49" charset="0"/>
              </a:rPr>
              <a:t>Message</a:t>
            </a:r>
            <a:r>
              <a:rPr lang="ru-RU" sz="2400" dirty="0">
                <a:solidFill>
                  <a:srgbClr val="50A14F"/>
                </a:solidFill>
                <a:cs typeface="Consolas" panose="020B0609020204030204" pitchFamily="49" charset="0"/>
              </a:rPr>
              <a:t> </a:t>
            </a:r>
            <a:r>
              <a:rPr lang="en-US" sz="2400" dirty="0">
                <a:solidFill>
                  <a:srgbClr val="50A14F"/>
                </a:solidFill>
                <a:cs typeface="Consolas" panose="020B0609020204030204" pitchFamily="49" charset="0"/>
              </a:rPr>
              <a:t>#</a:t>
            </a:r>
            <a:r>
              <a:rPr lang="ru-RU" sz="2400" dirty="0">
                <a:solidFill>
                  <a:srgbClr val="50A14F"/>
                </a:solidFill>
                <a:cs typeface="Consolas" panose="020B0609020204030204" pitchFamily="49" charset="0"/>
              </a:rPr>
              <a:t>1</a:t>
            </a:r>
            <a:r>
              <a:rPr lang="ru-RU" sz="2400" dirty="0">
                <a:solidFill>
                  <a:srgbClr val="0184BC"/>
                </a:solidFill>
                <a:cs typeface="Consolas" panose="020B0609020204030204" pitchFamily="49" charset="0"/>
              </a:rPr>
              <a:t>\</a:t>
            </a:r>
            <a:r>
              <a:rPr lang="en" sz="2400" dirty="0">
                <a:solidFill>
                  <a:srgbClr val="0184BC"/>
                </a:solidFill>
                <a:cs typeface="Consolas" panose="020B0609020204030204" pitchFamily="49" charset="0"/>
              </a:rPr>
              <a:t>n</a:t>
            </a:r>
            <a:r>
              <a:rPr lang="en" sz="2400" dirty="0">
                <a:solidFill>
                  <a:srgbClr val="50A14F"/>
                </a:solidFill>
                <a:cs typeface="Consolas" panose="020B0609020204030204" pitchFamily="49" charset="0"/>
              </a:rPr>
              <a:t>"</a:t>
            </a:r>
            <a:r>
              <a:rPr lang="en" sz="2400" dirty="0">
                <a:solidFill>
                  <a:srgbClr val="333333"/>
                </a:solidFill>
                <a:cs typeface="Consolas" panose="020B0609020204030204" pitchFamily="49" charset="0"/>
              </a:rPr>
              <a:t>);</a:t>
            </a:r>
          </a:p>
          <a:p>
            <a:r>
              <a:rPr lang="en" sz="2400" dirty="0">
                <a:solidFill>
                  <a:srgbClr val="333333"/>
                </a:solidFill>
                <a:cs typeface="Consolas" panose="020B0609020204030204" pitchFamily="49" charset="0"/>
              </a:rPr>
              <a:t>    </a:t>
            </a:r>
            <a:r>
              <a:rPr lang="en" sz="2400" dirty="0">
                <a:solidFill>
                  <a:srgbClr val="4078F2"/>
                </a:solidFill>
                <a:cs typeface="Consolas" panose="020B0609020204030204" pitchFamily="49" charset="0"/>
              </a:rPr>
              <a:t>printf</a:t>
            </a:r>
            <a:r>
              <a:rPr lang="en" sz="2400" dirty="0">
                <a:solidFill>
                  <a:srgbClr val="333333"/>
                </a:solidFill>
                <a:cs typeface="Consolas" panose="020B0609020204030204" pitchFamily="49" charset="0"/>
              </a:rPr>
              <a:t>(</a:t>
            </a:r>
            <a:r>
              <a:rPr lang="en" sz="2400" dirty="0">
                <a:solidFill>
                  <a:srgbClr val="50A14F"/>
                </a:solidFill>
                <a:cs typeface="Consolas" panose="020B0609020204030204" pitchFamily="49" charset="0"/>
              </a:rPr>
              <a:t>"</a:t>
            </a:r>
            <a:r>
              <a:rPr lang="en-US" sz="2400" dirty="0">
                <a:solidFill>
                  <a:srgbClr val="50A14F"/>
                </a:solidFill>
                <a:cs typeface="Consolas" panose="020B0609020204030204" pitchFamily="49" charset="0"/>
              </a:rPr>
              <a:t>Message #</a:t>
            </a:r>
            <a:r>
              <a:rPr lang="ru-RU" sz="2400" dirty="0">
                <a:solidFill>
                  <a:srgbClr val="50A14F"/>
                </a:solidFill>
                <a:cs typeface="Consolas" panose="020B0609020204030204" pitchFamily="49" charset="0"/>
              </a:rPr>
              <a:t>2</a:t>
            </a:r>
            <a:r>
              <a:rPr lang="ru-RU" sz="2400" dirty="0">
                <a:solidFill>
                  <a:srgbClr val="0184BC"/>
                </a:solidFill>
                <a:cs typeface="Consolas" panose="020B0609020204030204" pitchFamily="49" charset="0"/>
              </a:rPr>
              <a:t>\</a:t>
            </a:r>
            <a:r>
              <a:rPr lang="en" sz="2400" dirty="0">
                <a:solidFill>
                  <a:srgbClr val="0184BC"/>
                </a:solidFill>
                <a:cs typeface="Consolas" panose="020B0609020204030204" pitchFamily="49" charset="0"/>
              </a:rPr>
              <a:t>n</a:t>
            </a:r>
            <a:r>
              <a:rPr lang="en" sz="2400" dirty="0">
                <a:solidFill>
                  <a:srgbClr val="50A14F"/>
                </a:solidFill>
                <a:cs typeface="Consolas" panose="020B0609020204030204" pitchFamily="49" charset="0"/>
              </a:rPr>
              <a:t>"</a:t>
            </a:r>
            <a:r>
              <a:rPr lang="en" sz="2400" dirty="0">
                <a:solidFill>
                  <a:srgbClr val="333333"/>
                </a:solidFill>
                <a:cs typeface="Consolas" panose="020B0609020204030204" pitchFamily="49" charset="0"/>
              </a:rPr>
              <a:t>);</a:t>
            </a:r>
          </a:p>
          <a:p>
            <a:r>
              <a:rPr lang="en" sz="2400" dirty="0">
                <a:solidFill>
                  <a:srgbClr val="A626A4"/>
                </a:solidFill>
                <a:cs typeface="Consolas" panose="020B0609020204030204" pitchFamily="49" charset="0"/>
              </a:rPr>
              <a:t>    #pragma</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omp</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barrier</a:t>
            </a:r>
            <a:endParaRPr lang="en" sz="2400" dirty="0">
              <a:solidFill>
                <a:srgbClr val="333333"/>
              </a:solidFill>
              <a:cs typeface="Consolas" panose="020B0609020204030204" pitchFamily="49" charset="0"/>
            </a:endParaRPr>
          </a:p>
          <a:p>
            <a:r>
              <a:rPr lang="en" sz="2400" dirty="0">
                <a:solidFill>
                  <a:srgbClr val="333333"/>
                </a:solidFill>
                <a:cs typeface="Consolas" panose="020B0609020204030204" pitchFamily="49" charset="0"/>
              </a:rPr>
              <a:t>    </a:t>
            </a:r>
            <a:r>
              <a:rPr lang="en" sz="2400" dirty="0">
                <a:solidFill>
                  <a:srgbClr val="4078F2"/>
                </a:solidFill>
                <a:cs typeface="Consolas" panose="020B0609020204030204" pitchFamily="49" charset="0"/>
              </a:rPr>
              <a:t>printf</a:t>
            </a:r>
            <a:r>
              <a:rPr lang="en" sz="2400" dirty="0">
                <a:solidFill>
                  <a:srgbClr val="333333"/>
                </a:solidFill>
                <a:cs typeface="Consolas" panose="020B0609020204030204" pitchFamily="49" charset="0"/>
              </a:rPr>
              <a:t>(</a:t>
            </a:r>
            <a:r>
              <a:rPr lang="en" sz="2400" dirty="0">
                <a:solidFill>
                  <a:srgbClr val="50A14F"/>
                </a:solidFill>
                <a:cs typeface="Consolas" panose="020B0609020204030204" pitchFamily="49" charset="0"/>
              </a:rPr>
              <a:t>"</a:t>
            </a:r>
            <a:r>
              <a:rPr lang="en-US" sz="2400" dirty="0">
                <a:solidFill>
                  <a:srgbClr val="50A14F"/>
                </a:solidFill>
                <a:cs typeface="Consolas" panose="020B0609020204030204" pitchFamily="49" charset="0"/>
              </a:rPr>
              <a:t>Message #</a:t>
            </a:r>
            <a:r>
              <a:rPr lang="ru-RU" sz="2400" dirty="0">
                <a:solidFill>
                  <a:srgbClr val="50A14F"/>
                </a:solidFill>
                <a:cs typeface="Consolas" panose="020B0609020204030204" pitchFamily="49" charset="0"/>
              </a:rPr>
              <a:t>3</a:t>
            </a:r>
            <a:r>
              <a:rPr lang="ru-RU" sz="2400" dirty="0">
                <a:solidFill>
                  <a:srgbClr val="0184BC"/>
                </a:solidFill>
                <a:cs typeface="Consolas" panose="020B0609020204030204" pitchFamily="49" charset="0"/>
              </a:rPr>
              <a:t>\</a:t>
            </a:r>
            <a:r>
              <a:rPr lang="en" sz="2400" dirty="0">
                <a:solidFill>
                  <a:srgbClr val="0184BC"/>
                </a:solidFill>
                <a:cs typeface="Consolas" panose="020B0609020204030204" pitchFamily="49" charset="0"/>
              </a:rPr>
              <a:t>n</a:t>
            </a:r>
            <a:r>
              <a:rPr lang="en" sz="2400" dirty="0">
                <a:solidFill>
                  <a:srgbClr val="50A14F"/>
                </a:solidFill>
                <a:cs typeface="Consolas" panose="020B0609020204030204" pitchFamily="49" charset="0"/>
              </a:rPr>
              <a:t>"</a:t>
            </a:r>
            <a:r>
              <a:rPr lang="en" sz="2400" dirty="0">
                <a:solidFill>
                  <a:srgbClr val="333333"/>
                </a:solidFill>
                <a:cs typeface="Consolas" panose="020B0609020204030204" pitchFamily="49" charset="0"/>
              </a:rPr>
              <a:t>);</a:t>
            </a:r>
          </a:p>
          <a:p>
            <a:r>
              <a:rPr lang="en" sz="2400" dirty="0">
                <a:solidFill>
                  <a:srgbClr val="333333"/>
                </a:solidFill>
                <a:cs typeface="Consolas" panose="020B0609020204030204" pitchFamily="49" charset="0"/>
              </a:rPr>
              <a:t>}</a:t>
            </a:r>
          </a:p>
        </p:txBody>
      </p:sp>
      <p:pic>
        <p:nvPicPr>
          <p:cNvPr id="5" name="Picture 4">
            <a:extLst>
              <a:ext uri="{FF2B5EF4-FFF2-40B4-BE49-F238E27FC236}">
                <a16:creationId xmlns:a16="http://schemas.microsoft.com/office/drawing/2014/main" id="{FE79127D-D931-4E18-A5AB-05E31939F339}"/>
              </a:ext>
            </a:extLst>
          </p:cNvPr>
          <p:cNvPicPr>
            <a:picLocks noChangeAspect="1"/>
          </p:cNvPicPr>
          <p:nvPr/>
        </p:nvPicPr>
        <p:blipFill>
          <a:blip r:embed="rId3"/>
          <a:stretch>
            <a:fillRect/>
          </a:stretch>
        </p:blipFill>
        <p:spPr>
          <a:xfrm>
            <a:off x="6450285" y="2060848"/>
            <a:ext cx="1362075" cy="3114675"/>
          </a:xfrm>
          <a:prstGeom prst="rect">
            <a:avLst/>
          </a:prstGeom>
          <a:ln>
            <a:solidFill>
              <a:schemeClr val="tx1"/>
            </a:solidFill>
          </a:ln>
        </p:spPr>
      </p:pic>
      <p:sp>
        <p:nvSpPr>
          <p:cNvPr id="6" name="Прямоугольник 19">
            <a:extLst>
              <a:ext uri="{FF2B5EF4-FFF2-40B4-BE49-F238E27FC236}">
                <a16:creationId xmlns:a16="http://schemas.microsoft.com/office/drawing/2014/main" id="{9C2E6C22-5252-4BA5-9C5E-F45029CCF717}"/>
              </a:ext>
            </a:extLst>
          </p:cNvPr>
          <p:cNvSpPr/>
          <p:nvPr/>
        </p:nvSpPr>
        <p:spPr>
          <a:xfrm>
            <a:off x="539552" y="4760024"/>
            <a:ext cx="4752528" cy="830997"/>
          </a:xfrm>
          <a:prstGeom prst="rect">
            <a:avLst/>
          </a:prstGeom>
        </p:spPr>
        <p:txBody>
          <a:bodyPr wrap="square">
            <a:spAutoFit/>
          </a:bodyPr>
          <a:lstStyle/>
          <a:p>
            <a:r>
              <a:rPr lang="en-US" sz="2400" dirty="0"/>
              <a:t>All threads have to complete one task prior to execute the next one.</a:t>
            </a:r>
            <a:endParaRPr lang="ru-RU" sz="2400" dirty="0"/>
          </a:p>
        </p:txBody>
      </p:sp>
    </p:spTree>
    <p:extLst>
      <p:ext uri="{BB962C8B-B14F-4D97-AF65-F5344CB8AC3E}">
        <p14:creationId xmlns:p14="http://schemas.microsoft.com/office/powerpoint/2010/main" val="3310005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Forced synchronization of threads in parallel area (2)</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8</a:t>
            </a:fld>
            <a:endParaRPr lang="en-US" sz="2000" dirty="0">
              <a:solidFill>
                <a:schemeClr val="tx1"/>
              </a:solidFill>
            </a:endParaRPr>
          </a:p>
        </p:txBody>
      </p:sp>
      <p:sp>
        <p:nvSpPr>
          <p:cNvPr id="2" name="Rectangle 1">
            <a:extLst>
              <a:ext uri="{FF2B5EF4-FFF2-40B4-BE49-F238E27FC236}">
                <a16:creationId xmlns:a16="http://schemas.microsoft.com/office/drawing/2014/main" id="{12721966-CBB2-472E-850A-54F9AB8C1E1F}"/>
              </a:ext>
            </a:extLst>
          </p:cNvPr>
          <p:cNvSpPr/>
          <p:nvPr/>
        </p:nvSpPr>
        <p:spPr>
          <a:xfrm>
            <a:off x="827584" y="1720840"/>
            <a:ext cx="5526360" cy="3416320"/>
          </a:xfrm>
          <a:prstGeom prst="rect">
            <a:avLst/>
          </a:prstGeom>
        </p:spPr>
        <p:txBody>
          <a:bodyPr wrap="square">
            <a:spAutoFit/>
          </a:bodyPr>
          <a:lstStyle/>
          <a:p>
            <a:r>
              <a:rPr lang="en" sz="2400" dirty="0">
                <a:solidFill>
                  <a:srgbClr val="A626A4"/>
                </a:solidFill>
                <a:cs typeface="Consolas" panose="020B0609020204030204" pitchFamily="49" charset="0"/>
              </a:rPr>
              <a:t>#pragma</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omp</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parallel</a:t>
            </a:r>
            <a:r>
              <a:rPr lang="en" sz="2400" dirty="0">
                <a:solidFill>
                  <a:srgbClr val="333333"/>
                </a:solidFill>
                <a:cs typeface="Consolas" panose="020B0609020204030204" pitchFamily="49" charset="0"/>
              </a:rPr>
              <a:t> </a:t>
            </a:r>
          </a:p>
          <a:p>
            <a:r>
              <a:rPr lang="en" sz="2400" dirty="0">
                <a:solidFill>
                  <a:srgbClr val="333333"/>
                </a:solidFill>
                <a:cs typeface="Consolas" panose="020B0609020204030204" pitchFamily="49" charset="0"/>
              </a:rPr>
              <a:t>{</a:t>
            </a:r>
          </a:p>
          <a:p>
            <a:r>
              <a:rPr lang="en" sz="2400" dirty="0">
                <a:solidFill>
                  <a:srgbClr val="333333"/>
                </a:solidFill>
                <a:cs typeface="Consolas" panose="020B0609020204030204" pitchFamily="49" charset="0"/>
              </a:rPr>
              <a:t>    </a:t>
            </a:r>
            <a:r>
              <a:rPr lang="en" sz="2400" dirty="0">
                <a:solidFill>
                  <a:srgbClr val="A626A4"/>
                </a:solidFill>
                <a:cs typeface="Consolas" panose="020B0609020204030204" pitchFamily="49" charset="0"/>
              </a:rPr>
              <a:t>#pragma</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omp</a:t>
            </a:r>
            <a:r>
              <a:rPr lang="en" sz="2400" dirty="0">
                <a:solidFill>
                  <a:srgbClr val="333333"/>
                </a:solidFill>
                <a:cs typeface="Consolas" panose="020B0609020204030204" pitchFamily="49" charset="0"/>
              </a:rPr>
              <a:t> </a:t>
            </a:r>
            <a:r>
              <a:rPr lang="en-US" sz="2400" dirty="0">
                <a:solidFill>
                  <a:srgbClr val="986801"/>
                </a:solidFill>
                <a:cs typeface="Consolas" panose="020B0609020204030204" pitchFamily="49" charset="0"/>
              </a:rPr>
              <a:t>for nowait</a:t>
            </a:r>
            <a:endParaRPr lang="en" sz="2400" dirty="0">
              <a:solidFill>
                <a:srgbClr val="333333"/>
              </a:solidFill>
              <a:cs typeface="Consolas" panose="020B0609020204030204" pitchFamily="49" charset="0"/>
            </a:endParaRPr>
          </a:p>
          <a:p>
            <a:r>
              <a:rPr lang="en" sz="2400" dirty="0">
                <a:solidFill>
                  <a:srgbClr val="A626A4"/>
                </a:solidFill>
                <a:cs typeface="Consolas" panose="020B0609020204030204" pitchFamily="49" charset="0"/>
              </a:rPr>
              <a:t>    for</a:t>
            </a:r>
            <a:r>
              <a:rPr lang="en" sz="2400" dirty="0">
                <a:solidFill>
                  <a:srgbClr val="333333"/>
                </a:solidFill>
                <a:cs typeface="Consolas" panose="020B0609020204030204" pitchFamily="49" charset="0"/>
              </a:rPr>
              <a:t> (i </a:t>
            </a:r>
            <a:r>
              <a:rPr lang="en" sz="2400" dirty="0">
                <a:solidFill>
                  <a:srgbClr val="A626A4"/>
                </a:solidFill>
                <a:cs typeface="Consolas" panose="020B0609020204030204" pitchFamily="49" charset="0"/>
              </a:rPr>
              <a:t>=</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1</a:t>
            </a:r>
            <a:r>
              <a:rPr lang="en" sz="2400" dirty="0">
                <a:solidFill>
                  <a:srgbClr val="333333"/>
                </a:solidFill>
                <a:cs typeface="Consolas" panose="020B0609020204030204" pitchFamily="49" charset="0"/>
              </a:rPr>
              <a:t>; i </a:t>
            </a:r>
            <a:r>
              <a:rPr lang="en" sz="2400" dirty="0">
                <a:solidFill>
                  <a:srgbClr val="A626A4"/>
                </a:solidFill>
                <a:cs typeface="Consolas" panose="020B0609020204030204" pitchFamily="49" charset="0"/>
              </a:rPr>
              <a:t>&lt;</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100</a:t>
            </a:r>
            <a:r>
              <a:rPr lang="en" sz="2400" dirty="0">
                <a:solidFill>
                  <a:srgbClr val="333333"/>
                </a:solidFill>
                <a:cs typeface="Consolas" panose="020B0609020204030204" pitchFamily="49" charset="0"/>
              </a:rPr>
              <a:t>; i</a:t>
            </a:r>
            <a:r>
              <a:rPr lang="en" sz="2400" dirty="0">
                <a:solidFill>
                  <a:srgbClr val="A626A4"/>
                </a:solidFill>
                <a:cs typeface="Consolas" panose="020B0609020204030204" pitchFamily="49" charset="0"/>
              </a:rPr>
              <a:t>++</a:t>
            </a:r>
            <a:r>
              <a:rPr lang="en" sz="2400" dirty="0">
                <a:solidFill>
                  <a:srgbClr val="333333"/>
                </a:solidFill>
                <a:cs typeface="Consolas" panose="020B0609020204030204" pitchFamily="49" charset="0"/>
              </a:rPr>
              <a:t>)</a:t>
            </a:r>
          </a:p>
          <a:p>
            <a:r>
              <a:rPr lang="en" sz="2400" dirty="0">
                <a:solidFill>
                  <a:srgbClr val="4078F2"/>
                </a:solidFill>
                <a:cs typeface="Consolas" panose="020B0609020204030204" pitchFamily="49" charset="0"/>
              </a:rPr>
              <a:t>    </a:t>
            </a:r>
            <a:r>
              <a:rPr lang="en-US" sz="2400" dirty="0">
                <a:solidFill>
                  <a:srgbClr val="4078F2"/>
                </a:solidFill>
                <a:cs typeface="Consolas" panose="020B0609020204030204" pitchFamily="49" charset="0"/>
              </a:rPr>
              <a:t>compute_something();</a:t>
            </a:r>
            <a:endParaRPr lang="en" sz="2400" dirty="0">
              <a:solidFill>
                <a:srgbClr val="4078F2"/>
              </a:solidFill>
              <a:cs typeface="Consolas" panose="020B0609020204030204" pitchFamily="49" charset="0"/>
            </a:endParaRPr>
          </a:p>
          <a:p>
            <a:r>
              <a:rPr lang="en" sz="2400" dirty="0">
                <a:solidFill>
                  <a:srgbClr val="333333"/>
                </a:solidFill>
                <a:cs typeface="Consolas" panose="020B0609020204030204" pitchFamily="49" charset="0"/>
              </a:rPr>
              <a:t>    </a:t>
            </a:r>
            <a:r>
              <a:rPr lang="en" sz="2400" dirty="0">
                <a:solidFill>
                  <a:srgbClr val="A626A4"/>
                </a:solidFill>
                <a:cs typeface="Consolas" panose="020B0609020204030204" pitchFamily="49" charset="0"/>
              </a:rPr>
              <a:t>#pragma</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omp</a:t>
            </a:r>
            <a:r>
              <a:rPr lang="en" sz="2400" dirty="0">
                <a:solidFill>
                  <a:srgbClr val="333333"/>
                </a:solidFill>
                <a:cs typeface="Consolas" panose="020B0609020204030204" pitchFamily="49" charset="0"/>
              </a:rPr>
              <a:t> </a:t>
            </a:r>
            <a:r>
              <a:rPr lang="en-US" sz="2400" dirty="0">
                <a:solidFill>
                  <a:srgbClr val="986801"/>
                </a:solidFill>
                <a:cs typeface="Consolas" panose="020B0609020204030204" pitchFamily="49" charset="0"/>
              </a:rPr>
              <a:t>for</a:t>
            </a:r>
            <a:endParaRPr lang="en" sz="2400" dirty="0">
              <a:solidFill>
                <a:srgbClr val="333333"/>
              </a:solidFill>
              <a:cs typeface="Consolas" panose="020B0609020204030204" pitchFamily="49" charset="0"/>
            </a:endParaRPr>
          </a:p>
          <a:p>
            <a:r>
              <a:rPr lang="en" sz="2400" dirty="0">
                <a:solidFill>
                  <a:srgbClr val="A626A4"/>
                </a:solidFill>
                <a:cs typeface="Consolas" panose="020B0609020204030204" pitchFamily="49" charset="0"/>
              </a:rPr>
              <a:t>    for</a:t>
            </a:r>
            <a:r>
              <a:rPr lang="en" sz="2400" dirty="0">
                <a:solidFill>
                  <a:srgbClr val="333333"/>
                </a:solidFill>
                <a:cs typeface="Consolas" panose="020B0609020204030204" pitchFamily="49" charset="0"/>
              </a:rPr>
              <a:t> (</a:t>
            </a:r>
            <a:r>
              <a:rPr lang="en-US" sz="2400" dirty="0">
                <a:solidFill>
                  <a:srgbClr val="333333"/>
                </a:solidFill>
                <a:cs typeface="Consolas" panose="020B0609020204030204" pitchFamily="49" charset="0"/>
              </a:rPr>
              <a:t>j</a:t>
            </a:r>
            <a:r>
              <a:rPr lang="en" sz="2400" dirty="0">
                <a:solidFill>
                  <a:srgbClr val="333333"/>
                </a:solidFill>
                <a:cs typeface="Consolas" panose="020B0609020204030204" pitchFamily="49" charset="0"/>
              </a:rPr>
              <a:t> </a:t>
            </a:r>
            <a:r>
              <a:rPr lang="en" sz="2400" dirty="0">
                <a:solidFill>
                  <a:srgbClr val="A626A4"/>
                </a:solidFill>
                <a:cs typeface="Consolas" panose="020B0609020204030204" pitchFamily="49" charset="0"/>
              </a:rPr>
              <a:t>=</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1</a:t>
            </a:r>
            <a:r>
              <a:rPr lang="en" sz="2400" dirty="0">
                <a:solidFill>
                  <a:srgbClr val="333333"/>
                </a:solidFill>
                <a:cs typeface="Consolas" panose="020B0609020204030204" pitchFamily="49" charset="0"/>
              </a:rPr>
              <a:t>; </a:t>
            </a:r>
            <a:r>
              <a:rPr lang="en-US" sz="2400" dirty="0">
                <a:solidFill>
                  <a:srgbClr val="333333"/>
                </a:solidFill>
                <a:cs typeface="Consolas" panose="020B0609020204030204" pitchFamily="49" charset="0"/>
              </a:rPr>
              <a:t>j</a:t>
            </a:r>
            <a:r>
              <a:rPr lang="en" sz="2400" dirty="0">
                <a:solidFill>
                  <a:srgbClr val="333333"/>
                </a:solidFill>
                <a:cs typeface="Consolas" panose="020B0609020204030204" pitchFamily="49" charset="0"/>
              </a:rPr>
              <a:t> </a:t>
            </a:r>
            <a:r>
              <a:rPr lang="en" sz="2400" dirty="0">
                <a:solidFill>
                  <a:srgbClr val="A626A4"/>
                </a:solidFill>
                <a:cs typeface="Consolas" panose="020B0609020204030204" pitchFamily="49" charset="0"/>
              </a:rPr>
              <a:t>&lt;</a:t>
            </a:r>
            <a:r>
              <a:rPr lang="en" sz="2400" dirty="0">
                <a:solidFill>
                  <a:srgbClr val="333333"/>
                </a:solidFill>
                <a:cs typeface="Consolas" panose="020B0609020204030204" pitchFamily="49" charset="0"/>
              </a:rPr>
              <a:t> </a:t>
            </a:r>
            <a:r>
              <a:rPr lang="en" sz="2400" dirty="0">
                <a:solidFill>
                  <a:srgbClr val="986801"/>
                </a:solidFill>
                <a:cs typeface="Consolas" panose="020B0609020204030204" pitchFamily="49" charset="0"/>
              </a:rPr>
              <a:t>200</a:t>
            </a:r>
            <a:r>
              <a:rPr lang="en" sz="2400" dirty="0">
                <a:solidFill>
                  <a:srgbClr val="333333"/>
                </a:solidFill>
                <a:cs typeface="Consolas" panose="020B0609020204030204" pitchFamily="49" charset="0"/>
              </a:rPr>
              <a:t>; </a:t>
            </a:r>
            <a:r>
              <a:rPr lang="en-US" sz="2400" dirty="0">
                <a:solidFill>
                  <a:srgbClr val="333333"/>
                </a:solidFill>
                <a:cs typeface="Consolas" panose="020B0609020204030204" pitchFamily="49" charset="0"/>
              </a:rPr>
              <a:t>j</a:t>
            </a:r>
            <a:r>
              <a:rPr lang="en" sz="2400" dirty="0">
                <a:solidFill>
                  <a:srgbClr val="A626A4"/>
                </a:solidFill>
                <a:cs typeface="Consolas" panose="020B0609020204030204" pitchFamily="49" charset="0"/>
              </a:rPr>
              <a:t>++</a:t>
            </a:r>
            <a:r>
              <a:rPr lang="en" sz="2400" dirty="0">
                <a:solidFill>
                  <a:srgbClr val="333333"/>
                </a:solidFill>
                <a:cs typeface="Consolas" panose="020B0609020204030204" pitchFamily="49" charset="0"/>
              </a:rPr>
              <a:t>)</a:t>
            </a:r>
          </a:p>
          <a:p>
            <a:r>
              <a:rPr lang="en" sz="2400" dirty="0">
                <a:solidFill>
                  <a:srgbClr val="4078F2"/>
                </a:solidFill>
                <a:cs typeface="Consolas" panose="020B0609020204030204" pitchFamily="49" charset="0"/>
              </a:rPr>
              <a:t>    </a:t>
            </a:r>
            <a:r>
              <a:rPr lang="en-US" sz="2400" dirty="0">
                <a:solidFill>
                  <a:srgbClr val="4078F2"/>
                </a:solidFill>
                <a:cs typeface="Consolas" panose="020B0609020204030204" pitchFamily="49" charset="0"/>
              </a:rPr>
              <a:t>more_computations();</a:t>
            </a:r>
            <a:endParaRPr lang="en" sz="2400" dirty="0">
              <a:solidFill>
                <a:srgbClr val="4078F2"/>
              </a:solidFill>
              <a:cs typeface="Consolas" panose="020B0609020204030204" pitchFamily="49" charset="0"/>
            </a:endParaRPr>
          </a:p>
          <a:p>
            <a:r>
              <a:rPr lang="en" sz="2400" dirty="0">
                <a:solidFill>
                  <a:srgbClr val="333333"/>
                </a:solidFill>
                <a:cs typeface="Consolas" panose="020B0609020204030204" pitchFamily="49" charset="0"/>
              </a:rPr>
              <a:t>}</a:t>
            </a:r>
          </a:p>
        </p:txBody>
      </p:sp>
      <p:sp>
        <p:nvSpPr>
          <p:cNvPr id="6" name="Прямоугольник 19">
            <a:extLst>
              <a:ext uri="{FF2B5EF4-FFF2-40B4-BE49-F238E27FC236}">
                <a16:creationId xmlns:a16="http://schemas.microsoft.com/office/drawing/2014/main" id="{9C2E6C22-5252-4BA5-9C5E-F45029CCF717}"/>
              </a:ext>
            </a:extLst>
          </p:cNvPr>
          <p:cNvSpPr/>
          <p:nvPr/>
        </p:nvSpPr>
        <p:spPr>
          <a:xfrm>
            <a:off x="1331640" y="5373216"/>
            <a:ext cx="6480720" cy="830997"/>
          </a:xfrm>
          <a:prstGeom prst="rect">
            <a:avLst/>
          </a:prstGeom>
        </p:spPr>
        <p:txBody>
          <a:bodyPr wrap="square">
            <a:spAutoFit/>
          </a:bodyPr>
          <a:lstStyle/>
          <a:p>
            <a:r>
              <a:rPr lang="en-US" sz="2400" dirty="0"/>
              <a:t>Usually pragma omp for loops have hidden barrier.</a:t>
            </a:r>
          </a:p>
          <a:p>
            <a:r>
              <a:rPr lang="en-US" sz="2400" dirty="0"/>
              <a:t>Nowait allows free threads to execute next tasks.</a:t>
            </a:r>
            <a:endParaRPr lang="ru-RU" sz="2400" dirty="0"/>
          </a:p>
        </p:txBody>
      </p:sp>
    </p:spTree>
    <p:extLst>
      <p:ext uri="{BB962C8B-B14F-4D97-AF65-F5344CB8AC3E}">
        <p14:creationId xmlns:p14="http://schemas.microsoft.com/office/powerpoint/2010/main" val="168347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0" y="0"/>
            <a:ext cx="9144000" cy="1371599"/>
          </a:xfrm>
          <a:noFill/>
        </p:spPr>
        <p:txBody>
          <a:bodyPr>
            <a:noAutofit/>
          </a:bodyPr>
          <a:lstStyle/>
          <a:p>
            <a:r>
              <a:rPr lang="en-US" sz="4800" dirty="0"/>
              <a:t>private-variables initialization</a:t>
            </a:r>
            <a:endParaRPr lang="ru-RU" sz="4800" dirty="0"/>
          </a:p>
        </p:txBody>
      </p:sp>
      <p:sp>
        <p:nvSpPr>
          <p:cNvPr id="4" name="Номер слайда 5"/>
          <p:cNvSpPr>
            <a:spLocks noGrp="1"/>
          </p:cNvSpPr>
          <p:nvPr>
            <p:ph type="sldNum" sz="quarter" idx="12"/>
          </p:nvPr>
        </p:nvSpPr>
        <p:spPr>
          <a:xfrm>
            <a:off x="6858000" y="6400800"/>
            <a:ext cx="2133600" cy="365125"/>
          </a:xfrm>
        </p:spPr>
        <p:txBody>
          <a:bodyPr/>
          <a:lstStyle/>
          <a:p>
            <a:fld id="{B6F15528-21DE-4FAA-801E-634DDDAF4B2B}" type="slidenum">
              <a:rPr lang="en-US" sz="2000" smtClean="0">
                <a:solidFill>
                  <a:schemeClr val="tx1"/>
                </a:solidFill>
              </a:rPr>
              <a:pPr/>
              <a:t>9</a:t>
            </a:fld>
            <a:endParaRPr lang="en-US" sz="2000" dirty="0">
              <a:solidFill>
                <a:schemeClr val="tx1"/>
              </a:solidFill>
            </a:endParaRPr>
          </a:p>
        </p:txBody>
      </p:sp>
      <p:sp>
        <p:nvSpPr>
          <p:cNvPr id="5" name="Прямоугольник 19">
            <a:extLst>
              <a:ext uri="{FF2B5EF4-FFF2-40B4-BE49-F238E27FC236}">
                <a16:creationId xmlns:a16="http://schemas.microsoft.com/office/drawing/2014/main" id="{AF67457F-F956-446F-A29E-D883E80B13F4}"/>
              </a:ext>
            </a:extLst>
          </p:cNvPr>
          <p:cNvSpPr/>
          <p:nvPr/>
        </p:nvSpPr>
        <p:spPr>
          <a:xfrm>
            <a:off x="251520" y="1371599"/>
            <a:ext cx="6480720" cy="2862322"/>
          </a:xfrm>
          <a:prstGeom prst="rect">
            <a:avLst/>
          </a:prstGeom>
        </p:spPr>
        <p:txBody>
          <a:bodyPr wrap="square">
            <a:spAutoFit/>
          </a:bodyPr>
          <a:lstStyle/>
          <a:p>
            <a:r>
              <a:rPr lang="en" sz="2000" dirty="0">
                <a:solidFill>
                  <a:srgbClr val="A626A4"/>
                </a:solidFill>
                <a:cs typeface="Consolas" panose="020B0609020204030204" pitchFamily="49" charset="0"/>
              </a:rPr>
              <a:t>int</a:t>
            </a:r>
            <a:r>
              <a:rPr lang="en" sz="2000" dirty="0">
                <a:solidFill>
                  <a:srgbClr val="333333"/>
                </a:solidFill>
                <a:cs typeface="Consolas" panose="020B0609020204030204" pitchFamily="49" charset="0"/>
              </a:rPr>
              <a:t> n </a:t>
            </a:r>
            <a:r>
              <a:rPr lang="en" sz="2000" dirty="0">
                <a:solidFill>
                  <a:srgbClr val="A626A4"/>
                </a:solidFill>
                <a:cs typeface="Consolas" panose="020B0609020204030204" pitchFamily="49" charset="0"/>
              </a:rPr>
              <a:t>=</a:t>
            </a:r>
            <a:r>
              <a:rPr lang="en" sz="2000" dirty="0">
                <a:solidFill>
                  <a:srgbClr val="333333"/>
                </a:solidFill>
                <a:cs typeface="Consolas" panose="020B0609020204030204" pitchFamily="49" charset="0"/>
              </a:rPr>
              <a:t> </a:t>
            </a:r>
            <a:r>
              <a:rPr lang="en" sz="2000" dirty="0">
                <a:solidFill>
                  <a:srgbClr val="986801"/>
                </a:solidFill>
                <a:cs typeface="Consolas" panose="020B0609020204030204" pitchFamily="49" charset="0"/>
              </a:rPr>
              <a:t>1</a:t>
            </a:r>
            <a:r>
              <a:rPr lang="en" sz="2000" dirty="0">
                <a:solidFill>
                  <a:srgbClr val="333333"/>
                </a:solidFill>
                <a:cs typeface="Consolas" panose="020B0609020204030204" pitchFamily="49" charset="0"/>
              </a:rPr>
              <a:t>;</a:t>
            </a:r>
          </a:p>
          <a:p>
            <a:r>
              <a:rPr lang="en" sz="2000" dirty="0">
                <a:solidFill>
                  <a:srgbClr val="4078F2"/>
                </a:solidFill>
                <a:cs typeface="Consolas" panose="020B0609020204030204" pitchFamily="49" charset="0"/>
              </a:rPr>
              <a:t>printf</a:t>
            </a:r>
            <a:r>
              <a:rPr lang="en" sz="2000" dirty="0">
                <a:solidFill>
                  <a:srgbClr val="333333"/>
                </a:solidFill>
                <a:cs typeface="Consolas" panose="020B0609020204030204" pitchFamily="49" charset="0"/>
              </a:rPr>
              <a:t>(</a:t>
            </a:r>
            <a:r>
              <a:rPr lang="en" sz="2000" dirty="0">
                <a:solidFill>
                  <a:srgbClr val="50A14F"/>
                </a:solidFill>
                <a:cs typeface="Consolas" panose="020B0609020204030204" pitchFamily="49" charset="0"/>
              </a:rPr>
              <a:t>"</a:t>
            </a:r>
            <a:r>
              <a:rPr lang="en-US" sz="2000" dirty="0">
                <a:solidFill>
                  <a:srgbClr val="50A14F"/>
                </a:solidFill>
                <a:cs typeface="Consolas" panose="020B0609020204030204" pitchFamily="49" charset="0"/>
              </a:rPr>
              <a:t>Value of</a:t>
            </a:r>
            <a:r>
              <a:rPr lang="ru-RU" sz="2000" dirty="0">
                <a:solidFill>
                  <a:srgbClr val="50A14F"/>
                </a:solidFill>
                <a:cs typeface="Consolas" panose="020B0609020204030204" pitchFamily="49" charset="0"/>
              </a:rPr>
              <a:t> </a:t>
            </a:r>
            <a:r>
              <a:rPr lang="en" sz="2000" dirty="0">
                <a:solidFill>
                  <a:srgbClr val="50A14F"/>
                </a:solidFill>
                <a:cs typeface="Consolas" panose="020B0609020204030204" pitchFamily="49" charset="0"/>
              </a:rPr>
              <a:t>n </a:t>
            </a:r>
            <a:r>
              <a:rPr lang="en-US" sz="2000" dirty="0">
                <a:solidFill>
                  <a:srgbClr val="50A14F"/>
                </a:solidFill>
                <a:cs typeface="Consolas" panose="020B0609020204030204" pitchFamily="49" charset="0"/>
              </a:rPr>
              <a:t>in the beginning</a:t>
            </a:r>
            <a:r>
              <a:rPr lang="ru-RU" sz="2000" dirty="0">
                <a:solidFill>
                  <a:srgbClr val="50A14F"/>
                </a:solidFill>
                <a:cs typeface="Consolas" panose="020B0609020204030204" pitchFamily="49" charset="0"/>
              </a:rPr>
              <a:t>: </a:t>
            </a:r>
            <a:r>
              <a:rPr lang="ru-RU" sz="2000" dirty="0">
                <a:solidFill>
                  <a:srgbClr val="986801"/>
                </a:solidFill>
                <a:cs typeface="Consolas" panose="020B0609020204030204" pitchFamily="49" charset="0"/>
              </a:rPr>
              <a:t>%</a:t>
            </a:r>
            <a:r>
              <a:rPr lang="en" sz="2000" dirty="0">
                <a:solidFill>
                  <a:srgbClr val="986801"/>
                </a:solidFill>
                <a:cs typeface="Consolas" panose="020B0609020204030204" pitchFamily="49" charset="0"/>
              </a:rPr>
              <a:t>d</a:t>
            </a:r>
            <a:r>
              <a:rPr lang="en" sz="2000" dirty="0">
                <a:solidFill>
                  <a:srgbClr val="0184BC"/>
                </a:solidFill>
                <a:cs typeface="Consolas" panose="020B0609020204030204" pitchFamily="49" charset="0"/>
              </a:rPr>
              <a:t>\n</a:t>
            </a:r>
            <a:r>
              <a:rPr lang="en" sz="2000" dirty="0">
                <a:solidFill>
                  <a:srgbClr val="50A14F"/>
                </a:solidFill>
                <a:cs typeface="Consolas" panose="020B0609020204030204" pitchFamily="49" charset="0"/>
              </a:rPr>
              <a:t>"</a:t>
            </a:r>
            <a:r>
              <a:rPr lang="en" sz="2000" dirty="0">
                <a:solidFill>
                  <a:srgbClr val="333333"/>
                </a:solidFill>
                <a:cs typeface="Consolas" panose="020B0609020204030204" pitchFamily="49" charset="0"/>
              </a:rPr>
              <a:t>, n);</a:t>
            </a:r>
          </a:p>
          <a:p>
            <a:r>
              <a:rPr lang="en" sz="2000" dirty="0">
                <a:solidFill>
                  <a:srgbClr val="A626A4"/>
                </a:solidFill>
                <a:cs typeface="Consolas" panose="020B0609020204030204" pitchFamily="49" charset="0"/>
              </a:rPr>
              <a:t>#pragma</a:t>
            </a:r>
            <a:r>
              <a:rPr lang="en" sz="2000" dirty="0">
                <a:solidFill>
                  <a:srgbClr val="333333"/>
                </a:solidFill>
                <a:cs typeface="Consolas" panose="020B0609020204030204" pitchFamily="49" charset="0"/>
              </a:rPr>
              <a:t> </a:t>
            </a:r>
            <a:r>
              <a:rPr lang="en" sz="2000" dirty="0" err="1">
                <a:solidFill>
                  <a:srgbClr val="986801"/>
                </a:solidFill>
                <a:cs typeface="Consolas" panose="020B0609020204030204" pitchFamily="49" charset="0"/>
              </a:rPr>
              <a:t>omp</a:t>
            </a:r>
            <a:r>
              <a:rPr lang="en" sz="2000" dirty="0">
                <a:solidFill>
                  <a:srgbClr val="333333"/>
                </a:solidFill>
                <a:cs typeface="Consolas" panose="020B0609020204030204" pitchFamily="49" charset="0"/>
              </a:rPr>
              <a:t> </a:t>
            </a:r>
            <a:r>
              <a:rPr lang="en" sz="2000" dirty="0">
                <a:solidFill>
                  <a:srgbClr val="986801"/>
                </a:solidFill>
                <a:cs typeface="Consolas" panose="020B0609020204030204" pitchFamily="49" charset="0"/>
              </a:rPr>
              <a:t>parallel</a:t>
            </a:r>
            <a:r>
              <a:rPr lang="en" sz="2000" dirty="0">
                <a:solidFill>
                  <a:srgbClr val="333333"/>
                </a:solidFill>
                <a:cs typeface="Consolas" panose="020B0609020204030204" pitchFamily="49" charset="0"/>
              </a:rPr>
              <a:t> </a:t>
            </a:r>
            <a:r>
              <a:rPr lang="en" sz="2000" dirty="0" err="1">
                <a:solidFill>
                  <a:srgbClr val="986801"/>
                </a:solidFill>
                <a:cs typeface="Consolas" panose="020B0609020204030204" pitchFamily="49" charset="0"/>
              </a:rPr>
              <a:t>firstprivate</a:t>
            </a:r>
            <a:r>
              <a:rPr lang="en" sz="2000" dirty="0">
                <a:solidFill>
                  <a:srgbClr val="333333"/>
                </a:solidFill>
                <a:cs typeface="Consolas" panose="020B0609020204030204" pitchFamily="49" charset="0"/>
              </a:rPr>
              <a:t>(</a:t>
            </a:r>
            <a:r>
              <a:rPr lang="en" sz="2000" dirty="0">
                <a:solidFill>
                  <a:srgbClr val="986801"/>
                </a:solidFill>
                <a:cs typeface="Consolas" panose="020B0609020204030204" pitchFamily="49" charset="0"/>
              </a:rPr>
              <a:t>n</a:t>
            </a:r>
            <a:r>
              <a:rPr lang="en" sz="2000" dirty="0">
                <a:solidFill>
                  <a:srgbClr val="333333"/>
                </a:solidFill>
                <a:cs typeface="Consolas" panose="020B0609020204030204" pitchFamily="49" charset="0"/>
              </a:rPr>
              <a:t>) </a:t>
            </a:r>
          </a:p>
          <a:p>
            <a:r>
              <a:rPr lang="en" sz="2000" dirty="0">
                <a:solidFill>
                  <a:srgbClr val="333333"/>
                </a:solidFill>
                <a:cs typeface="Consolas" panose="020B0609020204030204" pitchFamily="49" charset="0"/>
              </a:rPr>
              <a:t>{</a:t>
            </a:r>
          </a:p>
          <a:p>
            <a:r>
              <a:rPr lang="en" sz="2000" dirty="0">
                <a:solidFill>
                  <a:srgbClr val="333333"/>
                </a:solidFill>
                <a:cs typeface="Consolas" panose="020B0609020204030204" pitchFamily="49" charset="0"/>
              </a:rPr>
              <a:t>    </a:t>
            </a:r>
            <a:r>
              <a:rPr lang="en" sz="2000" dirty="0">
                <a:solidFill>
                  <a:srgbClr val="4078F2"/>
                </a:solidFill>
                <a:cs typeface="Consolas" panose="020B0609020204030204" pitchFamily="49" charset="0"/>
              </a:rPr>
              <a:t>printf</a:t>
            </a:r>
            <a:r>
              <a:rPr lang="en" sz="2000" dirty="0">
                <a:solidFill>
                  <a:srgbClr val="333333"/>
                </a:solidFill>
                <a:cs typeface="Consolas" panose="020B0609020204030204" pitchFamily="49" charset="0"/>
              </a:rPr>
              <a:t>(</a:t>
            </a:r>
            <a:r>
              <a:rPr lang="en" sz="2000" dirty="0">
                <a:solidFill>
                  <a:srgbClr val="50A14F"/>
                </a:solidFill>
                <a:cs typeface="Consolas" panose="020B0609020204030204" pitchFamily="49" charset="0"/>
              </a:rPr>
              <a:t>"</a:t>
            </a:r>
            <a:r>
              <a:rPr lang="en-US" sz="2000" dirty="0">
                <a:solidFill>
                  <a:srgbClr val="50A14F"/>
                </a:solidFill>
                <a:cs typeface="Consolas" panose="020B0609020204030204" pitchFamily="49" charset="0"/>
              </a:rPr>
              <a:t>Value of </a:t>
            </a:r>
            <a:r>
              <a:rPr lang="en" sz="2000" dirty="0">
                <a:solidFill>
                  <a:srgbClr val="50A14F"/>
                </a:solidFill>
                <a:cs typeface="Consolas" panose="020B0609020204030204" pitchFamily="49" charset="0"/>
              </a:rPr>
              <a:t>n </a:t>
            </a:r>
            <a:r>
              <a:rPr lang="en-US" sz="2000" dirty="0">
                <a:solidFill>
                  <a:srgbClr val="50A14F"/>
                </a:solidFill>
                <a:cs typeface="Consolas" panose="020B0609020204030204" pitchFamily="49" charset="0"/>
              </a:rPr>
              <a:t>in thread</a:t>
            </a:r>
            <a:r>
              <a:rPr lang="ru-RU" sz="2000" dirty="0">
                <a:solidFill>
                  <a:srgbClr val="50A14F"/>
                </a:solidFill>
                <a:cs typeface="Consolas" panose="020B0609020204030204" pitchFamily="49" charset="0"/>
              </a:rPr>
              <a:t> (</a:t>
            </a:r>
            <a:r>
              <a:rPr lang="en-US" sz="2000" dirty="0">
                <a:solidFill>
                  <a:srgbClr val="50A14F"/>
                </a:solidFill>
                <a:cs typeface="Consolas" panose="020B0609020204030204" pitchFamily="49" charset="0"/>
              </a:rPr>
              <a:t>in the beginning</a:t>
            </a:r>
            <a:r>
              <a:rPr lang="ru-RU" sz="2000" dirty="0">
                <a:solidFill>
                  <a:srgbClr val="50A14F"/>
                </a:solidFill>
                <a:cs typeface="Consolas" panose="020B0609020204030204" pitchFamily="49" charset="0"/>
              </a:rPr>
              <a:t>): </a:t>
            </a:r>
            <a:r>
              <a:rPr lang="ru-RU" sz="2000" dirty="0">
                <a:solidFill>
                  <a:srgbClr val="986801"/>
                </a:solidFill>
                <a:cs typeface="Consolas" panose="020B0609020204030204" pitchFamily="49" charset="0"/>
              </a:rPr>
              <a:t>%</a:t>
            </a:r>
            <a:r>
              <a:rPr lang="en" sz="2000" dirty="0">
                <a:solidFill>
                  <a:srgbClr val="986801"/>
                </a:solidFill>
                <a:cs typeface="Consolas" panose="020B0609020204030204" pitchFamily="49" charset="0"/>
              </a:rPr>
              <a:t>d</a:t>
            </a:r>
            <a:r>
              <a:rPr lang="en" sz="2000" dirty="0">
                <a:solidFill>
                  <a:srgbClr val="0184BC"/>
                </a:solidFill>
                <a:cs typeface="Consolas" panose="020B0609020204030204" pitchFamily="49" charset="0"/>
              </a:rPr>
              <a:t>\n</a:t>
            </a:r>
            <a:r>
              <a:rPr lang="en" sz="2000" dirty="0">
                <a:solidFill>
                  <a:srgbClr val="50A14F"/>
                </a:solidFill>
                <a:cs typeface="Consolas" panose="020B0609020204030204" pitchFamily="49" charset="0"/>
              </a:rPr>
              <a:t>"</a:t>
            </a:r>
            <a:r>
              <a:rPr lang="en" sz="2000" dirty="0">
                <a:solidFill>
                  <a:srgbClr val="333333"/>
                </a:solidFill>
                <a:cs typeface="Consolas" panose="020B0609020204030204" pitchFamily="49" charset="0"/>
              </a:rPr>
              <a:t>, n);</a:t>
            </a:r>
          </a:p>
          <a:p>
            <a:r>
              <a:rPr lang="en" sz="2000" dirty="0">
                <a:solidFill>
                  <a:srgbClr val="333333"/>
                </a:solidFill>
                <a:cs typeface="Consolas" panose="020B0609020204030204" pitchFamily="49" charset="0"/>
              </a:rPr>
              <a:t>    n </a:t>
            </a:r>
            <a:r>
              <a:rPr lang="en" sz="2000" dirty="0">
                <a:solidFill>
                  <a:srgbClr val="A626A4"/>
                </a:solidFill>
                <a:cs typeface="Consolas" panose="020B0609020204030204" pitchFamily="49" charset="0"/>
              </a:rPr>
              <a:t>=</a:t>
            </a:r>
            <a:r>
              <a:rPr lang="en" sz="2000" dirty="0">
                <a:solidFill>
                  <a:srgbClr val="333333"/>
                </a:solidFill>
                <a:cs typeface="Consolas" panose="020B0609020204030204" pitchFamily="49" charset="0"/>
              </a:rPr>
              <a:t> </a:t>
            </a:r>
            <a:r>
              <a:rPr lang="en" sz="2000" dirty="0" err="1">
                <a:solidFill>
                  <a:srgbClr val="4078F2"/>
                </a:solidFill>
                <a:cs typeface="Consolas" panose="020B0609020204030204" pitchFamily="49" charset="0"/>
              </a:rPr>
              <a:t>omp_get_thread_num</a:t>
            </a:r>
            <a:r>
              <a:rPr lang="en" sz="2000" dirty="0">
                <a:solidFill>
                  <a:srgbClr val="333333"/>
                </a:solidFill>
                <a:cs typeface="Consolas" panose="020B0609020204030204" pitchFamily="49" charset="0"/>
              </a:rPr>
              <a:t>();</a:t>
            </a:r>
          </a:p>
          <a:p>
            <a:r>
              <a:rPr lang="en" sz="2000" dirty="0">
                <a:solidFill>
                  <a:srgbClr val="333333"/>
                </a:solidFill>
                <a:cs typeface="Consolas" panose="020B0609020204030204" pitchFamily="49" charset="0"/>
              </a:rPr>
              <a:t>    </a:t>
            </a:r>
            <a:r>
              <a:rPr lang="en" sz="2000" dirty="0">
                <a:solidFill>
                  <a:srgbClr val="4078F2"/>
                </a:solidFill>
                <a:cs typeface="Consolas" panose="020B0609020204030204" pitchFamily="49" charset="0"/>
              </a:rPr>
              <a:t>printf</a:t>
            </a:r>
            <a:r>
              <a:rPr lang="en" sz="2000" dirty="0">
                <a:solidFill>
                  <a:srgbClr val="333333"/>
                </a:solidFill>
                <a:cs typeface="Consolas" panose="020B0609020204030204" pitchFamily="49" charset="0"/>
              </a:rPr>
              <a:t>(</a:t>
            </a:r>
            <a:r>
              <a:rPr lang="en" sz="2000" dirty="0">
                <a:solidFill>
                  <a:srgbClr val="50A14F"/>
                </a:solidFill>
                <a:cs typeface="Consolas" panose="020B0609020204030204" pitchFamily="49" charset="0"/>
              </a:rPr>
              <a:t>"</a:t>
            </a:r>
            <a:r>
              <a:rPr lang="en-US" sz="2000" dirty="0">
                <a:solidFill>
                  <a:srgbClr val="50A14F"/>
                </a:solidFill>
                <a:cs typeface="Consolas" panose="020B0609020204030204" pitchFamily="49" charset="0"/>
              </a:rPr>
              <a:t>Value of </a:t>
            </a:r>
            <a:r>
              <a:rPr lang="en" sz="2000" dirty="0">
                <a:solidFill>
                  <a:srgbClr val="50A14F"/>
                </a:solidFill>
                <a:cs typeface="Consolas" panose="020B0609020204030204" pitchFamily="49" charset="0"/>
              </a:rPr>
              <a:t>n </a:t>
            </a:r>
            <a:r>
              <a:rPr lang="en-US" sz="2000" dirty="0">
                <a:solidFill>
                  <a:srgbClr val="50A14F"/>
                </a:solidFill>
                <a:cs typeface="Consolas" panose="020B0609020204030204" pitchFamily="49" charset="0"/>
              </a:rPr>
              <a:t>in thread</a:t>
            </a:r>
            <a:r>
              <a:rPr lang="ru-RU" sz="2000" dirty="0">
                <a:solidFill>
                  <a:srgbClr val="50A14F"/>
                </a:solidFill>
                <a:cs typeface="Consolas" panose="020B0609020204030204" pitchFamily="49" charset="0"/>
              </a:rPr>
              <a:t> (</a:t>
            </a:r>
            <a:r>
              <a:rPr lang="en-US" sz="2000" dirty="0">
                <a:solidFill>
                  <a:srgbClr val="50A14F"/>
                </a:solidFill>
                <a:cs typeface="Consolas" panose="020B0609020204030204" pitchFamily="49" charset="0"/>
              </a:rPr>
              <a:t>at the end</a:t>
            </a:r>
            <a:r>
              <a:rPr lang="ru-RU" sz="2000" dirty="0">
                <a:solidFill>
                  <a:srgbClr val="50A14F"/>
                </a:solidFill>
                <a:cs typeface="Consolas" panose="020B0609020204030204" pitchFamily="49" charset="0"/>
              </a:rPr>
              <a:t>): </a:t>
            </a:r>
            <a:r>
              <a:rPr lang="ru-RU" sz="2000" dirty="0">
                <a:solidFill>
                  <a:srgbClr val="986801"/>
                </a:solidFill>
                <a:cs typeface="Consolas" panose="020B0609020204030204" pitchFamily="49" charset="0"/>
              </a:rPr>
              <a:t>%</a:t>
            </a:r>
            <a:r>
              <a:rPr lang="en" sz="2000" dirty="0">
                <a:solidFill>
                  <a:srgbClr val="986801"/>
                </a:solidFill>
                <a:cs typeface="Consolas" panose="020B0609020204030204" pitchFamily="49" charset="0"/>
              </a:rPr>
              <a:t>d</a:t>
            </a:r>
            <a:r>
              <a:rPr lang="en" sz="2000" dirty="0">
                <a:solidFill>
                  <a:srgbClr val="0184BC"/>
                </a:solidFill>
                <a:cs typeface="Consolas" panose="020B0609020204030204" pitchFamily="49" charset="0"/>
              </a:rPr>
              <a:t>\n</a:t>
            </a:r>
            <a:r>
              <a:rPr lang="en" sz="2000" dirty="0">
                <a:solidFill>
                  <a:srgbClr val="50A14F"/>
                </a:solidFill>
                <a:cs typeface="Consolas" panose="020B0609020204030204" pitchFamily="49" charset="0"/>
              </a:rPr>
              <a:t>"</a:t>
            </a:r>
            <a:r>
              <a:rPr lang="en" sz="2000" dirty="0">
                <a:solidFill>
                  <a:srgbClr val="333333"/>
                </a:solidFill>
                <a:cs typeface="Consolas" panose="020B0609020204030204" pitchFamily="49" charset="0"/>
              </a:rPr>
              <a:t>, n);</a:t>
            </a:r>
          </a:p>
          <a:p>
            <a:r>
              <a:rPr lang="en" sz="2000" dirty="0">
                <a:solidFill>
                  <a:srgbClr val="333333"/>
                </a:solidFill>
                <a:cs typeface="Consolas" panose="020B0609020204030204" pitchFamily="49" charset="0"/>
              </a:rPr>
              <a:t>}</a:t>
            </a:r>
          </a:p>
          <a:p>
            <a:r>
              <a:rPr lang="en" sz="2000" dirty="0">
                <a:solidFill>
                  <a:srgbClr val="4078F2"/>
                </a:solidFill>
                <a:cs typeface="Consolas" panose="020B0609020204030204" pitchFamily="49" charset="0"/>
              </a:rPr>
              <a:t>printf</a:t>
            </a:r>
            <a:r>
              <a:rPr lang="en" sz="2000" dirty="0">
                <a:solidFill>
                  <a:srgbClr val="333333"/>
                </a:solidFill>
                <a:cs typeface="Consolas" panose="020B0609020204030204" pitchFamily="49" charset="0"/>
              </a:rPr>
              <a:t>(</a:t>
            </a:r>
            <a:r>
              <a:rPr lang="en" sz="2000" dirty="0">
                <a:solidFill>
                  <a:srgbClr val="50A14F"/>
                </a:solidFill>
                <a:cs typeface="Consolas" panose="020B0609020204030204" pitchFamily="49" charset="0"/>
              </a:rPr>
              <a:t>"</a:t>
            </a:r>
            <a:r>
              <a:rPr lang="en-US" sz="2000" dirty="0">
                <a:solidFill>
                  <a:srgbClr val="50A14F"/>
                </a:solidFill>
                <a:cs typeface="Consolas" panose="020B0609020204030204" pitchFamily="49" charset="0"/>
              </a:rPr>
              <a:t>Value of </a:t>
            </a:r>
            <a:r>
              <a:rPr lang="en" sz="2000" dirty="0">
                <a:solidFill>
                  <a:srgbClr val="50A14F"/>
                </a:solidFill>
                <a:cs typeface="Consolas" panose="020B0609020204030204" pitchFamily="49" charset="0"/>
              </a:rPr>
              <a:t>n </a:t>
            </a:r>
            <a:r>
              <a:rPr lang="en-US" sz="2000" dirty="0">
                <a:solidFill>
                  <a:srgbClr val="50A14F"/>
                </a:solidFill>
                <a:cs typeface="Consolas" panose="020B0609020204030204" pitchFamily="49" charset="0"/>
              </a:rPr>
              <a:t>at the end</a:t>
            </a:r>
            <a:r>
              <a:rPr lang="ru-RU" sz="2000" dirty="0">
                <a:solidFill>
                  <a:srgbClr val="50A14F"/>
                </a:solidFill>
                <a:cs typeface="Consolas" panose="020B0609020204030204" pitchFamily="49" charset="0"/>
              </a:rPr>
              <a:t>: </a:t>
            </a:r>
            <a:r>
              <a:rPr lang="ru-RU" sz="2000" dirty="0">
                <a:solidFill>
                  <a:srgbClr val="986801"/>
                </a:solidFill>
                <a:cs typeface="Consolas" panose="020B0609020204030204" pitchFamily="49" charset="0"/>
              </a:rPr>
              <a:t>%</a:t>
            </a:r>
            <a:r>
              <a:rPr lang="en" sz="2000" dirty="0">
                <a:solidFill>
                  <a:srgbClr val="986801"/>
                </a:solidFill>
                <a:cs typeface="Consolas" panose="020B0609020204030204" pitchFamily="49" charset="0"/>
              </a:rPr>
              <a:t>d</a:t>
            </a:r>
            <a:r>
              <a:rPr lang="en" sz="2000" dirty="0">
                <a:solidFill>
                  <a:srgbClr val="0184BC"/>
                </a:solidFill>
                <a:cs typeface="Consolas" panose="020B0609020204030204" pitchFamily="49" charset="0"/>
              </a:rPr>
              <a:t>\n</a:t>
            </a:r>
            <a:r>
              <a:rPr lang="en" sz="2000" dirty="0">
                <a:solidFill>
                  <a:srgbClr val="50A14F"/>
                </a:solidFill>
                <a:cs typeface="Consolas" panose="020B0609020204030204" pitchFamily="49" charset="0"/>
              </a:rPr>
              <a:t>"</a:t>
            </a:r>
            <a:r>
              <a:rPr lang="en" sz="2000" dirty="0">
                <a:solidFill>
                  <a:srgbClr val="333333"/>
                </a:solidFill>
                <a:cs typeface="Consolas" panose="020B0609020204030204" pitchFamily="49" charset="0"/>
              </a:rPr>
              <a:t>, n);</a:t>
            </a:r>
            <a:endParaRPr lang="en" sz="2000" b="0" dirty="0">
              <a:solidFill>
                <a:srgbClr val="333333"/>
              </a:solidFill>
              <a:effectLst/>
              <a:cs typeface="Consolas" panose="020B0609020204030204" pitchFamily="49" charset="0"/>
            </a:endParaRPr>
          </a:p>
        </p:txBody>
      </p:sp>
      <p:sp>
        <p:nvSpPr>
          <p:cNvPr id="6" name="TextBox 5">
            <a:extLst>
              <a:ext uri="{FF2B5EF4-FFF2-40B4-BE49-F238E27FC236}">
                <a16:creationId xmlns:a16="http://schemas.microsoft.com/office/drawing/2014/main" id="{4730FF83-3620-42FA-9015-63B4370B47D6}"/>
              </a:ext>
            </a:extLst>
          </p:cNvPr>
          <p:cNvSpPr txBox="1"/>
          <p:nvPr/>
        </p:nvSpPr>
        <p:spPr>
          <a:xfrm>
            <a:off x="971600" y="6396593"/>
            <a:ext cx="6912768" cy="369332"/>
          </a:xfrm>
          <a:prstGeom prst="rect">
            <a:avLst/>
          </a:prstGeom>
          <a:noFill/>
        </p:spPr>
        <p:txBody>
          <a:bodyPr wrap="square" rtlCol="0">
            <a:spAutoFit/>
          </a:bodyPr>
          <a:lstStyle/>
          <a:p>
            <a:r>
              <a:rPr lang="en-US" dirty="0"/>
              <a:t>According to A.S. Antonov “Parallel programming with OpenMP usage”</a:t>
            </a:r>
            <a:endParaRPr lang="ru-RU" dirty="0"/>
          </a:p>
        </p:txBody>
      </p:sp>
      <p:pic>
        <p:nvPicPr>
          <p:cNvPr id="2" name="Picture 1">
            <a:extLst>
              <a:ext uri="{FF2B5EF4-FFF2-40B4-BE49-F238E27FC236}">
                <a16:creationId xmlns:a16="http://schemas.microsoft.com/office/drawing/2014/main" id="{5FCE1590-CB09-43DE-8882-4AD497303FA0}"/>
              </a:ext>
            </a:extLst>
          </p:cNvPr>
          <p:cNvPicPr>
            <a:picLocks noChangeAspect="1"/>
          </p:cNvPicPr>
          <p:nvPr/>
        </p:nvPicPr>
        <p:blipFill>
          <a:blip r:embed="rId3"/>
          <a:stretch>
            <a:fillRect/>
          </a:stretch>
        </p:blipFill>
        <p:spPr>
          <a:xfrm>
            <a:off x="4886325" y="3933056"/>
            <a:ext cx="4105275" cy="2105025"/>
          </a:xfrm>
          <a:prstGeom prst="rect">
            <a:avLst/>
          </a:prstGeom>
          <a:ln>
            <a:solidFill>
              <a:schemeClr val="tx1"/>
            </a:solidFill>
          </a:ln>
        </p:spPr>
      </p:pic>
    </p:spTree>
    <p:extLst>
      <p:ext uri="{BB962C8B-B14F-4D97-AF65-F5344CB8AC3E}">
        <p14:creationId xmlns:p14="http://schemas.microsoft.com/office/powerpoint/2010/main" val="151398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8330</TotalTime>
  <Words>3285</Words>
  <Application>Microsoft Office PowerPoint</Application>
  <PresentationFormat>On-screen Show (4:3)</PresentationFormat>
  <Paragraphs>467</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Параллельные вычисления Учебный год – 2020/21, весенний семестр Группа P33212  Лекция 6</vt:lpstr>
      <vt:lpstr>Measurement of overhead costs for thread creation in OpenMP</vt:lpstr>
      <vt:lpstr>Measurement of overhead costs for thread creation in OpenMP (2)</vt:lpstr>
      <vt:lpstr>Nested parallelism</vt:lpstr>
      <vt:lpstr>Nested parallelism (2)</vt:lpstr>
      <vt:lpstr>Sequential code inside parallel area</vt:lpstr>
      <vt:lpstr>Forced synchronization of threads in parallel area</vt:lpstr>
      <vt:lpstr>Forced synchronization of threads in parallel area (2)</vt:lpstr>
      <vt:lpstr>private-variables initialization</vt:lpstr>
      <vt:lpstr>private-variables storage</vt:lpstr>
      <vt:lpstr>Sequential omp for loops</vt:lpstr>
      <vt:lpstr>Sequential omp for loops (2)</vt:lpstr>
      <vt:lpstr>‘parallel’ directive absence</vt:lpstr>
      <vt:lpstr>‘omp’ directive absence</vt:lpstr>
      <vt:lpstr>‘for’ directive absence</vt:lpstr>
      <vt:lpstr>Useless parallelism</vt:lpstr>
      <vt:lpstr>Redefining the number of threads inside a parallel section</vt:lpstr>
      <vt:lpstr>Undeclared local variables</vt:lpstr>
      <vt:lpstr>Local variables are not marked as they should</vt:lpstr>
      <vt:lpstr>Careless use of lastprivate</vt:lpstr>
      <vt:lpstr>Simultaneous usage of shared resource</vt:lpstr>
      <vt:lpstr>Unprotected access to shared memory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Параллельные вычисления 2020-2021</dc:title>
  <dc:creator>Vladimir Sosnin;Pavel Balakshin</dc:creator>
  <cp:lastModifiedBy>Balakshin, Pavel</cp:lastModifiedBy>
  <cp:revision>479</cp:revision>
  <cp:lastPrinted>2011-09-09T05:47:08Z</cp:lastPrinted>
  <dcterms:created xsi:type="dcterms:W3CDTF">2006-08-16T00:00:00Z</dcterms:created>
  <dcterms:modified xsi:type="dcterms:W3CDTF">2021-05-11T15:08:11Z</dcterms:modified>
</cp:coreProperties>
</file>