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65" r:id="rId2"/>
    <p:sldId id="315" r:id="rId3"/>
    <p:sldId id="351" r:id="rId4"/>
    <p:sldId id="352" r:id="rId5"/>
    <p:sldId id="353" r:id="rId6"/>
    <p:sldId id="324" r:id="rId7"/>
    <p:sldId id="354" r:id="rId8"/>
    <p:sldId id="355" r:id="rId9"/>
    <p:sldId id="325" r:id="rId10"/>
    <p:sldId id="356" r:id="rId11"/>
    <p:sldId id="326" r:id="rId12"/>
    <p:sldId id="357" r:id="rId13"/>
    <p:sldId id="327" r:id="rId14"/>
    <p:sldId id="358" r:id="rId15"/>
    <p:sldId id="359" r:id="rId16"/>
    <p:sldId id="360" r:id="rId17"/>
    <p:sldId id="361" r:id="rId18"/>
    <p:sldId id="362" r:id="rId19"/>
    <p:sldId id="365" r:id="rId20"/>
    <p:sldId id="328" r:id="rId21"/>
    <p:sldId id="363" r:id="rId22"/>
    <p:sldId id="36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5353CF"/>
    <a:srgbClr val="BDD7DA"/>
    <a:srgbClr val="164489"/>
    <a:srgbClr val="143E7D"/>
    <a:srgbClr val="11366D"/>
    <a:srgbClr val="0E2D5B"/>
    <a:srgbClr val="DB1150"/>
    <a:srgbClr val="004189"/>
    <a:srgbClr val="004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92E2-B296-9C46-AEDF-A445C5BF452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6B703-5140-314D-BE6F-9D69F6685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8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75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44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7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2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298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6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60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855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79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1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7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9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3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5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5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35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2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DFB-C054-4C24-B2C8-40A5D070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8EC6F-4FAD-487A-BA7A-B3CE5379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2AB1-7AF6-4FD6-8ED8-75C7B9F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1896-E501-5044-AB4E-C1B1543A262A}" type="datetime1">
              <a:rPr lang="ru-RU" smtClean="0"/>
              <a:t>01.11.2022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DE7C-8919-4F6B-A2C8-B11AFFE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4662-A7B4-4873-86C6-FAA8598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BED-F644-4976-9BE5-6B1E151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7BD-D6CB-4629-A15A-18863D30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18B9-BBFE-4820-88DC-3F9936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369-FE1B-E447-85D3-9AA192C010A9}" type="datetime1">
              <a:rPr lang="ru-RU" smtClean="0"/>
              <a:t>01.11.2022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7B07-E608-49DC-91E8-D10E439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5472-9968-4BA8-817A-C5C1916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639F4-14E4-4622-965D-B0D7C1BA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7BFA-B332-4251-85ED-25808207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C7A7-D9CC-44EC-8104-EC2C7A4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5FF-B555-3046-A083-ABEE2BB05C94}" type="datetime1">
              <a:rPr lang="ru-RU" smtClean="0"/>
              <a:t>01.11.2022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A324-AB40-4E7E-9A54-BF2D801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A23-F39A-48BA-8D95-2038A55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5E3-B0D3-4635-9C21-E411563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33C-2A5E-4921-A107-5B70C0F1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F78-7194-4037-8CE9-DFDA13F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838-11CE-F148-B2D7-D41D77DD199D}" type="datetime1">
              <a:rPr lang="ru-RU" smtClean="0"/>
              <a:t>01.11.2022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902A-2A66-4163-ABD5-81AA8C24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2471-F1A6-4605-9597-EB21370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AD5-450D-4E09-B010-57D21AD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BEF3-0B33-4E0F-A4E5-0BFFB572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167-DD94-4B52-A09A-545BC89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FEC-A0E0-9842-A2E8-9EEEDEB46A05}" type="datetime1">
              <a:rPr lang="ru-RU" smtClean="0"/>
              <a:t>01.11.2022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6672-33BE-4EC7-AFFA-661321A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687-A7C8-4CC3-8BF4-1919A91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0C8-1EE6-4497-B340-44FD4D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971-C176-4CC3-BFD8-2842AD1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43FF-B7DB-486A-83C3-AD310567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757D-2931-4F53-895F-DD0B9CE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DA2-4770-A748-8259-EDD0FEB01548}" type="datetime1">
              <a:rPr lang="ru-RU" smtClean="0"/>
              <a:t>01.11.2022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81E-46A1-4F00-8A7E-0D79E69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80BD-898C-4F8B-BB89-7E32584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AB-80FD-4EE3-A374-A6767A1A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96F6-6BD4-40B6-9DE4-04D6033B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EFE0-E3EC-4DAC-9778-B299329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493A-DC1A-4E21-9359-6B3C036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C0C27-DA79-4FD5-BD71-5E69052D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0BBB-0785-4A5D-B1E6-1B6A0E1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D21-DE5D-6847-A08A-18A68F95CE79}" type="datetime1">
              <a:rPr lang="ru-RU" smtClean="0"/>
              <a:t>01.11.2022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F9E1-0FC5-4285-80C9-406FE27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AF40-7A51-4A57-AF38-B1C438E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664-7213-45D1-9148-769944F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9A8F-B486-4CA2-BD0F-8244E6C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BA2D-0130-D54B-8B18-63A0DA761839}" type="datetime1">
              <a:rPr lang="ru-RU" smtClean="0"/>
              <a:t>01.11.2022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6E2E0-D5C0-4639-9452-301473E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C988-2128-41AE-A109-EEAD3D4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9F0C4-4333-4271-964B-742E1EAA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9764-4D08-544E-8217-6B62BE667CF4}" type="datetime1">
              <a:rPr lang="ru-RU" smtClean="0"/>
              <a:t>01.11.2022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A93B-714A-4692-B2DA-FB223AD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5F4F-2DC0-4761-8F29-F29886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4B-9619-409B-857E-1A79B19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D0-3209-4BAF-9285-A6F06EB3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863-7C86-46DA-B453-1DB18F38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C2E2-BCF2-4753-84D0-E76435E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14C4-55BB-DF48-BA85-DD9DED9B7042}" type="datetime1">
              <a:rPr lang="ru-RU" smtClean="0"/>
              <a:t>01.11.2022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F00-AE54-4A9B-B3DD-6C75A1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91C-64DC-4C28-A601-3D6DEA3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0E1-325E-4B41-8211-DD3ACFE6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C3AB-ECCD-4C98-81E1-A68ADE0D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0776-6B91-434B-B1BA-D93FD0C2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B279-27A3-491A-8EEC-F0A7795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D6D-234C-CC43-9AC7-49C2E733D43B}" type="datetime1">
              <a:rPr lang="ru-RU" smtClean="0"/>
              <a:t>01.11.2022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FC-1B02-4B42-B178-62B7A56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4EB3-FFFB-4405-BFE3-DE7A34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9F1C-AB97-4181-8EA6-65F8D18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EA97-9A4D-41BB-85ED-34103A5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FC2-21D1-43AB-A5CE-B7F2B6A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F1-6D59-3E45-A21A-09995FA99727}" type="datetime1">
              <a:rPr lang="ru-RU" smtClean="0"/>
              <a:t>01.11.2022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3C52-83E9-4583-9D1C-EA0D63F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193-D5DD-4868-9EC5-C3374A96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vbalakshi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3.nd.edu/~zxu2/acms60212-40212/Lec-12-OpenMP.pdf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a64.com/ru/a/0054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23390" y="2068696"/>
            <a:ext cx="9185390" cy="25367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Лекция </a:t>
            </a:r>
            <a:r>
              <a:rPr lang="en-US" sz="3900" b="1" dirty="0">
                <a:solidFill>
                  <a:srgbClr val="143E7D"/>
                </a:solidFill>
                <a:cs typeface="Arial" panose="020B0604020202020204" pitchFamily="34" charset="0"/>
              </a:rPr>
              <a:t>6</a:t>
            </a:r>
            <a:b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</a:br>
            <a: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  <a:t>Параллельные вычисления</a:t>
            </a:r>
          </a:p>
          <a:p>
            <a:pPr marL="0" indent="0">
              <a:buNone/>
            </a:pP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Бал</a:t>
            </a:r>
            <a:r>
              <a:rPr lang="en-US" b="1" dirty="0">
                <a:solidFill>
                  <a:srgbClr val="143E7D"/>
                </a:solidFill>
                <a:cs typeface="Arial" panose="020B0604020202020204" pitchFamily="34" charset="0"/>
              </a:rPr>
              <a:t>á</a:t>
            </a:r>
            <a:r>
              <a:rPr lang="ru-RU" b="1" dirty="0" err="1">
                <a:solidFill>
                  <a:srgbClr val="143E7D"/>
                </a:solidFill>
                <a:cs typeface="Arial" panose="020B0604020202020204" pitchFamily="34" charset="0"/>
              </a:rPr>
              <a:t>кшин</a:t>
            </a: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 Павел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43E7D"/>
                </a:solidFill>
                <a:cs typeface="Arial" panose="020B0604020202020204" pitchFamily="34" charset="0"/>
                <a:hlinkClick r:id="rId4"/>
              </a:rPr>
              <a:t>pvbalakshin@gmail.com</a:t>
            </a: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err="1">
                <a:solidFill>
                  <a:srgbClr val="BDD7DA"/>
                </a:solidFill>
                <a:cs typeface="Arial" panose="020B0604020202020204" pitchFamily="34" charset="0"/>
              </a:rPr>
              <a:t>дд.мм.гггг</a:t>
            </a:r>
            <a:endParaRPr lang="ru-RU" dirty="0">
              <a:solidFill>
                <a:srgbClr val="BDD7D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03094D2-5709-BC47-B575-E0D30AD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Хранение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private-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переменных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DAD0346A-BA02-4521-8CE1-B93450D9FB23}"/>
              </a:ext>
            </a:extLst>
          </p:cNvPr>
          <p:cNvSpPr/>
          <p:nvPr/>
        </p:nvSpPr>
        <p:spPr>
          <a:xfrm>
            <a:off x="388046" y="1173197"/>
            <a:ext cx="82023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n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  <a:endParaRPr lang="en" sz="2400" dirty="0">
              <a:solidFill>
                <a:srgbClr val="4078F2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Value of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n 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in the beginning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: 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%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d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 n);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lastprivate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n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6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 {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n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*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Value of 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n 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in thread 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iteration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: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 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%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d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 n);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Value of 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n 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at the end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: 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%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d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 n);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BE293-F911-44EF-A4EC-690EE2454430}"/>
              </a:ext>
            </a:extLst>
          </p:cNvPr>
          <p:cNvSpPr txBox="1"/>
          <p:nvPr/>
        </p:nvSpPr>
        <p:spPr>
          <a:xfrm>
            <a:off x="434898" y="6157468"/>
            <a:ext cx="805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книге Антонова А.С. «Параллельное программирование с использованием технологии </a:t>
            </a:r>
            <a:r>
              <a:rPr lang="ru-RU" dirty="0" err="1"/>
              <a:t>OpenMP</a:t>
            </a:r>
            <a:r>
              <a:rPr lang="ru-RU" dirty="0"/>
              <a:t>» </a:t>
            </a:r>
          </a:p>
        </p:txBody>
      </p:sp>
      <p:pic>
        <p:nvPicPr>
          <p:cNvPr id="22" name="Picture 1">
            <a:extLst>
              <a:ext uri="{FF2B5EF4-FFF2-40B4-BE49-F238E27FC236}">
                <a16:creationId xmlns:a16="http://schemas.microsoft.com/office/drawing/2014/main" id="{48B9E2F8-7561-4DE0-A856-3E9A546DE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70" y="1646543"/>
            <a:ext cx="4587596" cy="222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8F4C845C-FE58-4B5A-A625-AF8A0F039D89}"/>
              </a:ext>
            </a:extLst>
          </p:cNvPr>
          <p:cNvSpPr/>
          <p:nvPr/>
        </p:nvSpPr>
        <p:spPr>
          <a:xfrm>
            <a:off x="388046" y="4357829"/>
            <a:ext cx="5904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Переменные </a:t>
            </a:r>
            <a:r>
              <a:rPr lang="en-US" sz="2400" dirty="0" err="1"/>
              <a:t>lastprivate</a:t>
            </a:r>
            <a:r>
              <a:rPr lang="en-US" sz="2400" dirty="0"/>
              <a:t> </a:t>
            </a:r>
            <a:r>
              <a:rPr lang="ru-RU" sz="2400" dirty="0"/>
              <a:t>могут быть использованы только для циклов и секций</a:t>
            </a:r>
            <a:r>
              <a:rPr lang="en-US" sz="2400" dirty="0"/>
              <a:t>!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3D50EB-1371-401A-B4FA-9BC86D58E624}"/>
              </a:ext>
            </a:extLst>
          </p:cNvPr>
          <p:cNvSpPr/>
          <p:nvPr/>
        </p:nvSpPr>
        <p:spPr>
          <a:xfrm>
            <a:off x="388046" y="5679029"/>
            <a:ext cx="827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hlinkClick r:id="rId5"/>
              </a:rPr>
              <a:t>https://www3.nd.edu/~zxu2/acms60212-40212/Lec-12-OpenMP.pdf</a:t>
            </a:r>
            <a:r>
              <a:rPr lang="ru-RU" dirty="0"/>
              <a:t> </a:t>
            </a:r>
            <a:r>
              <a:rPr lang="da-DK" dirty="0"/>
              <a:t> - slides 101, 102.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85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Последовательные циклы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for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00C99C4D-E3F2-4C33-B2D3-EF676E7EEAA6}"/>
              </a:ext>
            </a:extLst>
          </p:cNvPr>
          <p:cNvCxnSpPr>
            <a:cxnSpLocks/>
          </p:cNvCxnSpPr>
          <p:nvPr/>
        </p:nvCxnSpPr>
        <p:spPr>
          <a:xfrm flipH="1">
            <a:off x="2426124" y="1628735"/>
            <a:ext cx="1296143" cy="8761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3B62CBED-32B5-4450-8CE2-894D5F34F2CC}"/>
              </a:ext>
            </a:extLst>
          </p:cNvPr>
          <p:cNvCxnSpPr>
            <a:cxnSpLocks/>
          </p:cNvCxnSpPr>
          <p:nvPr/>
        </p:nvCxnSpPr>
        <p:spPr>
          <a:xfrm>
            <a:off x="5522467" y="1628735"/>
            <a:ext cx="1224136" cy="87616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24">
            <a:extLst>
              <a:ext uri="{FF2B5EF4-FFF2-40B4-BE49-F238E27FC236}">
                <a16:creationId xmlns:a16="http://schemas.microsoft.com/office/drawing/2014/main" id="{3202521C-BC46-46FC-BC94-D7764321E6B8}"/>
              </a:ext>
            </a:extLst>
          </p:cNvPr>
          <p:cNvSpPr/>
          <p:nvPr/>
        </p:nvSpPr>
        <p:spPr>
          <a:xfrm>
            <a:off x="2039945" y="1009986"/>
            <a:ext cx="5236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dirty="0"/>
              <a:t>Что выполнится быстрее</a:t>
            </a:r>
            <a:r>
              <a:rPr lang="en-US" sz="3600" dirty="0"/>
              <a:t>?</a:t>
            </a:r>
            <a:endParaRPr lang="ru-RU" sz="3600" dirty="0"/>
          </a:p>
        </p:txBody>
      </p:sp>
      <p:graphicFrame>
        <p:nvGraphicFramePr>
          <p:cNvPr id="22" name="Таблица 29">
            <a:extLst>
              <a:ext uri="{FF2B5EF4-FFF2-40B4-BE49-F238E27FC236}">
                <a16:creationId xmlns:a16="http://schemas.microsoft.com/office/drawing/2014/main" id="{781B5D2D-ECF9-4602-820E-37111470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04246"/>
              </p:ext>
            </p:extLst>
          </p:nvPr>
        </p:nvGraphicFramePr>
        <p:xfrm>
          <a:off x="152400" y="2580588"/>
          <a:ext cx="9144000" cy="3703602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4869964">
                  <a:extLst>
                    <a:ext uri="{9D8B030D-6E8A-4147-A177-3AD203B41FA5}">
                      <a16:colId xmlns:a16="http://schemas.microsoft.com/office/drawing/2014/main" val="625049436"/>
                    </a:ext>
                  </a:extLst>
                </a:gridCol>
                <a:gridCol w="4274036">
                  <a:extLst>
                    <a:ext uri="{9D8B030D-6E8A-4147-A177-3AD203B41FA5}">
                      <a16:colId xmlns:a16="http://schemas.microsoft.com/office/drawing/2014/main" val="1235514189"/>
                    </a:ext>
                  </a:extLst>
                </a:gridCol>
              </a:tblGrid>
              <a:tr h="63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Каскадный стиль</a:t>
                      </a:r>
                    </a:p>
                  </a:txBody>
                  <a:tcPr marL="237762" marR="178322" marT="118881" marB="118881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Вложенный стиль</a:t>
                      </a:r>
                    </a:p>
                  </a:txBody>
                  <a:tcPr marL="237762" marR="178322" marT="118881" marB="118881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101660"/>
                  </a:ext>
                </a:extLst>
              </a:tr>
              <a:tr h="3039120">
                <a:tc>
                  <a:txBody>
                    <a:bodyPr/>
                    <a:lstStyle/>
                    <a:p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N;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    #pragma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reduction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(+: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j) s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    #pragma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reduction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(+: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  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j) s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}</a:t>
                      </a:r>
                      <a:endParaRPr lang="en" sz="2000" b="0" dirty="0">
                        <a:solidFill>
                          <a:srgbClr val="333333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237762" marR="178322" marT="118881" marB="118881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N;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    #pragma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endParaRPr lang="en" sz="20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        #pragma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reduction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(+: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j) s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        #pragma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reduction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(+: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      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j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100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j) s</a:t>
                      </a:r>
                      <a:r>
                        <a:rPr lang="en" sz="20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0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237762" marR="178322" marT="118881" marB="118881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23582"/>
                  </a:ext>
                </a:extLst>
              </a:tr>
            </a:tbl>
          </a:graphicData>
        </a:graphic>
      </p:graphicFrame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2E7ACBCE-A425-4855-B1CE-D3BC7413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Последовательные циклы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for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(2)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8C0175-9938-491A-9EEF-F930C075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3" y="1030362"/>
            <a:ext cx="8772525" cy="5276850"/>
          </a:xfrm>
          <a:prstGeom prst="rect">
            <a:avLst/>
          </a:prstGeom>
        </p:spPr>
      </p:pic>
      <p:sp>
        <p:nvSpPr>
          <p:cNvPr id="23" name="Номер слайда 21">
            <a:extLst>
              <a:ext uri="{FF2B5EF4-FFF2-40B4-BE49-F238E27FC236}">
                <a16:creationId xmlns:a16="http://schemas.microsoft.com/office/drawing/2014/main" id="{169E7002-AA36-438C-B9CF-B8718D85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Пропущена директива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‘parallel’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E4333AB5-A253-4204-B006-C8591473B73B}"/>
              </a:ext>
            </a:extLst>
          </p:cNvPr>
          <p:cNvSpPr/>
          <p:nvPr/>
        </p:nvSpPr>
        <p:spPr>
          <a:xfrm>
            <a:off x="467544" y="1450519"/>
            <a:ext cx="338437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626A4"/>
                </a:solidFill>
              </a:rPr>
              <a:t>int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…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code</a:t>
            </a:r>
          </a:p>
        </p:txBody>
      </p:sp>
      <p:sp>
        <p:nvSpPr>
          <p:cNvPr id="17" name="Прямоугольник 19">
            <a:extLst>
              <a:ext uri="{FF2B5EF4-FFF2-40B4-BE49-F238E27FC236}">
                <a16:creationId xmlns:a16="http://schemas.microsoft.com/office/drawing/2014/main" id="{E52925EB-E44A-41CC-968E-C2704BE11E0F}"/>
              </a:ext>
            </a:extLst>
          </p:cNvPr>
          <p:cNvSpPr/>
          <p:nvPr/>
        </p:nvSpPr>
        <p:spPr>
          <a:xfrm>
            <a:off x="4178052" y="1450519"/>
            <a:ext cx="3546996" cy="2000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626A4"/>
                </a:solidFill>
              </a:rPr>
              <a:t>int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…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code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6C5CA87-F6B7-46F2-A541-2E8E95CE005F}"/>
              </a:ext>
            </a:extLst>
          </p:cNvPr>
          <p:cNvSpPr/>
          <p:nvPr/>
        </p:nvSpPr>
        <p:spPr>
          <a:xfrm>
            <a:off x="8051180" y="1350623"/>
            <a:ext cx="3546996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endParaRPr lang="en" sz="24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626A4"/>
                </a:solidFill>
              </a:rPr>
              <a:t>int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    </a:t>
            </a:r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…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code</a:t>
            </a:r>
          </a:p>
          <a:p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260983" y="5329797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Пропущена директива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‘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omp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’ 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260983" y="5329797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B190F649-6883-495F-B845-269BFAE69A23}"/>
              </a:ext>
            </a:extLst>
          </p:cNvPr>
          <p:cNvSpPr/>
          <p:nvPr/>
        </p:nvSpPr>
        <p:spPr>
          <a:xfrm>
            <a:off x="269391" y="1196752"/>
            <a:ext cx="5832648" cy="341632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 num_threads(2)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single</a:t>
            </a:r>
            <a:endParaRPr lang="en" sz="24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{</a:t>
            </a:r>
          </a:p>
          <a:p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        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Me</a:t>
            </a:r>
            <a:r>
              <a:rPr lang="ru-RU" sz="2400" dirty="0">
                <a:solidFill>
                  <a:srgbClr val="0184BC"/>
                </a:solidFill>
                <a:cs typeface="Consolas" panose="020B0609020204030204" pitchFamily="49" charset="0"/>
              </a:rPr>
              <a:t>\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" name="Прямоугольник 19">
            <a:extLst>
              <a:ext uri="{FF2B5EF4-FFF2-40B4-BE49-F238E27FC236}">
                <a16:creationId xmlns:a16="http://schemas.microsoft.com/office/drawing/2014/main" id="{5C4C865F-BF67-4662-9E01-9EEACC0C3527}"/>
              </a:ext>
            </a:extLst>
          </p:cNvPr>
          <p:cNvSpPr/>
          <p:nvPr/>
        </p:nvSpPr>
        <p:spPr>
          <a:xfrm>
            <a:off x="6359352" y="1206081"/>
            <a:ext cx="5563257" cy="341632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 num_threads(2)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single</a:t>
            </a:r>
            <a:endParaRPr lang="en" sz="24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{</a:t>
            </a:r>
          </a:p>
          <a:p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        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Me</a:t>
            </a:r>
            <a:r>
              <a:rPr lang="ru-RU" sz="2400" dirty="0">
                <a:solidFill>
                  <a:srgbClr val="0184BC"/>
                </a:solidFill>
                <a:cs typeface="Consolas" panose="020B0609020204030204" pitchFamily="49" charset="0"/>
              </a:rPr>
              <a:t>\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60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Пропущена директива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‘for’ 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260983" y="5329797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2064EDD7-B27D-4F2B-BA4D-8E522E65BB82}"/>
              </a:ext>
            </a:extLst>
          </p:cNvPr>
          <p:cNvSpPr/>
          <p:nvPr/>
        </p:nvSpPr>
        <p:spPr>
          <a:xfrm>
            <a:off x="285870" y="1645041"/>
            <a:ext cx="510077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omp parallel num_threads(2)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626A4"/>
                </a:solidFill>
              </a:rPr>
              <a:t>int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…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code</a:t>
            </a:r>
          </a:p>
        </p:txBody>
      </p:sp>
      <p:sp>
        <p:nvSpPr>
          <p:cNvPr id="17" name="Прямоугольник 19">
            <a:extLst>
              <a:ext uri="{FF2B5EF4-FFF2-40B4-BE49-F238E27FC236}">
                <a16:creationId xmlns:a16="http://schemas.microsoft.com/office/drawing/2014/main" id="{C3DCCD6B-E74B-449B-BA2F-196E02E013A3}"/>
              </a:ext>
            </a:extLst>
          </p:cNvPr>
          <p:cNvSpPr/>
          <p:nvPr/>
        </p:nvSpPr>
        <p:spPr>
          <a:xfrm>
            <a:off x="6096000" y="1645041"/>
            <a:ext cx="5544616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num_threads(2)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626A4"/>
                </a:solidFill>
              </a:rPr>
              <a:t>int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…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1871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Бесполезный параллелизм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260983" y="5329797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65E1588-6EAA-4BBC-884D-682272A24AAD}"/>
              </a:ext>
            </a:extLst>
          </p:cNvPr>
          <p:cNvSpPr/>
          <p:nvPr/>
        </p:nvSpPr>
        <p:spPr>
          <a:xfrm>
            <a:off x="434898" y="1075303"/>
            <a:ext cx="5079954" cy="34163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omp parallel num_threads(2)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    …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N code lines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   #</a:t>
            </a:r>
            <a:r>
              <a:rPr lang="en-US" sz="2400" dirty="0">
                <a:solidFill>
                  <a:srgbClr val="A626A4"/>
                </a:solidFill>
                <a:cs typeface="Consolas" panose="020B0609020204030204" pitchFamily="49" charset="0"/>
              </a:rPr>
              <a:t>pragma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omp parallel for</a:t>
            </a:r>
          </a:p>
          <a:p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626A4"/>
                </a:solidFill>
              </a:rPr>
              <a:t>int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cs typeface="Consolas" panose="020B0609020204030204" pitchFamily="49" charset="0"/>
              </a:rPr>
              <a:t>function1</a:t>
            </a:r>
            <a:r>
              <a:rPr lang="en-US" sz="2400" dirty="0">
                <a:solidFill>
                  <a:srgbClr val="A626A4"/>
                </a:solidFill>
              </a:rPr>
              <a:t>()</a:t>
            </a:r>
            <a:r>
              <a:rPr lang="en-US" sz="2400" dirty="0"/>
              <a:t>;</a:t>
            </a:r>
          </a:p>
          <a:p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204741FB-9226-4256-86A2-EF6A668FC6F4}"/>
              </a:ext>
            </a:extLst>
          </p:cNvPr>
          <p:cNvSpPr/>
          <p:nvPr/>
        </p:nvSpPr>
        <p:spPr>
          <a:xfrm>
            <a:off x="6096000" y="1075303"/>
            <a:ext cx="5079954" cy="34163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omp parallel num_threads(2)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0070C0"/>
                </a:solidFill>
                <a:cs typeface="Consolas" panose="020B0609020204030204" pitchFamily="49" charset="0"/>
              </a:rPr>
              <a:t>    …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N code lines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   #</a:t>
            </a:r>
            <a:r>
              <a:rPr lang="en-US" sz="2400" dirty="0">
                <a:solidFill>
                  <a:srgbClr val="A626A4"/>
                </a:solidFill>
                <a:cs typeface="Consolas" panose="020B0609020204030204" pitchFamily="49" charset="0"/>
              </a:rPr>
              <a:t>pragma 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for</a:t>
            </a:r>
          </a:p>
          <a:p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626A4"/>
                </a:solidFill>
              </a:rPr>
              <a:t>int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cs typeface="Consolas" panose="020B0609020204030204" pitchFamily="49" charset="0"/>
              </a:rPr>
              <a:t>function1</a:t>
            </a:r>
            <a:r>
              <a:rPr lang="en-US" sz="2400" dirty="0">
                <a:solidFill>
                  <a:srgbClr val="A626A4"/>
                </a:solidFill>
              </a:rPr>
              <a:t>()</a:t>
            </a:r>
            <a:r>
              <a:rPr lang="en-US" sz="2400" dirty="0"/>
              <a:t>;</a:t>
            </a:r>
          </a:p>
          <a:p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14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Переопределение количества потоков внутри параллельной секции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260983" y="5329797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FE6CB5A8-49D2-4E3D-B79C-047177630727}"/>
              </a:ext>
            </a:extLst>
          </p:cNvPr>
          <p:cNvSpPr/>
          <p:nvPr/>
        </p:nvSpPr>
        <p:spPr>
          <a:xfrm>
            <a:off x="211109" y="1316383"/>
            <a:ext cx="3233131" cy="298543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parallel</a:t>
            </a:r>
            <a:endParaRPr lang="en" sz="20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000" dirty="0">
                <a:cs typeface="Consolas" panose="020B0609020204030204" pitchFamily="49" charset="0"/>
              </a:rPr>
              <a:t>{</a:t>
            </a:r>
          </a:p>
          <a:p>
            <a:r>
              <a:rPr lang="en" sz="2000" dirty="0">
                <a:solidFill>
                  <a:srgbClr val="4078F2"/>
                </a:solidFill>
                <a:cs typeface="Consolas" panose="020B0609020204030204" pitchFamily="49" charset="0"/>
              </a:rPr>
              <a:t>    omp_</a:t>
            </a:r>
            <a:r>
              <a:rPr lang="en-US" sz="2000" dirty="0">
                <a:solidFill>
                  <a:srgbClr val="4078F2"/>
                </a:solidFill>
                <a:cs typeface="Consolas" panose="020B0609020204030204" pitchFamily="49" charset="0"/>
              </a:rPr>
              <a:t>set</a:t>
            </a:r>
            <a:r>
              <a:rPr lang="en" sz="2000" dirty="0">
                <a:solidFill>
                  <a:srgbClr val="4078F2"/>
                </a:solidFill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4078F2"/>
                </a:solidFill>
                <a:cs typeface="Consolas" panose="020B0609020204030204" pitchFamily="49" charset="0"/>
              </a:rPr>
              <a:t>num_</a:t>
            </a:r>
            <a:r>
              <a:rPr lang="en" sz="2000" dirty="0">
                <a:solidFill>
                  <a:srgbClr val="4078F2"/>
                </a:solidFill>
                <a:cs typeface="Consolas" panose="020B0609020204030204" pitchFamily="49" charset="0"/>
              </a:rPr>
              <a:t>thread</a:t>
            </a:r>
            <a:r>
              <a:rPr lang="en-US" sz="2000" dirty="0">
                <a:solidFill>
                  <a:srgbClr val="4078F2"/>
                </a:solidFill>
                <a:cs typeface="Consolas" panose="020B0609020204030204" pitchFamily="49" charset="0"/>
              </a:rPr>
              <a:t>s</a:t>
            </a:r>
            <a:r>
              <a:rPr lang="en" sz="2000" dirty="0">
                <a:solidFill>
                  <a:srgbClr val="A626A4"/>
                </a:solidFill>
              </a:rPr>
              <a:t>(</a:t>
            </a:r>
            <a:r>
              <a:rPr lang="en" sz="2000" dirty="0">
                <a:solidFill>
                  <a:srgbClr val="986801"/>
                </a:solidFill>
              </a:rPr>
              <a:t>2</a:t>
            </a:r>
            <a:r>
              <a:rPr lang="en" sz="2000" dirty="0">
                <a:solidFill>
                  <a:srgbClr val="A626A4"/>
                </a:solidFill>
              </a:rPr>
              <a:t>)</a:t>
            </a:r>
            <a:r>
              <a:rPr lang="en" sz="2000" dirty="0"/>
              <a:t>;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for</a:t>
            </a:r>
            <a:endParaRPr lang="en" sz="2000" dirty="0"/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626A4"/>
                </a:solidFill>
              </a:rPr>
              <a:t>int</a:t>
            </a:r>
            <a:r>
              <a:rPr lang="en-US" sz="20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4078F2"/>
                </a:solidFill>
              </a:rPr>
              <a:t>        function1</a:t>
            </a:r>
            <a:r>
              <a:rPr lang="en-US" sz="2000" dirty="0">
                <a:solidFill>
                  <a:srgbClr val="A626A4"/>
                </a:solidFill>
              </a:rPr>
              <a:t>()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7" name="Прямоугольник 19">
            <a:extLst>
              <a:ext uri="{FF2B5EF4-FFF2-40B4-BE49-F238E27FC236}">
                <a16:creationId xmlns:a16="http://schemas.microsoft.com/office/drawing/2014/main" id="{8F71AF74-68D2-4E0B-AB15-5AA78D069ACC}"/>
              </a:ext>
            </a:extLst>
          </p:cNvPr>
          <p:cNvSpPr/>
          <p:nvPr/>
        </p:nvSpPr>
        <p:spPr>
          <a:xfrm>
            <a:off x="4008180" y="1470271"/>
            <a:ext cx="4175640" cy="267765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parallel num_threads(2)</a:t>
            </a:r>
            <a:endParaRPr lang="en" sz="20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000" dirty="0">
                <a:cs typeface="Consolas" panose="020B0609020204030204" pitchFamily="49" charset="0"/>
              </a:rPr>
              <a:t>{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for</a:t>
            </a:r>
            <a:endParaRPr lang="en" sz="2000" dirty="0"/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626A4"/>
                </a:solidFill>
              </a:rPr>
              <a:t>int</a:t>
            </a:r>
            <a:r>
              <a:rPr lang="en-US" sz="20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4078F2"/>
                </a:solidFill>
              </a:rPr>
              <a:t>        function1</a:t>
            </a:r>
            <a:r>
              <a:rPr lang="en-US" sz="2000" dirty="0">
                <a:solidFill>
                  <a:srgbClr val="A626A4"/>
                </a:solidFill>
              </a:rPr>
              <a:t>()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4" name="Прямоугольник 19">
            <a:extLst>
              <a:ext uri="{FF2B5EF4-FFF2-40B4-BE49-F238E27FC236}">
                <a16:creationId xmlns:a16="http://schemas.microsoft.com/office/drawing/2014/main" id="{02187D8C-D04B-44AA-BB69-7DB629EB426C}"/>
              </a:ext>
            </a:extLst>
          </p:cNvPr>
          <p:cNvSpPr/>
          <p:nvPr/>
        </p:nvSpPr>
        <p:spPr>
          <a:xfrm>
            <a:off x="8731060" y="1245398"/>
            <a:ext cx="3101280" cy="298543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ru-RU" sz="2000" dirty="0">
              <a:solidFill>
                <a:srgbClr val="4078F2"/>
              </a:solidFill>
              <a:cs typeface="Consolas" panose="020B0609020204030204" pitchFamily="49" charset="0"/>
            </a:endParaRPr>
          </a:p>
          <a:p>
            <a:r>
              <a:rPr lang="en" sz="2000" dirty="0">
                <a:solidFill>
                  <a:srgbClr val="4078F2"/>
                </a:solidFill>
                <a:cs typeface="Consolas" panose="020B0609020204030204" pitchFamily="49" charset="0"/>
              </a:rPr>
              <a:t>omp_</a:t>
            </a:r>
            <a:r>
              <a:rPr lang="en-US" sz="2000" dirty="0">
                <a:solidFill>
                  <a:srgbClr val="4078F2"/>
                </a:solidFill>
                <a:cs typeface="Consolas" panose="020B0609020204030204" pitchFamily="49" charset="0"/>
              </a:rPr>
              <a:t>set</a:t>
            </a:r>
            <a:r>
              <a:rPr lang="en" sz="2000" dirty="0">
                <a:solidFill>
                  <a:srgbClr val="4078F2"/>
                </a:solidFill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4078F2"/>
                </a:solidFill>
                <a:cs typeface="Consolas" panose="020B0609020204030204" pitchFamily="49" charset="0"/>
              </a:rPr>
              <a:t>num_</a:t>
            </a:r>
            <a:r>
              <a:rPr lang="en" sz="2000" dirty="0">
                <a:solidFill>
                  <a:srgbClr val="4078F2"/>
                </a:solidFill>
                <a:cs typeface="Consolas" panose="020B0609020204030204" pitchFamily="49" charset="0"/>
              </a:rPr>
              <a:t>thread</a:t>
            </a:r>
            <a:r>
              <a:rPr lang="en-US" sz="2000" dirty="0">
                <a:solidFill>
                  <a:srgbClr val="4078F2"/>
                </a:solidFill>
                <a:cs typeface="Consolas" panose="020B0609020204030204" pitchFamily="49" charset="0"/>
              </a:rPr>
              <a:t>s</a:t>
            </a:r>
            <a:r>
              <a:rPr lang="en" sz="2000" dirty="0">
                <a:solidFill>
                  <a:srgbClr val="A626A4"/>
                </a:solidFill>
              </a:rPr>
              <a:t>(</a:t>
            </a:r>
            <a:r>
              <a:rPr lang="en" sz="2000" dirty="0">
                <a:solidFill>
                  <a:srgbClr val="986801"/>
                </a:solidFill>
              </a:rPr>
              <a:t>2</a:t>
            </a:r>
            <a:r>
              <a:rPr lang="en" sz="2000" dirty="0">
                <a:solidFill>
                  <a:srgbClr val="A626A4"/>
                </a:solidFill>
              </a:rPr>
              <a:t>)</a:t>
            </a:r>
            <a:r>
              <a:rPr lang="en" sz="2000" dirty="0"/>
              <a:t>;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parallel</a:t>
            </a:r>
            <a:endParaRPr lang="en" sz="20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000" dirty="0">
                <a:cs typeface="Consolas" panose="020B0609020204030204" pitchFamily="49" charset="0"/>
              </a:rPr>
              <a:t>{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for</a:t>
            </a:r>
            <a:endParaRPr lang="en" sz="2000" dirty="0"/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626A4"/>
                </a:solidFill>
              </a:rPr>
              <a:t>int</a:t>
            </a:r>
            <a:r>
              <a:rPr lang="en-US" sz="20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0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4078F2"/>
                </a:solidFill>
              </a:rPr>
              <a:t>        function1</a:t>
            </a:r>
            <a:r>
              <a:rPr lang="en-US" sz="2000" dirty="0">
                <a:solidFill>
                  <a:srgbClr val="A626A4"/>
                </a:solidFill>
              </a:rPr>
              <a:t>()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26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4440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Необъявленные локальные переменные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478536" y="6144279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65E1588-6EAA-4BBC-884D-682272A24AAD}"/>
              </a:ext>
            </a:extLst>
          </p:cNvPr>
          <p:cNvSpPr/>
          <p:nvPr/>
        </p:nvSpPr>
        <p:spPr>
          <a:xfrm>
            <a:off x="217449" y="1093225"/>
            <a:ext cx="5673628" cy="264687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6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-US" sz="2400" dirty="0">
                <a:cs typeface="Consolas" panose="020B0609020204030204" pitchFamily="49" charset="0"/>
              </a:rPr>
              <a:t>;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parallel private</a:t>
            </a:r>
            <a:r>
              <a:rPr lang="en-US" sz="2400" dirty="0"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a</a:t>
            </a:r>
            <a:r>
              <a:rPr lang="en-US" sz="2400" dirty="0">
                <a:cs typeface="Consolas" panose="020B0609020204030204" pitchFamily="49" charset="0"/>
              </a:rPr>
              <a:t>)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204741FB-9226-4256-86A2-EF6A668FC6F4}"/>
              </a:ext>
            </a:extLst>
          </p:cNvPr>
          <p:cNvSpPr/>
          <p:nvPr/>
        </p:nvSpPr>
        <p:spPr>
          <a:xfrm>
            <a:off x="6248400" y="1075303"/>
            <a:ext cx="5673628" cy="30162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6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-US" sz="2400" dirty="0">
                <a:cs typeface="Consolas" panose="020B0609020204030204" pitchFamily="49" charset="0"/>
              </a:rPr>
              <a:t>;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parallel private</a:t>
            </a:r>
            <a:r>
              <a:rPr lang="en-US" sz="2400" dirty="0"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a</a:t>
            </a:r>
            <a:r>
              <a:rPr lang="en-US" sz="2400" dirty="0">
                <a:cs typeface="Consolas" panose="020B0609020204030204" pitchFamily="49" charset="0"/>
              </a:rPr>
              <a:t>)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-US" sz="2400" dirty="0">
                <a:cs typeface="Consolas" panose="020B0609020204030204" pitchFamily="49" charset="0"/>
              </a:rPr>
              <a:t>;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96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4440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Локальные переменные не помечены должным образом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478536" y="6144279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65E1588-6EAA-4BBC-884D-682272A24AAD}"/>
              </a:ext>
            </a:extLst>
          </p:cNvPr>
          <p:cNvSpPr/>
          <p:nvPr/>
        </p:nvSpPr>
        <p:spPr>
          <a:xfrm>
            <a:off x="217449" y="1093225"/>
            <a:ext cx="5673628" cy="418576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6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A626A4"/>
                </a:solidFill>
                <a:cs typeface="Consolas" panose="020B0609020204030204" pitchFamily="49" charset="0"/>
              </a:rPr>
              <a:t>size_t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en-US" sz="2200" dirty="0" err="1">
                <a:cs typeface="Consolas" panose="020B0609020204030204" pitchFamily="49" charset="0"/>
              </a:rPr>
              <a:t>i</a:t>
            </a:r>
            <a:r>
              <a:rPr lang="en-US" sz="2200" dirty="0">
                <a:cs typeface="Consolas" panose="020B0609020204030204" pitchFamily="49" charset="0"/>
              </a:rPr>
              <a:t>;</a:t>
            </a:r>
            <a:endParaRPr lang="en" sz="2200" dirty="0"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 parallel sections</a:t>
            </a:r>
            <a:r>
              <a:rPr lang="ru-RU" sz="2200" dirty="0">
                <a:solidFill>
                  <a:srgbClr val="986801"/>
                </a:solidFill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(2)</a:t>
            </a:r>
          </a:p>
          <a:p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section</a:t>
            </a:r>
            <a:endParaRPr lang="en" sz="22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!=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arraySize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i)</a:t>
            </a:r>
          </a:p>
          <a:p>
            <a:r>
              <a:rPr lang="en" sz="2200" dirty="0">
                <a:solidFill>
                  <a:srgbClr val="4078F2"/>
                </a:solidFill>
                <a:cs typeface="Consolas" panose="020B0609020204030204" pitchFamily="49" charset="0"/>
              </a:rPr>
              <a:t>        </a:t>
            </a:r>
            <a:r>
              <a:rPr lang="en" sz="2200" dirty="0">
                <a:solidFill>
                  <a:srgbClr val="C00000"/>
                </a:solidFill>
                <a:cs typeface="Consolas" panose="020B0609020204030204" pitchFamily="49" charset="0"/>
              </a:rPr>
              <a:t>array</a:t>
            </a:r>
            <a:r>
              <a:rPr lang="en" sz="2200" dirty="0">
                <a:cs typeface="Consolas" panose="020B0609020204030204" pitchFamily="49" charset="0"/>
              </a:rPr>
              <a:t>[i].</a:t>
            </a:r>
            <a:r>
              <a:rPr lang="en" sz="2200" dirty="0">
                <a:solidFill>
                  <a:srgbClr val="C00000"/>
                </a:solidFill>
                <a:cs typeface="Consolas" panose="020B0609020204030204" pitchFamily="49" charset="0"/>
              </a:rPr>
              <a:t>a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A626A4"/>
                </a:solidFill>
              </a:rPr>
              <a:t>=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986801"/>
                </a:solidFill>
              </a:rPr>
              <a:t>1</a:t>
            </a:r>
            <a:r>
              <a:rPr lang="en" sz="2200" dirty="0">
                <a:cs typeface="Consolas" panose="020B0609020204030204" pitchFamily="49" charset="0"/>
              </a:rPr>
              <a:t>;</a:t>
            </a:r>
            <a:endParaRPr lang="en-US" sz="2200" dirty="0"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section</a:t>
            </a:r>
            <a:endParaRPr lang="en" sz="22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!=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arraySize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i)</a:t>
            </a:r>
          </a:p>
          <a:p>
            <a:r>
              <a:rPr lang="en" sz="2200" dirty="0">
                <a:solidFill>
                  <a:srgbClr val="4078F2"/>
                </a:solidFill>
                <a:cs typeface="Consolas" panose="020B0609020204030204" pitchFamily="49" charset="0"/>
              </a:rPr>
              <a:t>        </a:t>
            </a:r>
            <a:r>
              <a:rPr lang="en" sz="2200" dirty="0">
                <a:solidFill>
                  <a:srgbClr val="C00000"/>
                </a:solidFill>
                <a:cs typeface="Consolas" panose="020B0609020204030204" pitchFamily="49" charset="0"/>
              </a:rPr>
              <a:t>array</a:t>
            </a:r>
            <a:r>
              <a:rPr lang="en" sz="2200" dirty="0">
                <a:cs typeface="Consolas" panose="020B0609020204030204" pitchFamily="49" charset="0"/>
              </a:rPr>
              <a:t>[i].</a:t>
            </a:r>
            <a:r>
              <a:rPr lang="en-US" sz="2200" dirty="0">
                <a:solidFill>
                  <a:srgbClr val="C00000"/>
                </a:solidFill>
                <a:cs typeface="Consolas" panose="020B0609020204030204" pitchFamily="49" charset="0"/>
              </a:rPr>
              <a:t>b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A626A4"/>
                </a:solidFill>
              </a:rPr>
              <a:t>=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986801"/>
                </a:solidFill>
              </a:rPr>
              <a:t>2</a:t>
            </a:r>
            <a:r>
              <a:rPr lang="en" sz="2200" dirty="0">
                <a:cs typeface="Consolas" panose="020B0609020204030204" pitchFamily="49" charset="0"/>
              </a:rPr>
              <a:t>;</a:t>
            </a:r>
            <a:endParaRPr lang="en-US" sz="2200" dirty="0">
              <a:cs typeface="Consolas" panose="020B0609020204030204" pitchFamily="49" charset="0"/>
            </a:endParaRPr>
          </a:p>
          <a:p>
            <a:r>
              <a:rPr lang="en-US" sz="22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204741FB-9226-4256-86A2-EF6A668FC6F4}"/>
              </a:ext>
            </a:extLst>
          </p:cNvPr>
          <p:cNvSpPr/>
          <p:nvPr/>
        </p:nvSpPr>
        <p:spPr>
          <a:xfrm>
            <a:off x="6248400" y="1075303"/>
            <a:ext cx="5673628" cy="38779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6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 parallel sections</a:t>
            </a:r>
            <a:r>
              <a:rPr lang="ru-RU" sz="2200" dirty="0">
                <a:solidFill>
                  <a:srgbClr val="986801"/>
                </a:solidFill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(2)</a:t>
            </a:r>
          </a:p>
          <a:p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section</a:t>
            </a:r>
            <a:endParaRPr lang="en" sz="22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200" dirty="0" err="1">
                <a:solidFill>
                  <a:srgbClr val="A626A4"/>
                </a:solidFill>
                <a:cs typeface="Consolas" panose="020B0609020204030204" pitchFamily="49" charset="0"/>
              </a:rPr>
              <a:t>size_t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!=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arraySize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i)</a:t>
            </a:r>
          </a:p>
          <a:p>
            <a:r>
              <a:rPr lang="en" sz="2200" dirty="0">
                <a:solidFill>
                  <a:srgbClr val="4078F2"/>
                </a:solidFill>
                <a:cs typeface="Consolas" panose="020B0609020204030204" pitchFamily="49" charset="0"/>
              </a:rPr>
              <a:t>        </a:t>
            </a:r>
            <a:r>
              <a:rPr lang="en" sz="2200" dirty="0">
                <a:solidFill>
                  <a:srgbClr val="C00000"/>
                </a:solidFill>
                <a:cs typeface="Consolas" panose="020B0609020204030204" pitchFamily="49" charset="0"/>
              </a:rPr>
              <a:t>array</a:t>
            </a:r>
            <a:r>
              <a:rPr lang="en" sz="2200" dirty="0">
                <a:cs typeface="Consolas" panose="020B0609020204030204" pitchFamily="49" charset="0"/>
              </a:rPr>
              <a:t>[i].</a:t>
            </a:r>
            <a:r>
              <a:rPr lang="en" sz="2200" dirty="0">
                <a:solidFill>
                  <a:srgbClr val="C00000"/>
                </a:solidFill>
                <a:cs typeface="Consolas" panose="020B0609020204030204" pitchFamily="49" charset="0"/>
              </a:rPr>
              <a:t>a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A626A4"/>
                </a:solidFill>
              </a:rPr>
              <a:t>=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986801"/>
                </a:solidFill>
              </a:rPr>
              <a:t>1</a:t>
            </a:r>
            <a:r>
              <a:rPr lang="en" sz="2200" dirty="0">
                <a:cs typeface="Consolas" panose="020B0609020204030204" pitchFamily="49" charset="0"/>
              </a:rPr>
              <a:t>;</a:t>
            </a:r>
            <a:endParaRPr lang="en-US" sz="2200" dirty="0"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omp </a:t>
            </a:r>
            <a:r>
              <a:rPr lang="en-US" sz="2200" dirty="0">
                <a:solidFill>
                  <a:srgbClr val="986801"/>
                </a:solidFill>
                <a:cs typeface="Consolas" panose="020B0609020204030204" pitchFamily="49" charset="0"/>
              </a:rPr>
              <a:t>section</a:t>
            </a:r>
            <a:endParaRPr lang="en" sz="2200" dirty="0">
              <a:solidFill>
                <a:srgbClr val="986801"/>
              </a:solidFill>
              <a:cs typeface="Consolas" panose="020B0609020204030204" pitchFamily="49" charset="0"/>
            </a:endParaRPr>
          </a:p>
          <a:p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200" dirty="0" err="1">
                <a:solidFill>
                  <a:srgbClr val="A626A4"/>
                </a:solidFill>
                <a:cs typeface="Consolas" panose="020B0609020204030204" pitchFamily="49" charset="0"/>
              </a:rPr>
              <a:t>size_t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!=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333333"/>
                </a:solidFill>
                <a:cs typeface="Consolas" panose="020B0609020204030204" pitchFamily="49" charset="0"/>
              </a:rPr>
              <a:t>arraySize</a:t>
            </a:r>
            <a:r>
              <a:rPr lang="en-US" sz="22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2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200" dirty="0">
                <a:solidFill>
                  <a:srgbClr val="333333"/>
                </a:solidFill>
                <a:cs typeface="Consolas" panose="020B0609020204030204" pitchFamily="49" charset="0"/>
              </a:rPr>
              <a:t>i)</a:t>
            </a:r>
          </a:p>
          <a:p>
            <a:r>
              <a:rPr lang="en" sz="2200" dirty="0">
                <a:solidFill>
                  <a:srgbClr val="4078F2"/>
                </a:solidFill>
                <a:cs typeface="Consolas" panose="020B0609020204030204" pitchFamily="49" charset="0"/>
              </a:rPr>
              <a:t>        </a:t>
            </a:r>
            <a:r>
              <a:rPr lang="en" sz="2200" dirty="0">
                <a:solidFill>
                  <a:srgbClr val="C00000"/>
                </a:solidFill>
                <a:cs typeface="Consolas" panose="020B0609020204030204" pitchFamily="49" charset="0"/>
              </a:rPr>
              <a:t>array</a:t>
            </a:r>
            <a:r>
              <a:rPr lang="en" sz="2200" dirty="0">
                <a:cs typeface="Consolas" panose="020B0609020204030204" pitchFamily="49" charset="0"/>
              </a:rPr>
              <a:t>[i].</a:t>
            </a:r>
            <a:r>
              <a:rPr lang="en-US" sz="2200" dirty="0">
                <a:solidFill>
                  <a:srgbClr val="C00000"/>
                </a:solidFill>
                <a:cs typeface="Consolas" panose="020B0609020204030204" pitchFamily="49" charset="0"/>
              </a:rPr>
              <a:t>b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A626A4"/>
                </a:solidFill>
              </a:rPr>
              <a:t>=</a:t>
            </a:r>
            <a:r>
              <a:rPr lang="en" sz="2200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" sz="2200" dirty="0">
                <a:solidFill>
                  <a:srgbClr val="986801"/>
                </a:solidFill>
              </a:rPr>
              <a:t>2</a:t>
            </a:r>
            <a:r>
              <a:rPr lang="en" sz="2200" dirty="0">
                <a:cs typeface="Consolas" panose="020B0609020204030204" pitchFamily="49" charset="0"/>
              </a:rPr>
              <a:t>;</a:t>
            </a:r>
            <a:endParaRPr lang="en-US" sz="2200" dirty="0">
              <a:cs typeface="Consolas" panose="020B0609020204030204" pitchFamily="49" charset="0"/>
            </a:endParaRPr>
          </a:p>
          <a:p>
            <a:r>
              <a:rPr lang="en-US" sz="2200" dirty="0"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55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Измерение накладных расходов на создание потоков </a:t>
            </a:r>
            <a:endParaRPr lang="en-US" sz="2600" b="1" dirty="0">
              <a:solidFill>
                <a:schemeClr val="bg1"/>
              </a:solidFill>
              <a:latin typeface="+mn-lt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 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OpenMP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3A7DAC6-3575-415A-9668-10C372E4FED6}"/>
              </a:ext>
            </a:extLst>
          </p:cNvPr>
          <p:cNvSpPr/>
          <p:nvPr/>
        </p:nvSpPr>
        <p:spPr>
          <a:xfrm>
            <a:off x="166076" y="4939976"/>
            <a:ext cx="8501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Функция </a:t>
            </a:r>
            <a:r>
              <a:rPr lang="ru-RU" sz="2800" dirty="0" err="1"/>
              <a:t>omp_get_max_threads</a:t>
            </a:r>
            <a:r>
              <a:rPr lang="ru-RU" sz="2800" dirty="0"/>
              <a:t> позволяет узнать максимальное количество потоков (в примере это число равно 381). </a:t>
            </a:r>
            <a:endParaRPr lang="en-US" sz="1600" dirty="0"/>
          </a:p>
        </p:txBody>
      </p:sp>
      <p:sp>
        <p:nvSpPr>
          <p:cNvPr id="17" name="Прямоугольник 2">
            <a:extLst>
              <a:ext uri="{FF2B5EF4-FFF2-40B4-BE49-F238E27FC236}">
                <a16:creationId xmlns:a16="http://schemas.microsoft.com/office/drawing/2014/main" id="{B9028A62-0A42-471F-9B57-D540E366734A}"/>
              </a:ext>
            </a:extLst>
          </p:cNvPr>
          <p:cNvSpPr/>
          <p:nvPr/>
        </p:nvSpPr>
        <p:spPr>
          <a:xfrm>
            <a:off x="896496" y="1030362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" sz="26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6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382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6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 {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 err="1">
                <a:solidFill>
                  <a:srgbClr val="4078F2"/>
                </a:solidFill>
                <a:cs typeface="Consolas" panose="020B0609020204030204" pitchFamily="49" charset="0"/>
              </a:rPr>
              <a:t>omp_set_num_threads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 err="1">
                <a:solidFill>
                  <a:srgbClr val="4078F2"/>
                </a:solidFill>
                <a:cs typeface="Consolas" panose="020B0609020204030204" pitchFamily="49" charset="0"/>
              </a:rPr>
              <a:t>gettimeofday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&amp;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T1,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NULL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endParaRPr lang="en" sz="26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master</a:t>
            </a:r>
            <a:endParaRPr lang="en" sz="26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    s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 err="1">
                <a:solidFill>
                  <a:srgbClr val="4078F2"/>
                </a:solidFill>
                <a:cs typeface="Consolas" panose="020B0609020204030204" pitchFamily="49" charset="0"/>
              </a:rPr>
              <a:t>gettimeofday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&amp;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T2,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NULL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 err="1">
                <a:solidFill>
                  <a:srgbClr val="4078F2"/>
                </a:solidFill>
                <a:cs typeface="Consolas" panose="020B0609020204030204" pitchFamily="49" charset="0"/>
              </a:rPr>
              <a:t>print_delta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(T2, T1);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  <a:endParaRPr lang="en" sz="2600" b="0" dirty="0">
              <a:solidFill>
                <a:srgbClr val="333333"/>
              </a:solidFill>
              <a:effectLst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3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Неосторожное использование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lastprivate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 19">
            <a:extLst>
              <a:ext uri="{FF2B5EF4-FFF2-40B4-BE49-F238E27FC236}">
                <a16:creationId xmlns:a16="http://schemas.microsoft.com/office/drawing/2014/main" id="{31771C3F-88A8-4161-9B00-7C2BE5C3EEB5}"/>
              </a:ext>
            </a:extLst>
          </p:cNvPr>
          <p:cNvSpPr/>
          <p:nvPr/>
        </p:nvSpPr>
        <p:spPr>
          <a:xfrm>
            <a:off x="683568" y="1223932"/>
            <a:ext cx="5544616" cy="532453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>
                <a:cs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986801"/>
                </a:solidFill>
              </a:rPr>
              <a:t>1</a:t>
            </a:r>
            <a:r>
              <a:rPr lang="en-US" sz="2000" dirty="0">
                <a:cs typeface="Consolas" panose="020B0609020204030204" pitchFamily="49" charset="0"/>
              </a:rPr>
              <a:t>;</a:t>
            </a:r>
            <a:endParaRPr lang="en" sz="2000" dirty="0">
              <a:cs typeface="Consolas" panose="020B0609020204030204" pitchFamily="49" charset="0"/>
            </a:endParaRP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parallel </a:t>
            </a:r>
          </a:p>
          <a:p>
            <a:r>
              <a:rPr lang="en-US" sz="2000" dirty="0">
                <a:cs typeface="Consolas" panose="020B0609020204030204" pitchFamily="49" charset="0"/>
              </a:rPr>
              <a:t>{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sections </a:t>
            </a:r>
            <a:r>
              <a:rPr lang="en-US" sz="2000" dirty="0" err="1">
                <a:solidFill>
                  <a:srgbClr val="986801"/>
                </a:solidFill>
                <a:cs typeface="Consolas" panose="020B0609020204030204" pitchFamily="49" charset="0"/>
              </a:rPr>
              <a:t>lastprivate</a:t>
            </a:r>
            <a:r>
              <a:rPr lang="en-US" sz="2000" dirty="0"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a</a:t>
            </a:r>
            <a:r>
              <a:rPr lang="en-US" sz="2000" dirty="0"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    </a:t>
            </a:r>
            <a:r>
              <a:rPr lang="en-US" sz="2000" dirty="0">
                <a:cs typeface="Consolas" panose="020B0609020204030204" pitchFamily="49" charset="0"/>
              </a:rPr>
              <a:t>{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    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section</a:t>
            </a:r>
          </a:p>
          <a:p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        </a:t>
            </a:r>
            <a:r>
              <a:rPr lang="en-US" sz="2000" dirty="0"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          </a:t>
            </a:r>
            <a:r>
              <a:rPr lang="en" sz="2000" dirty="0">
                <a:solidFill>
                  <a:srgbClr val="0070C0"/>
                </a:solidFill>
                <a:cs typeface="Consolas" panose="020B0609020204030204" pitchFamily="49" charset="0"/>
              </a:rPr>
              <a:t>…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0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code1</a:t>
            </a:r>
          </a:p>
          <a:p>
            <a:r>
              <a:rPr lang="en-US" sz="2000" dirty="0">
                <a:cs typeface="Consolas" panose="020B0609020204030204" pitchFamily="49" charset="0"/>
              </a:rPr>
              <a:t>            a = </a:t>
            </a:r>
            <a:r>
              <a:rPr lang="en-US" sz="2000" dirty="0">
                <a:solidFill>
                  <a:srgbClr val="986801"/>
                </a:solidFill>
              </a:rPr>
              <a:t>10</a:t>
            </a:r>
            <a:r>
              <a:rPr lang="en-US" sz="2000" dirty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cs typeface="Consolas" panose="020B0609020204030204" pitchFamily="49" charset="0"/>
              </a:rPr>
              <a:t>        }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       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section</a:t>
            </a:r>
          </a:p>
          <a:p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        </a:t>
            </a:r>
            <a:r>
              <a:rPr lang="en-US" sz="2000" dirty="0"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          </a:t>
            </a:r>
            <a:r>
              <a:rPr lang="en" sz="2000" dirty="0">
                <a:solidFill>
                  <a:srgbClr val="0070C0"/>
                </a:solidFill>
                <a:cs typeface="Consolas" panose="020B0609020204030204" pitchFamily="49" charset="0"/>
              </a:rPr>
              <a:t>…</a:t>
            </a:r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</a:t>
            </a:r>
            <a:r>
              <a:rPr lang="en" sz="20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code2</a:t>
            </a:r>
          </a:p>
          <a:p>
            <a:r>
              <a:rPr lang="en-US" sz="2000" dirty="0">
                <a:cs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cs typeface="Consolas" panose="020B0609020204030204" pitchFamily="49" charset="0"/>
              </a:rPr>
              <a:t>    }</a:t>
            </a:r>
          </a:p>
          <a:p>
            <a:r>
              <a:rPr lang="en" sz="2000" dirty="0">
                <a:solidFill>
                  <a:srgbClr val="A626A4"/>
                </a:solidFill>
                <a:cs typeface="Consolas" panose="020B0609020204030204" pitchFamily="49" charset="0"/>
              </a:rPr>
              <a:t> #pragma</a:t>
            </a:r>
            <a:r>
              <a:rPr lang="en" sz="20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86801"/>
                </a:solidFill>
                <a:cs typeface="Consolas" panose="020B0609020204030204" pitchFamily="49" charset="0"/>
              </a:rPr>
              <a:t>omp barrier</a:t>
            </a:r>
          </a:p>
          <a:p>
            <a:r>
              <a:rPr lang="en-US" sz="20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3" name="Star: 10 Points 1">
            <a:extLst>
              <a:ext uri="{FF2B5EF4-FFF2-40B4-BE49-F238E27FC236}">
                <a16:creationId xmlns:a16="http://schemas.microsoft.com/office/drawing/2014/main" id="{C60BCEC0-58DF-42D1-B973-BB605D5CA5F6}"/>
              </a:ext>
            </a:extLst>
          </p:cNvPr>
          <p:cNvSpPr/>
          <p:nvPr/>
        </p:nvSpPr>
        <p:spPr>
          <a:xfrm>
            <a:off x="1331640" y="3676721"/>
            <a:ext cx="936104" cy="400352"/>
          </a:xfrm>
          <a:prstGeom prst="star10">
            <a:avLst>
              <a:gd name="adj" fmla="val 42533"/>
              <a:gd name="hf" fmla="val 105146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Curved 4">
            <a:extLst>
              <a:ext uri="{FF2B5EF4-FFF2-40B4-BE49-F238E27FC236}">
                <a16:creationId xmlns:a16="http://schemas.microsoft.com/office/drawing/2014/main" id="{704BEA9B-2F1D-4591-9800-16E3543D073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1619672" y="3938755"/>
            <a:ext cx="648073" cy="1371599"/>
          </a:xfrm>
          <a:prstGeom prst="curvedConnector4">
            <a:avLst>
              <a:gd name="adj1" fmla="val -254755"/>
              <a:gd name="adj2" fmla="val 112449"/>
            </a:avLst>
          </a:prstGeom>
          <a:ln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8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4440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Одновременное использование общего ресурса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478536" y="6144279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65E1588-6EAA-4BBC-884D-682272A24AAD}"/>
              </a:ext>
            </a:extLst>
          </p:cNvPr>
          <p:cNvSpPr/>
          <p:nvPr/>
        </p:nvSpPr>
        <p:spPr>
          <a:xfrm>
            <a:off x="217449" y="1093225"/>
            <a:ext cx="5673628" cy="2277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6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parallel 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-US" sz="2400" dirty="0"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-US" sz="2400" dirty="0">
                <a:cs typeface="Consolas" panose="020B0609020204030204" pitchFamily="49" charset="0"/>
              </a:rPr>
              <a:t>)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Hello World!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Прямоугольник 19">
            <a:extLst>
              <a:ext uri="{FF2B5EF4-FFF2-40B4-BE49-F238E27FC236}">
                <a16:creationId xmlns:a16="http://schemas.microsoft.com/office/drawing/2014/main" id="{204741FB-9226-4256-86A2-EF6A668FC6F4}"/>
              </a:ext>
            </a:extLst>
          </p:cNvPr>
          <p:cNvSpPr/>
          <p:nvPr/>
        </p:nvSpPr>
        <p:spPr>
          <a:xfrm>
            <a:off x="6248400" y="1075303"/>
            <a:ext cx="5673628" cy="264687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6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parallel 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num_threads</a:t>
            </a:r>
            <a:r>
              <a:rPr lang="en-US" sz="2400" dirty="0"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2</a:t>
            </a:r>
            <a:r>
              <a:rPr lang="en-US" sz="2400" dirty="0">
                <a:cs typeface="Consolas" panose="020B0609020204030204" pitchFamily="49" charset="0"/>
              </a:rPr>
              <a:t>)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critical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    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Hello World!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1714B468-92F0-452B-BDA1-22B8C26FEB42}"/>
              </a:ext>
            </a:extLst>
          </p:cNvPr>
          <p:cNvSpPr/>
          <p:nvPr/>
        </p:nvSpPr>
        <p:spPr>
          <a:xfrm>
            <a:off x="1456224" y="4103930"/>
            <a:ext cx="3024336" cy="830997"/>
          </a:xfrm>
          <a:prstGeom prst="rect">
            <a:avLst/>
          </a:prstGeom>
          <a:ln w="12700" cmpd="dbl">
            <a:solidFill>
              <a:schemeClr val="tx2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0A14F"/>
                </a:solidFill>
                <a:cs typeface="Consolas" panose="020B0609020204030204" pitchFamily="49" charset="0"/>
              </a:rPr>
              <a:t>HellHell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0A14F"/>
                </a:solidFill>
                <a:cs typeface="Consolas" panose="020B0609020204030204" pitchFamily="49" charset="0"/>
              </a:rPr>
              <a:t>oo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50A14F"/>
                </a:solidFill>
                <a:cs typeface="Consolas" panose="020B0609020204030204" pitchFamily="49" charset="0"/>
              </a:rPr>
              <a:t>WorWlodrl</a:t>
            </a:r>
            <a:endParaRPr lang="en-US" sz="2400" dirty="0">
              <a:solidFill>
                <a:srgbClr val="50A14F"/>
              </a:solidFill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d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</p:txBody>
      </p:sp>
      <p:cxnSp>
        <p:nvCxnSpPr>
          <p:cNvPr id="17" name="Straight Arrow Connector 2">
            <a:extLst>
              <a:ext uri="{FF2B5EF4-FFF2-40B4-BE49-F238E27FC236}">
                <a16:creationId xmlns:a16="http://schemas.microsoft.com/office/drawing/2014/main" id="{AE1D12A1-89A7-49CC-931C-A62AB7A71CCF}"/>
              </a:ext>
            </a:extLst>
          </p:cNvPr>
          <p:cNvCxnSpPr>
            <a:cxnSpLocks/>
          </p:cNvCxnSpPr>
          <p:nvPr/>
        </p:nvCxnSpPr>
        <p:spPr>
          <a:xfrm>
            <a:off x="2820144" y="3414405"/>
            <a:ext cx="0" cy="649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5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Незащищенный доступ к общей памяти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>
                <a:solidFill>
                  <a:schemeClr val="bg1"/>
                </a:solidFill>
              </a:rPr>
              <a:t>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36ECE-F711-4155-860E-AF010DDE5ACE}"/>
              </a:ext>
            </a:extLst>
          </p:cNvPr>
          <p:cNvSpPr txBox="1"/>
          <p:nvPr/>
        </p:nvSpPr>
        <p:spPr>
          <a:xfrm>
            <a:off x="260983" y="5329797"/>
            <a:ext cx="814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статье А. Колосова, А. Карпова, Е. Рыжикова «32 подводных камня </a:t>
            </a:r>
            <a:r>
              <a:rPr lang="ru-RU" dirty="0" err="1"/>
              <a:t>OpenMP</a:t>
            </a:r>
            <a:r>
              <a:rPr lang="ru-RU" dirty="0"/>
              <a:t> при программировании на Си++»: </a:t>
            </a:r>
            <a:r>
              <a:rPr lang="en-US" dirty="0">
                <a:hlinkClick r:id="rId4"/>
              </a:rPr>
              <a:t>https://www.viva64.com/ru/a/0054/</a:t>
            </a:r>
            <a:endParaRPr lang="ru-RU" dirty="0"/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FE6CB5A8-49D2-4E3D-B79C-047177630727}"/>
              </a:ext>
            </a:extLst>
          </p:cNvPr>
          <p:cNvSpPr/>
          <p:nvPr/>
        </p:nvSpPr>
        <p:spPr>
          <a:xfrm>
            <a:off x="211109" y="1316383"/>
            <a:ext cx="3233131" cy="267765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cs typeface="Consolas" panose="020B0609020204030204" pitchFamily="49" charset="0"/>
              </a:rPr>
              <a:t>НЕПРАВИЛЬНО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-US" sz="2400" dirty="0">
                <a:cs typeface="Consolas" panose="020B0609020204030204" pitchFamily="49" charset="0"/>
              </a:rPr>
              <a:t>;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parallel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a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Прямоугольник 19">
            <a:extLst>
              <a:ext uri="{FF2B5EF4-FFF2-40B4-BE49-F238E27FC236}">
                <a16:creationId xmlns:a16="http://schemas.microsoft.com/office/drawing/2014/main" id="{8F71AF74-68D2-4E0B-AB15-5AA78D069ACC}"/>
              </a:ext>
            </a:extLst>
          </p:cNvPr>
          <p:cNvSpPr/>
          <p:nvPr/>
        </p:nvSpPr>
        <p:spPr>
          <a:xfrm>
            <a:off x="3726210" y="1245398"/>
            <a:ext cx="3352740" cy="30469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en" sz="2000" dirty="0">
              <a:solidFill>
                <a:srgbClr val="A626A4"/>
              </a:solidFill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-US" sz="2400" dirty="0">
                <a:cs typeface="Consolas" panose="020B0609020204030204" pitchFamily="49" charset="0"/>
              </a:rPr>
              <a:t>;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parallel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" sz="2400" dirty="0"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400" dirty="0">
                <a:solidFill>
                  <a:srgbClr val="986801"/>
                </a:solidFill>
                <a:cs typeface="Consolas" panose="020B0609020204030204" pitchFamily="49" charset="0"/>
              </a:rPr>
              <a:t> atomic</a:t>
            </a:r>
            <a:endParaRPr lang="en" sz="2400" dirty="0"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cs typeface="Consolas" panose="020B0609020204030204" pitchFamily="49" charset="0"/>
              </a:rPr>
              <a:t>    a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Прямоугольник 19">
            <a:extLst>
              <a:ext uri="{FF2B5EF4-FFF2-40B4-BE49-F238E27FC236}">
                <a16:creationId xmlns:a16="http://schemas.microsoft.com/office/drawing/2014/main" id="{02187D8C-D04B-44AA-BB69-7DB629EB426C}"/>
              </a:ext>
            </a:extLst>
          </p:cNvPr>
          <p:cNvSpPr/>
          <p:nvPr/>
        </p:nvSpPr>
        <p:spPr>
          <a:xfrm>
            <a:off x="7360921" y="1245398"/>
            <a:ext cx="4619970" cy="260071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  <a:cs typeface="Consolas" panose="020B0609020204030204" pitchFamily="49" charset="0"/>
              </a:rPr>
              <a:t>ПРАВИЛЬНО</a:t>
            </a:r>
            <a:r>
              <a:rPr lang="en-US" sz="2800" dirty="0">
                <a:solidFill>
                  <a:srgbClr val="00B050"/>
                </a:solidFill>
                <a:cs typeface="Consolas" panose="020B0609020204030204" pitchFamily="49" charset="0"/>
              </a:rPr>
              <a:t>:</a:t>
            </a:r>
          </a:p>
          <a:p>
            <a:endParaRPr lang="ru-RU" sz="2000" dirty="0">
              <a:solidFill>
                <a:srgbClr val="4078F2"/>
              </a:solidFill>
              <a:cs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-US" sz="2300" dirty="0">
                <a:cs typeface="Consolas" panose="020B0609020204030204" pitchFamily="49" charset="0"/>
              </a:rPr>
              <a:t> a = </a:t>
            </a:r>
            <a:r>
              <a:rPr lang="en-US" sz="2300" dirty="0">
                <a:solidFill>
                  <a:srgbClr val="986801"/>
                </a:solidFill>
                <a:cs typeface="Consolas" panose="020B0609020204030204" pitchFamily="49" charset="0"/>
              </a:rPr>
              <a:t>0</a:t>
            </a:r>
            <a:r>
              <a:rPr lang="en-US" sz="2300" dirty="0">
                <a:cs typeface="Consolas" panose="020B0609020204030204" pitchFamily="49" charset="0"/>
              </a:rPr>
              <a:t>;</a:t>
            </a:r>
            <a:endParaRPr lang="en" sz="2300" dirty="0">
              <a:cs typeface="Consolas" panose="020B0609020204030204" pitchFamily="49" charset="0"/>
            </a:endParaRPr>
          </a:p>
          <a:p>
            <a:r>
              <a:rPr lang="en" sz="23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3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-US" sz="2300" dirty="0">
                <a:solidFill>
                  <a:srgbClr val="986801"/>
                </a:solidFill>
                <a:cs typeface="Consolas" panose="020B0609020204030204" pitchFamily="49" charset="0"/>
              </a:rPr>
              <a:t> parallel reduction</a:t>
            </a:r>
            <a:r>
              <a:rPr lang="en-US" sz="2300" dirty="0">
                <a:cs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986801"/>
                </a:solidFill>
                <a:cs typeface="Consolas" panose="020B0609020204030204" pitchFamily="49" charset="0"/>
              </a:rPr>
              <a:t>+:a</a:t>
            </a:r>
            <a:r>
              <a:rPr lang="en-US" sz="2300" dirty="0">
                <a:cs typeface="Consolas" panose="020B0609020204030204" pitchFamily="49" charset="0"/>
              </a:rPr>
              <a:t>)</a:t>
            </a:r>
            <a:endParaRPr lang="en" sz="2300" dirty="0">
              <a:cs typeface="Consolas" panose="020B0609020204030204" pitchFamily="49" charset="0"/>
            </a:endParaRPr>
          </a:p>
          <a:p>
            <a:r>
              <a:rPr lang="en" sz="2300" dirty="0">
                <a:cs typeface="Consolas" panose="020B0609020204030204" pitchFamily="49" charset="0"/>
              </a:rPr>
              <a:t>{</a:t>
            </a:r>
          </a:p>
          <a:p>
            <a:r>
              <a:rPr lang="en-US" sz="2300" dirty="0">
                <a:solidFill>
                  <a:srgbClr val="333333"/>
                </a:solidFill>
                <a:cs typeface="Consolas" panose="020B0609020204030204" pitchFamily="49" charset="0"/>
              </a:rPr>
              <a:t>    a</a:t>
            </a:r>
            <a:r>
              <a:rPr lang="en" sz="23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3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3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98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34541" y="2325173"/>
            <a:ext cx="9185390" cy="6075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3900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Измерение накладных расходов на создание потоков </a:t>
            </a:r>
            <a:endParaRPr lang="en-US" sz="2600" b="1" dirty="0">
              <a:solidFill>
                <a:schemeClr val="bg1"/>
              </a:solidFill>
              <a:latin typeface="+mn-lt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 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OpenMP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(2)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4DAC3F-4B74-4F8C-B5A1-B490FCE3C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2" y="1083721"/>
            <a:ext cx="8620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Вложенный параллелизм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4" name="Таблица 17">
            <a:extLst>
              <a:ext uri="{FF2B5EF4-FFF2-40B4-BE49-F238E27FC236}">
                <a16:creationId xmlns:a16="http://schemas.microsoft.com/office/drawing/2014/main" id="{C296C93C-6C1B-41F9-9726-8AD24E352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62533"/>
              </p:ext>
            </p:extLst>
          </p:nvPr>
        </p:nvGraphicFramePr>
        <p:xfrm>
          <a:off x="255864" y="1030362"/>
          <a:ext cx="9985416" cy="4559987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5502054">
                  <a:extLst>
                    <a:ext uri="{9D8B030D-6E8A-4147-A177-3AD203B41FA5}">
                      <a16:colId xmlns:a16="http://schemas.microsoft.com/office/drawing/2014/main" val="625049436"/>
                    </a:ext>
                  </a:extLst>
                </a:gridCol>
                <a:gridCol w="4483362">
                  <a:extLst>
                    <a:ext uri="{9D8B030D-6E8A-4147-A177-3AD203B41FA5}">
                      <a16:colId xmlns:a16="http://schemas.microsoft.com/office/drawing/2014/main" val="1235514189"/>
                    </a:ext>
                  </a:extLst>
                </a:gridCol>
              </a:tblGrid>
              <a:tr h="664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 </a:t>
                      </a: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37762" marR="178322" marT="118881" marB="118881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 2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7762" marR="178322" marT="118881" marB="118881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101660"/>
                  </a:ext>
                </a:extLst>
              </a:tr>
              <a:tr h="3039775">
                <a:tc>
                  <a:txBody>
                    <a:bodyPr/>
                    <a:lstStyle/>
                    <a:p>
                      <a:r>
                        <a:rPr lang="en" sz="2400" dirty="0" err="1">
                          <a:solidFill>
                            <a:srgbClr val="4078F2"/>
                          </a:solidFill>
                          <a:latin typeface="+mn-lt"/>
                          <a:cs typeface="Consolas" panose="020B0609020204030204" pitchFamily="49" charset="0"/>
                        </a:rPr>
                        <a:t>omp_set_nested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#pragma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num_threads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" sz="2400" dirty="0" err="1">
                          <a:solidFill>
                            <a:srgbClr val="4078F2"/>
                          </a:solidFill>
                          <a:latin typeface="+mn-lt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sz="2400" dirty="0">
                          <a:solidFill>
                            <a:srgbClr val="50A14F"/>
                          </a:solidFill>
                          <a:latin typeface="+mn-lt"/>
                          <a:cs typeface="Consolas" panose="020B0609020204030204" pitchFamily="49" charset="0"/>
                        </a:rPr>
                        <a:t>"!"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#pragma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num_threads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" sz="2400" dirty="0">
                          <a:solidFill>
                            <a:srgbClr val="4078F2"/>
                          </a:solidFill>
                          <a:latin typeface="+mn-lt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sz="2400" dirty="0">
                          <a:solidFill>
                            <a:srgbClr val="50A14F"/>
                          </a:solidFill>
                          <a:latin typeface="+mn-lt"/>
                          <a:cs typeface="Consolas" panose="020B0609020204030204" pitchFamily="49" charset="0"/>
                        </a:rPr>
                        <a:t>"!"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</a:t>
                      </a:r>
                      <a:endParaRPr lang="en" sz="24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}</a:t>
                      </a:r>
                      <a:endParaRPr lang="en" sz="2400" b="0" dirty="0">
                        <a:solidFill>
                          <a:srgbClr val="333333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237762" marR="178322" marT="118881" marB="118881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 err="1">
                          <a:solidFill>
                            <a:srgbClr val="4078F2"/>
                          </a:solidFill>
                          <a:latin typeface="+mn-lt"/>
                          <a:cs typeface="Consolas" panose="020B0609020204030204" pitchFamily="49" charset="0"/>
                        </a:rPr>
                        <a:t>omp_set_num_threads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#pragma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endParaRPr lang="en" sz="24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</a:t>
                      </a:r>
                      <a:r>
                        <a:rPr lang="en" sz="24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4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</a:t>
                      </a:r>
                      <a:r>
                        <a:rPr lang="en" sz="2400" dirty="0" err="1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…</a:t>
                      </a:r>
                    </a:p>
                    <a:p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    #pragma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endParaRPr lang="en" sz="24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(j 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j 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4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; j</a:t>
                      </a:r>
                      <a:r>
                        <a:rPr lang="en" sz="24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    </a:t>
                      </a:r>
                      <a:r>
                        <a:rPr lang="en" sz="2400" dirty="0">
                          <a:solidFill>
                            <a:srgbClr val="4078F2"/>
                          </a:solidFill>
                          <a:latin typeface="+mn-lt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sz="2400" dirty="0">
                          <a:solidFill>
                            <a:srgbClr val="50A14F"/>
                          </a:solidFill>
                          <a:latin typeface="+mn-lt"/>
                          <a:cs typeface="Consolas" panose="020B0609020204030204" pitchFamily="49" charset="0"/>
                        </a:rPr>
                        <a:t>"!"</a:t>
                      </a:r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…</a:t>
                      </a:r>
                    </a:p>
                    <a:p>
                      <a:r>
                        <a:rPr lang="en" sz="24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}</a:t>
                      </a:r>
                      <a:endParaRPr lang="en" sz="2400" b="0" dirty="0">
                        <a:solidFill>
                          <a:srgbClr val="333333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237762" marR="178322" marT="118881" marB="118881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2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Вложенный параллелизм (2)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FDEA16B-14EA-4EF9-B4E3-7EE6FF71616E}"/>
              </a:ext>
            </a:extLst>
          </p:cNvPr>
          <p:cNvSpPr txBox="1">
            <a:spLocks/>
          </p:cNvSpPr>
          <p:nvPr/>
        </p:nvSpPr>
        <p:spPr>
          <a:xfrm>
            <a:off x="434898" y="5372183"/>
            <a:ext cx="3654811" cy="8153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500" dirty="0">
                <a:solidFill>
                  <a:srgbClr val="FF0000"/>
                </a:solidFill>
              </a:rPr>
              <a:t>Начиная с</a:t>
            </a:r>
            <a:r>
              <a:rPr lang="en-US" sz="2500" dirty="0">
                <a:solidFill>
                  <a:srgbClr val="FF0000"/>
                </a:solidFill>
              </a:rPr>
              <a:t> OpenMP 3.0!</a:t>
            </a:r>
            <a:endParaRPr lang="ru-RU" sz="2500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9C9BE8EE-AC3C-48F1-A63C-E5453597D8EF}"/>
              </a:ext>
            </a:extLst>
          </p:cNvPr>
          <p:cNvSpPr/>
          <p:nvPr/>
        </p:nvSpPr>
        <p:spPr>
          <a:xfrm>
            <a:off x="480648" y="1100034"/>
            <a:ext cx="4899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err="1">
                <a:solidFill>
                  <a:srgbClr val="4078F2"/>
                </a:solidFill>
                <a:cs typeface="Consolas" panose="020B0609020204030204" pitchFamily="49" charset="0"/>
              </a:rPr>
              <a:t>omp_set_num_threads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5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 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for collapse(2)</a:t>
            </a:r>
            <a:endParaRPr lang="en" sz="24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" sz="24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4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400" dirty="0" err="1">
                <a:solidFill>
                  <a:srgbClr val="333333"/>
                </a:solidFill>
                <a:cs typeface="Consolas" panose="020B0609020204030204" pitchFamily="49" charset="0"/>
              </a:rPr>
              <a:t>i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 {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 …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for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(j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j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10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" sz="2400" dirty="0" err="1">
                <a:solidFill>
                  <a:srgbClr val="333333"/>
                </a:solidFill>
                <a:cs typeface="Consolas" panose="020B0609020204030204" pitchFamily="49" charset="0"/>
              </a:rPr>
              <a:t>j</a:t>
            </a:r>
            <a:r>
              <a:rPr lang="en" sz="2400" dirty="0" err="1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 {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400" dirty="0" err="1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"!"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}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 …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Прямоугольник 8">
            <a:extLst>
              <a:ext uri="{FF2B5EF4-FFF2-40B4-BE49-F238E27FC236}">
                <a16:creationId xmlns:a16="http://schemas.microsoft.com/office/drawing/2014/main" id="{EBA656FF-1B96-4725-9C60-BDBF8A67E0BB}"/>
              </a:ext>
            </a:extLst>
          </p:cNvPr>
          <p:cNvSpPr/>
          <p:nvPr/>
        </p:nvSpPr>
        <p:spPr>
          <a:xfrm>
            <a:off x="6676334" y="1100034"/>
            <a:ext cx="42202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err="1">
                <a:solidFill>
                  <a:srgbClr val="4078F2"/>
                </a:solidFill>
              </a:rPr>
              <a:t>omp_set_num_threads</a:t>
            </a:r>
            <a:r>
              <a:rPr lang="en" sz="2400" dirty="0">
                <a:solidFill>
                  <a:srgbClr val="333333"/>
                </a:solidFill>
              </a:rPr>
              <a:t>(</a:t>
            </a:r>
            <a:r>
              <a:rPr lang="en" sz="2400" dirty="0">
                <a:solidFill>
                  <a:srgbClr val="986801"/>
                </a:solidFill>
              </a:rPr>
              <a:t>5</a:t>
            </a:r>
            <a:r>
              <a:rPr lang="en" sz="2400" dirty="0">
                <a:solidFill>
                  <a:srgbClr val="333333"/>
                </a:solidFill>
              </a:rPr>
              <a:t>); </a:t>
            </a:r>
          </a:p>
          <a:p>
            <a:r>
              <a:rPr lang="en" sz="2400" dirty="0">
                <a:solidFill>
                  <a:srgbClr val="A626A4"/>
                </a:solidFill>
              </a:rPr>
              <a:t>#pragma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 err="1">
                <a:solidFill>
                  <a:srgbClr val="986801"/>
                </a:solidFill>
              </a:rPr>
              <a:t>omp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986801"/>
                </a:solidFill>
              </a:rPr>
              <a:t>parallel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986801"/>
                </a:solidFill>
              </a:rPr>
              <a:t>for</a:t>
            </a:r>
            <a:endParaRPr lang="en" sz="2400" dirty="0">
              <a:solidFill>
                <a:srgbClr val="333333"/>
              </a:solidFill>
            </a:endParaRPr>
          </a:p>
          <a:p>
            <a:r>
              <a:rPr lang="en" sz="2400" dirty="0">
                <a:solidFill>
                  <a:srgbClr val="A626A4"/>
                </a:solidFill>
              </a:rPr>
              <a:t>for</a:t>
            </a:r>
            <a:r>
              <a:rPr lang="en" sz="2400" dirty="0">
                <a:solidFill>
                  <a:srgbClr val="333333"/>
                </a:solidFill>
              </a:rPr>
              <a:t> (</a:t>
            </a:r>
            <a:r>
              <a:rPr lang="en" sz="2400" dirty="0">
                <a:solidFill>
                  <a:srgbClr val="A626A4"/>
                </a:solidFill>
              </a:rPr>
              <a:t>int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 err="1">
                <a:solidFill>
                  <a:srgbClr val="333333"/>
                </a:solidFill>
              </a:rPr>
              <a:t>ij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A626A4"/>
                </a:solidFill>
              </a:rPr>
              <a:t>=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986801"/>
                </a:solidFill>
              </a:rPr>
              <a:t>0</a:t>
            </a:r>
            <a:r>
              <a:rPr lang="en" sz="2400" dirty="0">
                <a:solidFill>
                  <a:srgbClr val="333333"/>
                </a:solidFill>
              </a:rPr>
              <a:t>; </a:t>
            </a:r>
            <a:r>
              <a:rPr lang="en" sz="2400" dirty="0" err="1">
                <a:solidFill>
                  <a:srgbClr val="333333"/>
                </a:solidFill>
              </a:rPr>
              <a:t>ij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A626A4"/>
                </a:solidFill>
              </a:rPr>
              <a:t>&lt;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986801"/>
                </a:solidFill>
              </a:rPr>
              <a:t>10</a:t>
            </a:r>
            <a:r>
              <a:rPr lang="en" sz="2400" dirty="0">
                <a:solidFill>
                  <a:srgbClr val="A626A4"/>
                </a:solidFill>
              </a:rPr>
              <a:t>*</a:t>
            </a:r>
            <a:r>
              <a:rPr lang="en" sz="2400" dirty="0">
                <a:solidFill>
                  <a:srgbClr val="986801"/>
                </a:solidFill>
              </a:rPr>
              <a:t>10</a:t>
            </a:r>
            <a:r>
              <a:rPr lang="en" sz="2400" dirty="0">
                <a:solidFill>
                  <a:srgbClr val="333333"/>
                </a:solidFill>
              </a:rPr>
              <a:t>; </a:t>
            </a:r>
            <a:r>
              <a:rPr lang="en" sz="2400" dirty="0">
                <a:solidFill>
                  <a:srgbClr val="A626A4"/>
                </a:solidFill>
              </a:rPr>
              <a:t>++</a:t>
            </a:r>
            <a:r>
              <a:rPr lang="en" sz="2400" dirty="0" err="1">
                <a:solidFill>
                  <a:srgbClr val="333333"/>
                </a:solidFill>
              </a:rPr>
              <a:t>ij</a:t>
            </a:r>
            <a:r>
              <a:rPr lang="en" sz="2400" dirty="0">
                <a:solidFill>
                  <a:srgbClr val="333333"/>
                </a:solidFill>
              </a:rPr>
              <a:t>) {</a:t>
            </a:r>
          </a:p>
          <a:p>
            <a:r>
              <a:rPr lang="en" sz="2400" dirty="0">
                <a:solidFill>
                  <a:srgbClr val="333333"/>
                </a:solidFill>
              </a:rPr>
              <a:t>    </a:t>
            </a:r>
            <a:r>
              <a:rPr lang="en" sz="2400" dirty="0">
                <a:solidFill>
                  <a:srgbClr val="A626A4"/>
                </a:solidFill>
              </a:rPr>
              <a:t>int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 err="1">
                <a:solidFill>
                  <a:srgbClr val="333333"/>
                </a:solidFill>
              </a:rPr>
              <a:t>i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A626A4"/>
                </a:solidFill>
              </a:rPr>
              <a:t>=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 err="1">
                <a:solidFill>
                  <a:srgbClr val="333333"/>
                </a:solidFill>
              </a:rPr>
              <a:t>ij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A626A4"/>
                </a:solidFill>
              </a:rPr>
              <a:t>/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986801"/>
                </a:solidFill>
              </a:rPr>
              <a:t>10</a:t>
            </a:r>
            <a:r>
              <a:rPr lang="en" sz="2400" dirty="0">
                <a:solidFill>
                  <a:srgbClr val="333333"/>
                </a:solidFill>
              </a:rPr>
              <a:t>;</a:t>
            </a:r>
          </a:p>
          <a:p>
            <a:r>
              <a:rPr lang="en" sz="2400" dirty="0">
                <a:solidFill>
                  <a:srgbClr val="333333"/>
                </a:solidFill>
              </a:rPr>
              <a:t>    </a:t>
            </a:r>
            <a:r>
              <a:rPr lang="en" sz="2400" dirty="0">
                <a:solidFill>
                  <a:srgbClr val="A626A4"/>
                </a:solidFill>
              </a:rPr>
              <a:t>int</a:t>
            </a:r>
            <a:r>
              <a:rPr lang="en" sz="2400" dirty="0">
                <a:solidFill>
                  <a:srgbClr val="333333"/>
                </a:solidFill>
              </a:rPr>
              <a:t> j </a:t>
            </a:r>
            <a:r>
              <a:rPr lang="en" sz="2400" dirty="0">
                <a:solidFill>
                  <a:srgbClr val="A626A4"/>
                </a:solidFill>
              </a:rPr>
              <a:t>=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 err="1">
                <a:solidFill>
                  <a:srgbClr val="333333"/>
                </a:solidFill>
              </a:rPr>
              <a:t>ij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A626A4"/>
                </a:solidFill>
              </a:rPr>
              <a:t>%</a:t>
            </a:r>
            <a:r>
              <a:rPr lang="en" sz="2400" dirty="0">
                <a:solidFill>
                  <a:srgbClr val="333333"/>
                </a:solidFill>
              </a:rPr>
              <a:t> </a:t>
            </a:r>
            <a:r>
              <a:rPr lang="en" sz="2400" dirty="0">
                <a:solidFill>
                  <a:srgbClr val="986801"/>
                </a:solidFill>
              </a:rPr>
              <a:t>10</a:t>
            </a:r>
            <a:r>
              <a:rPr lang="en" sz="2400" dirty="0">
                <a:solidFill>
                  <a:srgbClr val="333333"/>
                </a:solidFill>
              </a:rPr>
              <a:t>;</a:t>
            </a:r>
          </a:p>
          <a:p>
            <a:r>
              <a:rPr lang="en" sz="2400" dirty="0">
                <a:solidFill>
                  <a:srgbClr val="333333"/>
                </a:solidFill>
              </a:rPr>
              <a:t>    …</a:t>
            </a:r>
          </a:p>
          <a:p>
            <a:r>
              <a:rPr lang="en" sz="2400" dirty="0">
                <a:solidFill>
                  <a:srgbClr val="333333"/>
                </a:solidFill>
              </a:rPr>
              <a:t>    </a:t>
            </a:r>
            <a:r>
              <a:rPr lang="en" sz="2400" dirty="0" err="1">
                <a:solidFill>
                  <a:srgbClr val="4078F2"/>
                </a:solidFill>
              </a:rPr>
              <a:t>printf</a:t>
            </a:r>
            <a:r>
              <a:rPr lang="en" sz="2400" dirty="0">
                <a:solidFill>
                  <a:srgbClr val="333333"/>
                </a:solidFill>
              </a:rPr>
              <a:t>(</a:t>
            </a:r>
            <a:r>
              <a:rPr lang="en" sz="2400" dirty="0">
                <a:solidFill>
                  <a:srgbClr val="50A14F"/>
                </a:solidFill>
              </a:rPr>
              <a:t>"!"</a:t>
            </a:r>
            <a:r>
              <a:rPr lang="en" sz="2400" dirty="0">
                <a:solidFill>
                  <a:srgbClr val="333333"/>
                </a:solidFill>
              </a:rPr>
              <a:t>);</a:t>
            </a:r>
          </a:p>
          <a:p>
            <a:r>
              <a:rPr lang="en" sz="2400" dirty="0">
                <a:solidFill>
                  <a:srgbClr val="333333"/>
                </a:solidFill>
              </a:rPr>
              <a:t>    …</a:t>
            </a:r>
          </a:p>
          <a:p>
            <a:r>
              <a:rPr lang="en" sz="2400" dirty="0">
                <a:solidFill>
                  <a:srgbClr val="333333"/>
                </a:solidFill>
              </a:rPr>
              <a:t>}</a:t>
            </a:r>
            <a:endParaRPr lang="en" sz="2400" b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22" name="Прямая со стрелкой 11">
            <a:extLst>
              <a:ext uri="{FF2B5EF4-FFF2-40B4-BE49-F238E27FC236}">
                <a16:creationId xmlns:a16="http://schemas.microsoft.com/office/drawing/2014/main" id="{D5941FFD-3346-48B9-A2FC-B7F9956F6715}"/>
              </a:ext>
            </a:extLst>
          </p:cNvPr>
          <p:cNvCxnSpPr>
            <a:cxnSpLocks/>
          </p:cNvCxnSpPr>
          <p:nvPr/>
        </p:nvCxnSpPr>
        <p:spPr>
          <a:xfrm>
            <a:off x="4875225" y="2755757"/>
            <a:ext cx="7556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6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Последовательный код внутри параллельной области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6" name="Таблица 3">
            <a:extLst>
              <a:ext uri="{FF2B5EF4-FFF2-40B4-BE49-F238E27FC236}">
                <a16:creationId xmlns:a16="http://schemas.microsoft.com/office/drawing/2014/main" id="{12137006-0851-4B40-B957-FEECD5217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44220"/>
              </p:ext>
            </p:extLst>
          </p:nvPr>
        </p:nvGraphicFramePr>
        <p:xfrm>
          <a:off x="331566" y="964853"/>
          <a:ext cx="8568952" cy="5238360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625049436"/>
                    </a:ext>
                  </a:extLst>
                </a:gridCol>
              </a:tblGrid>
              <a:tr h="641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Пример </a:t>
                      </a:r>
                      <a:r>
                        <a:rPr lang="en-US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	  	</a:t>
                      </a:r>
                    </a:p>
                  </a:txBody>
                  <a:tcPr marL="237762" marR="178322" marT="118881" marB="118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101660"/>
                  </a:ext>
                </a:extLst>
              </a:tr>
              <a:tr h="3376221">
                <a:tc>
                  <a:txBody>
                    <a:bodyPr/>
                    <a:lstStyle/>
                    <a:p>
                      <a:r>
                        <a:rPr lang="en" sz="26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#pragma</a:t>
                      </a:r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6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6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parallel</a:t>
                      </a:r>
                      <a:endParaRPr lang="en" sz="26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{</a:t>
                      </a:r>
                    </a:p>
                    <a:p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ru-RU" sz="2600" dirty="0"/>
                        <a:t>параллельный код;</a:t>
                      </a:r>
                    </a:p>
                    <a:p>
                      <a:r>
                        <a:rPr lang="ru-RU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ru-RU" sz="26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" sz="26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pragma</a:t>
                      </a:r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6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6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single</a:t>
                      </a:r>
                      <a:endParaRPr lang="en" sz="26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ru-RU" sz="2600" dirty="0"/>
                        <a:t>последовательный код (с ожиданием остальных);</a:t>
                      </a:r>
                    </a:p>
                    <a:p>
                      <a:r>
                        <a:rPr lang="ru-RU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ru-RU" sz="26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????</a:t>
                      </a:r>
                      <a:endParaRPr lang="ru-RU" sz="26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ru-RU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</a:t>
                      </a:r>
                      <a:r>
                        <a:rPr lang="ru-RU" sz="2600" dirty="0"/>
                        <a:t>параллельный код;</a:t>
                      </a:r>
                    </a:p>
                    <a:p>
                      <a:r>
                        <a:rPr lang="ru-RU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ru-RU" sz="26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" sz="2600" dirty="0">
                          <a:solidFill>
                            <a:srgbClr val="A626A4"/>
                          </a:solidFill>
                          <a:latin typeface="+mn-lt"/>
                          <a:cs typeface="Consolas" panose="020B0609020204030204" pitchFamily="49" charset="0"/>
                        </a:rPr>
                        <a:t>pragma</a:t>
                      </a:r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600" dirty="0" err="1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" sz="2600" dirty="0">
                          <a:solidFill>
                            <a:srgbClr val="986801"/>
                          </a:solidFill>
                          <a:latin typeface="+mn-lt"/>
                          <a:cs typeface="Consolas" panose="020B0609020204030204" pitchFamily="49" charset="0"/>
                        </a:rPr>
                        <a:t>master</a:t>
                      </a:r>
                      <a:endParaRPr lang="en" sz="26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en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ru-RU" sz="2600" dirty="0"/>
                        <a:t>последовательный код (без ожидания остальных); </a:t>
                      </a:r>
                      <a:endParaRPr lang="ru-RU" sz="2600" dirty="0">
                        <a:solidFill>
                          <a:srgbClr val="333333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r>
                        <a:rPr lang="ru-RU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ru-RU" sz="2600" dirty="0"/>
                        <a:t>параллельный код;</a:t>
                      </a:r>
                    </a:p>
                    <a:p>
                      <a:r>
                        <a:rPr lang="ru-RU" sz="2600" dirty="0">
                          <a:solidFill>
                            <a:srgbClr val="333333"/>
                          </a:solidFill>
                          <a:latin typeface="+mn-lt"/>
                          <a:cs typeface="Consolas" panose="020B0609020204030204" pitchFamily="49" charset="0"/>
                        </a:rPr>
                        <a:t>}  </a:t>
                      </a:r>
                      <a:endParaRPr lang="ru-RU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237762" marR="178322" marT="118881" marB="1188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2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6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Принудительная синхронизация потоков </a:t>
            </a:r>
          </a:p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 параллельной области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194B6FA-E580-4001-A506-D67114D6E326}"/>
              </a:ext>
            </a:extLst>
          </p:cNvPr>
          <p:cNvSpPr/>
          <p:nvPr/>
        </p:nvSpPr>
        <p:spPr>
          <a:xfrm>
            <a:off x="769433" y="15482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“</a:t>
            </a:r>
            <a:r>
              <a:rPr lang="en-US" sz="2600" dirty="0">
                <a:solidFill>
                  <a:srgbClr val="50A14F"/>
                </a:solidFill>
                <a:cs typeface="Consolas" panose="020B0609020204030204" pitchFamily="49" charset="0"/>
              </a:rPr>
              <a:t>Message</a:t>
            </a:r>
            <a:r>
              <a:rPr lang="ru-RU" sz="2600" dirty="0">
                <a:solidFill>
                  <a:srgbClr val="50A14F"/>
                </a:solidFill>
                <a:cs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50A14F"/>
                </a:solidFill>
                <a:cs typeface="Consolas" panose="020B0609020204030204" pitchFamily="49" charset="0"/>
              </a:rPr>
              <a:t>#</a:t>
            </a:r>
            <a:r>
              <a:rPr lang="ru-RU" sz="2600" dirty="0">
                <a:solidFill>
                  <a:srgbClr val="50A14F"/>
                </a:solidFill>
                <a:cs typeface="Consolas" panose="020B0609020204030204" pitchFamily="49" charset="0"/>
              </a:rPr>
              <a:t>1</a:t>
            </a:r>
            <a:r>
              <a:rPr lang="ru-RU" sz="2600" dirty="0">
                <a:solidFill>
                  <a:srgbClr val="0184BC"/>
                </a:solidFill>
                <a:cs typeface="Consolas" panose="020B0609020204030204" pitchFamily="49" charset="0"/>
              </a:rPr>
              <a:t>\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50A14F"/>
                </a:solidFill>
                <a:cs typeface="Consolas" panose="020B0609020204030204" pitchFamily="49" charset="0"/>
              </a:rPr>
              <a:t>Message #</a:t>
            </a:r>
            <a:r>
              <a:rPr lang="ru-RU" sz="2600" dirty="0">
                <a:solidFill>
                  <a:srgbClr val="50A14F"/>
                </a:solidFill>
                <a:cs typeface="Consolas" panose="020B0609020204030204" pitchFamily="49" charset="0"/>
              </a:rPr>
              <a:t>2</a:t>
            </a:r>
            <a:r>
              <a:rPr lang="ru-RU" sz="2600" dirty="0">
                <a:solidFill>
                  <a:srgbClr val="0184BC"/>
                </a:solidFill>
                <a:cs typeface="Consolas" panose="020B0609020204030204" pitchFamily="49" charset="0"/>
              </a:rPr>
              <a:t>\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barrier</a:t>
            </a:r>
            <a:endParaRPr lang="en" sz="26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50A14F"/>
                </a:solidFill>
                <a:cs typeface="Consolas" panose="020B0609020204030204" pitchFamily="49" charset="0"/>
              </a:rPr>
              <a:t>Message #</a:t>
            </a:r>
            <a:r>
              <a:rPr lang="ru-RU" sz="2600" dirty="0">
                <a:solidFill>
                  <a:srgbClr val="50A14F"/>
                </a:solidFill>
                <a:cs typeface="Consolas" panose="020B0609020204030204" pitchFamily="49" charset="0"/>
              </a:rPr>
              <a:t>3</a:t>
            </a:r>
            <a:r>
              <a:rPr lang="ru-RU" sz="2600" dirty="0">
                <a:solidFill>
                  <a:srgbClr val="0184BC"/>
                </a:solidFill>
                <a:cs typeface="Consolas" panose="020B0609020204030204" pitchFamily="49" charset="0"/>
              </a:rPr>
              <a:t>\</a:t>
            </a:r>
            <a:r>
              <a:rPr lang="en" sz="2600" dirty="0">
                <a:solidFill>
                  <a:srgbClr val="0184BC"/>
                </a:solidFill>
                <a:cs typeface="Consolas" panose="020B0609020204030204" pitchFamily="49" charset="0"/>
              </a:rPr>
              <a:t>n</a:t>
            </a:r>
            <a:r>
              <a:rPr lang="en" sz="26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);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71AFA069-489F-4826-8699-89C03C69C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70" y="1030362"/>
            <a:ext cx="1698768" cy="3884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74E0051-7DC7-40F0-A393-B9B38EABE191}"/>
              </a:ext>
            </a:extLst>
          </p:cNvPr>
          <p:cNvSpPr/>
          <p:nvPr/>
        </p:nvSpPr>
        <p:spPr>
          <a:xfrm>
            <a:off x="511728" y="5175522"/>
            <a:ext cx="5055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Все потоки должны завершить одну задачу до выполнения следующей.</a:t>
            </a:r>
          </a:p>
        </p:txBody>
      </p:sp>
    </p:spTree>
    <p:extLst>
      <p:ext uri="{BB962C8B-B14F-4D97-AF65-F5344CB8AC3E}">
        <p14:creationId xmlns:p14="http://schemas.microsoft.com/office/powerpoint/2010/main" val="216873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Принудительная синхронизация потоков </a:t>
            </a:r>
          </a:p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 параллельной области (2)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F40DE58-A1DC-4AC0-95F2-ABDD01EB49F6}"/>
              </a:ext>
            </a:extLst>
          </p:cNvPr>
          <p:cNvSpPr/>
          <p:nvPr/>
        </p:nvSpPr>
        <p:spPr>
          <a:xfrm>
            <a:off x="769433" y="1246982"/>
            <a:ext cx="5526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986801"/>
                </a:solidFill>
                <a:cs typeface="Consolas" panose="020B0609020204030204" pitchFamily="49" charset="0"/>
              </a:rPr>
              <a:t>for nowait</a:t>
            </a:r>
            <a:endParaRPr lang="en" sz="26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100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i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4078F2"/>
                </a:solidFill>
                <a:cs typeface="Consolas" panose="020B0609020204030204" pitchFamily="49" charset="0"/>
              </a:rPr>
              <a:t>compute_something();</a:t>
            </a:r>
            <a:endParaRPr lang="en" sz="2600" dirty="0">
              <a:solidFill>
                <a:srgbClr val="4078F2"/>
              </a:solidFill>
              <a:cs typeface="Consolas" panose="020B0609020204030204" pitchFamily="49" charset="0"/>
            </a:endParaRP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986801"/>
                </a:solidFill>
                <a:cs typeface="Consolas" panose="020B0609020204030204" pitchFamily="49" charset="0"/>
              </a:rPr>
              <a:t>for</a:t>
            </a:r>
            <a:endParaRPr lang="en" sz="260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    for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(</a:t>
            </a:r>
            <a:r>
              <a:rPr lang="en-US" sz="2600" dirty="0">
                <a:solidFill>
                  <a:srgbClr val="333333"/>
                </a:solidFill>
                <a:cs typeface="Consolas" panose="020B0609020204030204" pitchFamily="49" charset="0"/>
              </a:rPr>
              <a:t>j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-US" sz="2600" dirty="0">
                <a:solidFill>
                  <a:srgbClr val="333333"/>
                </a:solidFill>
                <a:cs typeface="Consolas" panose="020B0609020204030204" pitchFamily="49" charset="0"/>
              </a:rPr>
              <a:t>j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&lt;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600" dirty="0">
                <a:solidFill>
                  <a:srgbClr val="986801"/>
                </a:solidFill>
                <a:cs typeface="Consolas" panose="020B0609020204030204" pitchFamily="49" charset="0"/>
              </a:rPr>
              <a:t>200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; </a:t>
            </a:r>
            <a:r>
              <a:rPr lang="en-US" sz="2600" dirty="0">
                <a:solidFill>
                  <a:srgbClr val="333333"/>
                </a:solidFill>
                <a:cs typeface="Consolas" panose="020B0609020204030204" pitchFamily="49" charset="0"/>
              </a:rPr>
              <a:t>j</a:t>
            </a:r>
            <a:r>
              <a:rPr lang="en" sz="2600" dirty="0">
                <a:solidFill>
                  <a:srgbClr val="A626A4"/>
                </a:solidFill>
                <a:cs typeface="Consolas" panose="020B0609020204030204" pitchFamily="49" charset="0"/>
              </a:rPr>
              <a:t>++</a:t>
            </a:r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)</a:t>
            </a:r>
          </a:p>
          <a:p>
            <a:r>
              <a:rPr lang="en" sz="2600" dirty="0">
                <a:solidFill>
                  <a:srgbClr val="4078F2"/>
                </a:solidFill>
                <a:cs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4078F2"/>
                </a:solidFill>
                <a:cs typeface="Consolas" panose="020B0609020204030204" pitchFamily="49" charset="0"/>
              </a:rPr>
              <a:t>more_computations();</a:t>
            </a:r>
            <a:endParaRPr lang="en" sz="2600" dirty="0">
              <a:solidFill>
                <a:srgbClr val="4078F2"/>
              </a:solidFill>
              <a:cs typeface="Consolas" panose="020B0609020204030204" pitchFamily="49" charset="0"/>
            </a:endParaRPr>
          </a:p>
          <a:p>
            <a:r>
              <a:rPr lang="en" sz="26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Прямоугольник 19">
            <a:extLst>
              <a:ext uri="{FF2B5EF4-FFF2-40B4-BE49-F238E27FC236}">
                <a16:creationId xmlns:a16="http://schemas.microsoft.com/office/drawing/2014/main" id="{5FF90E59-5F67-404E-816B-1816148C261E}"/>
              </a:ext>
            </a:extLst>
          </p:cNvPr>
          <p:cNvSpPr/>
          <p:nvPr/>
        </p:nvSpPr>
        <p:spPr>
          <a:xfrm>
            <a:off x="511728" y="5153670"/>
            <a:ext cx="7550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Обычно циклы </a:t>
            </a:r>
            <a:r>
              <a:rPr lang="en-US" sz="2400" dirty="0"/>
              <a:t>pragma </a:t>
            </a:r>
            <a:r>
              <a:rPr lang="en-US" sz="2400" dirty="0" err="1"/>
              <a:t>omp</a:t>
            </a:r>
            <a:r>
              <a:rPr lang="en-US" sz="2400" dirty="0"/>
              <a:t> for </a:t>
            </a:r>
            <a:r>
              <a:rPr lang="ru-RU" sz="2400" dirty="0"/>
              <a:t>имеют скрытый барьер.</a:t>
            </a:r>
          </a:p>
          <a:p>
            <a:r>
              <a:rPr lang="ru-RU" sz="2400" dirty="0" err="1"/>
              <a:t>Nowait</a:t>
            </a:r>
            <a:r>
              <a:rPr lang="ru-RU" sz="2400" dirty="0"/>
              <a:t> позволяет свободным потокам выполнять следующие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29414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Инициализация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private-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переменных</a:t>
            </a: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DAD0346A-BA02-4521-8CE1-B93450D9FB23}"/>
              </a:ext>
            </a:extLst>
          </p:cNvPr>
          <p:cNvSpPr/>
          <p:nvPr/>
        </p:nvSpPr>
        <p:spPr>
          <a:xfrm>
            <a:off x="388046" y="1173197"/>
            <a:ext cx="8202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int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n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1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Value of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n 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in the beginning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: 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%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d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 n);</a:t>
            </a:r>
          </a:p>
          <a:p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#pragma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omp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parallel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986801"/>
                </a:solidFill>
                <a:cs typeface="Consolas" panose="020B0609020204030204" pitchFamily="49" charset="0"/>
              </a:rPr>
              <a:t>firstprivate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n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) 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{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Value of 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n 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in thread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in the beginning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): 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%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d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 n);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  n </a:t>
            </a:r>
            <a:r>
              <a:rPr lang="en" sz="2400" dirty="0">
                <a:solidFill>
                  <a:srgbClr val="A626A4"/>
                </a:solidFill>
                <a:cs typeface="Consolas" panose="020B0609020204030204" pitchFamily="49" charset="0"/>
              </a:rPr>
              <a:t>=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</a:t>
            </a:r>
            <a:r>
              <a:rPr lang="en" sz="2400" dirty="0" err="1">
                <a:solidFill>
                  <a:srgbClr val="4078F2"/>
                </a:solidFill>
                <a:cs typeface="Consolas" panose="020B0609020204030204" pitchFamily="49" charset="0"/>
              </a:rPr>
              <a:t>omp_get_thread_num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();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    </a:t>
            </a:r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Value of 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n 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in thread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at the end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): 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%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d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 n);</a:t>
            </a:r>
          </a:p>
          <a:p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}</a:t>
            </a:r>
          </a:p>
          <a:p>
            <a:r>
              <a:rPr lang="en" sz="2400" dirty="0">
                <a:solidFill>
                  <a:srgbClr val="4078F2"/>
                </a:solidFill>
                <a:cs typeface="Consolas" panose="020B0609020204030204" pitchFamily="49" charset="0"/>
              </a:rPr>
              <a:t>printf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(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Value of 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n </a:t>
            </a:r>
            <a:r>
              <a:rPr lang="en-US" sz="2400" dirty="0">
                <a:solidFill>
                  <a:srgbClr val="50A14F"/>
                </a:solidFill>
                <a:cs typeface="Consolas" panose="020B0609020204030204" pitchFamily="49" charset="0"/>
              </a:rPr>
              <a:t>at the end</a:t>
            </a:r>
            <a:r>
              <a:rPr lang="ru-RU" sz="2400" dirty="0">
                <a:solidFill>
                  <a:srgbClr val="50A14F"/>
                </a:solidFill>
                <a:cs typeface="Consolas" panose="020B0609020204030204" pitchFamily="49" charset="0"/>
              </a:rPr>
              <a:t>: </a:t>
            </a:r>
            <a:r>
              <a:rPr lang="ru-RU" sz="2400" dirty="0">
                <a:solidFill>
                  <a:srgbClr val="986801"/>
                </a:solidFill>
                <a:cs typeface="Consolas" panose="020B0609020204030204" pitchFamily="49" charset="0"/>
              </a:rPr>
              <a:t>%</a:t>
            </a:r>
            <a:r>
              <a:rPr lang="en" sz="2400" dirty="0">
                <a:solidFill>
                  <a:srgbClr val="986801"/>
                </a:solidFill>
                <a:cs typeface="Consolas" panose="020B0609020204030204" pitchFamily="49" charset="0"/>
              </a:rPr>
              <a:t>d</a:t>
            </a:r>
            <a:r>
              <a:rPr lang="en" sz="2400" dirty="0">
                <a:solidFill>
                  <a:srgbClr val="0184BC"/>
                </a:solidFill>
                <a:cs typeface="Consolas" panose="020B0609020204030204" pitchFamily="49" charset="0"/>
              </a:rPr>
              <a:t>\n</a:t>
            </a:r>
            <a:r>
              <a:rPr lang="en" sz="2400" dirty="0">
                <a:solidFill>
                  <a:srgbClr val="50A14F"/>
                </a:solidFill>
                <a:cs typeface="Consolas" panose="020B0609020204030204" pitchFamily="49" charset="0"/>
              </a:rPr>
              <a:t>"</a:t>
            </a:r>
            <a:r>
              <a:rPr lang="en" sz="2400" dirty="0">
                <a:solidFill>
                  <a:srgbClr val="333333"/>
                </a:solidFill>
                <a:cs typeface="Consolas" panose="020B0609020204030204" pitchFamily="49" charset="0"/>
              </a:rPr>
              <a:t>, n);</a:t>
            </a:r>
            <a:endParaRPr lang="en" sz="2000" b="0" dirty="0">
              <a:solidFill>
                <a:srgbClr val="333333"/>
              </a:solidFill>
              <a:effectLst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BE293-F911-44EF-A4EC-690EE2454430}"/>
              </a:ext>
            </a:extLst>
          </p:cNvPr>
          <p:cNvSpPr txBox="1"/>
          <p:nvPr/>
        </p:nvSpPr>
        <p:spPr>
          <a:xfrm>
            <a:off x="434898" y="5612189"/>
            <a:ext cx="805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книге Антонова А.С. «Параллельное программирование с использованием технологии </a:t>
            </a:r>
            <a:r>
              <a:rPr lang="ru-RU" dirty="0" err="1"/>
              <a:t>OpenMP</a:t>
            </a:r>
            <a:r>
              <a:rPr lang="ru-RU" dirty="0"/>
              <a:t>» 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D5A32F87-5852-47A7-85F9-1A7BF1180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360" y="2421702"/>
            <a:ext cx="4062829" cy="2083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89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952</Words>
  <Application>Microsoft Office PowerPoint</Application>
  <PresentationFormat>Широкоэкранный</PresentationFormat>
  <Paragraphs>428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Презентация PowerPoint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Ульяна М</cp:lastModifiedBy>
  <cp:revision>245</cp:revision>
  <dcterms:created xsi:type="dcterms:W3CDTF">2019-09-07T19:15:09Z</dcterms:created>
  <dcterms:modified xsi:type="dcterms:W3CDTF">2022-11-01T21:08:45Z</dcterms:modified>
</cp:coreProperties>
</file>