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86" r:id="rId6"/>
    <p:sldId id="289" r:id="rId7"/>
    <p:sldId id="287" r:id="rId8"/>
    <p:sldId id="294" r:id="rId9"/>
    <p:sldId id="295" r:id="rId10"/>
    <p:sldId id="288" r:id="rId11"/>
    <p:sldId id="290" r:id="rId12"/>
    <p:sldId id="291" r:id="rId13"/>
    <p:sldId id="292" r:id="rId14"/>
    <p:sldId id="296" r:id="rId15"/>
    <p:sldId id="297" r:id="rId16"/>
    <p:sldId id="298" r:id="rId17"/>
    <p:sldId id="293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shgarg1/Milestone-2.git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hivamb/real-or-fake-fake-jobposting-prediction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8880" y="3329790"/>
            <a:ext cx="5608320" cy="3200400"/>
          </a:xfrm>
        </p:spPr>
        <p:txBody>
          <a:bodyPr anchor="ctr"/>
          <a:lstStyle/>
          <a:p>
            <a:r>
              <a:rPr lang="en-US" b="1" dirty="0"/>
              <a:t>Fake Job Postings Detection using NLP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B6739-5BE5-FDAE-ED4E-D477A534DCC9}"/>
              </a:ext>
            </a:extLst>
          </p:cNvPr>
          <p:cNvSpPr txBox="1"/>
          <p:nvPr/>
        </p:nvSpPr>
        <p:spPr>
          <a:xfrm>
            <a:off x="304800" y="5103674"/>
            <a:ext cx="2468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Team Members:</a:t>
            </a:r>
          </a:p>
          <a:p>
            <a:r>
              <a:rPr lang="en-US" dirty="0"/>
              <a:t>Arja Raghuveer</a:t>
            </a:r>
          </a:p>
          <a:p>
            <a:r>
              <a:rPr lang="en-US" dirty="0"/>
              <a:t>Amish </a:t>
            </a:r>
            <a:r>
              <a:rPr lang="en-US" dirty="0" err="1"/>
              <a:t>garg</a:t>
            </a:r>
            <a:endParaRPr lang="en-US" dirty="0"/>
          </a:p>
          <a:p>
            <a:r>
              <a:rPr lang="en-US" dirty="0" err="1"/>
              <a:t>Kemburu</a:t>
            </a:r>
            <a:r>
              <a:rPr lang="en-US" dirty="0"/>
              <a:t> </a:t>
            </a:r>
            <a:r>
              <a:rPr lang="en-US" dirty="0" err="1"/>
              <a:t>satyavathi</a:t>
            </a:r>
            <a:endParaRPr lang="en-US" dirty="0"/>
          </a:p>
          <a:p>
            <a:r>
              <a:rPr lang="en-US" dirty="0" err="1"/>
              <a:t>Jonnada</a:t>
            </a:r>
            <a:r>
              <a:rPr lang="en-US" dirty="0"/>
              <a:t> Vennela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C4AD6-3A01-5F6A-D383-D4D76126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1316600"/>
          </a:xfrm>
        </p:spPr>
        <p:txBody>
          <a:bodyPr/>
          <a:lstStyle/>
          <a:p>
            <a:r>
              <a:rPr lang="en-IN" b="1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E0B4-BA97-30FF-CE5C-CEAB449074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225040"/>
            <a:ext cx="7288212" cy="394508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LogisticRegression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machine learning algorithm that predicts the probability of a binary outcome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Binary classification: 0 = Real, 1 = Fraudulent</a:t>
            </a:r>
            <a:endParaRPr lang="en-IN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Input: TF-IDF features → Output: Predicted label</a:t>
            </a:r>
            <a:endParaRPr lang="en-IN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BCF9D-52B5-5BD0-EEC7-07DFFA1B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552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FF0D-22F5-C63D-ED51-D1043966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9D66-BE7D-5A1D-1744-934E04D6E8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927B1-BC1D-2659-35FB-A4E7ACC0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C393A0-9963-2114-9543-B3DAD8369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46" y="275785"/>
            <a:ext cx="9554908" cy="63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27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0BB9-C642-0D41-DD26-FED5EEDA6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29C2A-88B8-420A-6FA3-4B69D3AA6B9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2A9A9-76E2-33C2-C31D-62D890AC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8CC55A-F8B0-8B09-599C-3C00375EA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826" y="0"/>
            <a:ext cx="7748134" cy="30770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B8CB31-C819-BD25-FD20-0AD4FEC9F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826" y="3077004"/>
            <a:ext cx="7748134" cy="378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6646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D5D7B-6AEC-B9A0-32BA-568576B2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1148080"/>
            <a:ext cx="7288282" cy="124145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B3686-2410-4F51-0519-D8EA7D94AF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D6399-5061-7974-303E-7BC734266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F73A78-1DEA-4471-718F-3F804AEB0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044" y="687870"/>
            <a:ext cx="7935432" cy="557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52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E18AF-BEB1-FE60-35E4-B2D27CB2A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1275960"/>
          </a:xfrm>
        </p:spPr>
        <p:txBody>
          <a:bodyPr/>
          <a:lstStyle/>
          <a:p>
            <a:r>
              <a:rPr lang="en-IN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1808B-1FCD-4F4A-739B-E50EF5F35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407920"/>
            <a:ext cx="7288212" cy="376220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Cleaned job descriptions → TF-IDF → 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Model detects fraudulent job postings.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GITHUB - </a:t>
            </a:r>
            <a:r>
              <a:rPr lang="en-US" b="0" dirty="0">
                <a:hlinkClick r:id="rId2"/>
              </a:rPr>
              <a:t>https://github.com/amishgarg1/Milestone-2.git</a:t>
            </a:r>
            <a:endParaRPr lang="en-IN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89A89-E74F-F1C0-97F8-75ADC23C1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40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b="1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4104640"/>
            <a:ext cx="4179570" cy="2018743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Arja Raghuveer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Amish </a:t>
            </a:r>
            <a:r>
              <a:rPr lang="en-US" dirty="0" err="1"/>
              <a:t>garg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Kemburu</a:t>
            </a:r>
            <a:r>
              <a:rPr lang="en-US" dirty="0"/>
              <a:t> </a:t>
            </a:r>
            <a:r>
              <a:rPr lang="en-US" dirty="0" err="1"/>
              <a:t>satyavathi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err="1"/>
              <a:t>Jonnada</a:t>
            </a:r>
            <a:r>
              <a:rPr lang="en-US" dirty="0"/>
              <a:t> Vennela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9D48-7DD3-37B6-9493-6C7D2D02A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248" y="687871"/>
            <a:ext cx="7288282" cy="971160"/>
          </a:xfrm>
        </p:spPr>
        <p:txBody>
          <a:bodyPr>
            <a:normAutofit/>
          </a:bodyPr>
          <a:lstStyle/>
          <a:p>
            <a:r>
              <a:rPr lang="en-IN" sz="3200" b="1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74C83-6819-FF8A-215B-42FF796EF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214880"/>
            <a:ext cx="7841932" cy="395524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Source:  </a:t>
            </a:r>
            <a:r>
              <a:rPr lang="en-IN" b="0" dirty="0"/>
              <a:t>Kaggle- </a:t>
            </a:r>
            <a:r>
              <a:rPr lang="en-IN" b="0" dirty="0">
                <a:hlinkClick r:id="rId2"/>
              </a:rPr>
              <a:t>https://www.kaggle.com/datasets/shivamb/real-or-fake-fake-jobposting-prediction</a:t>
            </a:r>
            <a:r>
              <a:rPr lang="en-IN" b="0" dirty="0"/>
              <a:t> (</a:t>
            </a:r>
            <a:r>
              <a:rPr lang="en-IN" dirty="0"/>
              <a:t>fake_job_postings.csv</a:t>
            </a:r>
            <a:r>
              <a:rPr lang="en-IN" b="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Columns: </a:t>
            </a:r>
            <a:r>
              <a:rPr lang="en-IN" b="0" dirty="0" err="1"/>
              <a:t>job_id</a:t>
            </a:r>
            <a:r>
              <a:rPr lang="en-IN" b="0" dirty="0"/>
              <a:t>, title, location, department, </a:t>
            </a:r>
            <a:r>
              <a:rPr lang="en-IN" b="0" dirty="0" err="1"/>
              <a:t>salary_range</a:t>
            </a:r>
            <a:r>
              <a:rPr lang="en-IN" b="0" dirty="0"/>
              <a:t>, </a:t>
            </a:r>
            <a:r>
              <a:rPr lang="en-IN" b="0" dirty="0" err="1"/>
              <a:t>company_profile</a:t>
            </a:r>
            <a:r>
              <a:rPr lang="en-IN" dirty="0"/>
              <a:t>, </a:t>
            </a:r>
            <a:r>
              <a:rPr lang="en-IN" b="0" dirty="0"/>
              <a:t>description, requirements, benefits, telecommuting, </a:t>
            </a:r>
            <a:r>
              <a:rPr lang="en-IN" b="0" dirty="0" err="1"/>
              <a:t>has_company_logo</a:t>
            </a:r>
            <a:r>
              <a:rPr lang="en-IN" b="0" dirty="0"/>
              <a:t>, </a:t>
            </a:r>
            <a:r>
              <a:rPr lang="en-IN" b="0" dirty="0" err="1"/>
              <a:t>has_questions</a:t>
            </a:r>
            <a:r>
              <a:rPr lang="en-IN" b="0" dirty="0"/>
              <a:t>, </a:t>
            </a:r>
            <a:r>
              <a:rPr lang="en-IN" b="0" dirty="0" err="1"/>
              <a:t>employment_type</a:t>
            </a:r>
            <a:r>
              <a:rPr lang="en-IN" b="0" dirty="0"/>
              <a:t>, </a:t>
            </a:r>
            <a:r>
              <a:rPr lang="en-IN" b="0" dirty="0" err="1"/>
              <a:t>required_experience</a:t>
            </a:r>
            <a:r>
              <a:rPr lang="en-IN" b="0" dirty="0"/>
              <a:t>, </a:t>
            </a:r>
            <a:r>
              <a:rPr lang="en-IN" b="0" dirty="0" err="1"/>
              <a:t>required_education</a:t>
            </a:r>
            <a:r>
              <a:rPr lang="en-IN" b="0" dirty="0"/>
              <a:t>, industry, function, fraudulent.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Focus: </a:t>
            </a:r>
            <a:r>
              <a:rPr lang="en-IN" b="0" dirty="0"/>
              <a:t>description → target: fraudulent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Dropped rows with empty descriptions.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Dataset size: </a:t>
            </a:r>
            <a:r>
              <a:rPr lang="en-IN" b="0" dirty="0"/>
              <a:t>17880 rows X 18 columns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80E5B-ADCA-C90C-6404-A20404FEA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92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A8AB6-0447-5AF5-BDA8-85323627F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1032120"/>
          </a:xfrm>
        </p:spPr>
        <p:txBody>
          <a:bodyPr/>
          <a:lstStyle/>
          <a:p>
            <a:r>
              <a:rPr lang="en-US" b="1" dirty="0"/>
              <a:t>libraries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D419D-8616-28E8-49F7-D2DA45A5B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1879600"/>
            <a:ext cx="7288212" cy="484187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/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/>
              <a:t>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/>
              <a:t>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 err="1"/>
              <a:t>BeautifulSoup</a:t>
            </a:r>
            <a:endParaRPr lang="en-IN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 err="1"/>
              <a:t>nltk</a:t>
            </a:r>
            <a:endParaRPr lang="en-IN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 err="1"/>
              <a:t>stopwords</a:t>
            </a:r>
            <a:endParaRPr lang="en-IN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 err="1"/>
              <a:t>word_tokenize</a:t>
            </a:r>
            <a:endParaRPr lang="en-IN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 err="1"/>
              <a:t>WordNetLemmatizer</a:t>
            </a:r>
            <a:endParaRPr lang="en-IN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 err="1"/>
              <a:t>train_test_split</a:t>
            </a:r>
            <a:endParaRPr lang="en-IN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 err="1"/>
              <a:t>TfidfVectorizer</a:t>
            </a:r>
            <a:endParaRPr lang="en-IN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/>
              <a:t>LogisticRegression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9F4F5-27BB-BD6E-6D85-0A479BA8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68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80210-CF19-714A-9C6B-300BF9839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1377560"/>
          </a:xfrm>
        </p:spPr>
        <p:txBody>
          <a:bodyPr/>
          <a:lstStyle/>
          <a:p>
            <a:r>
              <a:rPr lang="en-IN" b="1" dirty="0"/>
              <a:t>Text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1E65F-FFAA-BBC0-5673-0D02FCC35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377440"/>
            <a:ext cx="8187372" cy="37926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/>
              <a:t>Remove missing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/>
              <a:t>Remove HTML tags (</a:t>
            </a:r>
            <a:r>
              <a:rPr lang="en-IN" b="0" dirty="0" err="1"/>
              <a:t>BeautifulSoup</a:t>
            </a:r>
            <a:r>
              <a:rPr lang="en-IN" b="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/>
              <a:t>Convert text to lowercase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/>
              <a:t>Remove punctuation &amp;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/>
              <a:t>Tokenize words (NLTK)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Remove </a:t>
            </a:r>
            <a:r>
              <a:rPr lang="en-US" b="0" dirty="0" err="1"/>
              <a:t>stopwords</a:t>
            </a:r>
            <a:r>
              <a:rPr lang="en-US" b="0" dirty="0"/>
              <a:t> (the, is, a…)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Remove short words (&lt;3 letters)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/>
              <a:t>Lemmatization (running → run)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ECC90-6A9E-1C41-42C3-538395C5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45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4513-7BF7-2BA6-A8F8-8C6D52694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419027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A47AD-6370-7E24-8B2B-0FC1AB54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101302B-6787-3B97-D930-95543A65DF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9"/>
            <a:ext cx="7288212" cy="2875722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3586AD8-6798-7C73-8B09-7D6FEB21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589280"/>
            <a:ext cx="10241279" cy="535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9EBFC-7E66-6E12-8DFC-121F65496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934720"/>
            <a:ext cx="7288282" cy="145481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74140-2BDA-EA30-3308-8CF7AA79296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D914B-B7D4-7C27-7C61-CBA97864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4E4C83-B159-5ED7-8736-CC3B5F12E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006" y="534780"/>
            <a:ext cx="9998120" cy="564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8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2C77-94E1-FCFF-E332-BF59AD07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1397880"/>
          </a:xfrm>
        </p:spPr>
        <p:txBody>
          <a:bodyPr/>
          <a:lstStyle/>
          <a:p>
            <a:r>
              <a:rPr lang="en-US" b="1" dirty="0"/>
              <a:t>Output after data preprocessing</a:t>
            </a:r>
            <a:endParaRPr lang="en-IN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B40321-0BCC-33D7-C0C4-47B7450A51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55040" y="2062480"/>
            <a:ext cx="8107680" cy="41081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34547-4B64-96C2-2549-03C284FA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30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DA12D-6509-DA70-EC8E-ADA1999D8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-372718"/>
            <a:ext cx="7288282" cy="2121177"/>
          </a:xfrm>
        </p:spPr>
        <p:txBody>
          <a:bodyPr/>
          <a:lstStyle/>
          <a:p>
            <a:r>
              <a:rPr lang="en-IN" b="1" dirty="0"/>
              <a:t>Feature Extraction (TF-IDF)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B639F-88D9-B9B6-F5D6-511A820F7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529840"/>
            <a:ext cx="7288212" cy="364028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</a:t>
            </a:r>
            <a:r>
              <a:rPr lang="en-US" dirty="0" err="1"/>
              <a:t>sklearn.feature_extraction.text</a:t>
            </a:r>
            <a:r>
              <a:rPr lang="en-US" dirty="0"/>
              <a:t> import </a:t>
            </a:r>
            <a:r>
              <a:rPr lang="en-US" dirty="0" err="1"/>
              <a:t>TfidfVectorizer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TF-IDF vectorizer </a:t>
            </a:r>
            <a:r>
              <a:rPr lang="en-US" dirty="0"/>
              <a:t>converts text into numerical vectors by calculating the importance of words within a document relative to a collection of documents (corpus)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Captures word importance across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Limited to top 5000 words (</a:t>
            </a:r>
            <a:r>
              <a:rPr lang="en-US" b="0" dirty="0" err="1"/>
              <a:t>max_features</a:t>
            </a:r>
            <a:r>
              <a:rPr lang="en-US" b="0" dirty="0"/>
              <a:t>=5000)</a:t>
            </a:r>
            <a:endParaRPr lang="en-IN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14550-2D5F-7716-5B0A-0506BAC4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71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15BB1-963A-222E-9791-527CCB99B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1164200"/>
          </a:xfrm>
        </p:spPr>
        <p:txBody>
          <a:bodyPr/>
          <a:lstStyle/>
          <a:p>
            <a:r>
              <a:rPr lang="en-IN" b="1" dirty="0"/>
              <a:t>Train-Test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8A3F4-3799-6F40-D220-3C9DCEE63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133600"/>
            <a:ext cx="7288212" cy="403652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train_test_split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Dividing a dataset into two distinct subsets:</a:t>
            </a:r>
          </a:p>
          <a:p>
            <a:pPr marL="852678" lvl="2"/>
            <a:r>
              <a:rPr lang="en-IN" b="1" dirty="0"/>
              <a:t>Training Set: </a:t>
            </a:r>
            <a:r>
              <a:rPr lang="en-US" dirty="0"/>
              <a:t>data is used to "train"</a:t>
            </a:r>
            <a:endParaRPr lang="en-IN" b="1" dirty="0"/>
          </a:p>
          <a:p>
            <a:pPr marL="852678" lvl="2"/>
            <a:r>
              <a:rPr lang="en-IN" b="1" dirty="0"/>
              <a:t>Testing Set: </a:t>
            </a:r>
            <a:r>
              <a:rPr lang="en-US" dirty="0"/>
              <a:t>evaluated done on this unseen testing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0" dirty="0"/>
              <a:t>80% training, 20%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 err="1"/>
              <a:t>random_state</a:t>
            </a:r>
            <a:r>
              <a:rPr lang="en-US" b="0" dirty="0"/>
              <a:t>=42 (primary purpose is to ensure reproducibility of your results)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123A8-BBC1-C2A4-1B14-BE01EF2B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1429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Minimalist presentation</Template>
  <TotalTime>76</TotalTime>
  <Words>404</Words>
  <Application>Microsoft Office PowerPoint</Application>
  <PresentationFormat>Widescreen</PresentationFormat>
  <Paragraphs>77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Tenorite</vt:lpstr>
      <vt:lpstr>Wingdings</vt:lpstr>
      <vt:lpstr>Custom</vt:lpstr>
      <vt:lpstr>Fake Job Postings Detection using NLP</vt:lpstr>
      <vt:lpstr>DATA COLLECTION</vt:lpstr>
      <vt:lpstr>libraries</vt:lpstr>
      <vt:lpstr>Text Preprocessing</vt:lpstr>
      <vt:lpstr> </vt:lpstr>
      <vt:lpstr>PowerPoint Presentation</vt:lpstr>
      <vt:lpstr>Output after data preprocessing</vt:lpstr>
      <vt:lpstr>Feature Extraction (TF-IDF)</vt:lpstr>
      <vt:lpstr>Train-Test Split</vt:lpstr>
      <vt:lpstr>Model</vt:lpstr>
      <vt:lpstr>PowerPoint Presentation</vt:lpstr>
      <vt:lpstr>PowerPoint Presentation</vt:lpstr>
      <vt:lpstr>PowerPoint Presentation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Raghuveer Arja</dc:creator>
  <cp:lastModifiedBy>Raghuveer Arja</cp:lastModifiedBy>
  <cp:revision>1</cp:revision>
  <dcterms:created xsi:type="dcterms:W3CDTF">2025-09-10T15:42:52Z</dcterms:created>
  <dcterms:modified xsi:type="dcterms:W3CDTF">2025-09-10T16:59:18Z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