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4"/>
  </p:notesMasterIdLst>
  <p:sldIdLst>
    <p:sldId id="257" r:id="rId2"/>
    <p:sldId id="282" r:id="rId3"/>
    <p:sldId id="258" r:id="rId4"/>
    <p:sldId id="259" r:id="rId5"/>
    <p:sldId id="260" r:id="rId6"/>
    <p:sldId id="261" r:id="rId7"/>
    <p:sldId id="263" r:id="rId8"/>
    <p:sldId id="264" r:id="rId9"/>
    <p:sldId id="266" r:id="rId10"/>
    <p:sldId id="267" r:id="rId11"/>
    <p:sldId id="268" r:id="rId12"/>
    <p:sldId id="269" r:id="rId13"/>
    <p:sldId id="271" r:id="rId14"/>
    <p:sldId id="272" r:id="rId15"/>
    <p:sldId id="273" r:id="rId16"/>
    <p:sldId id="279" r:id="rId17"/>
    <p:sldId id="277" r:id="rId18"/>
    <p:sldId id="278" r:id="rId19"/>
    <p:sldId id="280" r:id="rId20"/>
    <p:sldId id="281"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9A2FA-0F1D-4D72-8C35-5FA4C04A8C3E}" v="1" dt="2025-10-09T13:12:35.2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C119E-C28E-40FC-9C54-71AF10450389}" type="datetimeFigureOut">
              <a:rPr lang="en-IN" smtClean="0"/>
              <a:t>09-10-2025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ADC44-E8AB-48BC-B613-C59831395C43}" type="slidenum">
              <a:rPr lang="en-IN" smtClean="0"/>
              <a:t>‹#›</a:t>
            </a:fld>
            <a:endParaRPr lang="en-IN"/>
          </a:p>
        </p:txBody>
      </p:sp>
    </p:spTree>
    <p:extLst>
      <p:ext uri="{BB962C8B-B14F-4D97-AF65-F5344CB8AC3E}">
        <p14:creationId xmlns:p14="http://schemas.microsoft.com/office/powerpoint/2010/main" val="2011404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DADC44-E8AB-48BC-B613-C59831395C43}" type="slidenum">
              <a:rPr lang="en-IN" smtClean="0"/>
              <a:t>4</a:t>
            </a:fld>
            <a:endParaRPr lang="en-IN"/>
          </a:p>
        </p:txBody>
      </p:sp>
    </p:spTree>
    <p:extLst>
      <p:ext uri="{BB962C8B-B14F-4D97-AF65-F5344CB8AC3E}">
        <p14:creationId xmlns:p14="http://schemas.microsoft.com/office/powerpoint/2010/main" val="2503377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DADC44-E8AB-48BC-B613-C59831395C43}" type="slidenum">
              <a:rPr lang="en-IN" smtClean="0"/>
              <a:t>21</a:t>
            </a:fld>
            <a:endParaRPr lang="en-IN"/>
          </a:p>
        </p:txBody>
      </p:sp>
    </p:spTree>
    <p:extLst>
      <p:ext uri="{BB962C8B-B14F-4D97-AF65-F5344CB8AC3E}">
        <p14:creationId xmlns:p14="http://schemas.microsoft.com/office/powerpoint/2010/main" val="320130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419576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3322587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82656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137275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2476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2931261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1833001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1705018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2408100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E638F-4A06-4FC5-AFCD-480B3E3D8D1E}"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353101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2E638F-4A06-4FC5-AFCD-480B3E3D8D1E}"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2098285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E638F-4A06-4FC5-AFCD-480B3E3D8D1E}" type="datetimeFigureOut">
              <a:rPr lang="en-IN" smtClean="0"/>
              <a:t>09-10-2025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348212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2E638F-4A06-4FC5-AFCD-480B3E3D8D1E}" type="datetimeFigureOut">
              <a:rPr lang="en-IN" smtClean="0"/>
              <a:t>09-10-2025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45641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2E638F-4A06-4FC5-AFCD-480B3E3D8D1E}" type="datetimeFigureOut">
              <a:rPr lang="en-IN" smtClean="0"/>
              <a:t>09-10-2025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75121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2E638F-4A06-4FC5-AFCD-480B3E3D8D1E}"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258639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2E638F-4A06-4FC5-AFCD-480B3E3D8D1E}"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0B7AB1-BA07-4021-8C46-ABA0D797D2E2}" type="slidenum">
              <a:rPr lang="en-IN" smtClean="0"/>
              <a:t>‹#›</a:t>
            </a:fld>
            <a:endParaRPr lang="en-IN"/>
          </a:p>
        </p:txBody>
      </p:sp>
    </p:spTree>
    <p:extLst>
      <p:ext uri="{BB962C8B-B14F-4D97-AF65-F5344CB8AC3E}">
        <p14:creationId xmlns:p14="http://schemas.microsoft.com/office/powerpoint/2010/main" val="427327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67000"/>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2E638F-4A06-4FC5-AFCD-480B3E3D8D1E}" type="datetimeFigureOut">
              <a:rPr lang="en-IN" smtClean="0"/>
              <a:t>09-10-2025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90B7AB1-BA07-4021-8C46-ABA0D797D2E2}" type="slidenum">
              <a:rPr lang="en-IN" smtClean="0"/>
              <a:t>‹#›</a:t>
            </a:fld>
            <a:endParaRPr lang="en-IN"/>
          </a:p>
        </p:txBody>
      </p:sp>
    </p:spTree>
    <p:extLst>
      <p:ext uri="{BB962C8B-B14F-4D97-AF65-F5344CB8AC3E}">
        <p14:creationId xmlns:p14="http://schemas.microsoft.com/office/powerpoint/2010/main" val="416843563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mishgarg1/Milestone-4.gi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hivamb/real-or-fake-fake-jobposting-predic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C3CE57-A44B-CC53-2557-464EC0B86EE3}"/>
              </a:ext>
            </a:extLst>
          </p:cNvPr>
          <p:cNvSpPr txBox="1"/>
          <p:nvPr/>
        </p:nvSpPr>
        <p:spPr>
          <a:xfrm>
            <a:off x="293428" y="1674674"/>
            <a:ext cx="9843083" cy="1754326"/>
          </a:xfrm>
          <a:prstGeom prst="rect">
            <a:avLst/>
          </a:prstGeom>
          <a:noFill/>
        </p:spPr>
        <p:txBody>
          <a:bodyPr wrap="square" rtlCol="0">
            <a:spAutoFit/>
          </a:bodyPr>
          <a:lstStyle/>
          <a:p>
            <a:pPr algn="ctr"/>
            <a:r>
              <a:rPr lang="en-US" sz="5400" b="1" dirty="0">
                <a:latin typeface="Segoe UI" panose="02020603050405020304" pitchFamily="18" charset="0"/>
                <a:cs typeface="Times New Roman" panose="02020603050405020304" pitchFamily="18" charset="0"/>
              </a:rPr>
              <a:t>Detecting Fake Job Posts using NLP</a:t>
            </a:r>
            <a:endParaRPr lang="en-IN" sz="5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2E487F0-E9E5-36E2-14FD-89085CFBD13E}"/>
              </a:ext>
            </a:extLst>
          </p:cNvPr>
          <p:cNvSpPr txBox="1"/>
          <p:nvPr/>
        </p:nvSpPr>
        <p:spPr>
          <a:xfrm>
            <a:off x="6908219" y="3579830"/>
            <a:ext cx="3110846" cy="1938992"/>
          </a:xfrm>
          <a:prstGeom prst="rect">
            <a:avLst/>
          </a:prstGeom>
          <a:noFill/>
        </p:spPr>
        <p:txBody>
          <a:bodyPr wrap="square" rtlCol="0">
            <a:spAutoFit/>
          </a:bodyPr>
          <a:lstStyle/>
          <a:p>
            <a:pPr algn="ctr"/>
            <a:r>
              <a:rPr lang="en-US" sz="2400" dirty="0">
                <a:solidFill>
                  <a:srgbClr val="1E1E3C"/>
                </a:solidFill>
                <a:latin typeface="Segoe UI" panose="02020603050405020304" pitchFamily="18" charset="0"/>
                <a:cs typeface="Times New Roman" panose="02020603050405020304" pitchFamily="18" charset="0"/>
              </a:rPr>
              <a:t>Team Members:</a:t>
            </a:r>
          </a:p>
          <a:p>
            <a:pPr algn="ctr"/>
            <a:r>
              <a:rPr lang="en-US" sz="2400" dirty="0">
                <a:solidFill>
                  <a:srgbClr val="1E1E3C"/>
                </a:solidFill>
                <a:latin typeface="Segoe UI" panose="02020603050405020304" pitchFamily="18" charset="0"/>
                <a:cs typeface="Times New Roman" panose="02020603050405020304" pitchFamily="18" charset="0"/>
              </a:rPr>
              <a:t>Amish Garg</a:t>
            </a:r>
            <a:endParaRPr lang="en-US" sz="2400" dirty="0">
              <a:latin typeface="Times New Roman" panose="02020603050405020304" pitchFamily="18" charset="0"/>
              <a:cs typeface="Times New Roman" panose="02020603050405020304" pitchFamily="18" charset="0"/>
            </a:endParaRPr>
          </a:p>
          <a:p>
            <a:pPr algn="ctr"/>
            <a:r>
              <a:rPr lang="en-US" sz="2400" dirty="0">
                <a:solidFill>
                  <a:srgbClr val="1E1E3C"/>
                </a:solidFill>
                <a:latin typeface="Segoe UI" panose="02020603050405020304" pitchFamily="18" charset="0"/>
                <a:cs typeface="Times New Roman" panose="02020603050405020304" pitchFamily="18" charset="0"/>
              </a:rPr>
              <a:t>Arja Raghuveer</a:t>
            </a:r>
          </a:p>
          <a:p>
            <a:pPr algn="ctr"/>
            <a:r>
              <a:rPr lang="en-US" sz="2400" dirty="0">
                <a:solidFill>
                  <a:srgbClr val="1E1E3C"/>
                </a:solidFill>
                <a:latin typeface="Segoe UI" panose="02020603050405020304" pitchFamily="18" charset="0"/>
                <a:cs typeface="Times New Roman" panose="02020603050405020304" pitchFamily="18" charset="0"/>
              </a:rPr>
              <a:t>Jonnada Vennela</a:t>
            </a:r>
          </a:p>
          <a:p>
            <a:pPr algn="ctr"/>
            <a:r>
              <a:rPr lang="en-US" sz="2400" dirty="0">
                <a:solidFill>
                  <a:srgbClr val="1E1E3C"/>
                </a:solidFill>
                <a:latin typeface="Segoe UI" panose="02020603050405020304" pitchFamily="18" charset="0"/>
                <a:cs typeface="Times New Roman" panose="02020603050405020304" pitchFamily="18" charset="0"/>
              </a:rPr>
              <a:t>Kemburu Satyavathi</a:t>
            </a:r>
          </a:p>
        </p:txBody>
      </p:sp>
    </p:spTree>
    <p:extLst>
      <p:ext uri="{BB962C8B-B14F-4D97-AF65-F5344CB8AC3E}">
        <p14:creationId xmlns:p14="http://schemas.microsoft.com/office/powerpoint/2010/main" val="2150792497"/>
      </p:ext>
    </p:extLst>
  </p:cSld>
  <p:clrMapOvr>
    <a:masterClrMapping/>
  </p:clrMapOvr>
  <mc:AlternateContent xmlns:mc="http://schemas.openxmlformats.org/markup-compatibility/2006" xmlns:p14="http://schemas.microsoft.com/office/powerpoint/2010/main">
    <mc:Choice Requires="p14">
      <p:transition spd="slow" p14:dur="2000" advTm="2629"/>
    </mc:Choice>
    <mc:Fallback xmlns="">
      <p:transition spd="slow" advTm="26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A26179-2694-8814-FEA6-B518C5605210}"/>
              </a:ext>
            </a:extLst>
          </p:cNvPr>
          <p:cNvSpPr txBox="1"/>
          <p:nvPr/>
        </p:nvSpPr>
        <p:spPr>
          <a:xfrm>
            <a:off x="1121329" y="768276"/>
            <a:ext cx="4605020" cy="707886"/>
          </a:xfrm>
          <a:prstGeom prst="rect">
            <a:avLst/>
          </a:prstGeom>
          <a:noFill/>
        </p:spPr>
        <p:txBody>
          <a:bodyPr wrap="square" rtlCol="0">
            <a:spAutoFit/>
          </a:bodyPr>
          <a:lstStyle/>
          <a:p>
            <a:r>
              <a:rPr sz="4000" dirty="0">
                <a:latin typeface="Arial Black" panose="020B0A04020102020204" pitchFamily="34" charset="0"/>
              </a:rPr>
              <a:t>🔄 </a:t>
            </a:r>
            <a:r>
              <a:rPr sz="3600" dirty="0">
                <a:latin typeface="Arial Black" panose="020B0A04020102020204" pitchFamily="34" charset="0"/>
              </a:rPr>
              <a:t>Model</a:t>
            </a:r>
          </a:p>
        </p:txBody>
      </p:sp>
      <p:sp>
        <p:nvSpPr>
          <p:cNvPr id="4" name="TextBox 3">
            <a:extLst>
              <a:ext uri="{FF2B5EF4-FFF2-40B4-BE49-F238E27FC236}">
                <a16:creationId xmlns:a16="http://schemas.microsoft.com/office/drawing/2014/main" id="{1AD12B40-3189-AAF6-A576-5D84EA11BF7A}"/>
              </a:ext>
            </a:extLst>
          </p:cNvPr>
          <p:cNvSpPr txBox="1"/>
          <p:nvPr/>
        </p:nvSpPr>
        <p:spPr>
          <a:xfrm>
            <a:off x="755010" y="1566952"/>
            <a:ext cx="10142290" cy="4093428"/>
          </a:xfrm>
          <a:prstGeom prst="rect">
            <a:avLst/>
          </a:prstGeom>
          <a:noFill/>
        </p:spPr>
        <p:txBody>
          <a:bodyPr wrap="square" rtlCol="0">
            <a:spAutoFit/>
          </a:bodyPr>
          <a:lstStyle/>
          <a:p>
            <a:pPr marL="285750" indent="-285750">
              <a:buFont typeface="Wingdings" panose="05000000000000000000" pitchFamily="2" charset="2"/>
              <a:buChar char="v"/>
            </a:pPr>
            <a:r>
              <a:rPr lang="en-IN" sz="2000" u="sng" dirty="0">
                <a:solidFill>
                  <a:srgbClr val="1E1E3C"/>
                </a:solidFill>
                <a:latin typeface="Segoe UI" panose="020B0604030504040204" pitchFamily="34" charset="0"/>
                <a:ea typeface="Verdana" panose="020B0604030504040204" pitchFamily="34" charset="0"/>
              </a:rPr>
              <a:t>from sklearn.linear_model import LogisticRegression</a:t>
            </a:r>
          </a:p>
          <a:p>
            <a:pPr marL="285750" indent="-285750">
              <a:buFont typeface="Wingdings" panose="05000000000000000000" pitchFamily="2" charset="2"/>
              <a:buChar char="v"/>
            </a:pP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IN" sz="2000" u="sng" dirty="0">
                <a:solidFill>
                  <a:srgbClr val="1E1E3C"/>
                </a:solidFill>
                <a:latin typeface="Segoe UI" panose="020B0604030504040204" pitchFamily="34" charset="0"/>
                <a:ea typeface="Verdana" panose="020B0604030504040204" pitchFamily="34" charset="0"/>
              </a:rPr>
              <a:t>from sklearn.ensemble import RandomForestClassifier</a:t>
            </a:r>
          </a:p>
          <a:p>
            <a:pPr marL="342900" indent="-342900">
              <a:buFont typeface="Wingdings" panose="05000000000000000000" pitchFamily="2" charset="2"/>
              <a:buChar char="v"/>
            </a:pPr>
            <a:endParaRPr lang="en-IN"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Logistic Regression, a binary classification model, was used to predict whether a job posting is fraudulent or not by analyzing TF-IDF features.(0 or 1)</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Random Forest Classifier was implemented as an ensemble method that combines multiple decision trees, offering robust performance and the ability to capture complex, non-linear patterns in the data.</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Both models were evaluated using accuracy, precision, recall, and F1-score, and the one with the best overall performance was selected and saved for future use.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30063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77AF3B-FFAD-A410-7B1E-4E2F8A16C733}"/>
              </a:ext>
            </a:extLst>
          </p:cNvPr>
          <p:cNvPicPr>
            <a:picLocks noChangeAspect="1"/>
          </p:cNvPicPr>
          <p:nvPr/>
        </p:nvPicPr>
        <p:blipFill>
          <a:blip r:embed="rId2">
            <a:extLst>
              <a:ext uri="{28A0092B-C50C-407E-A947-70E740481C1C}">
                <a14:useLocalDpi xmlns:a14="http://schemas.microsoft.com/office/drawing/2010/main" val="0"/>
              </a:ext>
            </a:extLst>
          </a:blip>
          <a:srcRect l="2578" t="1051" r="3554" b="-1051"/>
          <a:stretch>
            <a:fillRect/>
          </a:stretch>
        </p:blipFill>
        <p:spPr>
          <a:xfrm>
            <a:off x="1031846" y="332054"/>
            <a:ext cx="7977930" cy="5588990"/>
          </a:xfrm>
          <a:prstGeom prst="rect">
            <a:avLst/>
          </a:prstGeom>
        </p:spPr>
      </p:pic>
    </p:spTree>
    <p:extLst>
      <p:ext uri="{BB962C8B-B14F-4D97-AF65-F5344CB8AC3E}">
        <p14:creationId xmlns:p14="http://schemas.microsoft.com/office/powerpoint/2010/main" val="136352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463AFA-8951-74C4-78C2-1E12D07B311D}"/>
              </a:ext>
            </a:extLst>
          </p:cNvPr>
          <p:cNvPicPr>
            <a:picLocks noChangeAspect="1"/>
          </p:cNvPicPr>
          <p:nvPr/>
        </p:nvPicPr>
        <p:blipFill>
          <a:blip r:embed="rId2">
            <a:extLst>
              <a:ext uri="{28A0092B-C50C-407E-A947-70E740481C1C}">
                <a14:useLocalDpi xmlns:a14="http://schemas.microsoft.com/office/drawing/2010/main" val="0"/>
              </a:ext>
            </a:extLst>
          </a:blip>
          <a:srcRect l="2744" r="18600"/>
          <a:stretch>
            <a:fillRect/>
          </a:stretch>
        </p:blipFill>
        <p:spPr>
          <a:xfrm>
            <a:off x="956345" y="455238"/>
            <a:ext cx="5025005" cy="5611949"/>
          </a:xfrm>
          <a:prstGeom prst="rect">
            <a:avLst/>
          </a:prstGeom>
        </p:spPr>
      </p:pic>
      <p:pic>
        <p:nvPicPr>
          <p:cNvPr id="2" name="Picture 1">
            <a:extLst>
              <a:ext uri="{FF2B5EF4-FFF2-40B4-BE49-F238E27FC236}">
                <a16:creationId xmlns:a16="http://schemas.microsoft.com/office/drawing/2014/main" id="{6C6D1067-DC61-B3A1-EC0B-A90B1AF49EFE}"/>
              </a:ext>
            </a:extLst>
          </p:cNvPr>
          <p:cNvPicPr>
            <a:picLocks noChangeAspect="1"/>
          </p:cNvPicPr>
          <p:nvPr/>
        </p:nvPicPr>
        <p:blipFill>
          <a:blip r:embed="rId3">
            <a:extLst>
              <a:ext uri="{28A0092B-C50C-407E-A947-70E740481C1C}">
                <a14:useLocalDpi xmlns:a14="http://schemas.microsoft.com/office/drawing/2010/main" val="0"/>
              </a:ext>
            </a:extLst>
          </a:blip>
          <a:srcRect l="1791" r="24612"/>
          <a:stretch>
            <a:fillRect/>
          </a:stretch>
        </p:blipFill>
        <p:spPr>
          <a:xfrm>
            <a:off x="4932726" y="455238"/>
            <a:ext cx="4605556" cy="5564245"/>
          </a:xfrm>
          <a:prstGeom prst="rect">
            <a:avLst/>
          </a:prstGeom>
        </p:spPr>
      </p:pic>
    </p:spTree>
    <p:extLst>
      <p:ext uri="{BB962C8B-B14F-4D97-AF65-F5344CB8AC3E}">
        <p14:creationId xmlns:p14="http://schemas.microsoft.com/office/powerpoint/2010/main" val="238868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D49392-5592-F6E3-0230-8EA350AF79E0}"/>
              </a:ext>
            </a:extLst>
          </p:cNvPr>
          <p:cNvSpPr txBox="1"/>
          <p:nvPr/>
        </p:nvSpPr>
        <p:spPr>
          <a:xfrm>
            <a:off x="1719743" y="622643"/>
            <a:ext cx="3187817" cy="646331"/>
          </a:xfrm>
          <a:prstGeom prst="rect">
            <a:avLst/>
          </a:prstGeom>
          <a:noFill/>
        </p:spPr>
        <p:txBody>
          <a:bodyPr wrap="square" rtlCol="0">
            <a:spAutoFit/>
          </a:bodyPr>
          <a:lstStyle/>
          <a:p>
            <a:r>
              <a:rPr lang="en-IN" sz="3600" b="1" dirty="0">
                <a:latin typeface="Verdana" panose="020B0604030504040204" pitchFamily="34" charset="0"/>
                <a:ea typeface="Verdana" panose="020B0604030504040204" pitchFamily="34" charset="0"/>
              </a:rPr>
              <a:t>Streamlit</a:t>
            </a:r>
          </a:p>
        </p:txBody>
      </p:sp>
      <p:sp>
        <p:nvSpPr>
          <p:cNvPr id="8" name="Rectangle 3">
            <a:extLst>
              <a:ext uri="{FF2B5EF4-FFF2-40B4-BE49-F238E27FC236}">
                <a16:creationId xmlns:a16="http://schemas.microsoft.com/office/drawing/2014/main" id="{291AA8CD-D790-24D5-A878-7CD6BB47DA89}"/>
              </a:ext>
            </a:extLst>
          </p:cNvPr>
          <p:cNvSpPr>
            <a:spLocks noChangeArrowheads="1"/>
          </p:cNvSpPr>
          <p:nvPr/>
        </p:nvSpPr>
        <p:spPr bwMode="auto">
          <a:xfrm>
            <a:off x="687897" y="1666089"/>
            <a:ext cx="9169167"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the application is built using Streamlit, a Python framework that allows us to create interactive web apps with minimal code.</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The input job description is first preprocessed using NLP techniques such as HTML tag removal, lowercasing, tokenization, stopword removal, and lemmatization.</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A pre-trained machine learning model, along with a text vectorizer, is used to classify the cleaned job description and display the result with confidence.</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Streamlit is used in this project because it allows fast and easy deployment of machine learning models with a user-friendly interface, without needing web development skills.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5516011C-4664-DF7B-5987-B00D80379C65}"/>
              </a:ext>
            </a:extLst>
          </p:cNvPr>
          <p:cNvSpPr txBox="1"/>
          <p:nvPr/>
        </p:nvSpPr>
        <p:spPr>
          <a:xfrm>
            <a:off x="1132514" y="684199"/>
            <a:ext cx="757806" cy="584775"/>
          </a:xfrm>
          <a:prstGeom prst="rect">
            <a:avLst/>
          </a:prstGeom>
          <a:noFill/>
        </p:spPr>
        <p:txBody>
          <a:bodyPr wrap="square" rtlCol="0">
            <a:spAutoFit/>
          </a:bodyPr>
          <a:lstStyle/>
          <a:p>
            <a:r>
              <a:rPr lang="en-IN" sz="3200" b="1" dirty="0"/>
              <a:t>💻</a:t>
            </a:r>
          </a:p>
        </p:txBody>
      </p:sp>
    </p:spTree>
    <p:extLst>
      <p:ext uri="{BB962C8B-B14F-4D97-AF65-F5344CB8AC3E}">
        <p14:creationId xmlns:p14="http://schemas.microsoft.com/office/powerpoint/2010/main" val="269850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204BA7-686A-E150-A27A-2417E7051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7552" y="666946"/>
            <a:ext cx="8309252" cy="5524107"/>
          </a:xfrm>
          <a:prstGeom prst="rect">
            <a:avLst/>
          </a:prstGeom>
        </p:spPr>
      </p:pic>
    </p:spTree>
    <p:extLst>
      <p:ext uri="{BB962C8B-B14F-4D97-AF65-F5344CB8AC3E}">
        <p14:creationId xmlns:p14="http://schemas.microsoft.com/office/powerpoint/2010/main" val="35233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23D977-B360-9438-7DDF-1534FC9A8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81" y="805439"/>
            <a:ext cx="5184988" cy="5024487"/>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ED9D3C8E-2779-3CB6-738C-07422CFA024D}"/>
              </a:ext>
            </a:extLst>
          </p:cNvPr>
          <p:cNvPicPr>
            <a:picLocks noChangeAspect="1"/>
          </p:cNvPicPr>
          <p:nvPr/>
        </p:nvPicPr>
        <p:blipFill>
          <a:blip r:embed="rId3">
            <a:extLst>
              <a:ext uri="{28A0092B-C50C-407E-A947-70E740481C1C}">
                <a14:useLocalDpi xmlns:a14="http://schemas.microsoft.com/office/drawing/2010/main" val="0"/>
              </a:ext>
            </a:extLst>
          </a:blip>
          <a:srcRect l="11965" t="13535" r="16670" b="3726"/>
          <a:stretch>
            <a:fillRect/>
          </a:stretch>
        </p:blipFill>
        <p:spPr>
          <a:xfrm>
            <a:off x="5963976" y="805438"/>
            <a:ext cx="5307290" cy="5024487"/>
          </a:xfrm>
          <a:prstGeom prst="rect">
            <a:avLst/>
          </a:prstGeom>
        </p:spPr>
      </p:pic>
    </p:spTree>
    <p:extLst>
      <p:ext uri="{BB962C8B-B14F-4D97-AF65-F5344CB8AC3E}">
        <p14:creationId xmlns:p14="http://schemas.microsoft.com/office/powerpoint/2010/main" val="405478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9EFF40-3C97-EFF9-E081-B89F84A7818F}"/>
              </a:ext>
            </a:extLst>
          </p:cNvPr>
          <p:cNvSpPr txBox="1"/>
          <p:nvPr/>
        </p:nvSpPr>
        <p:spPr>
          <a:xfrm>
            <a:off x="463316" y="1689554"/>
            <a:ext cx="8849337" cy="4401205"/>
          </a:xfrm>
          <a:prstGeom prst="rect">
            <a:avLst/>
          </a:prstGeom>
          <a:noFill/>
        </p:spPr>
        <p:txBody>
          <a:bodyPr wrap="square">
            <a:spAutoFit/>
          </a:bodyPr>
          <a:lstStyle/>
          <a:p>
            <a:pPr marL="1257300" lvl="2" indent="-34290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Retraining the model with feedback is a crucial step in maintaining and improving the performance of a machine learning system over time. </a:t>
            </a:r>
          </a:p>
          <a:p>
            <a:pPr lvl="2"/>
            <a:endParaRPr lang="en-US" sz="2000" dirty="0">
              <a:latin typeface="Verdana" panose="020B0604030504040204" pitchFamily="34" charset="0"/>
              <a:ea typeface="Verdana" panose="020B0604030504040204" pitchFamily="34" charset="0"/>
            </a:endParaRPr>
          </a:p>
          <a:p>
            <a:pPr marL="1257300" lvl="2" indent="-34290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As new data becomes available or users provide feedback on incorrect predictions, this information can be used to refine the model. </a:t>
            </a:r>
          </a:p>
          <a:p>
            <a:pPr lvl="2"/>
            <a:endParaRPr lang="en-US" sz="2000" dirty="0">
              <a:latin typeface="Verdana" panose="020B0604030504040204" pitchFamily="34" charset="0"/>
              <a:ea typeface="Verdana" panose="020B0604030504040204" pitchFamily="34" charset="0"/>
            </a:endParaRPr>
          </a:p>
          <a:p>
            <a:pPr marL="1257300" lvl="2" indent="-34290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The model is then retrained on the updated dataset and evaluated using key performance metrics such as accuracy, precision, recall, and F1 score.</a:t>
            </a:r>
          </a:p>
          <a:p>
            <a:pPr lvl="2"/>
            <a:endParaRPr lang="en-US" sz="2000" dirty="0">
              <a:latin typeface="Verdana" panose="020B0604030504040204" pitchFamily="34" charset="0"/>
              <a:ea typeface="Verdana" panose="020B0604030504040204" pitchFamily="34" charset="0"/>
            </a:endParaRPr>
          </a:p>
          <a:p>
            <a:pPr marL="1257300" lvl="2" indent="-34290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 If the new model shows improved performance, it can replace the previous version in production. </a:t>
            </a:r>
          </a:p>
        </p:txBody>
      </p:sp>
      <p:sp>
        <p:nvSpPr>
          <p:cNvPr id="7" name="TextBox 6">
            <a:extLst>
              <a:ext uri="{FF2B5EF4-FFF2-40B4-BE49-F238E27FC236}">
                <a16:creationId xmlns:a16="http://schemas.microsoft.com/office/drawing/2014/main" id="{585925F8-D481-9FED-57C0-D41D51481EAD}"/>
              </a:ext>
            </a:extLst>
          </p:cNvPr>
          <p:cNvSpPr txBox="1"/>
          <p:nvPr/>
        </p:nvSpPr>
        <p:spPr>
          <a:xfrm>
            <a:off x="1476461" y="686167"/>
            <a:ext cx="8938223" cy="584775"/>
          </a:xfrm>
          <a:prstGeom prst="rect">
            <a:avLst/>
          </a:prstGeom>
          <a:noFill/>
        </p:spPr>
        <p:txBody>
          <a:bodyPr wrap="square" rtlCol="0">
            <a:spAutoFit/>
          </a:bodyPr>
          <a:lstStyle/>
          <a:p>
            <a:r>
              <a:rPr lang="en-US" sz="3200" b="1" dirty="0">
                <a:latin typeface="Arial Black" panose="020B0A04020102020204" pitchFamily="34" charset="0"/>
              </a:rPr>
              <a:t>Retraining the Model with Feedback</a:t>
            </a:r>
            <a:endParaRPr lang="en-IN" sz="3200" b="1" dirty="0">
              <a:latin typeface="Arial Black" panose="020B0A04020102020204" pitchFamily="34" charset="0"/>
            </a:endParaRPr>
          </a:p>
        </p:txBody>
      </p:sp>
      <p:sp>
        <p:nvSpPr>
          <p:cNvPr id="2" name="TextBox 1">
            <a:extLst>
              <a:ext uri="{FF2B5EF4-FFF2-40B4-BE49-F238E27FC236}">
                <a16:creationId xmlns:a16="http://schemas.microsoft.com/office/drawing/2014/main" id="{99F80113-8018-6952-2999-7A3BA95FF39F}"/>
              </a:ext>
            </a:extLst>
          </p:cNvPr>
          <p:cNvSpPr txBox="1"/>
          <p:nvPr/>
        </p:nvSpPr>
        <p:spPr>
          <a:xfrm flipH="1">
            <a:off x="842912" y="624611"/>
            <a:ext cx="205711" cy="646331"/>
          </a:xfrm>
          <a:prstGeom prst="rect">
            <a:avLst/>
          </a:prstGeom>
          <a:noFill/>
        </p:spPr>
        <p:txBody>
          <a:bodyPr wrap="square" rtlCol="0">
            <a:spAutoFit/>
          </a:bodyPr>
          <a:lstStyle/>
          <a:p>
            <a:r>
              <a:rPr lang="en-IN" sz="3600" dirty="0"/>
              <a:t>🔄</a:t>
            </a:r>
          </a:p>
        </p:txBody>
      </p:sp>
    </p:spTree>
    <p:extLst>
      <p:ext uri="{BB962C8B-B14F-4D97-AF65-F5344CB8AC3E}">
        <p14:creationId xmlns:p14="http://schemas.microsoft.com/office/powerpoint/2010/main" val="164234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AI-generated content may be incorrect.">
            <a:extLst>
              <a:ext uri="{FF2B5EF4-FFF2-40B4-BE49-F238E27FC236}">
                <a16:creationId xmlns:a16="http://schemas.microsoft.com/office/drawing/2014/main" id="{F41B9476-FFB8-33F0-1C4B-22A6C293567D}"/>
              </a:ext>
            </a:extLst>
          </p:cNvPr>
          <p:cNvPicPr>
            <a:picLocks noChangeAspect="1"/>
          </p:cNvPicPr>
          <p:nvPr/>
        </p:nvPicPr>
        <p:blipFill>
          <a:blip r:embed="rId2">
            <a:extLst>
              <a:ext uri="{28A0092B-C50C-407E-A947-70E740481C1C}">
                <a14:useLocalDpi xmlns:a14="http://schemas.microsoft.com/office/drawing/2010/main" val="0"/>
              </a:ext>
            </a:extLst>
          </a:blip>
          <a:srcRect l="7588" t="9785" r="17657" b="7768"/>
          <a:stretch>
            <a:fillRect/>
          </a:stretch>
        </p:blipFill>
        <p:spPr>
          <a:xfrm>
            <a:off x="520118" y="209725"/>
            <a:ext cx="8785807" cy="6046365"/>
          </a:xfrm>
          <a:prstGeom prst="rect">
            <a:avLst/>
          </a:prstGeom>
        </p:spPr>
      </p:pic>
    </p:spTree>
    <p:extLst>
      <p:ext uri="{BB962C8B-B14F-4D97-AF65-F5344CB8AC3E}">
        <p14:creationId xmlns:p14="http://schemas.microsoft.com/office/powerpoint/2010/main" val="425439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9AD84111-EAF9-B29B-C17C-A5C5FDD350C5}"/>
              </a:ext>
            </a:extLst>
          </p:cNvPr>
          <p:cNvPicPr>
            <a:picLocks noChangeAspect="1"/>
          </p:cNvPicPr>
          <p:nvPr/>
        </p:nvPicPr>
        <p:blipFill>
          <a:blip r:embed="rId2">
            <a:extLst>
              <a:ext uri="{28A0092B-C50C-407E-A947-70E740481C1C}">
                <a14:useLocalDpi xmlns:a14="http://schemas.microsoft.com/office/drawing/2010/main" val="0"/>
              </a:ext>
            </a:extLst>
          </a:blip>
          <a:srcRect l="10231" t="5871" r="30359" b="5871"/>
          <a:stretch>
            <a:fillRect/>
          </a:stretch>
        </p:blipFill>
        <p:spPr>
          <a:xfrm>
            <a:off x="447937" y="402671"/>
            <a:ext cx="8732940" cy="6052657"/>
          </a:xfrm>
          <a:prstGeom prst="rect">
            <a:avLst/>
          </a:prstGeom>
        </p:spPr>
      </p:pic>
    </p:spTree>
    <p:extLst>
      <p:ext uri="{BB962C8B-B14F-4D97-AF65-F5344CB8AC3E}">
        <p14:creationId xmlns:p14="http://schemas.microsoft.com/office/powerpoint/2010/main" val="4146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0D475AD-2C83-29BF-EF73-D6CFDE53BDF1}"/>
              </a:ext>
            </a:extLst>
          </p:cNvPr>
          <p:cNvPicPr>
            <a:picLocks noChangeAspect="1"/>
          </p:cNvPicPr>
          <p:nvPr/>
        </p:nvPicPr>
        <p:blipFill>
          <a:blip r:embed="rId2">
            <a:extLst>
              <a:ext uri="{28A0092B-C50C-407E-A947-70E740481C1C}">
                <a14:useLocalDpi xmlns:a14="http://schemas.microsoft.com/office/drawing/2010/main" val="0"/>
              </a:ext>
            </a:extLst>
          </a:blip>
          <a:srcRect l="6262" t="11498" r="25068" b="31377"/>
          <a:stretch>
            <a:fillRect/>
          </a:stretch>
        </p:blipFill>
        <p:spPr>
          <a:xfrm>
            <a:off x="243282" y="939568"/>
            <a:ext cx="5134062" cy="481528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A812BF7A-92F3-0B2E-0CBF-3F10FC99F356}"/>
              </a:ext>
            </a:extLst>
          </p:cNvPr>
          <p:cNvPicPr>
            <a:picLocks noChangeAspect="1"/>
          </p:cNvPicPr>
          <p:nvPr/>
        </p:nvPicPr>
        <p:blipFill>
          <a:blip r:embed="rId3">
            <a:extLst>
              <a:ext uri="{28A0092B-C50C-407E-A947-70E740481C1C}">
                <a14:useLocalDpi xmlns:a14="http://schemas.microsoft.com/office/drawing/2010/main" val="0"/>
              </a:ext>
            </a:extLst>
          </a:blip>
          <a:srcRect l="22156" t="13499" r="22041"/>
          <a:stretch>
            <a:fillRect/>
          </a:stretch>
        </p:blipFill>
        <p:spPr>
          <a:xfrm>
            <a:off x="5637401" y="939568"/>
            <a:ext cx="5134063" cy="4815280"/>
          </a:xfrm>
          <a:prstGeom prst="rect">
            <a:avLst/>
          </a:prstGeom>
        </p:spPr>
      </p:pic>
    </p:spTree>
    <p:extLst>
      <p:ext uri="{BB962C8B-B14F-4D97-AF65-F5344CB8AC3E}">
        <p14:creationId xmlns:p14="http://schemas.microsoft.com/office/powerpoint/2010/main" val="54437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F697D-E6AF-06E9-9225-0AD06F089C08}"/>
              </a:ext>
            </a:extLst>
          </p:cNvPr>
          <p:cNvSpPr txBox="1"/>
          <p:nvPr/>
        </p:nvSpPr>
        <p:spPr>
          <a:xfrm>
            <a:off x="1226846" y="1431919"/>
            <a:ext cx="6105524" cy="646331"/>
          </a:xfrm>
          <a:prstGeom prst="rect">
            <a:avLst/>
          </a:prstGeom>
          <a:noFill/>
        </p:spPr>
        <p:txBody>
          <a:bodyPr wrap="square">
            <a:spAutoFit/>
          </a:bodyPr>
          <a:lstStyle/>
          <a:p>
            <a:r>
              <a:rPr lang="en-IN" sz="3600" dirty="0">
                <a:latin typeface="Arial Black" panose="020B0A04020102020204" pitchFamily="34" charset="0"/>
              </a:rPr>
              <a:t>📝 </a:t>
            </a:r>
            <a:r>
              <a:rPr lang="en-IN" sz="3600" b="1" dirty="0">
                <a:latin typeface="Arial Black" panose="020B0A04020102020204" pitchFamily="34" charset="0"/>
              </a:rPr>
              <a:t>Problem Statement</a:t>
            </a:r>
            <a:endParaRPr lang="en-IN" sz="3600" dirty="0">
              <a:latin typeface="Arial Black" panose="020B0A04020102020204" pitchFamily="34" charset="0"/>
            </a:endParaRPr>
          </a:p>
        </p:txBody>
      </p:sp>
      <p:sp>
        <p:nvSpPr>
          <p:cNvPr id="4" name="TextBox 3">
            <a:extLst>
              <a:ext uri="{FF2B5EF4-FFF2-40B4-BE49-F238E27FC236}">
                <a16:creationId xmlns:a16="http://schemas.microsoft.com/office/drawing/2014/main" id="{3B7E8AA1-609D-5644-CF0E-F41BD3741AF7}"/>
              </a:ext>
            </a:extLst>
          </p:cNvPr>
          <p:cNvSpPr txBox="1"/>
          <p:nvPr/>
        </p:nvSpPr>
        <p:spPr>
          <a:xfrm>
            <a:off x="855677" y="2692433"/>
            <a:ext cx="9110444" cy="2308324"/>
          </a:xfrm>
          <a:prstGeom prst="rect">
            <a:avLst/>
          </a:prstGeom>
          <a:noFill/>
        </p:spPr>
        <p:txBody>
          <a:bodyPr wrap="square">
            <a:spAutoFit/>
          </a:bodyPr>
          <a:lstStyle/>
          <a:p>
            <a:pPr marL="342900" indent="-342900">
              <a:buFont typeface="Wingdings" panose="05000000000000000000" pitchFamily="2" charset="2"/>
              <a:buChar char="v"/>
            </a:pPr>
            <a:r>
              <a:rPr lang="en-US" sz="2400" dirty="0"/>
              <a:t>Online job portals are widely used by millions of people, but unfortunately they also contain many fake and fraudulent job postings. These fake jobs mislead candidates, waste their time, and sometimes even result in financial loss or data theft.</a:t>
            </a:r>
          </a:p>
          <a:p>
            <a:pPr marL="342900" indent="-342900">
              <a:buFont typeface="Wingdings" panose="05000000000000000000" pitchFamily="2" charset="2"/>
              <a:buChar char="v"/>
            </a:pPr>
            <a:r>
              <a:rPr lang="en-US" sz="2400" dirty="0"/>
              <a:t>Solution:NLP+Machine learning</a:t>
            </a:r>
            <a:endParaRPr lang="en-IN" sz="2400" dirty="0"/>
          </a:p>
        </p:txBody>
      </p:sp>
    </p:spTree>
    <p:extLst>
      <p:ext uri="{BB962C8B-B14F-4D97-AF65-F5344CB8AC3E}">
        <p14:creationId xmlns:p14="http://schemas.microsoft.com/office/powerpoint/2010/main" val="323268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82540EC-EB15-7A03-9C21-A3D1EED02117}"/>
              </a:ext>
            </a:extLst>
          </p:cNvPr>
          <p:cNvPicPr>
            <a:picLocks noChangeAspect="1"/>
          </p:cNvPicPr>
          <p:nvPr/>
        </p:nvPicPr>
        <p:blipFill>
          <a:blip r:embed="rId2">
            <a:extLst>
              <a:ext uri="{28A0092B-C50C-407E-A947-70E740481C1C}">
                <a14:useLocalDpi xmlns:a14="http://schemas.microsoft.com/office/drawing/2010/main" val="0"/>
              </a:ext>
            </a:extLst>
          </a:blip>
          <a:srcRect l="20023" t="13948" r="19839" b="4201"/>
          <a:stretch>
            <a:fillRect/>
          </a:stretch>
        </p:blipFill>
        <p:spPr>
          <a:xfrm>
            <a:off x="385893" y="855678"/>
            <a:ext cx="5344347" cy="496628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272D1E9F-DBC5-F70D-EA3F-2DB88CAB03FD}"/>
              </a:ext>
            </a:extLst>
          </p:cNvPr>
          <p:cNvPicPr>
            <a:picLocks noChangeAspect="1"/>
          </p:cNvPicPr>
          <p:nvPr/>
        </p:nvPicPr>
        <p:blipFill>
          <a:blip r:embed="rId3">
            <a:extLst>
              <a:ext uri="{28A0092B-C50C-407E-A947-70E740481C1C}">
                <a14:useLocalDpi xmlns:a14="http://schemas.microsoft.com/office/drawing/2010/main" val="0"/>
              </a:ext>
            </a:extLst>
          </a:blip>
          <a:srcRect l="19320" t="10535" r="16983" b="12367"/>
          <a:stretch>
            <a:fillRect/>
          </a:stretch>
        </p:blipFill>
        <p:spPr>
          <a:xfrm>
            <a:off x="5826034" y="855678"/>
            <a:ext cx="5181600" cy="4966282"/>
          </a:xfrm>
          <a:prstGeom prst="rect">
            <a:avLst/>
          </a:prstGeom>
        </p:spPr>
      </p:pic>
    </p:spTree>
    <p:extLst>
      <p:ext uri="{BB962C8B-B14F-4D97-AF65-F5344CB8AC3E}">
        <p14:creationId xmlns:p14="http://schemas.microsoft.com/office/powerpoint/2010/main" val="56548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69463B-2EEC-F4D0-3B5B-584665DA12C1}"/>
              </a:ext>
            </a:extLst>
          </p:cNvPr>
          <p:cNvSpPr txBox="1"/>
          <p:nvPr/>
        </p:nvSpPr>
        <p:spPr>
          <a:xfrm>
            <a:off x="1744910" y="500129"/>
            <a:ext cx="7475327" cy="707886"/>
          </a:xfrm>
          <a:prstGeom prst="rect">
            <a:avLst/>
          </a:prstGeom>
          <a:noFill/>
        </p:spPr>
        <p:txBody>
          <a:bodyPr wrap="square" rtlCol="0">
            <a:spAutoFit/>
          </a:bodyPr>
          <a:lstStyle/>
          <a:p>
            <a:r>
              <a:rPr lang="en-US" sz="4000" b="1" dirty="0">
                <a:latin typeface="Arial Black" panose="020B0A04020102020204" pitchFamily="34" charset="0"/>
                <a:ea typeface="Verdana" panose="020B0604030504040204" pitchFamily="34" charset="0"/>
              </a:rPr>
              <a:t>Summary</a:t>
            </a:r>
            <a:endParaRPr lang="en-IN" sz="4000" b="1" dirty="0">
              <a:latin typeface="Arial Black" panose="020B0A0402010202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B6555B6E-37EC-D510-E652-674399A47C5B}"/>
              </a:ext>
            </a:extLst>
          </p:cNvPr>
          <p:cNvSpPr txBox="1"/>
          <p:nvPr/>
        </p:nvSpPr>
        <p:spPr>
          <a:xfrm>
            <a:off x="548033" y="1301761"/>
            <a:ext cx="8998639" cy="5170646"/>
          </a:xfrm>
          <a:prstGeom prst="rect">
            <a:avLst/>
          </a:prstGeom>
          <a:noFill/>
        </p:spPr>
        <p:txBody>
          <a:bodyPr wrap="square" rtlCol="0">
            <a:spAutoFit/>
          </a:bodyPr>
          <a:lstStyle/>
          <a:p>
            <a:pPr marL="285750" indent="-28575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Dataset → Data preprocessing → Cleaned job descriptions → TF-IDF → Logistic Regression, </a:t>
            </a:r>
            <a:r>
              <a:rPr lang="en-IN" sz="2400" dirty="0">
                <a:solidFill>
                  <a:srgbClr val="1E1E3C"/>
                </a:solidFill>
                <a:latin typeface="Segoe UI" panose="020B0604030504040204" pitchFamily="34" charset="0"/>
                <a:ea typeface="Verdana" panose="020B0604030504040204" pitchFamily="34" charset="0"/>
              </a:rPr>
              <a:t>RandomForestClassifier</a:t>
            </a:r>
            <a:r>
              <a:rPr lang="en-US" sz="2400" dirty="0">
                <a:solidFill>
                  <a:srgbClr val="1E1E3C"/>
                </a:solidFill>
                <a:latin typeface="Segoe UI" panose="020B0604030504040204" pitchFamily="34" charset="0"/>
                <a:ea typeface="Verdana" panose="020B0604030504040204" pitchFamily="34" charset="0"/>
              </a:rPr>
              <a:t> → Streamlit → Retrain Model with Feedback.</a:t>
            </a:r>
            <a:endParaRPr lang="en-IN" sz="2400" dirty="0">
              <a:latin typeface="Verdana" panose="020B0604030504040204" pitchFamily="34" charset="0"/>
              <a:ea typeface="Verdana" panose="020B0604030504040204" pitchFamily="34" charset="0"/>
            </a:endParaRPr>
          </a:p>
          <a:p>
            <a:endParaRPr lang="en-US" sz="24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Model detects fraudulent job postings.</a:t>
            </a:r>
          </a:p>
          <a:p>
            <a:pPr marL="285750" indent="-285750">
              <a:buFont typeface="Wingdings" panose="05000000000000000000" pitchFamily="2" charset="2"/>
              <a:buChar char="v"/>
            </a:pPr>
            <a:endParaRPr lang="en-US" sz="24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Using Streamlit, we created a web app where users can paste a job description and instantly see the prediction result.</a:t>
            </a:r>
          </a:p>
          <a:p>
            <a:endParaRPr lang="en-US" sz="24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400" dirty="0">
                <a:solidFill>
                  <a:srgbClr val="1E1E3C"/>
                </a:solidFill>
                <a:latin typeface="Segoe UI"/>
              </a:rPr>
              <a:t>We use feedback in machine learning to continuously improve the model's accuracy and reliability.</a:t>
            </a:r>
            <a:endParaRPr lang="en-US" sz="24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endParaRPr lang="en-US" sz="24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GITHUB -</a:t>
            </a:r>
            <a:r>
              <a:rPr lang="en-IN" sz="2400" dirty="0">
                <a:solidFill>
                  <a:srgbClr val="1E1E3C"/>
                </a:solidFill>
                <a:latin typeface="Segoe UI" panose="020B0604030504040204" pitchFamily="34" charset="0"/>
                <a:ea typeface="Verdana" panose="020B0604030504040204" pitchFamily="34" charset="0"/>
              </a:rPr>
              <a:t> </a:t>
            </a:r>
            <a:r>
              <a:rPr lang="en-IN" sz="2400" dirty="0">
                <a:solidFill>
                  <a:srgbClr val="1E1E3C"/>
                </a:solidFill>
                <a:latin typeface="Segoe UI"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https://github.com/amishgarg1/Milestone-4.git</a:t>
            </a:r>
            <a:r>
              <a:rPr lang="en-IN" sz="2400" dirty="0">
                <a:solidFill>
                  <a:srgbClr val="1E1E3C"/>
                </a:solidFill>
                <a:latin typeface="Segoe UI" panose="020B0604030504040204" pitchFamily="34" charset="0"/>
                <a:ea typeface="Verdana" panose="020B0604030504040204" pitchFamily="34" charset="0"/>
              </a:rPr>
              <a:t>   </a:t>
            </a:r>
          </a:p>
          <a:p>
            <a:endParaRPr lang="en-IN" dirty="0"/>
          </a:p>
        </p:txBody>
      </p:sp>
      <p:sp>
        <p:nvSpPr>
          <p:cNvPr id="5" name="TextBox 4">
            <a:extLst>
              <a:ext uri="{FF2B5EF4-FFF2-40B4-BE49-F238E27FC236}">
                <a16:creationId xmlns:a16="http://schemas.microsoft.com/office/drawing/2014/main" id="{9A9612AD-0BA8-8FC7-B59F-73BB08657AAE}"/>
              </a:ext>
            </a:extLst>
          </p:cNvPr>
          <p:cNvSpPr txBox="1"/>
          <p:nvPr/>
        </p:nvSpPr>
        <p:spPr>
          <a:xfrm>
            <a:off x="1107348" y="500129"/>
            <a:ext cx="713063" cy="646331"/>
          </a:xfrm>
          <a:prstGeom prst="rect">
            <a:avLst/>
          </a:prstGeom>
          <a:noFill/>
        </p:spPr>
        <p:txBody>
          <a:bodyPr wrap="square" rtlCol="0">
            <a:spAutoFit/>
          </a:bodyPr>
          <a:lstStyle/>
          <a:p>
            <a:r>
              <a:rPr lang="en-IN" sz="3600" dirty="0"/>
              <a:t>📝</a:t>
            </a:r>
          </a:p>
        </p:txBody>
      </p:sp>
    </p:spTree>
    <p:extLst>
      <p:ext uri="{BB962C8B-B14F-4D97-AF65-F5344CB8AC3E}">
        <p14:creationId xmlns:p14="http://schemas.microsoft.com/office/powerpoint/2010/main" val="70450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B36D7-2B91-EAF4-F5D6-3D3336CE0232}"/>
              </a:ext>
            </a:extLst>
          </p:cNvPr>
          <p:cNvSpPr txBox="1"/>
          <p:nvPr/>
        </p:nvSpPr>
        <p:spPr>
          <a:xfrm>
            <a:off x="2819134" y="2004710"/>
            <a:ext cx="5175316" cy="830997"/>
          </a:xfrm>
          <a:prstGeom prst="rect">
            <a:avLst/>
          </a:prstGeom>
          <a:noFill/>
        </p:spPr>
        <p:txBody>
          <a:bodyPr wrap="square" rtlCol="0">
            <a:spAutoFit/>
          </a:bodyPr>
          <a:lstStyle/>
          <a:p>
            <a:r>
              <a:rPr lang="en-US" sz="4800" b="1" dirty="0">
                <a:latin typeface="Arial Black" panose="020B0A04020102020204" pitchFamily="34" charset="0"/>
                <a:ea typeface="Verdana" panose="020B0604030504040204" pitchFamily="34" charset="0"/>
              </a:rPr>
              <a:t>THANK YOU</a:t>
            </a:r>
            <a:endParaRPr lang="en-IN" sz="4800" b="1" dirty="0">
              <a:latin typeface="Arial Black" panose="020B0A0402010202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86F53CB3-7E2E-9888-B33F-B777B7EB3954}"/>
              </a:ext>
            </a:extLst>
          </p:cNvPr>
          <p:cNvSpPr txBox="1"/>
          <p:nvPr/>
        </p:nvSpPr>
        <p:spPr>
          <a:xfrm>
            <a:off x="5180289" y="3114353"/>
            <a:ext cx="4194928" cy="1815882"/>
          </a:xfrm>
          <a:prstGeom prst="rect">
            <a:avLst/>
          </a:prstGeom>
          <a:noFill/>
        </p:spPr>
        <p:txBody>
          <a:bodyPr wrap="square" rtlCol="0">
            <a:spAutoFit/>
          </a:bodyPr>
          <a:lstStyle/>
          <a:p>
            <a:r>
              <a:rPr lang="en-US" sz="2400" b="1" dirty="0">
                <a:solidFill>
                  <a:srgbClr val="1E1E3C"/>
                </a:solidFill>
                <a:latin typeface="Segoe UI" panose="020B0604030504040204" pitchFamily="34" charset="0"/>
                <a:ea typeface="Verdana" panose="020B0604030504040204" pitchFamily="34" charset="0"/>
              </a:rPr>
              <a:t>Amish garg</a:t>
            </a:r>
          </a:p>
          <a:p>
            <a:r>
              <a:rPr lang="en-US" sz="2400" b="1" dirty="0">
                <a:solidFill>
                  <a:srgbClr val="1E1E3C"/>
                </a:solidFill>
                <a:latin typeface="Segoe UI" panose="020B0604030504040204" pitchFamily="34" charset="0"/>
                <a:ea typeface="Verdana" panose="020B0604030504040204" pitchFamily="34" charset="0"/>
              </a:rPr>
              <a:t>Arja Raghuveer</a:t>
            </a:r>
          </a:p>
          <a:p>
            <a:r>
              <a:rPr lang="en-US" sz="2400" b="1" dirty="0">
                <a:solidFill>
                  <a:srgbClr val="1E1E3C"/>
                </a:solidFill>
                <a:latin typeface="Segoe UI" panose="020B0604030504040204" pitchFamily="34" charset="0"/>
                <a:ea typeface="Verdana" panose="020B0604030504040204" pitchFamily="34" charset="0"/>
              </a:rPr>
              <a:t>Jonnada Vennela</a:t>
            </a:r>
          </a:p>
          <a:p>
            <a:r>
              <a:rPr lang="en-US" sz="2400" b="1" dirty="0">
                <a:solidFill>
                  <a:srgbClr val="1E1E3C"/>
                </a:solidFill>
                <a:latin typeface="Segoe UI" panose="020B0604030504040204" pitchFamily="34" charset="0"/>
                <a:ea typeface="Verdana" panose="020B0604030504040204" pitchFamily="34" charset="0"/>
              </a:rPr>
              <a:t>Kemburu satyavathi</a:t>
            </a:r>
          </a:p>
        </p:txBody>
      </p:sp>
    </p:spTree>
    <p:extLst>
      <p:ext uri="{BB962C8B-B14F-4D97-AF65-F5344CB8AC3E}">
        <p14:creationId xmlns:p14="http://schemas.microsoft.com/office/powerpoint/2010/main" val="217302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FD183-A2DD-EABC-29FF-6DBF7CA9486C}"/>
              </a:ext>
            </a:extLst>
          </p:cNvPr>
          <p:cNvSpPr txBox="1"/>
          <p:nvPr/>
        </p:nvSpPr>
        <p:spPr>
          <a:xfrm>
            <a:off x="755359" y="272777"/>
            <a:ext cx="6862712" cy="769441"/>
          </a:xfrm>
          <a:prstGeom prst="rect">
            <a:avLst/>
          </a:prstGeom>
          <a:noFill/>
        </p:spPr>
        <p:txBody>
          <a:bodyPr wrap="square" rtlCol="0">
            <a:spAutoFit/>
          </a:bodyPr>
          <a:lstStyle/>
          <a:p>
            <a:r>
              <a:rPr sz="4400" b="1" dirty="0">
                <a:latin typeface="Arial Black" panose="020B0A04020102020204" pitchFamily="34" charset="0"/>
              </a:rPr>
              <a:t>📊 </a:t>
            </a:r>
            <a:r>
              <a:rPr sz="3600" b="1" dirty="0">
                <a:latin typeface="Arial Black" panose="020B0A04020102020204" pitchFamily="34" charset="0"/>
              </a:rPr>
              <a:t>Data Collection</a:t>
            </a:r>
          </a:p>
        </p:txBody>
      </p:sp>
      <p:sp>
        <p:nvSpPr>
          <p:cNvPr id="3" name="TextBox 2">
            <a:extLst>
              <a:ext uri="{FF2B5EF4-FFF2-40B4-BE49-F238E27FC236}">
                <a16:creationId xmlns:a16="http://schemas.microsoft.com/office/drawing/2014/main" id="{448A1F43-533D-BB0C-6C1D-C7394D8B7706}"/>
              </a:ext>
            </a:extLst>
          </p:cNvPr>
          <p:cNvSpPr txBox="1"/>
          <p:nvPr/>
        </p:nvSpPr>
        <p:spPr>
          <a:xfrm>
            <a:off x="405381" y="1232172"/>
            <a:ext cx="10034019" cy="5262979"/>
          </a:xfrm>
          <a:prstGeom prst="rect">
            <a:avLst/>
          </a:prstGeom>
          <a:noFill/>
        </p:spPr>
        <p:txBody>
          <a:bodyPr wrap="square" rtlCol="0">
            <a:spAutoFit/>
          </a:bodyPr>
          <a:lstStyle/>
          <a:p>
            <a:pPr marL="342900" indent="-342900">
              <a:buFont typeface="Wingdings" panose="05000000000000000000" pitchFamily="2" charset="2"/>
              <a:buChar char="v"/>
            </a:pPr>
            <a:r>
              <a:rPr lang="en-IN" sz="2400" b="1" dirty="0">
                <a:latin typeface="Segoe UI" panose="020B0604030504040204" pitchFamily="34" charset="0"/>
                <a:ea typeface="Verdana" panose="020B0604030504040204" pitchFamily="34" charset="0"/>
              </a:rPr>
              <a:t>Source </a:t>
            </a:r>
            <a:r>
              <a:rPr lang="en-IN" sz="2400" b="1" dirty="0">
                <a:solidFill>
                  <a:srgbClr val="1E1E3C"/>
                </a:solidFill>
                <a:latin typeface="Segoe UI" panose="020B0604030504040204" pitchFamily="34" charset="0"/>
                <a:ea typeface="Verdana" panose="020B0604030504040204" pitchFamily="34" charset="0"/>
              </a:rPr>
              <a:t>:  </a:t>
            </a:r>
            <a:r>
              <a:rPr lang="en-IN" sz="2400" dirty="0">
                <a:solidFill>
                  <a:srgbClr val="1E1E3C"/>
                </a:solidFill>
                <a:latin typeface="Segoe UI" panose="020B0604030504040204" pitchFamily="34" charset="0"/>
                <a:ea typeface="Verdana" panose="020B0604030504040204" pitchFamily="34" charset="0"/>
              </a:rPr>
              <a:t>Kaggle - </a:t>
            </a:r>
            <a:r>
              <a:rPr lang="en-IN" sz="2400" dirty="0">
                <a:solidFill>
                  <a:srgbClr val="1E1E3C"/>
                </a:solidFill>
                <a:latin typeface="Segoe UI" panose="020B0604030504040204" pitchFamily="34" charset="0"/>
                <a:ea typeface="Verdana" panose="020B0604030504040204" pitchFamily="34" charset="0"/>
                <a:hlinkClick r:id="rId2"/>
              </a:rPr>
              <a:t>https://www.kaggle.com/datasets/shivamb/real-or-fake-fake-jobposting-prediction</a:t>
            </a:r>
            <a:r>
              <a:rPr lang="en-IN" sz="2400" dirty="0">
                <a:solidFill>
                  <a:srgbClr val="1E1E3C"/>
                </a:solidFill>
                <a:latin typeface="Segoe UI" panose="020B0604030504040204" pitchFamily="34" charset="0"/>
                <a:ea typeface="Verdana" panose="020B0604030504040204" pitchFamily="34" charset="0"/>
              </a:rPr>
              <a:t> (Fake_Job_Postings.csv)</a:t>
            </a:r>
          </a:p>
          <a:p>
            <a:pPr marL="285750" indent="-285750">
              <a:buFont typeface="Wingdings" panose="05000000000000000000" pitchFamily="2" charset="2"/>
              <a:buChar char="v"/>
            </a:pPr>
            <a:endParaRPr lang="en-IN"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IN" sz="2400" b="1" dirty="0">
                <a:latin typeface="Segoe UI" panose="020B0604030504040204" pitchFamily="34" charset="0"/>
                <a:ea typeface="Verdana" panose="020B0604030504040204" pitchFamily="34" charset="0"/>
              </a:rPr>
              <a:t>Columns :</a:t>
            </a:r>
            <a:r>
              <a:rPr lang="en-IN" sz="2400" dirty="0">
                <a:solidFill>
                  <a:srgbClr val="1E1E3C"/>
                </a:solidFill>
                <a:latin typeface="Segoe UI" panose="020B0604030504040204" pitchFamily="34" charset="0"/>
                <a:ea typeface="Verdana" panose="020B0604030504040204" pitchFamily="34" charset="0"/>
              </a:rPr>
              <a:t>  job_id, title, location, department, salary_range, company_profile, description, requirements, benefits, telecommuting, has_company_logo, has_questions, employment_type, required_experience, required_education, industry, function, fraudulent.</a:t>
            </a:r>
          </a:p>
          <a:p>
            <a:endParaRPr lang="en-IN"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IN" sz="2400" b="1" dirty="0">
                <a:solidFill>
                  <a:schemeClr val="tx1">
                    <a:lumMod val="95000"/>
                    <a:lumOff val="5000"/>
                  </a:schemeClr>
                </a:solidFill>
                <a:latin typeface="Segoe UI" panose="020B0604030504040204" pitchFamily="34" charset="0"/>
                <a:ea typeface="Verdana" panose="020B0604030504040204" pitchFamily="34" charset="0"/>
              </a:rPr>
              <a:t>Focus </a:t>
            </a:r>
            <a:r>
              <a:rPr lang="en-IN" sz="2400" b="1" dirty="0">
                <a:solidFill>
                  <a:srgbClr val="1E1E3C"/>
                </a:solidFill>
                <a:latin typeface="Segoe UI" panose="020B0604030504040204" pitchFamily="34" charset="0"/>
                <a:ea typeface="Verdana" panose="020B0604030504040204" pitchFamily="34" charset="0"/>
              </a:rPr>
              <a:t>:  </a:t>
            </a:r>
            <a:r>
              <a:rPr lang="en-US" sz="2400" dirty="0">
                <a:solidFill>
                  <a:srgbClr val="1E1E3C"/>
                </a:solidFill>
                <a:latin typeface="Segoe UI" panose="020B0604030504040204" pitchFamily="34" charset="0"/>
                <a:ea typeface="Verdana" panose="020B0604030504040204" pitchFamily="34" charset="0"/>
              </a:rPr>
              <a:t>Analyzing job posting data to identify key characteristics that distinguish fraudulent from legitimate opportunities.</a:t>
            </a:r>
          </a:p>
          <a:p>
            <a:pPr marL="285750" indent="-285750">
              <a:buFont typeface="Wingdings" panose="05000000000000000000" pitchFamily="2" charset="2"/>
              <a:buChar char="v"/>
            </a:pPr>
            <a:endParaRPr lang="en-IN"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Dropped rows with empty descriptions.</a:t>
            </a:r>
          </a:p>
          <a:p>
            <a:pPr marL="285750" indent="-285750">
              <a:buFont typeface="Wingdings" panose="05000000000000000000" pitchFamily="2" charset="2"/>
              <a:buChar char="v"/>
            </a:pPr>
            <a:endParaRPr lang="en-US"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IN" sz="2400" b="1" dirty="0">
                <a:solidFill>
                  <a:schemeClr val="tx1">
                    <a:lumMod val="95000"/>
                    <a:lumOff val="5000"/>
                  </a:schemeClr>
                </a:solidFill>
                <a:latin typeface="Segoe UI" panose="020B0604030504040204" pitchFamily="34" charset="0"/>
                <a:ea typeface="Verdana" panose="020B0604030504040204" pitchFamily="34" charset="0"/>
              </a:rPr>
              <a:t>Dataset size </a:t>
            </a:r>
            <a:r>
              <a:rPr lang="en-IN" sz="2400" b="1" dirty="0">
                <a:solidFill>
                  <a:srgbClr val="1E1E3C"/>
                </a:solidFill>
                <a:latin typeface="Segoe UI" panose="020B0604030504040204" pitchFamily="34" charset="0"/>
                <a:ea typeface="Verdana" panose="020B0604030504040204" pitchFamily="34" charset="0"/>
              </a:rPr>
              <a:t>: </a:t>
            </a:r>
            <a:r>
              <a:rPr lang="en-IN" sz="2400" dirty="0">
                <a:solidFill>
                  <a:srgbClr val="1E1E3C"/>
                </a:solidFill>
                <a:latin typeface="Segoe UI" panose="020B0604030504040204" pitchFamily="34" charset="0"/>
                <a:ea typeface="Verdana" panose="020B0604030504040204" pitchFamily="34" charset="0"/>
              </a:rPr>
              <a:t>17880 rows X 18 columns</a:t>
            </a:r>
          </a:p>
        </p:txBody>
      </p:sp>
    </p:spTree>
    <p:extLst>
      <p:ext uri="{BB962C8B-B14F-4D97-AF65-F5344CB8AC3E}">
        <p14:creationId xmlns:p14="http://schemas.microsoft.com/office/powerpoint/2010/main" val="46640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232810-A784-3E2C-35AC-EA0DA6297178}"/>
              </a:ext>
            </a:extLst>
          </p:cNvPr>
          <p:cNvSpPr txBox="1"/>
          <p:nvPr/>
        </p:nvSpPr>
        <p:spPr>
          <a:xfrm>
            <a:off x="1354552" y="39480"/>
            <a:ext cx="4619136" cy="707886"/>
          </a:xfrm>
          <a:prstGeom prst="rect">
            <a:avLst/>
          </a:prstGeom>
          <a:noFill/>
        </p:spPr>
        <p:txBody>
          <a:bodyPr wrap="square" rtlCol="0">
            <a:spAutoFit/>
          </a:bodyPr>
          <a:lstStyle/>
          <a:p>
            <a:r>
              <a:rPr sz="4000" dirty="0">
                <a:latin typeface="Arial Black" panose="020B0A04020102020204" pitchFamily="34" charset="0"/>
              </a:rPr>
              <a:t>📚 </a:t>
            </a:r>
            <a:r>
              <a:rPr sz="3600" dirty="0">
                <a:latin typeface="Arial Black" panose="020B0A04020102020204" pitchFamily="34" charset="0"/>
              </a:rPr>
              <a:t>Libraries</a:t>
            </a:r>
          </a:p>
        </p:txBody>
      </p:sp>
      <p:sp>
        <p:nvSpPr>
          <p:cNvPr id="5" name="TextBox 4">
            <a:extLst>
              <a:ext uri="{FF2B5EF4-FFF2-40B4-BE49-F238E27FC236}">
                <a16:creationId xmlns:a16="http://schemas.microsoft.com/office/drawing/2014/main" id="{5A65E6CC-0F17-4FE2-45F1-41CCA41DBCDD}"/>
              </a:ext>
            </a:extLst>
          </p:cNvPr>
          <p:cNvSpPr txBox="1"/>
          <p:nvPr/>
        </p:nvSpPr>
        <p:spPr>
          <a:xfrm>
            <a:off x="1957869" y="878432"/>
            <a:ext cx="8031637" cy="5940088"/>
          </a:xfrm>
          <a:prstGeom prst="rect">
            <a:avLst/>
          </a:prstGeom>
          <a:noFill/>
        </p:spPr>
        <p:txBody>
          <a:bodyPr wrap="square" rtlCol="0">
            <a:spAutoFit/>
          </a:bodyPr>
          <a:lstStyle/>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Pandas</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Re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BeautifulSoup</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Nltk</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Stopwords</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word_tokenize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WordNetLemmatizer</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Tabulate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Joblib</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Train_Test_Split</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TfidfVectorizer</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LogisticRegression</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RandomForestClassifier</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Accuracy Score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Precision_Score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Recall_Score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F1_Score</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Streamlit</a:t>
            </a:r>
          </a:p>
          <a:p>
            <a:pPr marL="285750" indent="-285750">
              <a:buFont typeface="Wingdings" panose="05000000000000000000" pitchFamily="2" charset="2"/>
              <a:buChar char="v"/>
            </a:pPr>
            <a:r>
              <a:rPr lang="en-IN" sz="2000" dirty="0">
                <a:solidFill>
                  <a:srgbClr val="1E1E3C"/>
                </a:solidFill>
                <a:latin typeface="Segoe UI" panose="020B0604030504040204" pitchFamily="34" charset="0"/>
                <a:ea typeface="Verdana" panose="020B0604030504040204" pitchFamily="34" charset="0"/>
              </a:rPr>
              <a:t>Tabulate</a:t>
            </a:r>
          </a:p>
        </p:txBody>
      </p:sp>
    </p:spTree>
    <p:extLst>
      <p:ext uri="{BB962C8B-B14F-4D97-AF65-F5344CB8AC3E}">
        <p14:creationId xmlns:p14="http://schemas.microsoft.com/office/powerpoint/2010/main" val="305163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3DC45D-0E10-A945-251C-8613A43DCD48}"/>
              </a:ext>
            </a:extLst>
          </p:cNvPr>
          <p:cNvSpPr txBox="1"/>
          <p:nvPr/>
        </p:nvSpPr>
        <p:spPr>
          <a:xfrm>
            <a:off x="713065" y="543555"/>
            <a:ext cx="6545229" cy="646331"/>
          </a:xfrm>
          <a:prstGeom prst="rect">
            <a:avLst/>
          </a:prstGeom>
          <a:noFill/>
        </p:spPr>
        <p:txBody>
          <a:bodyPr wrap="square" rtlCol="0">
            <a:spAutoFit/>
          </a:bodyPr>
          <a:lstStyle/>
          <a:p>
            <a:r>
              <a:rPr sz="3600" dirty="0">
                <a:latin typeface="Arial Black" panose="020B0A04020102020204" pitchFamily="34" charset="0"/>
              </a:rPr>
              <a:t>🧹 Data Preprocessing</a:t>
            </a:r>
          </a:p>
        </p:txBody>
      </p:sp>
      <p:sp>
        <p:nvSpPr>
          <p:cNvPr id="4" name="TextBox 3">
            <a:extLst>
              <a:ext uri="{FF2B5EF4-FFF2-40B4-BE49-F238E27FC236}">
                <a16:creationId xmlns:a16="http://schemas.microsoft.com/office/drawing/2014/main" id="{4D718858-E994-93FC-3B1E-B430B912F812}"/>
              </a:ext>
            </a:extLst>
          </p:cNvPr>
          <p:cNvSpPr txBox="1"/>
          <p:nvPr/>
        </p:nvSpPr>
        <p:spPr>
          <a:xfrm>
            <a:off x="612396" y="1370512"/>
            <a:ext cx="9420837" cy="4401205"/>
          </a:xfrm>
          <a:prstGeom prst="rect">
            <a:avLst/>
          </a:prstGeom>
          <a:noFill/>
        </p:spPr>
        <p:txBody>
          <a:bodyPr wrap="square" rtlCol="0">
            <a:spAutoFit/>
          </a:bodyPr>
          <a:lstStyle/>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The dataset was loaded using pandas and all rows containing missing values were removed to ensure data quality.</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Text data from the job descriptions was cleaned by removing HTML tags, converting to lowercase, and eliminating punctuation and numbers.</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Natural Language Processing techniques such as tokenization, stopword removal, and lemmatization were applied usingNLTK.</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The cleaned text was stored in a new column named </a:t>
            </a:r>
            <a:r>
              <a:rPr lang="en-US" sz="2000" dirty="0" err="1">
                <a:solidFill>
                  <a:srgbClr val="1E1E3C"/>
                </a:solidFill>
                <a:latin typeface="Segoe UI" panose="020B0604030504040204" pitchFamily="34" charset="0"/>
                <a:ea typeface="Verdana" panose="020B0604030504040204" pitchFamily="34" charset="0"/>
              </a:rPr>
              <a:t>final_text</a:t>
            </a:r>
            <a:r>
              <a:rPr lang="en-US" sz="2000" dirty="0">
                <a:solidFill>
                  <a:srgbClr val="1E1E3C"/>
                </a:solidFill>
                <a:latin typeface="Segoe UI" panose="020B0604030504040204" pitchFamily="34" charset="0"/>
                <a:ea typeface="Verdana" panose="020B0604030504040204" pitchFamily="34" charset="0"/>
              </a:rPr>
              <a:t> for each job posting, making it suitable for further analysis or model training.</a:t>
            </a:r>
          </a:p>
          <a:p>
            <a:pPr marL="285750" indent="-285750">
              <a:buFont typeface="Wingdings" panose="05000000000000000000" pitchFamily="2" charset="2"/>
              <a:buChar char="v"/>
            </a:pPr>
            <a:endParaRPr lang="en-US" sz="2000"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v"/>
            </a:pPr>
            <a:r>
              <a:rPr lang="en-US" sz="2000" dirty="0">
                <a:solidFill>
                  <a:srgbClr val="1E1E3C"/>
                </a:solidFill>
                <a:latin typeface="Segoe UI" panose="020B0604030504040204" pitchFamily="34" charset="0"/>
                <a:ea typeface="Verdana" panose="020B0604030504040204" pitchFamily="34" charset="0"/>
              </a:rPr>
              <a:t>The preprocessed dataset was saved as a new CSV file and a preview of the first 20 rows was displayed in a neatly formatted table.</a:t>
            </a:r>
            <a:endParaRPr lang="en-IN"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909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19EAE7-F5B2-12DD-9796-F0E858CAE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91" y="460711"/>
            <a:ext cx="5044818" cy="5688411"/>
          </a:xfrm>
          <a:prstGeom prst="rect">
            <a:avLst/>
          </a:prstGeom>
        </p:spPr>
      </p:pic>
      <p:pic>
        <p:nvPicPr>
          <p:cNvPr id="2" name="Picture 1">
            <a:extLst>
              <a:ext uri="{FF2B5EF4-FFF2-40B4-BE49-F238E27FC236}">
                <a16:creationId xmlns:a16="http://schemas.microsoft.com/office/drawing/2014/main" id="{5D7B17CC-A6BE-53E6-6C2A-BCED14EF3CC4}"/>
              </a:ext>
            </a:extLst>
          </p:cNvPr>
          <p:cNvPicPr>
            <a:picLocks noChangeAspect="1"/>
          </p:cNvPicPr>
          <p:nvPr/>
        </p:nvPicPr>
        <p:blipFill>
          <a:blip r:embed="rId3">
            <a:extLst>
              <a:ext uri="{28A0092B-C50C-407E-A947-70E740481C1C}">
                <a14:useLocalDpi xmlns:a14="http://schemas.microsoft.com/office/drawing/2010/main" val="0"/>
              </a:ext>
            </a:extLst>
          </a:blip>
          <a:srcRect r="28662"/>
          <a:stretch>
            <a:fillRect/>
          </a:stretch>
        </p:blipFill>
        <p:spPr>
          <a:xfrm>
            <a:off x="5114316" y="460711"/>
            <a:ext cx="4602931" cy="5688411"/>
          </a:xfrm>
          <a:prstGeom prst="rect">
            <a:avLst/>
          </a:prstGeom>
        </p:spPr>
      </p:pic>
    </p:spTree>
    <p:extLst>
      <p:ext uri="{BB962C8B-B14F-4D97-AF65-F5344CB8AC3E}">
        <p14:creationId xmlns:p14="http://schemas.microsoft.com/office/powerpoint/2010/main" val="200657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E7DE6D-94E7-22DE-F948-6973964F5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625" y="411486"/>
            <a:ext cx="8834155" cy="5329438"/>
          </a:xfrm>
          <a:prstGeom prst="rect">
            <a:avLst/>
          </a:prstGeom>
        </p:spPr>
      </p:pic>
    </p:spTree>
    <p:extLst>
      <p:ext uri="{BB962C8B-B14F-4D97-AF65-F5344CB8AC3E}">
        <p14:creationId xmlns:p14="http://schemas.microsoft.com/office/powerpoint/2010/main" val="333745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443D3-CD9C-09EA-9B49-F80FB939B26D}"/>
              </a:ext>
            </a:extLst>
          </p:cNvPr>
          <p:cNvSpPr txBox="1"/>
          <p:nvPr/>
        </p:nvSpPr>
        <p:spPr>
          <a:xfrm>
            <a:off x="1010314" y="850737"/>
            <a:ext cx="6248400" cy="707886"/>
          </a:xfrm>
          <a:prstGeom prst="rect">
            <a:avLst/>
          </a:prstGeom>
          <a:noFill/>
        </p:spPr>
        <p:txBody>
          <a:bodyPr wrap="square" rtlCol="0">
            <a:spAutoFit/>
          </a:bodyPr>
          <a:lstStyle/>
          <a:p>
            <a:r>
              <a:rPr sz="4000" dirty="0">
                <a:latin typeface="Arial Black" panose="020B0A04020102020204" pitchFamily="34" charset="0"/>
              </a:rPr>
              <a:t>🤖 </a:t>
            </a:r>
            <a:r>
              <a:rPr sz="3600" dirty="0">
                <a:latin typeface="Arial Black" panose="020B0A04020102020204" pitchFamily="34" charset="0"/>
              </a:rPr>
              <a:t>Train-Test Split</a:t>
            </a:r>
          </a:p>
        </p:txBody>
      </p:sp>
      <p:sp>
        <p:nvSpPr>
          <p:cNvPr id="3" name="TextBox 2">
            <a:extLst>
              <a:ext uri="{FF2B5EF4-FFF2-40B4-BE49-F238E27FC236}">
                <a16:creationId xmlns:a16="http://schemas.microsoft.com/office/drawing/2014/main" id="{8551FE35-AFDA-8F86-EE9F-261EF8946903}"/>
              </a:ext>
            </a:extLst>
          </p:cNvPr>
          <p:cNvSpPr txBox="1"/>
          <p:nvPr/>
        </p:nvSpPr>
        <p:spPr>
          <a:xfrm>
            <a:off x="671120" y="1798320"/>
            <a:ext cx="9680896" cy="4462760"/>
          </a:xfrm>
          <a:prstGeom prst="rect">
            <a:avLst/>
          </a:prstGeom>
          <a:noFill/>
        </p:spPr>
        <p:txBody>
          <a:bodyPr wrap="square" rtlCol="0">
            <a:spAutoFit/>
          </a:bodyPr>
          <a:lstStyle/>
          <a:p>
            <a:pPr marL="342900" indent="-342900">
              <a:buFont typeface="Wingdings" panose="05000000000000000000" pitchFamily="2" charset="2"/>
              <a:buChar char="v"/>
            </a:pPr>
            <a:r>
              <a:rPr lang="en-US" sz="2400" u="sng" dirty="0">
                <a:solidFill>
                  <a:srgbClr val="1E1E3C"/>
                </a:solidFill>
                <a:latin typeface="Segoe UI" panose="020B0604030504040204" pitchFamily="34" charset="0"/>
                <a:ea typeface="Verdana" panose="020B0604030504040204" pitchFamily="34" charset="0"/>
              </a:rPr>
              <a:t>from sklearn.model_selection import train_test_split</a:t>
            </a:r>
          </a:p>
          <a:p>
            <a:endParaRPr lang="en-US" sz="2400" u="sng"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Dividing a dataset into two distinct subsets:</a:t>
            </a:r>
          </a:p>
          <a:p>
            <a:r>
              <a:rPr lang="en-US" sz="2400" dirty="0">
                <a:solidFill>
                  <a:srgbClr val="1E1E3C"/>
                </a:solidFill>
                <a:latin typeface="Segoe UI" panose="020B0604030504040204" pitchFamily="34" charset="0"/>
                <a:ea typeface="Verdana" panose="020B0604030504040204" pitchFamily="34" charset="0"/>
              </a:rPr>
              <a:t>                 </a:t>
            </a:r>
            <a:r>
              <a:rPr lang="en-IN" sz="2400" dirty="0">
                <a:solidFill>
                  <a:srgbClr val="1E1E3C"/>
                </a:solidFill>
                <a:latin typeface="Segoe UI" panose="020B0604030504040204" pitchFamily="34" charset="0"/>
                <a:ea typeface="Verdana" panose="020B0604030504040204" pitchFamily="34" charset="0"/>
              </a:rPr>
              <a:t>Training Set : </a:t>
            </a:r>
            <a:r>
              <a:rPr lang="en-US" sz="2400" dirty="0">
                <a:solidFill>
                  <a:srgbClr val="1E1E3C"/>
                </a:solidFill>
                <a:latin typeface="Segoe UI" panose="020B0604030504040204" pitchFamily="34" charset="0"/>
                <a:ea typeface="Verdana" panose="020B0604030504040204" pitchFamily="34" charset="0"/>
              </a:rPr>
              <a:t>data is used to Train.</a:t>
            </a:r>
          </a:p>
          <a:p>
            <a:r>
              <a:rPr lang="en-US" sz="2400" dirty="0">
                <a:solidFill>
                  <a:srgbClr val="1E1E3C"/>
                </a:solidFill>
                <a:latin typeface="Segoe UI" panose="020B0604030504040204" pitchFamily="34" charset="0"/>
                <a:ea typeface="Verdana" panose="020B0604030504040204" pitchFamily="34" charset="0"/>
              </a:rPr>
              <a:t>                 </a:t>
            </a:r>
            <a:r>
              <a:rPr lang="en-IN" sz="2400" dirty="0">
                <a:solidFill>
                  <a:srgbClr val="1E1E3C"/>
                </a:solidFill>
                <a:latin typeface="Segoe UI" panose="020B0604030504040204" pitchFamily="34" charset="0"/>
                <a:ea typeface="Verdana" panose="020B0604030504040204" pitchFamily="34" charset="0"/>
              </a:rPr>
              <a:t>Testing Set : </a:t>
            </a:r>
            <a:r>
              <a:rPr lang="en-US" sz="2400" dirty="0">
                <a:solidFill>
                  <a:srgbClr val="1E1E3C"/>
                </a:solidFill>
                <a:latin typeface="Segoe UI" panose="020B0604030504040204" pitchFamily="34" charset="0"/>
                <a:ea typeface="Verdana" panose="020B0604030504040204" pitchFamily="34" charset="0"/>
              </a:rPr>
              <a:t>Evaluate the model on unseen data</a:t>
            </a:r>
            <a:r>
              <a:rPr lang="en-IN" sz="2400" dirty="0">
                <a:solidFill>
                  <a:srgbClr val="1E1E3C"/>
                </a:solidFill>
                <a:latin typeface="Segoe UI" panose="020B0604030504040204" pitchFamily="34" charset="0"/>
                <a:ea typeface="Verdana" panose="020B0604030504040204" pitchFamily="34" charset="0"/>
              </a:rPr>
              <a:t> </a:t>
            </a:r>
          </a:p>
          <a:p>
            <a:pPr marL="285750" indent="-285750">
              <a:buFont typeface="Wingdings" panose="05000000000000000000" pitchFamily="2" charset="2"/>
              <a:buChar char="v"/>
            </a:pPr>
            <a:endParaRPr lang="en-US" sz="24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The dataset was split into 80% for training and 20% for testing to evaluate the model on unseen data.</a:t>
            </a:r>
          </a:p>
          <a:p>
            <a:pPr marL="285750" indent="-285750">
              <a:buFont typeface="Wingdings" panose="05000000000000000000" pitchFamily="2" charset="2"/>
              <a:buChar char="v"/>
            </a:pPr>
            <a:endParaRPr lang="en-US" sz="24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We used stratified splitting to maintain the same proportion of real and fake job postings in both training and test sets.</a:t>
            </a:r>
            <a:endParaRPr lang="en-IN" sz="2400" dirty="0">
              <a:latin typeface="Verdana" panose="020B0604030504040204" pitchFamily="34" charset="0"/>
              <a:ea typeface="Verdana" panose="020B0604030504040204" pitchFamily="34" charset="0"/>
            </a:endParaRPr>
          </a:p>
          <a:p>
            <a:endParaRPr lang="en-US" sz="2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5861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976981-4306-72EC-8A2B-136C6114AD36}"/>
              </a:ext>
            </a:extLst>
          </p:cNvPr>
          <p:cNvSpPr txBox="1"/>
          <p:nvPr/>
        </p:nvSpPr>
        <p:spPr>
          <a:xfrm>
            <a:off x="1052725" y="891367"/>
            <a:ext cx="7762240" cy="646331"/>
          </a:xfrm>
          <a:prstGeom prst="rect">
            <a:avLst/>
          </a:prstGeom>
          <a:noFill/>
        </p:spPr>
        <p:txBody>
          <a:bodyPr wrap="square" rtlCol="0">
            <a:spAutoFit/>
          </a:bodyPr>
          <a:lstStyle/>
          <a:p>
            <a:r>
              <a:rPr sz="3200" dirty="0">
                <a:latin typeface="Arial Black" panose="020B0A04020102020204" pitchFamily="34" charset="0"/>
              </a:rPr>
              <a:t>💻 </a:t>
            </a:r>
            <a:r>
              <a:rPr sz="3600" dirty="0">
                <a:latin typeface="Arial Black" panose="020B0A04020102020204" pitchFamily="34" charset="0"/>
              </a:rPr>
              <a:t>Feature Extraction (TF-IDF)</a:t>
            </a:r>
          </a:p>
        </p:txBody>
      </p:sp>
      <p:sp>
        <p:nvSpPr>
          <p:cNvPr id="4" name="TextBox 3">
            <a:extLst>
              <a:ext uri="{FF2B5EF4-FFF2-40B4-BE49-F238E27FC236}">
                <a16:creationId xmlns:a16="http://schemas.microsoft.com/office/drawing/2014/main" id="{E3DFCEFF-F13D-B7A6-A8BE-386005CFCCA1}"/>
              </a:ext>
            </a:extLst>
          </p:cNvPr>
          <p:cNvSpPr txBox="1"/>
          <p:nvPr/>
        </p:nvSpPr>
        <p:spPr>
          <a:xfrm>
            <a:off x="977224" y="1811649"/>
            <a:ext cx="9540240" cy="4154984"/>
          </a:xfrm>
          <a:prstGeom prst="rect">
            <a:avLst/>
          </a:prstGeom>
          <a:noFill/>
        </p:spPr>
        <p:txBody>
          <a:bodyPr wrap="square" rtlCol="0">
            <a:spAutoFit/>
          </a:bodyPr>
          <a:lstStyle/>
          <a:p>
            <a:pPr marL="285750" indent="-285750">
              <a:buFont typeface="Wingdings" panose="05000000000000000000" pitchFamily="2" charset="2"/>
              <a:buChar char="v"/>
            </a:pPr>
            <a:r>
              <a:rPr lang="en-US" sz="2400" u="sng" dirty="0">
                <a:solidFill>
                  <a:srgbClr val="1E1E3C"/>
                </a:solidFill>
                <a:latin typeface="Segoe UI" panose="020B0604030504040204" pitchFamily="34" charset="0"/>
                <a:ea typeface="Verdana" panose="020B0604030504040204" pitchFamily="34" charset="0"/>
              </a:rPr>
              <a:t>from sklearn.feature_extraction.text import TfidfVectorizer</a:t>
            </a:r>
          </a:p>
          <a:p>
            <a:endParaRPr lang="en-US" sz="2400" u="sng"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We used TF-IDF vectorization to convert job description text into numerical features suitable for machine learning.</a:t>
            </a:r>
          </a:p>
          <a:p>
            <a:pPr marL="285750" indent="-285750">
              <a:buFont typeface="Wingdings" panose="05000000000000000000" pitchFamily="2" charset="2"/>
              <a:buChar char="v"/>
            </a:pPr>
            <a:endParaRPr lang="en-US" sz="24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The vectorizer was limited to the top 5,000 most frequent and important words to reduce complexity and focus on relevant terms.</a:t>
            </a:r>
          </a:p>
          <a:p>
            <a:pPr marL="285750" indent="-285750">
              <a:buFont typeface="Wingdings" panose="05000000000000000000" pitchFamily="2" charset="2"/>
              <a:buChar char="v"/>
            </a:pPr>
            <a:endParaRPr lang="en-US" sz="2400" dirty="0">
              <a:latin typeface="Verdana" panose="020B0604030504040204" pitchFamily="34" charset="0"/>
              <a:ea typeface="Verdana" panose="020B0604030504040204" pitchFamily="34" charset="0"/>
            </a:endParaRPr>
          </a:p>
          <a:p>
            <a:pPr marL="342900" indent="-342900">
              <a:buFont typeface="Wingdings" panose="05000000000000000000" pitchFamily="2" charset="2"/>
              <a:buChar char="v"/>
            </a:pPr>
            <a:r>
              <a:rPr lang="en-US" sz="2400" dirty="0">
                <a:solidFill>
                  <a:srgbClr val="1E1E3C"/>
                </a:solidFill>
                <a:latin typeface="Segoe UI" panose="020B0604030504040204" pitchFamily="34" charset="0"/>
                <a:ea typeface="Verdana" panose="020B0604030504040204" pitchFamily="34" charset="0"/>
              </a:rPr>
              <a:t>Missing text entries were replaced with empty strings to ensure smooth vectorization without errors.</a:t>
            </a:r>
          </a:p>
        </p:txBody>
      </p:sp>
    </p:spTree>
    <p:extLst>
      <p:ext uri="{BB962C8B-B14F-4D97-AF65-F5344CB8AC3E}">
        <p14:creationId xmlns:p14="http://schemas.microsoft.com/office/powerpoint/2010/main" val="11015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985</TotalTime>
  <Words>894</Words>
  <Application>Microsoft Office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Calibri</vt:lpstr>
      <vt:lpstr>Segoe UI</vt:lpstr>
      <vt:lpstr>Times New Roman</vt:lpstr>
      <vt:lpstr>Trebuchet MS</vt:lpstr>
      <vt:lpstr>Verdana</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Vennela jonnada</dc:creator>
  <cp:lastModifiedBy>Kemburu Satyavathi</cp:lastModifiedBy>
  <cp:revision>23</cp:revision>
  <dcterms:created xsi:type="dcterms:W3CDTF">2025-09-23T13:31:14Z</dcterms:created>
  <dcterms:modified xsi:type="dcterms:W3CDTF">2025-10-09T13:12:56Z</dcterms:modified>
</cp:coreProperties>
</file>