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9" r:id="rId16"/>
    <p:sldId id="277" r:id="rId17"/>
    <p:sldId id="278" r:id="rId18"/>
    <p:sldId id="280" r:id="rId19"/>
    <p:sldId id="281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C119E-C28E-40FC-9C54-71AF10450389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ADC44-E8AB-48BC-B613-C59831395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404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ADC44-E8AB-48BC-B613-C59831395C4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377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ADC44-E8AB-48BC-B613-C59831395C43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3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638F-4A06-4FC5-AFCD-480B3E3D8D1E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7AB1-BA07-4021-8C46-ABA0D797D2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76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638F-4A06-4FC5-AFCD-480B3E3D8D1E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7AB1-BA07-4021-8C46-ABA0D797D2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58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638F-4A06-4FC5-AFCD-480B3E3D8D1E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7AB1-BA07-4021-8C46-ABA0D797D2E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2656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638F-4A06-4FC5-AFCD-480B3E3D8D1E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7AB1-BA07-4021-8C46-ABA0D797D2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754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638F-4A06-4FC5-AFCD-480B3E3D8D1E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7AB1-BA07-4021-8C46-ABA0D797D2E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2476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638F-4A06-4FC5-AFCD-480B3E3D8D1E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7AB1-BA07-4021-8C46-ABA0D797D2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61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638F-4A06-4FC5-AFCD-480B3E3D8D1E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7AB1-BA07-4021-8C46-ABA0D797D2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001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638F-4A06-4FC5-AFCD-480B3E3D8D1E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7AB1-BA07-4021-8C46-ABA0D797D2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01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638F-4A06-4FC5-AFCD-480B3E3D8D1E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7AB1-BA07-4021-8C46-ABA0D797D2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10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638F-4A06-4FC5-AFCD-480B3E3D8D1E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7AB1-BA07-4021-8C46-ABA0D797D2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01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638F-4A06-4FC5-AFCD-480B3E3D8D1E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7AB1-BA07-4021-8C46-ABA0D797D2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28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638F-4A06-4FC5-AFCD-480B3E3D8D1E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7AB1-BA07-4021-8C46-ABA0D797D2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12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638F-4A06-4FC5-AFCD-480B3E3D8D1E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7AB1-BA07-4021-8C46-ABA0D797D2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41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638F-4A06-4FC5-AFCD-480B3E3D8D1E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7AB1-BA07-4021-8C46-ABA0D797D2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21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638F-4A06-4FC5-AFCD-480B3E3D8D1E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7AB1-BA07-4021-8C46-ABA0D797D2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39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638F-4A06-4FC5-AFCD-480B3E3D8D1E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7AB1-BA07-4021-8C46-ABA0D797D2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27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E638F-4A06-4FC5-AFCD-480B3E3D8D1E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0B7AB1-BA07-4021-8C46-ABA0D797D2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43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hivamb/real-or-fake-fake-jobposting-predictio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amishgarg1/Milestone-4.git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6BA935-7D92-8F03-7233-F3FF7EC5D186}"/>
              </a:ext>
            </a:extLst>
          </p:cNvPr>
          <p:cNvSpPr txBox="1"/>
          <p:nvPr/>
        </p:nvSpPr>
        <p:spPr>
          <a:xfrm>
            <a:off x="1870330" y="391187"/>
            <a:ext cx="7577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3CE57-A44B-CC53-2557-464EC0B86EE3}"/>
              </a:ext>
            </a:extLst>
          </p:cNvPr>
          <p:cNvSpPr txBox="1"/>
          <p:nvPr/>
        </p:nvSpPr>
        <p:spPr>
          <a:xfrm>
            <a:off x="335559" y="1523844"/>
            <a:ext cx="98430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Fake Job Posts using NLP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487F0-E9E5-36E2-14FD-89085CFBD13E}"/>
              </a:ext>
            </a:extLst>
          </p:cNvPr>
          <p:cNvSpPr txBox="1"/>
          <p:nvPr/>
        </p:nvSpPr>
        <p:spPr>
          <a:xfrm>
            <a:off x="6908219" y="3579830"/>
            <a:ext cx="31108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Amish Garg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Arja Raghuveer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Jonnada Vennela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Kemburu Satyavathi</a:t>
            </a:r>
          </a:p>
        </p:txBody>
      </p:sp>
    </p:spTree>
    <p:extLst>
      <p:ext uri="{BB962C8B-B14F-4D97-AF65-F5344CB8AC3E}">
        <p14:creationId xmlns:p14="http://schemas.microsoft.com/office/powerpoint/2010/main" val="215079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9"/>
    </mc:Choice>
    <mc:Fallback xmlns="">
      <p:transition spd="slow" advTm="26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77AF3B-FFAD-A410-7B1E-4E2F8A16C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" t="1051" r="3554" b="-1051"/>
          <a:stretch>
            <a:fillRect/>
          </a:stretch>
        </p:blipFill>
        <p:spPr>
          <a:xfrm>
            <a:off x="1031846" y="332054"/>
            <a:ext cx="7977930" cy="558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2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463AFA-8951-74C4-78C2-1E12D07B3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" r="18600"/>
          <a:stretch>
            <a:fillRect/>
          </a:stretch>
        </p:blipFill>
        <p:spPr>
          <a:xfrm>
            <a:off x="956345" y="455238"/>
            <a:ext cx="5025005" cy="561194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C6D1067-DC61-B3A1-EC0B-A90B1AF49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" r="24612"/>
          <a:stretch>
            <a:fillRect/>
          </a:stretch>
        </p:blipFill>
        <p:spPr>
          <a:xfrm>
            <a:off x="4932726" y="455238"/>
            <a:ext cx="4605556" cy="556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8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D49392-5592-F6E3-0230-8EA350AF79E0}"/>
              </a:ext>
            </a:extLst>
          </p:cNvPr>
          <p:cNvSpPr txBox="1"/>
          <p:nvPr/>
        </p:nvSpPr>
        <p:spPr>
          <a:xfrm>
            <a:off x="1065228" y="754144"/>
            <a:ext cx="3337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Verdana" panose="020B0604030504040204" pitchFamily="34" charset="0"/>
                <a:ea typeface="Verdana" panose="020B0604030504040204" pitchFamily="34" charset="0"/>
              </a:rPr>
              <a:t>Streamlit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91AA8CD-D790-24D5-A878-7CD6BB47D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37" y="1669084"/>
            <a:ext cx="997451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core of the application is built using Streamlit, a Python framework that allows us to create interactive web apps with minimal code.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input job description is first preprocessed using NLP techniques such as HTML tag removal, lowercasing, tokenization, stopword removal, and lemmatization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 pre-trained machine learning model, along with a text vectorizer, is used to classify the cleaned job description and display the result with confidence.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Streamlit is used in this project because it allows fast and easy deployment of machine learning models with a user-friendly interface, without needing web development skills.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50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204BA7-686A-E150-A27A-2417E7051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2" y="666946"/>
            <a:ext cx="8309252" cy="55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23D977-B360-9438-7DDF-1534FC9A8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81" y="805439"/>
            <a:ext cx="5184988" cy="5024487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D9D3C8E-2779-3CB6-738C-07422CFA0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5" t="13535" r="16670" b="3726"/>
          <a:stretch>
            <a:fillRect/>
          </a:stretch>
        </p:blipFill>
        <p:spPr>
          <a:xfrm>
            <a:off x="5963976" y="805438"/>
            <a:ext cx="5307290" cy="502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8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9EFF40-3C97-EFF9-E081-B89F84A7818F}"/>
              </a:ext>
            </a:extLst>
          </p:cNvPr>
          <p:cNvSpPr txBox="1"/>
          <p:nvPr/>
        </p:nvSpPr>
        <p:spPr>
          <a:xfrm>
            <a:off x="216817" y="2039367"/>
            <a:ext cx="98038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Retraining the model with feedback is a crucial step in maintaining and improving the performance of a machine learning system over time. </a:t>
            </a:r>
          </a:p>
          <a:p>
            <a:pPr lvl="2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As new data becomes available or users provide feedback on incorrect predictions, this information can be used to refine the model. </a:t>
            </a:r>
          </a:p>
          <a:p>
            <a:pPr lvl="2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model is then retrained on the updated dataset and evaluated using key performance metrics such as accuracy, precision, recall, and F1 score.</a:t>
            </a:r>
          </a:p>
          <a:p>
            <a:pPr lvl="2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If the new model shows improved performance, it can replace the previous version in production.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925F8-D481-9FED-57C0-D41D51481EAD}"/>
              </a:ext>
            </a:extLst>
          </p:cNvPr>
          <p:cNvSpPr txBox="1"/>
          <p:nvPr/>
        </p:nvSpPr>
        <p:spPr>
          <a:xfrm>
            <a:off x="1477499" y="657713"/>
            <a:ext cx="5769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Retraining the Model with Feedback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64234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F41B9476-FFB8-33F0-1C4B-22A6C2935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8" t="9785" r="17657" b="7768"/>
          <a:stretch>
            <a:fillRect/>
          </a:stretch>
        </p:blipFill>
        <p:spPr>
          <a:xfrm>
            <a:off x="520118" y="209725"/>
            <a:ext cx="8785807" cy="604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9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AD84111-EAF9-B29B-C17C-A5C5FDD35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1" t="5871" r="30359" b="5871"/>
          <a:stretch>
            <a:fillRect/>
          </a:stretch>
        </p:blipFill>
        <p:spPr>
          <a:xfrm>
            <a:off x="447937" y="402671"/>
            <a:ext cx="8732940" cy="605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0D475AD-2C83-29BF-EF73-D6CFDE53B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2" t="11498" r="25068" b="31377"/>
          <a:stretch>
            <a:fillRect/>
          </a:stretch>
        </p:blipFill>
        <p:spPr>
          <a:xfrm>
            <a:off x="243282" y="939568"/>
            <a:ext cx="5134062" cy="481528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812BF7A-92F3-0B2E-0CBF-3F10FC99F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6" t="13499" r="22041"/>
          <a:stretch>
            <a:fillRect/>
          </a:stretch>
        </p:blipFill>
        <p:spPr>
          <a:xfrm>
            <a:off x="5637401" y="939568"/>
            <a:ext cx="5134063" cy="481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7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82540EC-EB15-7A03-9C21-A3D1EED02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t="13948" r="19839" b="4201"/>
          <a:stretch>
            <a:fillRect/>
          </a:stretch>
        </p:blipFill>
        <p:spPr>
          <a:xfrm>
            <a:off x="385893" y="855678"/>
            <a:ext cx="5344347" cy="4966282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72D1E9F-DBC5-F70D-EA3F-2DB88CAB03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0" t="10535" r="16983" b="12367"/>
          <a:stretch>
            <a:fillRect/>
          </a:stretch>
        </p:blipFill>
        <p:spPr>
          <a:xfrm>
            <a:off x="5826034" y="855678"/>
            <a:ext cx="5181600" cy="496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8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0FD183-A2DD-EABC-29FF-6DBF7CA9486C}"/>
              </a:ext>
            </a:extLst>
          </p:cNvPr>
          <p:cNvSpPr txBox="1"/>
          <p:nvPr/>
        </p:nvSpPr>
        <p:spPr>
          <a:xfrm>
            <a:off x="838987" y="669302"/>
            <a:ext cx="6862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Verdana" panose="020B0604030504040204" pitchFamily="34" charset="0"/>
                <a:ea typeface="Verdana" panose="020B0604030504040204" pitchFamily="34" charset="0"/>
              </a:rPr>
              <a:t>Data Collection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8A1F43-533D-BB0C-6C1D-C7394D8B7706}"/>
              </a:ext>
            </a:extLst>
          </p:cNvPr>
          <p:cNvSpPr txBox="1"/>
          <p:nvPr/>
        </p:nvSpPr>
        <p:spPr>
          <a:xfrm>
            <a:off x="453006" y="1470298"/>
            <a:ext cx="105701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dirty="0">
                <a:latin typeface="Verdana" panose="020B0604030504040204" pitchFamily="34" charset="0"/>
                <a:ea typeface="Verdana" panose="020B0604030504040204" pitchFamily="34" charset="0"/>
              </a:rPr>
              <a:t>Source :</a:t>
            </a:r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Kaggle -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https://www.kaggle.com/datasets/shivamb/real-or-fake-fake-jobposting-prediction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(Fake_Job_Postings.csv)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dirty="0">
                <a:latin typeface="Verdana" panose="020B0604030504040204" pitchFamily="34" charset="0"/>
                <a:ea typeface="Verdana" panose="020B0604030504040204" pitchFamily="34" charset="0"/>
              </a:rPr>
              <a:t>Columns :</a:t>
            </a: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job_id, title, location, department, salary_range, company_profile, description, requirements, benefits, telecommuting, has_company_logo, has_questions, employment_type, required_experience, required_education, industry, function, fraudulent.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dirty="0">
                <a:latin typeface="Verdana" panose="020B0604030504040204" pitchFamily="34" charset="0"/>
                <a:ea typeface="Verdana" panose="020B0604030504040204" pitchFamily="34" charset="0"/>
              </a:rPr>
              <a:t>Focus :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Analyzing job posting data to identify key characteristics that distinguish fraudulent from legitimate opportunities.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Dropped rows with empty descriptions.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dirty="0">
                <a:latin typeface="Verdana" panose="020B0604030504040204" pitchFamily="34" charset="0"/>
                <a:ea typeface="Verdana" panose="020B0604030504040204" pitchFamily="34" charset="0"/>
              </a:rPr>
              <a:t>Dataset size :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17880 rows X 18 columns</a:t>
            </a:r>
          </a:p>
        </p:txBody>
      </p:sp>
    </p:spTree>
    <p:extLst>
      <p:ext uri="{BB962C8B-B14F-4D97-AF65-F5344CB8AC3E}">
        <p14:creationId xmlns:p14="http://schemas.microsoft.com/office/powerpoint/2010/main" val="46640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69463B-2EEC-F4D0-3B5B-584665DA12C1}"/>
              </a:ext>
            </a:extLst>
          </p:cNvPr>
          <p:cNvSpPr txBox="1"/>
          <p:nvPr/>
        </p:nvSpPr>
        <p:spPr>
          <a:xfrm>
            <a:off x="1043634" y="1095408"/>
            <a:ext cx="709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Summary</a:t>
            </a:r>
            <a:endParaRPr lang="en-IN" sz="3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55B6E-37EC-D510-E652-674399A47C5B}"/>
              </a:ext>
            </a:extLst>
          </p:cNvPr>
          <p:cNvSpPr txBox="1"/>
          <p:nvPr/>
        </p:nvSpPr>
        <p:spPr>
          <a:xfrm>
            <a:off x="606754" y="1964832"/>
            <a:ext cx="101055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Dataset → Data preprocessing → Cleaned job descriptions → TF-IDF → Logistic Regression,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RandomForestClassifier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→ Streamlit → Retrain Model with Feedback.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Model detects fraudulent job postings.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Using Streamlit, we created a web app where users can paste a job description and instantly see the prediction result.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We use feedback in machine learning to continuously improve the model's accuracy and reliability.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GITHUB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-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https://github.com/amishgarg1/Milestone-4.git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50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0B36D7-2B91-EAF4-F5D6-3D3336CE0232}"/>
              </a:ext>
            </a:extLst>
          </p:cNvPr>
          <p:cNvSpPr txBox="1"/>
          <p:nvPr/>
        </p:nvSpPr>
        <p:spPr>
          <a:xfrm>
            <a:off x="2433240" y="2113767"/>
            <a:ext cx="5175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THANK</a:t>
            </a: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YOU</a:t>
            </a:r>
            <a:endParaRPr lang="en-IN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53CB3-7E2E-9888-B33F-B777B7EB3954}"/>
              </a:ext>
            </a:extLst>
          </p:cNvPr>
          <p:cNvSpPr txBox="1"/>
          <p:nvPr/>
        </p:nvSpPr>
        <p:spPr>
          <a:xfrm>
            <a:off x="5020898" y="3429000"/>
            <a:ext cx="41949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Amish garg</a:t>
            </a:r>
          </a:p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Arja Raghuveer</a:t>
            </a:r>
          </a:p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Jonnada Vennela</a:t>
            </a:r>
          </a:p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Kemburu satyavathi</a:t>
            </a:r>
          </a:p>
        </p:txBody>
      </p:sp>
    </p:spTree>
    <p:extLst>
      <p:ext uri="{BB962C8B-B14F-4D97-AF65-F5344CB8AC3E}">
        <p14:creationId xmlns:p14="http://schemas.microsoft.com/office/powerpoint/2010/main" val="217302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232810-A784-3E2C-35AC-EA0DA6297178}"/>
              </a:ext>
            </a:extLst>
          </p:cNvPr>
          <p:cNvSpPr txBox="1"/>
          <p:nvPr/>
        </p:nvSpPr>
        <p:spPr>
          <a:xfrm>
            <a:off x="1074656" y="329937"/>
            <a:ext cx="4619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Libraries</a:t>
            </a:r>
            <a:endParaRPr lang="en-IN" sz="3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5E6CC-0F17-4FE2-45F1-41CCA41DBCDD}"/>
              </a:ext>
            </a:extLst>
          </p:cNvPr>
          <p:cNvSpPr txBox="1"/>
          <p:nvPr/>
        </p:nvSpPr>
        <p:spPr>
          <a:xfrm>
            <a:off x="1074656" y="976268"/>
            <a:ext cx="803163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Pandas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BeautifulSoup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Nltk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Stopwords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word_tokenize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WordNetLemmatizer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Tabulate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Joblib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Train_Test_Split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TfidfVectorizer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LogisticRegression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RandomForestClassifier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Accuracy Score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Precision_Score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Recall_Score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F1_Score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Streamlit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Tabulate</a:t>
            </a:r>
          </a:p>
        </p:txBody>
      </p:sp>
    </p:spTree>
    <p:extLst>
      <p:ext uri="{BB962C8B-B14F-4D97-AF65-F5344CB8AC3E}">
        <p14:creationId xmlns:p14="http://schemas.microsoft.com/office/powerpoint/2010/main" val="305163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3DC45D-0E10-A945-251C-8613A43DCD48}"/>
              </a:ext>
            </a:extLst>
          </p:cNvPr>
          <p:cNvSpPr txBox="1"/>
          <p:nvPr/>
        </p:nvSpPr>
        <p:spPr>
          <a:xfrm>
            <a:off x="1015068" y="593889"/>
            <a:ext cx="6545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Verdana" panose="020B0604030504040204" pitchFamily="34" charset="0"/>
                <a:ea typeface="Verdana" panose="020B0604030504040204" pitchFamily="34" charset="0"/>
              </a:rPr>
              <a:t>Data Preprocessing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18858-E994-93FC-3B1E-B430B912F812}"/>
              </a:ext>
            </a:extLst>
          </p:cNvPr>
          <p:cNvSpPr txBox="1"/>
          <p:nvPr/>
        </p:nvSpPr>
        <p:spPr>
          <a:xfrm>
            <a:off x="612396" y="1370512"/>
            <a:ext cx="94208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dataset was loaded using pandas and all rows containing missing values were removed to ensure data quality.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Text data from the job descriptions was cleaned by removing HTML tags, converting to lowercase, and eliminating punctuation and numbers.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Natural Language Processing techniques such as tokenization, stopword removal, and lemmatization were applied usingNLTK.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cleaned text was stored in a new column named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final_text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for each job posting, making it suitable for further analysis or model training.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preprocessed dataset was saved as a new CSV file and a preview of the first 20 rows was displayed in a neatly formatted table.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9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19EAE7-F5B2-12DD-9796-F0E858CAE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91" y="460711"/>
            <a:ext cx="5044818" cy="568841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D7B17CC-A6BE-53E6-6C2A-BCED14EF3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62"/>
          <a:stretch>
            <a:fillRect/>
          </a:stretch>
        </p:blipFill>
        <p:spPr>
          <a:xfrm>
            <a:off x="5114316" y="460711"/>
            <a:ext cx="4602931" cy="568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7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E7DE6D-94E7-22DE-F948-6973964F5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25" y="411486"/>
            <a:ext cx="8834155" cy="532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5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443D3-CD9C-09EA-9B49-F80FB939B26D}"/>
              </a:ext>
            </a:extLst>
          </p:cNvPr>
          <p:cNvSpPr txBox="1"/>
          <p:nvPr/>
        </p:nvSpPr>
        <p:spPr>
          <a:xfrm>
            <a:off x="1127760" y="74168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Verdana" panose="020B0604030504040204" pitchFamily="34" charset="0"/>
                <a:ea typeface="Verdana" panose="020B0604030504040204" pitchFamily="34" charset="0"/>
              </a:rPr>
              <a:t>Train-Test Split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51FE35-AFDA-8F86-EE9F-261EF8946903}"/>
              </a:ext>
            </a:extLst>
          </p:cNvPr>
          <p:cNvSpPr txBox="1"/>
          <p:nvPr/>
        </p:nvSpPr>
        <p:spPr>
          <a:xfrm>
            <a:off x="671120" y="1798320"/>
            <a:ext cx="968089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u="sng" dirty="0">
                <a:latin typeface="Verdana" panose="020B0604030504040204" pitchFamily="34" charset="0"/>
                <a:ea typeface="Verdana" panose="020B0604030504040204" pitchFamily="34" charset="0"/>
              </a:rPr>
              <a:t>from sklearn.model_selection import train_test_split</a:t>
            </a:r>
          </a:p>
          <a:p>
            <a:endParaRPr lang="en-US" b="1" u="sng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Dividing a dataset into two distinct subsets:</a:t>
            </a:r>
          </a:p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     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Training Set :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data is used to Train.</a:t>
            </a:r>
          </a:p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     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Testing Set :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Evaluate the model on unseen data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dataset was split into 80% for training and 20% for testing to evaluate the model on unseen data.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We used stratified splitting to maintain the same proportion of real and fake job postings in both training and test sets.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61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976981-4306-72EC-8A2B-136C6114AD36}"/>
              </a:ext>
            </a:extLst>
          </p:cNvPr>
          <p:cNvSpPr txBox="1"/>
          <p:nvPr/>
        </p:nvSpPr>
        <p:spPr>
          <a:xfrm>
            <a:off x="1178560" y="792480"/>
            <a:ext cx="776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Verdana" panose="020B0604030504040204" pitchFamily="34" charset="0"/>
                <a:ea typeface="Verdana" panose="020B0604030504040204" pitchFamily="34" charset="0"/>
              </a:rPr>
              <a:t>Feature Extraction (TF-IDF)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DFCEFF-F13D-B7A6-A8BE-386005CFCCA1}"/>
              </a:ext>
            </a:extLst>
          </p:cNvPr>
          <p:cNvSpPr txBox="1"/>
          <p:nvPr/>
        </p:nvSpPr>
        <p:spPr>
          <a:xfrm>
            <a:off x="977224" y="1811649"/>
            <a:ext cx="95402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u="sng" dirty="0">
                <a:latin typeface="Verdana" panose="020B0604030504040204" pitchFamily="34" charset="0"/>
                <a:ea typeface="Verdana" panose="020B0604030504040204" pitchFamily="34" charset="0"/>
              </a:rPr>
              <a:t>from sklearn.feature_extraction.text import TfidfVectorizer</a:t>
            </a:r>
          </a:p>
          <a:p>
            <a:endParaRPr lang="en-US" u="sng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We used TF-IDF vectorization to convert job description text into numerical features suitable for machine learning.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vectorizer was limited to the top 5,000 most frequent and important words to reduce complexity and focus on relevant terms.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Missing text entries were replaced with empty strings to ensure smooth vectorization without errors.</a:t>
            </a:r>
          </a:p>
        </p:txBody>
      </p:sp>
    </p:spTree>
    <p:extLst>
      <p:ext uri="{BB962C8B-B14F-4D97-AF65-F5344CB8AC3E}">
        <p14:creationId xmlns:p14="http://schemas.microsoft.com/office/powerpoint/2010/main" val="11015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A26179-2694-8814-FEA6-B518C5605210}"/>
              </a:ext>
            </a:extLst>
          </p:cNvPr>
          <p:cNvSpPr txBox="1"/>
          <p:nvPr/>
        </p:nvSpPr>
        <p:spPr>
          <a:xfrm>
            <a:off x="1121329" y="768276"/>
            <a:ext cx="460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Verdana" panose="020B0604030504040204" pitchFamily="34" charset="0"/>
                <a:ea typeface="Verdana" panose="020B0604030504040204" pitchFamily="34" charset="0"/>
              </a:rPr>
              <a:t>Model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12B40-3189-AAF6-A576-5D84EA11BF7A}"/>
              </a:ext>
            </a:extLst>
          </p:cNvPr>
          <p:cNvSpPr txBox="1"/>
          <p:nvPr/>
        </p:nvSpPr>
        <p:spPr>
          <a:xfrm>
            <a:off x="755010" y="1566952"/>
            <a:ext cx="1014229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u="sng" dirty="0">
                <a:latin typeface="Verdana" panose="020B0604030504040204" pitchFamily="34" charset="0"/>
                <a:ea typeface="Verdana" panose="020B0604030504040204" pitchFamily="34" charset="0"/>
              </a:rPr>
              <a:t>from sklearn.linear_model import LogisticRegression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u="sng" dirty="0">
                <a:latin typeface="Verdana" panose="020B0604030504040204" pitchFamily="34" charset="0"/>
                <a:ea typeface="Verdana" panose="020B0604030504040204" pitchFamily="34" charset="0"/>
              </a:rPr>
              <a:t>from sklearn.ensemble import RandomForestClassifier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Logistic Regression, a binary classification model, was used to predict whether a job posting is fraudulent or not by analyzing TF-IDF features.(0 or 1)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Random Forest Classifier was implemented as an ensemble method that combines multiple decision trees, offering robust performance and the ability to capture complex, non-linear patterns in the data.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Both models were evaluated using accuracy, precision, recall, and F1-score, and the one with the best overall performance was selected and saved for future use.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06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905</TotalTime>
  <Words>838</Words>
  <Application>Microsoft Office PowerPoint</Application>
  <PresentationFormat>Widescreen</PresentationFormat>
  <Paragraphs>108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Times New Roman</vt:lpstr>
      <vt:lpstr>Trebuchet MS</vt:lpstr>
      <vt:lpstr>Verdana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Vennela jonnada</dc:creator>
  <cp:lastModifiedBy>Kemburu Satyavathi</cp:lastModifiedBy>
  <cp:revision>15</cp:revision>
  <dcterms:created xsi:type="dcterms:W3CDTF">2025-09-23T13:31:14Z</dcterms:created>
  <dcterms:modified xsi:type="dcterms:W3CDTF">2025-10-07T14:29:08Z</dcterms:modified>
</cp:coreProperties>
</file>