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7"/>
  </p:notesMasterIdLst>
  <p:handoutMasterIdLst>
    <p:handoutMasterId r:id="rId38"/>
  </p:handoutMasterIdLst>
  <p:sldIdLst>
    <p:sldId id="323" r:id="rId2"/>
    <p:sldId id="324" r:id="rId3"/>
    <p:sldId id="325" r:id="rId4"/>
    <p:sldId id="326"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309" r:id="rId20"/>
    <p:sldId id="302" r:id="rId21"/>
    <p:sldId id="303" r:id="rId22"/>
    <p:sldId id="304" r:id="rId23"/>
    <p:sldId id="305" r:id="rId24"/>
    <p:sldId id="306" r:id="rId25"/>
    <p:sldId id="307" r:id="rId26"/>
    <p:sldId id="315" r:id="rId27"/>
    <p:sldId id="310" r:id="rId28"/>
    <p:sldId id="311" r:id="rId29"/>
    <p:sldId id="312" r:id="rId30"/>
    <p:sldId id="313" r:id="rId31"/>
    <p:sldId id="317" r:id="rId32"/>
    <p:sldId id="318" r:id="rId33"/>
    <p:sldId id="319" r:id="rId34"/>
    <p:sldId id="320"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Internships\NTNU\Prediction-AIScatch-main\Curve_fit_results\Matlab_curve_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b="1"/>
              <a:t>Coefficients over the years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Sheet1!$D$3</c:f>
              <c:strCache>
                <c:ptCount val="1"/>
                <c:pt idx="0">
                  <c:v>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Sheet1!$C$4:$C$25</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xVal>
          <c:yVal>
            <c:numRef>
              <c:f>Sheet1!$D$4:$D$25</c:f>
              <c:numCache>
                <c:formatCode>General</c:formatCode>
                <c:ptCount val="22"/>
                <c:pt idx="0">
                  <c:v>2.6920000000000002</c:v>
                </c:pt>
                <c:pt idx="1">
                  <c:v>2.7160000000000002</c:v>
                </c:pt>
                <c:pt idx="2">
                  <c:v>2.7280000000000002</c:v>
                </c:pt>
                <c:pt idx="3">
                  <c:v>2.7549999999999999</c:v>
                </c:pt>
                <c:pt idx="4">
                  <c:v>2.7719999999999998</c:v>
                </c:pt>
                <c:pt idx="5">
                  <c:v>2.7719999999999998</c:v>
                </c:pt>
                <c:pt idx="6">
                  <c:v>2.7519999999999998</c:v>
                </c:pt>
                <c:pt idx="7">
                  <c:v>2.774</c:v>
                </c:pt>
                <c:pt idx="8">
                  <c:v>2.8340000000000001</c:v>
                </c:pt>
                <c:pt idx="9">
                  <c:v>2.8319999999999999</c:v>
                </c:pt>
                <c:pt idx="10">
                  <c:v>2.85</c:v>
                </c:pt>
                <c:pt idx="11">
                  <c:v>2.851</c:v>
                </c:pt>
                <c:pt idx="12">
                  <c:v>2.887</c:v>
                </c:pt>
                <c:pt idx="13">
                  <c:v>2.8839999999999999</c:v>
                </c:pt>
                <c:pt idx="14">
                  <c:v>2.8929999999999998</c:v>
                </c:pt>
                <c:pt idx="15">
                  <c:v>2.9180000000000001</c:v>
                </c:pt>
                <c:pt idx="16">
                  <c:v>2.9590000000000001</c:v>
                </c:pt>
                <c:pt idx="17">
                  <c:v>3.1080000000000001</c:v>
                </c:pt>
                <c:pt idx="18">
                  <c:v>3.1</c:v>
                </c:pt>
                <c:pt idx="19">
                  <c:v>3.117</c:v>
                </c:pt>
                <c:pt idx="20">
                  <c:v>3.1150000000000002</c:v>
                </c:pt>
                <c:pt idx="21">
                  <c:v>3.0470000000000002</c:v>
                </c:pt>
              </c:numCache>
            </c:numRef>
          </c:yVal>
          <c:smooth val="0"/>
          <c:extLst>
            <c:ext xmlns:c16="http://schemas.microsoft.com/office/drawing/2014/chart" uri="{C3380CC4-5D6E-409C-BE32-E72D297353CC}">
              <c16:uniqueId val="{00000000-BC6E-45F3-9E09-7CA0D192B529}"/>
            </c:ext>
          </c:extLst>
        </c:ser>
        <c:ser>
          <c:idx val="1"/>
          <c:order val="1"/>
          <c:tx>
            <c:strRef>
              <c:f>Sheet1!$E$3</c:f>
              <c:strCache>
                <c:ptCount val="1"/>
                <c:pt idx="0">
                  <c:v>b</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Sheet1!$C$4:$C$25</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xVal>
          <c:yVal>
            <c:numRef>
              <c:f>Sheet1!$E$4:$E$25</c:f>
              <c:numCache>
                <c:formatCode>General</c:formatCode>
                <c:ptCount val="22"/>
                <c:pt idx="0">
                  <c:v>-4.0289999999999999</c:v>
                </c:pt>
                <c:pt idx="1">
                  <c:v>-4.077</c:v>
                </c:pt>
                <c:pt idx="2">
                  <c:v>-4.1020000000000003</c:v>
                </c:pt>
                <c:pt idx="3">
                  <c:v>-4.1639999999999997</c:v>
                </c:pt>
                <c:pt idx="4">
                  <c:v>-4.2039999999999997</c:v>
                </c:pt>
                <c:pt idx="5">
                  <c:v>-4.1950000000000003</c:v>
                </c:pt>
                <c:pt idx="6">
                  <c:v>-4.1379999999999999</c:v>
                </c:pt>
                <c:pt idx="7">
                  <c:v>-4.1849999999999996</c:v>
                </c:pt>
                <c:pt idx="8">
                  <c:v>-4.32</c:v>
                </c:pt>
                <c:pt idx="9">
                  <c:v>-4.3049999999999997</c:v>
                </c:pt>
                <c:pt idx="10">
                  <c:v>-4.3490000000000002</c:v>
                </c:pt>
                <c:pt idx="11">
                  <c:v>-4.3520000000000003</c:v>
                </c:pt>
                <c:pt idx="12">
                  <c:v>-4.4340000000000002</c:v>
                </c:pt>
                <c:pt idx="13">
                  <c:v>-4.4119999999999999</c:v>
                </c:pt>
                <c:pt idx="14">
                  <c:v>-4.431</c:v>
                </c:pt>
                <c:pt idx="15">
                  <c:v>-4.4889999999999999</c:v>
                </c:pt>
                <c:pt idx="16">
                  <c:v>-4.58</c:v>
                </c:pt>
                <c:pt idx="17">
                  <c:v>-4.7229999999999999</c:v>
                </c:pt>
                <c:pt idx="18">
                  <c:v>-4.9180000000000001</c:v>
                </c:pt>
                <c:pt idx="19">
                  <c:v>-4.9580000000000002</c:v>
                </c:pt>
                <c:pt idx="20">
                  <c:v>-4.9539999999999997</c:v>
                </c:pt>
                <c:pt idx="21">
                  <c:v>-4.7939999999999996</c:v>
                </c:pt>
              </c:numCache>
            </c:numRef>
          </c:yVal>
          <c:smooth val="0"/>
          <c:extLst>
            <c:ext xmlns:c16="http://schemas.microsoft.com/office/drawing/2014/chart" uri="{C3380CC4-5D6E-409C-BE32-E72D297353CC}">
              <c16:uniqueId val="{00000001-BC6E-45F3-9E09-7CA0D192B529}"/>
            </c:ext>
          </c:extLst>
        </c:ser>
        <c:dLbls>
          <c:showLegendKey val="0"/>
          <c:showVal val="0"/>
          <c:showCatName val="0"/>
          <c:showSerName val="0"/>
          <c:showPercent val="0"/>
          <c:showBubbleSize val="0"/>
        </c:dLbls>
        <c:axId val="517670864"/>
        <c:axId val="530821328"/>
      </c:scatterChart>
      <c:valAx>
        <c:axId val="517670864"/>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30821328"/>
        <c:crosses val="autoZero"/>
        <c:crossBetween val="midCat"/>
      </c:valAx>
      <c:valAx>
        <c:axId val="53082132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1767086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07181D-115B-43EF-920E-B5A6F1581F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41C133-D657-4DDF-9C57-0A0A86FCE7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B86B4-B8F5-4E0B-8611-B91681C8A5F4}" type="datetimeFigureOut">
              <a:rPr lang="en-IN" smtClean="0"/>
              <a:t>21-11-2021</a:t>
            </a:fld>
            <a:endParaRPr lang="en-IN"/>
          </a:p>
        </p:txBody>
      </p:sp>
      <p:sp>
        <p:nvSpPr>
          <p:cNvPr id="4" name="Footer Placeholder 3">
            <a:extLst>
              <a:ext uri="{FF2B5EF4-FFF2-40B4-BE49-F238E27FC236}">
                <a16:creationId xmlns:a16="http://schemas.microsoft.com/office/drawing/2014/main" id="{36845811-E7B5-404B-B1E2-60D2E13AF8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12FEEB7-A2C1-4F7C-9194-ED073917B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4730D7-4453-4453-B28B-C3FE629785EC}" type="slidenum">
              <a:rPr lang="en-IN" smtClean="0"/>
              <a:t>‹#›</a:t>
            </a:fld>
            <a:endParaRPr lang="en-IN"/>
          </a:p>
        </p:txBody>
      </p:sp>
    </p:spTree>
    <p:extLst>
      <p:ext uri="{BB962C8B-B14F-4D97-AF65-F5344CB8AC3E}">
        <p14:creationId xmlns:p14="http://schemas.microsoft.com/office/powerpoint/2010/main" val="159292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4D4D-DAAF-4ED0-9736-A86B35EAFBF2}" type="datetimeFigureOut">
              <a:rPr lang="en-IN" smtClean="0"/>
              <a:t>21-11-2021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5E21B-FD04-4CEE-976E-2624B1F2891A}" type="slidenum">
              <a:rPr lang="en-IN" smtClean="0"/>
              <a:t>‹#›</a:t>
            </a:fld>
            <a:endParaRPr lang="en-IN"/>
          </a:p>
        </p:txBody>
      </p:sp>
    </p:spTree>
    <p:extLst>
      <p:ext uri="{BB962C8B-B14F-4D97-AF65-F5344CB8AC3E}">
        <p14:creationId xmlns:p14="http://schemas.microsoft.com/office/powerpoint/2010/main" val="27140817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6425-55BF-4A3C-87D4-30ADCEA1B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01B944-7566-4EC3-80FC-771D92510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ADA9E5-9E0E-4F8B-933B-82F8B5886497}"/>
              </a:ext>
            </a:extLst>
          </p:cNvPr>
          <p:cNvSpPr>
            <a:spLocks noGrp="1"/>
          </p:cNvSpPr>
          <p:nvPr>
            <p:ph type="dt" sz="half" idx="10"/>
          </p:nvPr>
        </p:nvSpPr>
        <p:spPr/>
        <p:txBody>
          <a:bodyPr/>
          <a:lstStyle/>
          <a:p>
            <a:fld id="{5491BA60-FD70-4679-8D86-03F3C748F677}" type="datetime1">
              <a:rPr lang="en-IN" smtClean="0"/>
              <a:t>21-11-2021</a:t>
            </a:fld>
            <a:endParaRPr lang="en-IN"/>
          </a:p>
        </p:txBody>
      </p:sp>
      <p:sp>
        <p:nvSpPr>
          <p:cNvPr id="5" name="Footer Placeholder 4">
            <a:extLst>
              <a:ext uri="{FF2B5EF4-FFF2-40B4-BE49-F238E27FC236}">
                <a16:creationId xmlns:a16="http://schemas.microsoft.com/office/drawing/2014/main" id="{904C9735-EB44-4DC8-AD3E-F2466B0FA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CEFBC-1594-407D-8111-94841E58D4A0}"/>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66558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2377-8007-4BC2-A588-B6B7AE4B8B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C12ABE-0813-4594-9F8B-81FE3B471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DCC328-F026-47A6-8B6B-CB2ABA222033}"/>
              </a:ext>
            </a:extLst>
          </p:cNvPr>
          <p:cNvSpPr>
            <a:spLocks noGrp="1"/>
          </p:cNvSpPr>
          <p:nvPr>
            <p:ph type="dt" sz="half" idx="10"/>
          </p:nvPr>
        </p:nvSpPr>
        <p:spPr/>
        <p:txBody>
          <a:bodyPr/>
          <a:lstStyle/>
          <a:p>
            <a:fld id="{0348E0DF-4D37-45C7-98F4-42EF67188504}" type="datetime1">
              <a:rPr lang="en-IN" smtClean="0"/>
              <a:t>21-11-2021</a:t>
            </a:fld>
            <a:endParaRPr lang="en-IN"/>
          </a:p>
        </p:txBody>
      </p:sp>
      <p:sp>
        <p:nvSpPr>
          <p:cNvPr id="5" name="Footer Placeholder 4">
            <a:extLst>
              <a:ext uri="{FF2B5EF4-FFF2-40B4-BE49-F238E27FC236}">
                <a16:creationId xmlns:a16="http://schemas.microsoft.com/office/drawing/2014/main" id="{0E3003F2-D598-434F-9E52-E017A6F34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CA045-B5F6-4B28-B73E-BAFC33549CCB}"/>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83064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8BBC4-9BB5-4EA1-827F-29197F43D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D044D-2CBB-496E-8A29-E9E3E72827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59877-AE8C-4DA2-A574-FF0901A224D4}"/>
              </a:ext>
            </a:extLst>
          </p:cNvPr>
          <p:cNvSpPr>
            <a:spLocks noGrp="1"/>
          </p:cNvSpPr>
          <p:nvPr>
            <p:ph type="dt" sz="half" idx="10"/>
          </p:nvPr>
        </p:nvSpPr>
        <p:spPr/>
        <p:txBody>
          <a:bodyPr/>
          <a:lstStyle/>
          <a:p>
            <a:fld id="{CAE4B58B-0EC1-4B30-B9B9-A0F1FF9FF701}" type="datetime1">
              <a:rPr lang="en-IN" smtClean="0"/>
              <a:t>21-11-2021</a:t>
            </a:fld>
            <a:endParaRPr lang="en-IN"/>
          </a:p>
        </p:txBody>
      </p:sp>
      <p:sp>
        <p:nvSpPr>
          <p:cNvPr id="5" name="Footer Placeholder 4">
            <a:extLst>
              <a:ext uri="{FF2B5EF4-FFF2-40B4-BE49-F238E27FC236}">
                <a16:creationId xmlns:a16="http://schemas.microsoft.com/office/drawing/2014/main" id="{0D5F8108-C4CA-486A-AE17-DC678E0D2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78974-7071-46A6-B84E-DDD6F9FBCB81}"/>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402351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776A-F3B3-4DD1-A6B9-E79557F04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3B7894-129E-4D06-8499-137EC1CEB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66DFA-CE24-4253-A1F7-CBEC88C3BCFD}"/>
              </a:ext>
            </a:extLst>
          </p:cNvPr>
          <p:cNvSpPr>
            <a:spLocks noGrp="1"/>
          </p:cNvSpPr>
          <p:nvPr>
            <p:ph type="dt" sz="half" idx="10"/>
          </p:nvPr>
        </p:nvSpPr>
        <p:spPr/>
        <p:txBody>
          <a:bodyPr/>
          <a:lstStyle/>
          <a:p>
            <a:fld id="{501D22AD-2323-406A-85FF-F97BB57D1C2F}" type="datetime1">
              <a:rPr lang="en-IN" smtClean="0"/>
              <a:t>21-11-2021</a:t>
            </a:fld>
            <a:endParaRPr lang="en-IN"/>
          </a:p>
        </p:txBody>
      </p:sp>
      <p:sp>
        <p:nvSpPr>
          <p:cNvPr id="5" name="Footer Placeholder 4">
            <a:extLst>
              <a:ext uri="{FF2B5EF4-FFF2-40B4-BE49-F238E27FC236}">
                <a16:creationId xmlns:a16="http://schemas.microsoft.com/office/drawing/2014/main" id="{885CC64A-8A53-46F3-B593-AC14159BF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63DF73-46BE-4FF2-ADD5-9FD9B8045680}"/>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84330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76EB-E61E-41AB-9A7C-29C2FCD2C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75F532-C346-4319-AD8F-D6981EBED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E0FDB-0F0D-4EA4-BDD9-2ECF663D7820}"/>
              </a:ext>
            </a:extLst>
          </p:cNvPr>
          <p:cNvSpPr>
            <a:spLocks noGrp="1"/>
          </p:cNvSpPr>
          <p:nvPr>
            <p:ph type="dt" sz="half" idx="10"/>
          </p:nvPr>
        </p:nvSpPr>
        <p:spPr/>
        <p:txBody>
          <a:bodyPr/>
          <a:lstStyle/>
          <a:p>
            <a:fld id="{912BE957-FA38-4AF0-AF84-8577015A0BBD}" type="datetime1">
              <a:rPr lang="en-IN" smtClean="0"/>
              <a:t>21-11-2021</a:t>
            </a:fld>
            <a:endParaRPr lang="en-IN"/>
          </a:p>
        </p:txBody>
      </p:sp>
      <p:sp>
        <p:nvSpPr>
          <p:cNvPr id="5" name="Footer Placeholder 4">
            <a:extLst>
              <a:ext uri="{FF2B5EF4-FFF2-40B4-BE49-F238E27FC236}">
                <a16:creationId xmlns:a16="http://schemas.microsoft.com/office/drawing/2014/main" id="{61ECABD8-3110-4397-8C49-BDB9E2F1A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5519A-3469-4917-98C4-122CA5E0F891}"/>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18304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45F2-C5E4-439C-8443-FE755FC74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05C74-8291-4DDD-BE4A-0BDA06765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019542-6C49-4D3A-B5FD-AD87E6714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4B4C85-9392-4790-AF96-45C40DF52DB0}"/>
              </a:ext>
            </a:extLst>
          </p:cNvPr>
          <p:cNvSpPr>
            <a:spLocks noGrp="1"/>
          </p:cNvSpPr>
          <p:nvPr>
            <p:ph type="dt" sz="half" idx="10"/>
          </p:nvPr>
        </p:nvSpPr>
        <p:spPr/>
        <p:txBody>
          <a:bodyPr/>
          <a:lstStyle/>
          <a:p>
            <a:fld id="{0DD783D0-F8FE-44C2-9797-36B79CB220E1}" type="datetime1">
              <a:rPr lang="en-IN" smtClean="0"/>
              <a:t>21-11-2021</a:t>
            </a:fld>
            <a:endParaRPr lang="en-IN"/>
          </a:p>
        </p:txBody>
      </p:sp>
      <p:sp>
        <p:nvSpPr>
          <p:cNvPr id="6" name="Footer Placeholder 5">
            <a:extLst>
              <a:ext uri="{FF2B5EF4-FFF2-40B4-BE49-F238E27FC236}">
                <a16:creationId xmlns:a16="http://schemas.microsoft.com/office/drawing/2014/main" id="{A133D854-178E-43CB-9B1A-15BF948A7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279461-2214-4D4D-9464-1436CDF560DC}"/>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253970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2F21-06C0-4DBD-8EF2-E409145B21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D2F344-7928-4D63-A3D1-151B2EB6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DD6C-822F-40AF-BC78-E5EFBB8C9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F3A3E0-05A9-46EF-B38D-DD861096B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14E06D-A2AE-4602-A8D7-508FBC6AA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7CCC13-DA56-4F59-B3F3-D7E3327D1450}"/>
              </a:ext>
            </a:extLst>
          </p:cNvPr>
          <p:cNvSpPr>
            <a:spLocks noGrp="1"/>
          </p:cNvSpPr>
          <p:nvPr>
            <p:ph type="dt" sz="half" idx="10"/>
          </p:nvPr>
        </p:nvSpPr>
        <p:spPr/>
        <p:txBody>
          <a:bodyPr/>
          <a:lstStyle/>
          <a:p>
            <a:fld id="{A1B5BEA3-0B6A-41E4-B700-66D45F479D4F}" type="datetime1">
              <a:rPr lang="en-IN" smtClean="0"/>
              <a:t>21-11-2021</a:t>
            </a:fld>
            <a:endParaRPr lang="en-IN"/>
          </a:p>
        </p:txBody>
      </p:sp>
      <p:sp>
        <p:nvSpPr>
          <p:cNvPr id="8" name="Footer Placeholder 7">
            <a:extLst>
              <a:ext uri="{FF2B5EF4-FFF2-40B4-BE49-F238E27FC236}">
                <a16:creationId xmlns:a16="http://schemas.microsoft.com/office/drawing/2014/main" id="{F40827A0-5378-4465-A7E1-47915265F5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665A28-D58E-4B16-833D-2C4BA477FA24}"/>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248316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C73A-AA4D-4F7A-9E0A-F141599DE0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944F6-04CC-45C4-AE08-46D2D198303C}"/>
              </a:ext>
            </a:extLst>
          </p:cNvPr>
          <p:cNvSpPr>
            <a:spLocks noGrp="1"/>
          </p:cNvSpPr>
          <p:nvPr>
            <p:ph type="dt" sz="half" idx="10"/>
          </p:nvPr>
        </p:nvSpPr>
        <p:spPr/>
        <p:txBody>
          <a:bodyPr/>
          <a:lstStyle/>
          <a:p>
            <a:fld id="{E30EE552-36A0-482D-8A1A-A62A072E3BB5}" type="datetime1">
              <a:rPr lang="en-IN" smtClean="0"/>
              <a:t>21-11-2021</a:t>
            </a:fld>
            <a:endParaRPr lang="en-IN"/>
          </a:p>
        </p:txBody>
      </p:sp>
      <p:sp>
        <p:nvSpPr>
          <p:cNvPr id="4" name="Footer Placeholder 3">
            <a:extLst>
              <a:ext uri="{FF2B5EF4-FFF2-40B4-BE49-F238E27FC236}">
                <a16:creationId xmlns:a16="http://schemas.microsoft.com/office/drawing/2014/main" id="{3852C1E6-B9F1-45AC-82D0-B6BE959117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4EA539-7C6F-4446-AA33-567C9F1965D0}"/>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29992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22707-9F91-43FF-9A6D-68C2D75E24C7}"/>
              </a:ext>
            </a:extLst>
          </p:cNvPr>
          <p:cNvSpPr>
            <a:spLocks noGrp="1"/>
          </p:cNvSpPr>
          <p:nvPr>
            <p:ph type="dt" sz="half" idx="10"/>
          </p:nvPr>
        </p:nvSpPr>
        <p:spPr/>
        <p:txBody>
          <a:bodyPr/>
          <a:lstStyle/>
          <a:p>
            <a:fld id="{8723465C-FDC4-463E-90F2-5AB6AE835090}" type="datetime1">
              <a:rPr lang="en-IN" smtClean="0"/>
              <a:t>21-11-2021</a:t>
            </a:fld>
            <a:endParaRPr lang="en-IN"/>
          </a:p>
        </p:txBody>
      </p:sp>
      <p:sp>
        <p:nvSpPr>
          <p:cNvPr id="3" name="Footer Placeholder 2">
            <a:extLst>
              <a:ext uri="{FF2B5EF4-FFF2-40B4-BE49-F238E27FC236}">
                <a16:creationId xmlns:a16="http://schemas.microsoft.com/office/drawing/2014/main" id="{51B42972-E3DE-4543-A928-4B99266624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A13F18-D36D-4E9E-AC3D-9D23BB69CDF0}"/>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428780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3698-5E34-4099-B4FA-7553F907B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F61242-D8AB-401F-B65B-04103AB63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859ED2-3D45-4B1D-BEBA-560EF6DD0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DA4AC-5358-4995-9487-A5291AD0FB50}"/>
              </a:ext>
            </a:extLst>
          </p:cNvPr>
          <p:cNvSpPr>
            <a:spLocks noGrp="1"/>
          </p:cNvSpPr>
          <p:nvPr>
            <p:ph type="dt" sz="half" idx="10"/>
          </p:nvPr>
        </p:nvSpPr>
        <p:spPr/>
        <p:txBody>
          <a:bodyPr/>
          <a:lstStyle/>
          <a:p>
            <a:fld id="{C9FFE4FA-64D1-44EA-AC2B-852E2837BECE}" type="datetime1">
              <a:rPr lang="en-IN" smtClean="0"/>
              <a:t>21-11-2021</a:t>
            </a:fld>
            <a:endParaRPr lang="en-IN"/>
          </a:p>
        </p:txBody>
      </p:sp>
      <p:sp>
        <p:nvSpPr>
          <p:cNvPr id="6" name="Footer Placeholder 5">
            <a:extLst>
              <a:ext uri="{FF2B5EF4-FFF2-40B4-BE49-F238E27FC236}">
                <a16:creationId xmlns:a16="http://schemas.microsoft.com/office/drawing/2014/main" id="{0B0EBCBE-A9C6-4B04-AE4E-25E615F2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2BAF1-BA12-45ED-B7F8-74FCA8274D14}"/>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9340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8CD-DD97-4A5A-B65D-19E8919C3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0AACA6-1B64-4F6C-AAED-11E8EA161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862AD7-3650-4FCE-A040-5DE607D8A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2D499-BD7A-4EB6-AF68-B6424799F432}"/>
              </a:ext>
            </a:extLst>
          </p:cNvPr>
          <p:cNvSpPr>
            <a:spLocks noGrp="1"/>
          </p:cNvSpPr>
          <p:nvPr>
            <p:ph type="dt" sz="half" idx="10"/>
          </p:nvPr>
        </p:nvSpPr>
        <p:spPr/>
        <p:txBody>
          <a:bodyPr/>
          <a:lstStyle/>
          <a:p>
            <a:fld id="{34696506-04F4-4D5C-8413-268EFA4FB078}" type="datetime1">
              <a:rPr lang="en-IN" smtClean="0"/>
              <a:t>21-11-2021</a:t>
            </a:fld>
            <a:endParaRPr lang="en-IN"/>
          </a:p>
        </p:txBody>
      </p:sp>
      <p:sp>
        <p:nvSpPr>
          <p:cNvPr id="6" name="Footer Placeholder 5">
            <a:extLst>
              <a:ext uri="{FF2B5EF4-FFF2-40B4-BE49-F238E27FC236}">
                <a16:creationId xmlns:a16="http://schemas.microsoft.com/office/drawing/2014/main" id="{F37778B0-EB19-4AC1-8BAA-B929E998C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28EC5-D7B0-4241-85F1-A7DCDE346736}"/>
              </a:ext>
            </a:extLst>
          </p:cNvPr>
          <p:cNvSpPr>
            <a:spLocks noGrp="1"/>
          </p:cNvSpPr>
          <p:nvPr>
            <p:ph type="sldNum" sz="quarter" idx="12"/>
          </p:nvPr>
        </p:nvSpPr>
        <p:spPr/>
        <p:txBody>
          <a:bodyPr/>
          <a:lstStyle/>
          <a:p>
            <a:fld id="{95B4D64B-AD1A-4C10-89B4-B06C158CC4B2}" type="slidenum">
              <a:rPr lang="en-IN" smtClean="0"/>
              <a:t>‹#›</a:t>
            </a:fld>
            <a:endParaRPr lang="en-IN"/>
          </a:p>
        </p:txBody>
      </p:sp>
    </p:spTree>
    <p:extLst>
      <p:ext uri="{BB962C8B-B14F-4D97-AF65-F5344CB8AC3E}">
        <p14:creationId xmlns:p14="http://schemas.microsoft.com/office/powerpoint/2010/main" val="178235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4A7EA-A502-46BC-A8F5-16604B5CC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FB1812-D177-49F2-8B49-8432048B8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F1342-5888-4810-AC7C-47671B428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7365D-F3D6-4D8A-8A1B-FDABA187985C}" type="datetime1">
              <a:rPr lang="en-IN" smtClean="0"/>
              <a:t>21-11-2021</a:t>
            </a:fld>
            <a:endParaRPr lang="en-IN"/>
          </a:p>
        </p:txBody>
      </p:sp>
      <p:sp>
        <p:nvSpPr>
          <p:cNvPr id="5" name="Footer Placeholder 4">
            <a:extLst>
              <a:ext uri="{FF2B5EF4-FFF2-40B4-BE49-F238E27FC236}">
                <a16:creationId xmlns:a16="http://schemas.microsoft.com/office/drawing/2014/main" id="{EED5F3D4-CE63-41E8-AA78-D48A4D153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D30081-D0E2-4F4F-B5CE-CDC1C437F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4D64B-AD1A-4C10-89B4-B06C158CC4B2}" type="slidenum">
              <a:rPr lang="en-IN" smtClean="0"/>
              <a:t>‹#›</a:t>
            </a:fld>
            <a:endParaRPr lang="en-IN"/>
          </a:p>
        </p:txBody>
      </p:sp>
    </p:spTree>
    <p:extLst>
      <p:ext uri="{BB962C8B-B14F-4D97-AF65-F5344CB8AC3E}">
        <p14:creationId xmlns:p14="http://schemas.microsoft.com/office/powerpoint/2010/main" val="39340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mailto:https://cdnsciencepub.com/doi/abs/10.1139/f82-036?journalCode=cjfas" TargetMode="External"/><Relationship Id="rId3" Type="http://schemas.openxmlformats.org/officeDocument/2006/relationships/hyperlink" Target="mailto:https://www.statista.com/statistics/665969/export-value-of-seafood-from-fisheries-and-aquaculture-in-norway/" TargetMode="External"/><Relationship Id="rId7" Type="http://schemas.openxmlformats.org/officeDocument/2006/relationships/hyperlink" Target="mailto:https://ndpublisher.in/admin/issues/EAv63n4e.pdf" TargetMode="External"/><Relationship Id="rId12" Type="http://schemas.openxmlformats.org/officeDocument/2006/relationships/hyperlink" Target="https://cdnsciencepub.com/doi/abs/10.1139/f82-036?journalCode=cjfas" TargetMode="External"/><Relationship Id="rId2" Type="http://schemas.openxmlformats.org/officeDocument/2006/relationships/hyperlink" Target="mailto:https://www.statista.com/statistics/643484/per-capita-consumption-of-fish-and-fish-products-in-norway/" TargetMode="External"/><Relationship Id="rId1" Type="http://schemas.openxmlformats.org/officeDocument/2006/relationships/slideLayout" Target="../slideLayouts/slideLayout2.xml"/><Relationship Id="rId6" Type="http://schemas.openxmlformats.org/officeDocument/2006/relationships/hyperlink" Target="mailto:https://content.iospress.com/articles/journal-of-ambient-intelligence-and-smart-environments/ais210604" TargetMode="External"/><Relationship Id="rId11" Type="http://schemas.openxmlformats.org/officeDocument/2006/relationships/hyperlink" Target="https://link.springer.com/chapter/10.1007/978-3-030-38081-6_7" TargetMode="External"/><Relationship Id="rId5" Type="http://schemas.openxmlformats.org/officeDocument/2006/relationships/hyperlink" Target="mailto:https://journals.ansfoundation.org/index.php/jans/article/view/1252" TargetMode="External"/><Relationship Id="rId10" Type="http://schemas.openxmlformats.org/officeDocument/2006/relationships/hyperlink" Target="https://www.mdpi.com/2071-1050/13/16/9124" TargetMode="External"/><Relationship Id="rId4" Type="http://schemas.openxmlformats.org/officeDocument/2006/relationships/hyperlink" Target="https://ieeexplore.ieee.org/document/1519023" TargetMode="External"/><Relationship Id="rId9" Type="http://schemas.openxmlformats.org/officeDocument/2006/relationships/hyperlink" Target="https://www.sciencedirect.com/science/article/abs/pii/S0034425710000295?via%3Dih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15643348_Relationship_between_Gross_Tonnage_and_Overall_Length_for_vessels_on_the_ICCAT_Record_Implications_for_Unique_Vessel_Identifi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28DF-54BF-4AA1-B8B8-1B7C23F204CC}"/>
              </a:ext>
            </a:extLst>
          </p:cNvPr>
          <p:cNvSpPr>
            <a:spLocks noGrp="1"/>
          </p:cNvSpPr>
          <p:nvPr>
            <p:ph type="title"/>
          </p:nvPr>
        </p:nvSpPr>
        <p:spPr>
          <a:xfrm>
            <a:off x="838200" y="365126"/>
            <a:ext cx="10515600" cy="576984"/>
          </a:xfrm>
        </p:spPr>
        <p:txBody>
          <a:bodyPr>
            <a:normAutofit/>
          </a:bodyPr>
          <a:lstStyle/>
          <a:p>
            <a:r>
              <a:rPr lang="en-US" sz="3200" b="1" dirty="0">
                <a:effectLst/>
                <a:latin typeface="Georgia" panose="02040502050405020303" pitchFamily="18" charset="0"/>
                <a:ea typeface="Aroania"/>
                <a:cs typeface="Aroania"/>
              </a:rPr>
              <a:t>		Summer Internship Project</a:t>
            </a:r>
            <a:endParaRPr lang="en-IN" sz="3200" dirty="0"/>
          </a:p>
        </p:txBody>
      </p:sp>
      <p:sp>
        <p:nvSpPr>
          <p:cNvPr id="3" name="Content Placeholder 2">
            <a:extLst>
              <a:ext uri="{FF2B5EF4-FFF2-40B4-BE49-F238E27FC236}">
                <a16:creationId xmlns:a16="http://schemas.microsoft.com/office/drawing/2014/main" id="{BCADB446-7C2B-42E6-8C10-A7042F1BF541}"/>
              </a:ext>
            </a:extLst>
          </p:cNvPr>
          <p:cNvSpPr>
            <a:spLocks noGrp="1"/>
          </p:cNvSpPr>
          <p:nvPr>
            <p:ph idx="1"/>
          </p:nvPr>
        </p:nvSpPr>
        <p:spPr>
          <a:xfrm>
            <a:off x="838200" y="1062182"/>
            <a:ext cx="10515600" cy="5689600"/>
          </a:xfrm>
        </p:spPr>
        <p:txBody>
          <a:bodyPr/>
          <a:lstStyle/>
          <a:p>
            <a:pPr marL="732155" marR="712470" indent="0" algn="ctr">
              <a:lnSpc>
                <a:spcPct val="118000"/>
              </a:lnSpc>
              <a:spcBef>
                <a:spcPts val="575"/>
              </a:spcBef>
              <a:spcAft>
                <a:spcPts val="0"/>
              </a:spcAft>
              <a:buNone/>
            </a:pPr>
            <a:r>
              <a:rPr lang="en-US" sz="1800" b="1" spc="-25" dirty="0">
                <a:effectLst/>
                <a:latin typeface="Georgia" panose="02040502050405020303" pitchFamily="18" charset="0"/>
                <a:ea typeface="Aroania"/>
                <a:cs typeface="Aroania"/>
              </a:rPr>
              <a:t>DATA DRIVEN FRAMEWORK FOR PREDICTION OF FISH CATCHES IN NORWAY </a:t>
            </a:r>
            <a:r>
              <a:rPr lang="en-US" sz="1800" b="1" dirty="0">
                <a:effectLst/>
                <a:latin typeface="Georgia" panose="02040502050405020303" pitchFamily="18" charset="0"/>
                <a:ea typeface="Aroania"/>
                <a:cs typeface="Aroania"/>
              </a:rPr>
              <a:t>USING MACHINE LEARNING TECHNIQUES</a:t>
            </a:r>
            <a:endParaRPr lang="en-IN" sz="1800" dirty="0">
              <a:effectLst/>
              <a:latin typeface="Aroania"/>
              <a:ea typeface="Aroania"/>
              <a:cs typeface="Aroania"/>
            </a:endParaRPr>
          </a:p>
          <a:p>
            <a:pPr marL="0" indent="0">
              <a:spcBef>
                <a:spcPts val="10"/>
              </a:spcBef>
              <a:buNone/>
            </a:pPr>
            <a:r>
              <a:rPr lang="en-US" sz="1800" b="1" dirty="0">
                <a:effectLst/>
                <a:latin typeface="Georgia" panose="02040502050405020303" pitchFamily="18" charset="0"/>
                <a:ea typeface="Aroania"/>
                <a:cs typeface="Aroania"/>
              </a:rPr>
              <a:t> </a:t>
            </a:r>
            <a:endParaRPr lang="en-IN" sz="1800" dirty="0">
              <a:effectLst/>
              <a:latin typeface="Aroania"/>
              <a:ea typeface="Aroania"/>
              <a:cs typeface="Aroania"/>
            </a:endParaRPr>
          </a:p>
          <a:p>
            <a:pPr marL="2552700" marR="2589530" indent="0" algn="ctr">
              <a:lnSpc>
                <a:spcPct val="118000"/>
              </a:lnSpc>
              <a:spcAft>
                <a:spcPts val="0"/>
              </a:spcAft>
              <a:buNone/>
            </a:pPr>
            <a:r>
              <a:rPr lang="en-US" sz="1800" i="1" dirty="0">
                <a:effectLst/>
                <a:latin typeface="Georgia" panose="02040502050405020303" pitchFamily="18" charset="0"/>
                <a:ea typeface="Aroania"/>
                <a:cs typeface="Aroania"/>
              </a:rPr>
              <a:t>Submitted by – </a:t>
            </a:r>
            <a:r>
              <a:rPr lang="en-US" sz="1800" b="1" dirty="0">
                <a:effectLst/>
                <a:latin typeface="Georgia" panose="02040502050405020303" pitchFamily="18" charset="0"/>
                <a:ea typeface="Aroania"/>
                <a:cs typeface="Aroania"/>
              </a:rPr>
              <a:t>Mrinal Yadav</a:t>
            </a:r>
          </a:p>
          <a:p>
            <a:pPr marL="2552700" marR="2589530" indent="0" algn="ctr">
              <a:lnSpc>
                <a:spcPct val="118000"/>
              </a:lnSpc>
              <a:spcAft>
                <a:spcPts val="0"/>
              </a:spcAft>
              <a:buNone/>
            </a:pPr>
            <a:r>
              <a:rPr lang="en-US" sz="1800" b="1" dirty="0">
                <a:effectLst/>
                <a:latin typeface="Georgia" panose="02040502050405020303" pitchFamily="18" charset="0"/>
                <a:ea typeface="Aroania"/>
                <a:cs typeface="Aroania"/>
              </a:rPr>
              <a:t>18NA10018</a:t>
            </a:r>
            <a:endParaRPr lang="en-IN" sz="1800" dirty="0">
              <a:effectLst/>
              <a:latin typeface="Aroania"/>
              <a:ea typeface="Aroania"/>
              <a:cs typeface="Aroania"/>
            </a:endParaRPr>
          </a:p>
          <a:p>
            <a:pPr marL="1865630" marR="1903095" indent="0" algn="ctr">
              <a:lnSpc>
                <a:spcPct val="107000"/>
              </a:lnSpc>
              <a:spcBef>
                <a:spcPts val="565"/>
              </a:spcBef>
              <a:spcAft>
                <a:spcPts val="0"/>
              </a:spcAft>
              <a:buNone/>
            </a:pPr>
            <a:r>
              <a:rPr lang="en-US" sz="1800" b="1" kern="0" dirty="0">
                <a:effectLst/>
                <a:latin typeface="Georgia" panose="02040502050405020303" pitchFamily="18" charset="0"/>
                <a:ea typeface="Georgia" panose="02040502050405020303" pitchFamily="18" charset="0"/>
                <a:cs typeface="Georgia" panose="02040502050405020303" pitchFamily="18" charset="0"/>
              </a:rPr>
              <a:t>Undergraduate student, </a:t>
            </a:r>
            <a:r>
              <a:rPr lang="en-US" sz="1800" b="1" kern="0" dirty="0">
                <a:effectLst/>
                <a:latin typeface="Times New Roman" panose="02020603050405020304" pitchFamily="18" charset="0"/>
                <a:ea typeface="Georgia" panose="02040502050405020303" pitchFamily="18" charset="0"/>
                <a:cs typeface="Georgia" panose="02040502050405020303" pitchFamily="18" charset="0"/>
              </a:rPr>
              <a:t>Ocean </a:t>
            </a:r>
            <a:r>
              <a:rPr lang="en-US" sz="1800" b="1" kern="0" dirty="0">
                <a:latin typeface="Times New Roman" panose="02020603050405020304" pitchFamily="18" charset="0"/>
                <a:ea typeface="Georgia" panose="02040502050405020303" pitchFamily="18" charset="0"/>
                <a:cs typeface="Georgia" panose="02040502050405020303" pitchFamily="18" charset="0"/>
              </a:rPr>
              <a:t>Engineering and Naval Architecture, </a:t>
            </a:r>
            <a:r>
              <a:rPr lang="en-US" sz="1800" b="1" kern="0" dirty="0">
                <a:effectLst/>
                <a:latin typeface="Times New Roman" panose="02020603050405020304" pitchFamily="18" charset="0"/>
                <a:ea typeface="Georgia" panose="02040502050405020303" pitchFamily="18" charset="0"/>
                <a:cs typeface="Georgia" panose="02040502050405020303" pitchFamily="18" charset="0"/>
              </a:rPr>
              <a:t>IIT Kharagpur, India</a:t>
            </a:r>
            <a:endParaRPr lang="en-IN" sz="1800" b="1" kern="0" dirty="0">
              <a:effectLst/>
              <a:latin typeface="Georgia" panose="02040502050405020303" pitchFamily="18" charset="0"/>
              <a:ea typeface="Georgia" panose="02040502050405020303" pitchFamily="18" charset="0"/>
              <a:cs typeface="Georgia" panose="02040502050405020303" pitchFamily="18" charset="0"/>
            </a:endParaRPr>
          </a:p>
          <a:p>
            <a:pPr marL="802640" marR="840105" algn="ctr">
              <a:spcAft>
                <a:spcPts val="0"/>
              </a:spcAft>
            </a:pPr>
            <a:endParaRPr lang="en-US" sz="1800" i="1" dirty="0">
              <a:effectLst/>
              <a:latin typeface="Georgia" panose="02040502050405020303" pitchFamily="18" charset="0"/>
              <a:ea typeface="Aroania"/>
              <a:cs typeface="Aroania"/>
            </a:endParaRPr>
          </a:p>
          <a:p>
            <a:pPr marL="802640" marR="840105" algn="ctr">
              <a:spcAft>
                <a:spcPts val="0"/>
              </a:spcAft>
            </a:pPr>
            <a:endParaRPr lang="en-US" sz="1800" i="1" dirty="0">
              <a:latin typeface="Georgia" panose="02040502050405020303" pitchFamily="18" charset="0"/>
              <a:ea typeface="Aroania"/>
              <a:cs typeface="Aroania"/>
            </a:endParaRPr>
          </a:p>
          <a:p>
            <a:pPr marL="802640" marR="840105" algn="ctr">
              <a:spcAft>
                <a:spcPts val="0"/>
              </a:spcAft>
            </a:pPr>
            <a:endParaRPr lang="en-US" sz="1800" i="1" dirty="0">
              <a:effectLst/>
              <a:latin typeface="Georgia" panose="02040502050405020303" pitchFamily="18" charset="0"/>
              <a:ea typeface="Aroania"/>
              <a:cs typeface="Aroania"/>
            </a:endParaRPr>
          </a:p>
          <a:p>
            <a:pPr marL="802640" marR="840105" algn="ctr">
              <a:spcAft>
                <a:spcPts val="0"/>
              </a:spcAft>
            </a:pPr>
            <a:endParaRPr lang="en-US" sz="1800" i="1" dirty="0">
              <a:latin typeface="Georgia" panose="02040502050405020303" pitchFamily="18" charset="0"/>
              <a:ea typeface="Aroania"/>
              <a:cs typeface="Aroania"/>
            </a:endParaRPr>
          </a:p>
          <a:p>
            <a:pPr marL="574040" marR="840105" indent="0" algn="ctr">
              <a:spcAft>
                <a:spcPts val="0"/>
              </a:spcAft>
              <a:buNone/>
            </a:pPr>
            <a:r>
              <a:rPr lang="en-US" sz="1800" i="1" dirty="0">
                <a:effectLst/>
                <a:latin typeface="Georgia" panose="02040502050405020303" pitchFamily="18" charset="0"/>
                <a:ea typeface="Aroania"/>
                <a:cs typeface="Aroania"/>
              </a:rPr>
              <a:t>Under the supervision of</a:t>
            </a:r>
            <a:r>
              <a:rPr lang="en-US" sz="1800" i="1" spc="-355" dirty="0">
                <a:effectLst/>
                <a:latin typeface="Georgia" panose="02040502050405020303" pitchFamily="18" charset="0"/>
                <a:ea typeface="Aroania"/>
                <a:cs typeface="Aroania"/>
              </a:rPr>
              <a:t> </a:t>
            </a:r>
            <a:r>
              <a:rPr lang="en-US" sz="1800" i="1" dirty="0">
                <a:effectLst/>
                <a:latin typeface="Georgia" panose="02040502050405020303" pitchFamily="18" charset="0"/>
                <a:ea typeface="Aroania"/>
                <a:cs typeface="Aroania"/>
              </a:rPr>
              <a:t>-</a:t>
            </a:r>
            <a:endParaRPr lang="en-IN" sz="1800" dirty="0">
              <a:effectLst/>
              <a:latin typeface="Aroania"/>
              <a:ea typeface="Aroania"/>
              <a:cs typeface="Aroania"/>
            </a:endParaRPr>
          </a:p>
          <a:p>
            <a:pPr marL="574040" marR="840105" indent="0" algn="ctr">
              <a:spcBef>
                <a:spcPts val="80"/>
              </a:spcBef>
              <a:spcAft>
                <a:spcPts val="0"/>
              </a:spcAft>
              <a:buNone/>
            </a:pPr>
            <a:r>
              <a:rPr lang="en-US" sz="1800" b="1" dirty="0">
                <a:effectLst/>
                <a:latin typeface="Georgia" panose="02040502050405020303" pitchFamily="18" charset="0"/>
                <a:ea typeface="Aroania"/>
                <a:cs typeface="Aroania"/>
              </a:rPr>
              <a:t>Prof. </a:t>
            </a:r>
            <a:r>
              <a:rPr lang="en-US" sz="1800" b="1" spc="-75" dirty="0">
                <a:effectLst/>
                <a:latin typeface="Georgia" panose="02040502050405020303" pitchFamily="18" charset="0"/>
                <a:ea typeface="Aroania"/>
                <a:cs typeface="Aroania"/>
              </a:rPr>
              <a:t>Dr. </a:t>
            </a:r>
            <a:r>
              <a:rPr lang="en-US" sz="1800" b="1" spc="-50" dirty="0">
                <a:effectLst/>
                <a:latin typeface="Georgia" panose="02040502050405020303" pitchFamily="18" charset="0"/>
                <a:ea typeface="Aroania"/>
                <a:cs typeface="Aroania"/>
              </a:rPr>
              <a:t>Ekaterina Kim</a:t>
            </a:r>
            <a:endParaRPr lang="en-IN" sz="1800" dirty="0">
              <a:effectLst/>
              <a:latin typeface="Aroania"/>
              <a:ea typeface="Aroania"/>
              <a:cs typeface="Aroania"/>
            </a:endParaRPr>
          </a:p>
          <a:p>
            <a:pPr marL="574675" marR="840105" indent="0" algn="ctr">
              <a:lnSpc>
                <a:spcPct val="102000"/>
              </a:lnSpc>
              <a:spcBef>
                <a:spcPts val="70"/>
              </a:spcBef>
              <a:spcAft>
                <a:spcPts val="0"/>
              </a:spcAft>
              <a:buNone/>
            </a:pPr>
            <a:r>
              <a:rPr lang="en-US" sz="1800" b="1" dirty="0">
                <a:effectLst/>
                <a:latin typeface="Georgia" panose="02040502050405020303" pitchFamily="18" charset="0"/>
                <a:ea typeface="Aroania"/>
                <a:cs typeface="Aroania"/>
              </a:rPr>
              <a:t>Department</a:t>
            </a:r>
            <a:r>
              <a:rPr lang="en-US" sz="1800" b="1" spc="-115" dirty="0">
                <a:effectLst/>
                <a:latin typeface="Georgia" panose="02040502050405020303" pitchFamily="18" charset="0"/>
                <a:ea typeface="Aroania"/>
                <a:cs typeface="Aroania"/>
              </a:rPr>
              <a:t> </a:t>
            </a:r>
            <a:r>
              <a:rPr lang="en-US" sz="1800" b="1" dirty="0">
                <a:effectLst/>
                <a:latin typeface="Georgia" panose="02040502050405020303" pitchFamily="18" charset="0"/>
                <a:ea typeface="Aroania"/>
                <a:cs typeface="Aroania"/>
              </a:rPr>
              <a:t>of</a:t>
            </a:r>
            <a:r>
              <a:rPr lang="en-US" sz="1800" b="1" spc="-115" dirty="0">
                <a:effectLst/>
                <a:latin typeface="Georgia" panose="02040502050405020303" pitchFamily="18" charset="0"/>
                <a:ea typeface="Aroania"/>
                <a:cs typeface="Aroania"/>
              </a:rPr>
              <a:t> </a:t>
            </a:r>
            <a:r>
              <a:rPr lang="en-US" sz="1800" b="1" dirty="0">
                <a:effectLst/>
                <a:latin typeface="Georgia" panose="02040502050405020303" pitchFamily="18" charset="0"/>
                <a:ea typeface="Aroania"/>
                <a:cs typeface="Aroania"/>
              </a:rPr>
              <a:t>Marine Technology, </a:t>
            </a:r>
            <a:r>
              <a:rPr lang="en-US" sz="1800" b="1" spc="-15" dirty="0">
                <a:effectLst/>
                <a:latin typeface="Georgia" panose="02040502050405020303" pitchFamily="18" charset="0"/>
                <a:ea typeface="Aroania"/>
                <a:cs typeface="Aroania"/>
              </a:rPr>
              <a:t>NTNU,</a:t>
            </a:r>
            <a:endParaRPr lang="en-IN" sz="1800" dirty="0">
              <a:effectLst/>
              <a:latin typeface="Aroania"/>
              <a:ea typeface="Aroania"/>
              <a:cs typeface="Aroania"/>
            </a:endParaRPr>
          </a:p>
          <a:p>
            <a:pPr marL="574675" marR="840105" indent="0" algn="ctr">
              <a:spcBef>
                <a:spcPts val="10"/>
              </a:spcBef>
              <a:spcAft>
                <a:spcPts val="0"/>
              </a:spcAft>
              <a:buNone/>
            </a:pPr>
            <a:r>
              <a:rPr lang="nn-NO" sz="1800" b="1" i="0" dirty="0">
                <a:effectLst/>
                <a:latin typeface="arial" panose="020B0604020202020204" pitchFamily="34" charset="0"/>
              </a:rPr>
              <a:t>Høgskoleringen 1, 7491 Trondheim, Norway</a:t>
            </a:r>
            <a:endParaRPr lang="en-IN" sz="1800" b="1" dirty="0"/>
          </a:p>
        </p:txBody>
      </p:sp>
      <p:pic>
        <p:nvPicPr>
          <p:cNvPr id="9" name="image2.jpeg">
            <a:extLst>
              <a:ext uri="{FF2B5EF4-FFF2-40B4-BE49-F238E27FC236}">
                <a16:creationId xmlns:a16="http://schemas.microsoft.com/office/drawing/2014/main" id="{910FDDCD-07B4-4671-B900-EE6395EC06F9}"/>
              </a:ext>
            </a:extLst>
          </p:cNvPr>
          <p:cNvPicPr>
            <a:picLocks noChangeAspect="1"/>
          </p:cNvPicPr>
          <p:nvPr/>
        </p:nvPicPr>
        <p:blipFill>
          <a:blip r:embed="rId2" cstate="print"/>
          <a:stretch>
            <a:fillRect/>
          </a:stretch>
        </p:blipFill>
        <p:spPr>
          <a:xfrm>
            <a:off x="5411152" y="3725949"/>
            <a:ext cx="1166495" cy="1290320"/>
          </a:xfrm>
          <a:prstGeom prst="rect">
            <a:avLst/>
          </a:prstGeom>
        </p:spPr>
      </p:pic>
      <p:pic>
        <p:nvPicPr>
          <p:cNvPr id="8" name="Picture 7">
            <a:extLst>
              <a:ext uri="{FF2B5EF4-FFF2-40B4-BE49-F238E27FC236}">
                <a16:creationId xmlns:a16="http://schemas.microsoft.com/office/drawing/2014/main" id="{604F582F-B30B-4ABC-AF75-EF173E452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201" y="245054"/>
            <a:ext cx="2606964" cy="576984"/>
          </a:xfrm>
          <a:prstGeom prst="rect">
            <a:avLst/>
          </a:prstGeom>
        </p:spPr>
      </p:pic>
      <p:sp>
        <p:nvSpPr>
          <p:cNvPr id="10" name="Slide Number Placeholder 9">
            <a:extLst>
              <a:ext uri="{FF2B5EF4-FFF2-40B4-BE49-F238E27FC236}">
                <a16:creationId xmlns:a16="http://schemas.microsoft.com/office/drawing/2014/main" id="{68D49408-B165-4ABD-969E-21CE41808787}"/>
              </a:ext>
            </a:extLst>
          </p:cNvPr>
          <p:cNvSpPr>
            <a:spLocks noGrp="1"/>
          </p:cNvSpPr>
          <p:nvPr>
            <p:ph type="sldNum" sz="quarter" idx="12"/>
          </p:nvPr>
        </p:nvSpPr>
        <p:spPr/>
        <p:txBody>
          <a:bodyPr/>
          <a:lstStyle/>
          <a:p>
            <a:fld id="{95B4D64B-AD1A-4C10-89B4-B06C158CC4B2}" type="slidenum">
              <a:rPr lang="en-IN" smtClean="0"/>
              <a:t>1</a:t>
            </a:fld>
            <a:endParaRPr lang="en-IN"/>
          </a:p>
        </p:txBody>
      </p:sp>
    </p:spTree>
    <p:extLst>
      <p:ext uri="{BB962C8B-B14F-4D97-AF65-F5344CB8AC3E}">
        <p14:creationId xmlns:p14="http://schemas.microsoft.com/office/powerpoint/2010/main" val="55685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47C5-B37C-4D5A-8E74-9236B878E5F2}"/>
              </a:ext>
            </a:extLst>
          </p:cNvPr>
          <p:cNvSpPr>
            <a:spLocks noGrp="1"/>
          </p:cNvSpPr>
          <p:nvPr>
            <p:ph type="title"/>
          </p:nvPr>
        </p:nvSpPr>
        <p:spPr>
          <a:xfrm>
            <a:off x="838200" y="365125"/>
            <a:ext cx="10515600" cy="540039"/>
          </a:xfrm>
        </p:spPr>
        <p:txBody>
          <a:bodyPr>
            <a:normAutofit fontScale="90000"/>
          </a:bodyPr>
          <a:lstStyle/>
          <a:p>
            <a:r>
              <a:rPr lang="en-US" sz="2800" b="1" dirty="0"/>
              <a:t>General overview of length, power and tonnage relationship for year - 2001</a:t>
            </a:r>
            <a:endParaRPr lang="en-IN" sz="2800" b="1" dirty="0"/>
          </a:p>
        </p:txBody>
      </p:sp>
      <p:pic>
        <p:nvPicPr>
          <p:cNvPr id="5" name="Content Placeholder 4">
            <a:extLst>
              <a:ext uri="{FF2B5EF4-FFF2-40B4-BE49-F238E27FC236}">
                <a16:creationId xmlns:a16="http://schemas.microsoft.com/office/drawing/2014/main" id="{CE783994-A27C-46CE-8F23-46186D872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905164"/>
            <a:ext cx="5525655" cy="2983345"/>
          </a:xfrm>
        </p:spPr>
      </p:pic>
      <p:pic>
        <p:nvPicPr>
          <p:cNvPr id="7" name="Picture 6">
            <a:extLst>
              <a:ext uri="{FF2B5EF4-FFF2-40B4-BE49-F238E27FC236}">
                <a16:creationId xmlns:a16="http://schemas.microsoft.com/office/drawing/2014/main" id="{1C3E8B01-98D8-431A-8D81-D357E5F95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05164"/>
            <a:ext cx="5829300" cy="2983345"/>
          </a:xfrm>
          <a:prstGeom prst="rect">
            <a:avLst/>
          </a:prstGeom>
        </p:spPr>
      </p:pic>
      <p:pic>
        <p:nvPicPr>
          <p:cNvPr id="9" name="Picture 8">
            <a:extLst>
              <a:ext uri="{FF2B5EF4-FFF2-40B4-BE49-F238E27FC236}">
                <a16:creationId xmlns:a16="http://schemas.microsoft.com/office/drawing/2014/main" id="{493CF969-3743-4E4A-97C3-EC01E1C6C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3971636"/>
            <a:ext cx="5525656" cy="2770909"/>
          </a:xfrm>
          <a:prstGeom prst="rect">
            <a:avLst/>
          </a:prstGeom>
        </p:spPr>
      </p:pic>
      <p:pic>
        <p:nvPicPr>
          <p:cNvPr id="11" name="Picture 10">
            <a:extLst>
              <a:ext uri="{FF2B5EF4-FFF2-40B4-BE49-F238E27FC236}">
                <a16:creationId xmlns:a16="http://schemas.microsoft.com/office/drawing/2014/main" id="{F76C086F-094C-47FE-B599-058077498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3971635"/>
            <a:ext cx="5896841" cy="2770909"/>
          </a:xfrm>
          <a:prstGeom prst="rect">
            <a:avLst/>
          </a:prstGeom>
        </p:spPr>
      </p:pic>
      <p:sp>
        <p:nvSpPr>
          <p:cNvPr id="3" name="Slide Number Placeholder 2">
            <a:extLst>
              <a:ext uri="{FF2B5EF4-FFF2-40B4-BE49-F238E27FC236}">
                <a16:creationId xmlns:a16="http://schemas.microsoft.com/office/drawing/2014/main" id="{BEF4AF86-F7BA-46C5-8A1F-13FD4611E7D3}"/>
              </a:ext>
            </a:extLst>
          </p:cNvPr>
          <p:cNvSpPr>
            <a:spLocks noGrp="1"/>
          </p:cNvSpPr>
          <p:nvPr>
            <p:ph type="sldNum" sz="quarter" idx="12"/>
          </p:nvPr>
        </p:nvSpPr>
        <p:spPr/>
        <p:txBody>
          <a:bodyPr/>
          <a:lstStyle/>
          <a:p>
            <a:fld id="{95B4D64B-AD1A-4C10-89B4-B06C158CC4B2}" type="slidenum">
              <a:rPr lang="en-IN" smtClean="0"/>
              <a:t>10</a:t>
            </a:fld>
            <a:endParaRPr lang="en-IN"/>
          </a:p>
        </p:txBody>
      </p:sp>
    </p:spTree>
    <p:extLst>
      <p:ext uri="{BB962C8B-B14F-4D97-AF65-F5344CB8AC3E}">
        <p14:creationId xmlns:p14="http://schemas.microsoft.com/office/powerpoint/2010/main" val="200775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3D24-E224-4A5A-B828-D7FBB8161AA8}"/>
              </a:ext>
            </a:extLst>
          </p:cNvPr>
          <p:cNvSpPr>
            <a:spLocks noGrp="1"/>
          </p:cNvSpPr>
          <p:nvPr>
            <p:ph type="title"/>
          </p:nvPr>
        </p:nvSpPr>
        <p:spPr>
          <a:xfrm>
            <a:off x="838200" y="365125"/>
            <a:ext cx="10515600" cy="456911"/>
          </a:xfrm>
        </p:spPr>
        <p:txBody>
          <a:bodyPr>
            <a:normAutofit fontScale="90000"/>
          </a:bodyPr>
          <a:lstStyle/>
          <a:p>
            <a:r>
              <a:rPr lang="en-US" sz="2800" b="1" dirty="0"/>
              <a:t>Solving abnormalities</a:t>
            </a:r>
            <a:endParaRPr lang="en-IN" sz="2800" b="1" dirty="0"/>
          </a:p>
        </p:txBody>
      </p:sp>
      <p:sp>
        <p:nvSpPr>
          <p:cNvPr id="3" name="Content Placeholder 2">
            <a:extLst>
              <a:ext uri="{FF2B5EF4-FFF2-40B4-BE49-F238E27FC236}">
                <a16:creationId xmlns:a16="http://schemas.microsoft.com/office/drawing/2014/main" id="{10BD4092-91C8-4431-BF0D-D57ADC13A85B}"/>
              </a:ext>
            </a:extLst>
          </p:cNvPr>
          <p:cNvSpPr>
            <a:spLocks noGrp="1"/>
          </p:cNvSpPr>
          <p:nvPr>
            <p:ph idx="1"/>
          </p:nvPr>
        </p:nvSpPr>
        <p:spPr>
          <a:xfrm>
            <a:off x="138545" y="822036"/>
            <a:ext cx="11215255" cy="5354927"/>
          </a:xfrm>
        </p:spPr>
        <p:txBody>
          <a:bodyPr>
            <a:normAutofit/>
          </a:bodyPr>
          <a:lstStyle/>
          <a:p>
            <a:r>
              <a:rPr lang="en-US" sz="2000" dirty="0"/>
              <a:t>As we go by the years we see some general trend being followed but we also see some abnormalities.</a:t>
            </a:r>
          </a:p>
          <a:p>
            <a:pPr marL="0" indent="0" rtl="0" fontAlgn="base">
              <a:spcBef>
                <a:spcPts val="0"/>
              </a:spcBef>
              <a:spcAft>
                <a:spcPts val="0"/>
              </a:spcAft>
              <a:buNone/>
            </a:pPr>
            <a:r>
              <a:rPr lang="en-US" sz="1800" b="1" i="0" u="none" strike="noStrike" dirty="0">
                <a:solidFill>
                  <a:srgbClr val="000000"/>
                </a:solidFill>
                <a:effectLst/>
                <a:latin typeface="Arial" panose="020B0604020202020204" pitchFamily="34" charset="0"/>
              </a:rPr>
              <a:t>The length vs tonnage plot is logarithmic </a:t>
            </a: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All years generally follow the same trend but the </a:t>
            </a:r>
            <a:r>
              <a:rPr lang="en-US" sz="1800" b="1" i="0" u="none" strike="noStrike" dirty="0">
                <a:solidFill>
                  <a:srgbClr val="000000"/>
                </a:solidFill>
                <a:effectLst/>
                <a:latin typeface="Arial" panose="020B0604020202020204" pitchFamily="34" charset="0"/>
              </a:rPr>
              <a:t>years 2014, 2015, 2016 </a:t>
            </a:r>
            <a:r>
              <a:rPr lang="en-US" sz="1800" b="0" i="0" u="none" strike="noStrike" dirty="0">
                <a:solidFill>
                  <a:srgbClr val="000000"/>
                </a:solidFill>
                <a:effectLst/>
                <a:latin typeface="Arial" panose="020B0604020202020204" pitchFamily="34" charset="0"/>
              </a:rPr>
              <a:t>follow somewhat different trend because of some vessels with </a:t>
            </a:r>
            <a:r>
              <a:rPr lang="en-US" sz="1800" b="1" i="0" u="none" strike="noStrike" dirty="0">
                <a:solidFill>
                  <a:srgbClr val="000000"/>
                </a:solidFill>
                <a:effectLst/>
                <a:latin typeface="Arial" panose="020B0604020202020204" pitchFamily="34" charset="0"/>
              </a:rPr>
              <a:t>abnormally large values of tonnage</a:t>
            </a:r>
            <a:r>
              <a:rPr lang="en-US" sz="1800" b="0" i="0" u="none" strike="noStrike" dirty="0">
                <a:solidFill>
                  <a:srgbClr val="000000"/>
                </a:solidFill>
                <a:effectLst/>
                <a:latin typeface="Arial" panose="020B0604020202020204" pitchFamily="34" charset="0"/>
              </a:rPr>
              <a:t>.(greater than 8000 that too for small vessel of 10-20m range).</a:t>
            </a: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The general trend is somewhat like below:</a:t>
            </a:r>
          </a:p>
          <a:p>
            <a:endParaRPr lang="en-IN" sz="2000" dirty="0"/>
          </a:p>
        </p:txBody>
      </p:sp>
      <p:pic>
        <p:nvPicPr>
          <p:cNvPr id="7" name="Picture 6">
            <a:extLst>
              <a:ext uri="{FF2B5EF4-FFF2-40B4-BE49-F238E27FC236}">
                <a16:creationId xmlns:a16="http://schemas.microsoft.com/office/drawing/2014/main" id="{149AD4DE-5BA5-46AE-9A9E-B597A0651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2512291"/>
            <a:ext cx="5773306" cy="3664672"/>
          </a:xfrm>
          <a:prstGeom prst="rect">
            <a:avLst/>
          </a:prstGeom>
        </p:spPr>
      </p:pic>
      <p:pic>
        <p:nvPicPr>
          <p:cNvPr id="2050" name="Picture 2">
            <a:extLst>
              <a:ext uri="{FF2B5EF4-FFF2-40B4-BE49-F238E27FC236}">
                <a16:creationId xmlns:a16="http://schemas.microsoft.com/office/drawing/2014/main" id="{DC632CB9-F421-4587-86F1-A22DA0A99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150" y="2512291"/>
            <a:ext cx="5524500" cy="36646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20BBFE7-F7D7-4274-B37E-5FCD4A351507}"/>
              </a:ext>
            </a:extLst>
          </p:cNvPr>
          <p:cNvSpPr>
            <a:spLocks noGrp="1"/>
          </p:cNvSpPr>
          <p:nvPr>
            <p:ph type="sldNum" sz="quarter" idx="12"/>
          </p:nvPr>
        </p:nvSpPr>
        <p:spPr/>
        <p:txBody>
          <a:bodyPr/>
          <a:lstStyle/>
          <a:p>
            <a:fld id="{95B4D64B-AD1A-4C10-89B4-B06C158CC4B2}" type="slidenum">
              <a:rPr lang="en-IN" smtClean="0"/>
              <a:t>11</a:t>
            </a:fld>
            <a:endParaRPr lang="en-IN"/>
          </a:p>
        </p:txBody>
      </p:sp>
    </p:spTree>
    <p:extLst>
      <p:ext uri="{BB962C8B-B14F-4D97-AF65-F5344CB8AC3E}">
        <p14:creationId xmlns:p14="http://schemas.microsoft.com/office/powerpoint/2010/main" val="193979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3FE3-08D9-4AB1-AB6E-37B765B39FF5}"/>
              </a:ext>
            </a:extLst>
          </p:cNvPr>
          <p:cNvSpPr>
            <a:spLocks noGrp="1"/>
          </p:cNvSpPr>
          <p:nvPr>
            <p:ph type="title"/>
          </p:nvPr>
        </p:nvSpPr>
        <p:spPr>
          <a:xfrm>
            <a:off x="838200" y="365126"/>
            <a:ext cx="10515600" cy="475384"/>
          </a:xfrm>
        </p:spPr>
        <p:txBody>
          <a:bodyPr>
            <a:normAutofit fontScale="90000"/>
          </a:bodyPr>
          <a:lstStyle/>
          <a:p>
            <a:r>
              <a:rPr lang="en-US" sz="2800" b="1" dirty="0"/>
              <a:t>Cause of abnormalities:</a:t>
            </a:r>
            <a:endParaRPr lang="en-IN" sz="2800" b="1" dirty="0"/>
          </a:p>
        </p:txBody>
      </p:sp>
      <p:sp>
        <p:nvSpPr>
          <p:cNvPr id="3" name="Content Placeholder 2">
            <a:extLst>
              <a:ext uri="{FF2B5EF4-FFF2-40B4-BE49-F238E27FC236}">
                <a16:creationId xmlns:a16="http://schemas.microsoft.com/office/drawing/2014/main" id="{F011C483-291F-4752-A654-CCBC44C6D6E1}"/>
              </a:ext>
            </a:extLst>
          </p:cNvPr>
          <p:cNvSpPr>
            <a:spLocks noGrp="1"/>
          </p:cNvSpPr>
          <p:nvPr>
            <p:ph idx="1"/>
          </p:nvPr>
        </p:nvSpPr>
        <p:spPr>
          <a:xfrm>
            <a:off x="838200" y="840510"/>
            <a:ext cx="10515600" cy="5883563"/>
          </a:xfrm>
        </p:spPr>
        <p:txBody>
          <a:bodyPr/>
          <a:lstStyle/>
          <a:p>
            <a:pPr marL="0" indent="0">
              <a:buNone/>
            </a:pPr>
            <a:r>
              <a:rPr lang="en-US" sz="1800" b="0" i="0" u="none" strike="noStrike" dirty="0">
                <a:solidFill>
                  <a:srgbClr val="000000"/>
                </a:solidFill>
                <a:effectLst/>
                <a:latin typeface="Arial" panose="020B0604020202020204" pitchFamily="34" charset="0"/>
              </a:rPr>
              <a:t>For </a:t>
            </a:r>
            <a:r>
              <a:rPr lang="en-US" sz="1800" b="1" i="0" u="none" strike="noStrike" dirty="0">
                <a:solidFill>
                  <a:srgbClr val="000000"/>
                </a:solidFill>
                <a:effectLst/>
                <a:latin typeface="Arial" panose="020B0604020202020204" pitchFamily="34" charset="0"/>
              </a:rPr>
              <a:t>2014 data</a:t>
            </a:r>
            <a:r>
              <a:rPr lang="en-US" sz="1800" b="0" i="0" u="none" strike="noStrike" dirty="0">
                <a:solidFill>
                  <a:srgbClr val="000000"/>
                </a:solidFill>
                <a:effectLst/>
                <a:latin typeface="Arial" panose="020B0604020202020204" pitchFamily="34" charset="0"/>
              </a:rPr>
              <a:t> this is caused by 21 entries belonging to the same vessel:</a:t>
            </a: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For </a:t>
            </a:r>
            <a:r>
              <a:rPr lang="en-US" sz="1800" b="1" i="0" u="none" strike="noStrike" dirty="0">
                <a:solidFill>
                  <a:srgbClr val="000000"/>
                </a:solidFill>
                <a:effectLst/>
                <a:latin typeface="Arial" panose="020B0604020202020204" pitchFamily="34" charset="0"/>
              </a:rPr>
              <a:t>2015 data</a:t>
            </a:r>
            <a:r>
              <a:rPr lang="en-US" sz="1800" b="0" i="0" u="none" strike="noStrike" dirty="0">
                <a:solidFill>
                  <a:srgbClr val="000000"/>
                </a:solidFill>
                <a:effectLst/>
                <a:latin typeface="Arial" panose="020B0604020202020204" pitchFamily="34" charset="0"/>
              </a:rPr>
              <a:t> this is caused by 70 entries belonging to the same vessel:</a:t>
            </a:r>
          </a:p>
          <a:p>
            <a:endParaRPr lang="en-IN" dirty="0"/>
          </a:p>
          <a:p>
            <a:endParaRPr lang="en-IN" dirty="0"/>
          </a:p>
          <a:p>
            <a:pPr marL="0" indent="0">
              <a:buNone/>
            </a:pPr>
            <a:endParaRPr lang="en-IN" dirty="0"/>
          </a:p>
          <a:p>
            <a:pPr marL="0" indent="0">
              <a:buNone/>
            </a:pPr>
            <a:r>
              <a:rPr lang="en-US" sz="1800" b="0" i="0" u="none" strike="noStrike" dirty="0">
                <a:solidFill>
                  <a:srgbClr val="000000"/>
                </a:solidFill>
                <a:effectLst/>
                <a:latin typeface="Arial" panose="020B0604020202020204" pitchFamily="34" charset="0"/>
              </a:rPr>
              <a:t>For </a:t>
            </a:r>
            <a:r>
              <a:rPr lang="en-US" sz="1800" b="1" i="0" u="none" strike="noStrike" dirty="0">
                <a:solidFill>
                  <a:srgbClr val="000000"/>
                </a:solidFill>
                <a:effectLst/>
                <a:latin typeface="Arial" panose="020B0604020202020204" pitchFamily="34" charset="0"/>
              </a:rPr>
              <a:t>2016 data</a:t>
            </a:r>
            <a:r>
              <a:rPr lang="en-US" sz="1800" b="0" i="0" u="none" strike="noStrike" dirty="0">
                <a:solidFill>
                  <a:srgbClr val="000000"/>
                </a:solidFill>
                <a:effectLst/>
                <a:latin typeface="Arial" panose="020B0604020202020204" pitchFamily="34" charset="0"/>
              </a:rPr>
              <a:t> this is caused by </a:t>
            </a:r>
            <a:r>
              <a:rPr lang="en-US" sz="1800" b="1" i="0" u="none" strike="noStrike" dirty="0">
                <a:solidFill>
                  <a:srgbClr val="000000"/>
                </a:solidFill>
                <a:effectLst/>
                <a:latin typeface="Arial" panose="020B0604020202020204" pitchFamily="34" charset="0"/>
              </a:rPr>
              <a:t>35 entries </a:t>
            </a:r>
            <a:r>
              <a:rPr lang="en-US" sz="1800" b="0" i="0" u="none" strike="noStrike" dirty="0">
                <a:solidFill>
                  <a:srgbClr val="000000"/>
                </a:solidFill>
                <a:effectLst/>
                <a:latin typeface="Arial" panose="020B0604020202020204" pitchFamily="34" charset="0"/>
              </a:rPr>
              <a:t>belonging to the same vessel:</a:t>
            </a:r>
          </a:p>
          <a:p>
            <a:endParaRPr lang="en-IN" dirty="0"/>
          </a:p>
        </p:txBody>
      </p:sp>
      <p:pic>
        <p:nvPicPr>
          <p:cNvPr id="8" name="Picture 7">
            <a:extLst>
              <a:ext uri="{FF2B5EF4-FFF2-40B4-BE49-F238E27FC236}">
                <a16:creationId xmlns:a16="http://schemas.microsoft.com/office/drawing/2014/main" id="{A4E7CFA2-A30D-4203-9076-30A3B246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28" y="1233343"/>
            <a:ext cx="6705600" cy="1047750"/>
          </a:xfrm>
          <a:prstGeom prst="rect">
            <a:avLst/>
          </a:prstGeom>
        </p:spPr>
      </p:pic>
      <p:sp>
        <p:nvSpPr>
          <p:cNvPr id="10" name="TextBox 9">
            <a:extLst>
              <a:ext uri="{FF2B5EF4-FFF2-40B4-BE49-F238E27FC236}">
                <a16:creationId xmlns:a16="http://schemas.microsoft.com/office/drawing/2014/main" id="{1950D0D1-4758-40EC-B6FD-444F41C5E78F}"/>
              </a:ext>
            </a:extLst>
          </p:cNvPr>
          <p:cNvSpPr txBox="1"/>
          <p:nvPr/>
        </p:nvSpPr>
        <p:spPr>
          <a:xfrm>
            <a:off x="8072582" y="1233343"/>
            <a:ext cx="3020290" cy="1200329"/>
          </a:xfrm>
          <a:prstGeom prst="rect">
            <a:avLst/>
          </a:prstGeom>
          <a:noFill/>
        </p:spPr>
        <p:txBody>
          <a:bodyPr wrap="square" rtlCol="0">
            <a:spAutoFit/>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Vessel name:  </a:t>
            </a:r>
            <a:r>
              <a:rPr lang="en-US" sz="1800" b="1" i="0" u="none" strike="noStrike" dirty="0">
                <a:solidFill>
                  <a:srgbClr val="000000"/>
                </a:solidFill>
                <a:effectLst/>
                <a:latin typeface="Arial" panose="020B0604020202020204" pitchFamily="34" charset="0"/>
              </a:rPr>
              <a:t>CHRISTINA</a:t>
            </a:r>
            <a:endParaRPr lang="en-US" sz="1200" b="0" dirty="0">
              <a:effectLst/>
            </a:endParaRPr>
          </a:p>
          <a:p>
            <a:pPr indent="0" rtl="0">
              <a:spcBef>
                <a:spcPts val="0"/>
              </a:spcBef>
              <a:spcAft>
                <a:spcPts val="0"/>
              </a:spcAft>
              <a:buNone/>
            </a:pPr>
            <a:r>
              <a:rPr lang="en-US" sz="1800" b="0" i="0" u="none" strike="noStrike" dirty="0">
                <a:solidFill>
                  <a:srgbClr val="000000"/>
                </a:solidFill>
                <a:effectLst/>
                <a:latin typeface="Arial" panose="020B0604020202020204" pitchFamily="34" charset="0"/>
              </a:rPr>
              <a:t>Tonnage given:  9.65m</a:t>
            </a:r>
            <a:endParaRPr lang="en-US" sz="1200" b="0" dirty="0">
              <a:effectLst/>
            </a:endParaRPr>
          </a:p>
          <a:p>
            <a:pPr indent="0" rtl="0">
              <a:spcBef>
                <a:spcPts val="0"/>
              </a:spcBef>
              <a:spcAft>
                <a:spcPts val="0"/>
              </a:spcAft>
              <a:buNone/>
            </a:pPr>
            <a:r>
              <a:rPr lang="en-US" sz="1800" b="0" i="0" u="none" strike="noStrike" dirty="0">
                <a:solidFill>
                  <a:srgbClr val="000000"/>
                </a:solidFill>
                <a:effectLst/>
                <a:latin typeface="Arial" panose="020B0604020202020204" pitchFamily="34" charset="0"/>
              </a:rPr>
              <a:t>Length given:  9300.0</a:t>
            </a:r>
            <a:endParaRPr lang="en-US" sz="1200" b="0" dirty="0">
              <a:effectLst/>
            </a:endParaRPr>
          </a:p>
          <a:p>
            <a:endParaRPr lang="en-IN" dirty="0"/>
          </a:p>
        </p:txBody>
      </p:sp>
      <p:pic>
        <p:nvPicPr>
          <p:cNvPr id="12" name="Picture 11">
            <a:extLst>
              <a:ext uri="{FF2B5EF4-FFF2-40B4-BE49-F238E27FC236}">
                <a16:creationId xmlns:a16="http://schemas.microsoft.com/office/drawing/2014/main" id="{CBB95292-4F89-4CFF-A65A-27C81A48C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28" y="3114602"/>
            <a:ext cx="6858000" cy="1114425"/>
          </a:xfrm>
          <a:prstGeom prst="rect">
            <a:avLst/>
          </a:prstGeom>
        </p:spPr>
      </p:pic>
      <p:sp>
        <p:nvSpPr>
          <p:cNvPr id="13" name="TextBox 12">
            <a:extLst>
              <a:ext uri="{FF2B5EF4-FFF2-40B4-BE49-F238E27FC236}">
                <a16:creationId xmlns:a16="http://schemas.microsoft.com/office/drawing/2014/main" id="{2113029B-DCBB-4703-8A9B-D51BABFAC2EA}"/>
              </a:ext>
            </a:extLst>
          </p:cNvPr>
          <p:cNvSpPr txBox="1"/>
          <p:nvPr/>
        </p:nvSpPr>
        <p:spPr>
          <a:xfrm>
            <a:off x="8220364" y="3114602"/>
            <a:ext cx="3759200" cy="1477328"/>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Vessel name:  </a:t>
            </a:r>
            <a:r>
              <a:rPr lang="en-US" sz="1800" b="1" i="0" u="none" strike="noStrike" dirty="0">
                <a:solidFill>
                  <a:srgbClr val="000000"/>
                </a:solidFill>
                <a:effectLst/>
                <a:latin typeface="Arial" panose="020B0604020202020204" pitchFamily="34" charset="0"/>
              </a:rPr>
              <a:t>CHRISTIN</a:t>
            </a:r>
          </a:p>
          <a:p>
            <a:pPr rtl="0">
              <a:spcBef>
                <a:spcPts val="0"/>
              </a:spcBef>
              <a:spcAft>
                <a:spcPts val="0"/>
              </a:spcAft>
            </a:pPr>
            <a:r>
              <a:rPr lang="en-US" sz="1800" b="0" i="0" u="none" strike="noStrike" dirty="0">
                <a:solidFill>
                  <a:srgbClr val="000000"/>
                </a:solidFill>
                <a:effectLst/>
                <a:latin typeface="Arial" panose="020B0604020202020204" pitchFamily="34" charset="0"/>
              </a:rPr>
              <a:t>Tonnage given:  9.65m</a:t>
            </a:r>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Length given:  9300.0</a:t>
            </a:r>
            <a:endParaRPr lang="en-US" b="0" dirty="0">
              <a:effectLst/>
            </a:endParaRPr>
          </a:p>
          <a:p>
            <a:br>
              <a:rPr lang="en-US" dirty="0"/>
            </a:br>
            <a:endParaRPr lang="en-IN" dirty="0"/>
          </a:p>
        </p:txBody>
      </p:sp>
      <p:pic>
        <p:nvPicPr>
          <p:cNvPr id="15" name="Picture 14">
            <a:extLst>
              <a:ext uri="{FF2B5EF4-FFF2-40B4-BE49-F238E27FC236}">
                <a16:creationId xmlns:a16="http://schemas.microsoft.com/office/drawing/2014/main" id="{93E4E2BA-6704-4F79-B12A-EC1DBDB08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28" y="4999829"/>
            <a:ext cx="6924675" cy="1076325"/>
          </a:xfrm>
          <a:prstGeom prst="rect">
            <a:avLst/>
          </a:prstGeom>
        </p:spPr>
      </p:pic>
      <p:sp>
        <p:nvSpPr>
          <p:cNvPr id="16" name="TextBox 15">
            <a:extLst>
              <a:ext uri="{FF2B5EF4-FFF2-40B4-BE49-F238E27FC236}">
                <a16:creationId xmlns:a16="http://schemas.microsoft.com/office/drawing/2014/main" id="{CEF43F91-3CB2-47B0-BC29-F5A95644636E}"/>
              </a:ext>
            </a:extLst>
          </p:cNvPr>
          <p:cNvSpPr txBox="1"/>
          <p:nvPr/>
        </p:nvSpPr>
        <p:spPr>
          <a:xfrm>
            <a:off x="8023803" y="4938387"/>
            <a:ext cx="3410815" cy="1477328"/>
          </a:xfrm>
          <a:prstGeom prst="rect">
            <a:avLst/>
          </a:prstGeom>
          <a:noFill/>
        </p:spPr>
        <p:txBody>
          <a:bodyPr wrap="square" rtlCol="0">
            <a:spAutoFit/>
          </a:bodyPr>
          <a:lstStyle/>
          <a:p>
            <a:pPr marL="457200" rtl="0">
              <a:spcBef>
                <a:spcPts val="0"/>
              </a:spcBef>
              <a:spcAft>
                <a:spcPts val="0"/>
              </a:spcAft>
            </a:pPr>
            <a:r>
              <a:rPr lang="en-US" sz="1800" b="0" i="0" u="none" strike="noStrike" dirty="0">
                <a:solidFill>
                  <a:srgbClr val="000000"/>
                </a:solidFill>
                <a:effectLst/>
                <a:latin typeface="Arial" panose="020B0604020202020204" pitchFamily="34" charset="0"/>
              </a:rPr>
              <a:t>Vessel name:  </a:t>
            </a:r>
            <a:r>
              <a:rPr lang="en-US" sz="1800" b="1" i="0" u="none" strike="noStrike" dirty="0">
                <a:solidFill>
                  <a:srgbClr val="000000"/>
                </a:solidFill>
                <a:effectLst/>
                <a:latin typeface="Arial" panose="020B0604020202020204" pitchFamily="34" charset="0"/>
              </a:rPr>
              <a:t>GLESEN</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Tonnage given:  9.65m</a:t>
            </a:r>
            <a:endParaRPr lang="en-US" dirty="0"/>
          </a:p>
          <a:p>
            <a:pPr marL="457200" rtl="0">
              <a:spcBef>
                <a:spcPts val="0"/>
              </a:spcBef>
              <a:spcAft>
                <a:spcPts val="0"/>
              </a:spcAft>
            </a:pPr>
            <a:r>
              <a:rPr lang="en-US" sz="1800" b="0" i="0" u="none" strike="noStrike" dirty="0">
                <a:solidFill>
                  <a:srgbClr val="000000"/>
                </a:solidFill>
                <a:effectLst/>
                <a:latin typeface="Arial" panose="020B0604020202020204" pitchFamily="34" charset="0"/>
              </a:rPr>
              <a:t>Length given:  9300.0</a:t>
            </a:r>
            <a:endParaRPr lang="en-US" b="0" dirty="0">
              <a:effectLst/>
            </a:endParaRPr>
          </a:p>
          <a:p>
            <a:br>
              <a:rPr lang="en-US" dirty="0"/>
            </a:br>
            <a:endParaRPr lang="en-IN" dirty="0"/>
          </a:p>
        </p:txBody>
      </p:sp>
      <p:sp>
        <p:nvSpPr>
          <p:cNvPr id="4" name="Slide Number Placeholder 3">
            <a:extLst>
              <a:ext uri="{FF2B5EF4-FFF2-40B4-BE49-F238E27FC236}">
                <a16:creationId xmlns:a16="http://schemas.microsoft.com/office/drawing/2014/main" id="{D98B7D2B-3F31-475F-87BD-4FAC5363A966}"/>
              </a:ext>
            </a:extLst>
          </p:cNvPr>
          <p:cNvSpPr>
            <a:spLocks noGrp="1"/>
          </p:cNvSpPr>
          <p:nvPr>
            <p:ph type="sldNum" sz="quarter" idx="12"/>
          </p:nvPr>
        </p:nvSpPr>
        <p:spPr/>
        <p:txBody>
          <a:bodyPr/>
          <a:lstStyle/>
          <a:p>
            <a:fld id="{95B4D64B-AD1A-4C10-89B4-B06C158CC4B2}" type="slidenum">
              <a:rPr lang="en-IN" smtClean="0"/>
              <a:t>12</a:t>
            </a:fld>
            <a:endParaRPr lang="en-IN"/>
          </a:p>
        </p:txBody>
      </p:sp>
    </p:spTree>
    <p:extLst>
      <p:ext uri="{BB962C8B-B14F-4D97-AF65-F5344CB8AC3E}">
        <p14:creationId xmlns:p14="http://schemas.microsoft.com/office/powerpoint/2010/main" val="233380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6B39-E1EF-430A-BF6B-D8DB28C643BD}"/>
              </a:ext>
            </a:extLst>
          </p:cNvPr>
          <p:cNvSpPr>
            <a:spLocks noGrp="1"/>
          </p:cNvSpPr>
          <p:nvPr>
            <p:ph type="title"/>
          </p:nvPr>
        </p:nvSpPr>
        <p:spPr>
          <a:xfrm>
            <a:off x="0" y="365126"/>
            <a:ext cx="11353800" cy="924214"/>
          </a:xfrm>
        </p:spPr>
        <p:txBody>
          <a:bodyPr>
            <a:normAutofit fontScale="90000"/>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Because of these ships the plots of power vs tonnage and </a:t>
            </a:r>
            <a:r>
              <a:rPr lang="en-US" sz="1800" b="1" i="0" u="none" strike="noStrike" dirty="0" err="1">
                <a:solidFill>
                  <a:srgbClr val="000000"/>
                </a:solidFill>
                <a:effectLst/>
                <a:latin typeface="Arial" panose="020B0604020202020204" pitchFamily="34" charset="0"/>
              </a:rPr>
              <a:t>tonnage_length_ratio</a:t>
            </a:r>
            <a:r>
              <a:rPr lang="en-US" sz="1800" b="1" i="0" u="none" strike="noStrike" dirty="0">
                <a:solidFill>
                  <a:srgbClr val="000000"/>
                </a:solidFill>
                <a:effectLst/>
                <a:latin typeface="Arial" panose="020B0604020202020204" pitchFamily="34" charset="0"/>
              </a:rPr>
              <a:t> vs power were also affected for the years 2014,2015,2016.</a:t>
            </a:r>
            <a:br>
              <a:rPr lang="en-US" b="0" dirty="0">
                <a:effectLst/>
              </a:rPr>
            </a:br>
            <a:br>
              <a:rPr lang="en-US" dirty="0"/>
            </a:br>
            <a:endParaRPr lang="en-IN" dirty="0"/>
          </a:p>
        </p:txBody>
      </p:sp>
      <p:sp>
        <p:nvSpPr>
          <p:cNvPr id="3" name="Content Placeholder 2">
            <a:extLst>
              <a:ext uri="{FF2B5EF4-FFF2-40B4-BE49-F238E27FC236}">
                <a16:creationId xmlns:a16="http://schemas.microsoft.com/office/drawing/2014/main" id="{8DDBA2E8-32BC-4308-BB5F-A418F588EDB2}"/>
              </a:ext>
            </a:extLst>
          </p:cNvPr>
          <p:cNvSpPr>
            <a:spLocks noGrp="1"/>
          </p:cNvSpPr>
          <p:nvPr>
            <p:ph idx="1"/>
          </p:nvPr>
        </p:nvSpPr>
        <p:spPr>
          <a:xfrm>
            <a:off x="0" y="988291"/>
            <a:ext cx="11353800" cy="5188672"/>
          </a:xfrm>
        </p:spPr>
        <p:txBody>
          <a:bodyPr/>
          <a:lstStyle/>
          <a:p>
            <a:r>
              <a:rPr lang="en-US" sz="1800" b="0" i="0" u="none" strike="noStrike" dirty="0">
                <a:solidFill>
                  <a:srgbClr val="000000"/>
                </a:solidFill>
                <a:effectLst/>
                <a:latin typeface="Arial" panose="020B0604020202020204" pitchFamily="34" charset="0"/>
              </a:rPr>
              <a:t>General trend of power vs tonnage:</a:t>
            </a:r>
            <a:endParaRPr lang="en-IN" dirty="0"/>
          </a:p>
        </p:txBody>
      </p:sp>
      <p:pic>
        <p:nvPicPr>
          <p:cNvPr id="5" name="Picture 4">
            <a:extLst>
              <a:ext uri="{FF2B5EF4-FFF2-40B4-BE49-F238E27FC236}">
                <a16:creationId xmlns:a16="http://schemas.microsoft.com/office/drawing/2014/main" id="{DF11FBCD-17B8-4024-B489-17D69AF04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36" y="1289340"/>
            <a:ext cx="5338618" cy="2506806"/>
          </a:xfrm>
          <a:prstGeom prst="rect">
            <a:avLst/>
          </a:prstGeom>
        </p:spPr>
      </p:pic>
      <p:pic>
        <p:nvPicPr>
          <p:cNvPr id="9" name="Picture 8">
            <a:extLst>
              <a:ext uri="{FF2B5EF4-FFF2-40B4-BE49-F238E27FC236}">
                <a16:creationId xmlns:a16="http://schemas.microsoft.com/office/drawing/2014/main" id="{2A5E4CAE-05C5-479A-A373-25A891153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34" y="3971636"/>
            <a:ext cx="5338619" cy="2828492"/>
          </a:xfrm>
          <a:prstGeom prst="rect">
            <a:avLst/>
          </a:prstGeom>
        </p:spPr>
      </p:pic>
      <p:pic>
        <p:nvPicPr>
          <p:cNvPr id="13" name="Picture 12">
            <a:extLst>
              <a:ext uri="{FF2B5EF4-FFF2-40B4-BE49-F238E27FC236}">
                <a16:creationId xmlns:a16="http://schemas.microsoft.com/office/drawing/2014/main" id="{0E724EB5-BED7-4A8F-A403-489C0EF7C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111" y="1289340"/>
            <a:ext cx="5652654" cy="2506806"/>
          </a:xfrm>
          <a:prstGeom prst="rect">
            <a:avLst/>
          </a:prstGeom>
        </p:spPr>
      </p:pic>
      <p:pic>
        <p:nvPicPr>
          <p:cNvPr id="15" name="Picture 14">
            <a:extLst>
              <a:ext uri="{FF2B5EF4-FFF2-40B4-BE49-F238E27FC236}">
                <a16:creationId xmlns:a16="http://schemas.microsoft.com/office/drawing/2014/main" id="{7D0C0363-82A7-4ADC-B472-FAFFFDAAE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111" y="3971636"/>
            <a:ext cx="5652654" cy="2777044"/>
          </a:xfrm>
          <a:prstGeom prst="rect">
            <a:avLst/>
          </a:prstGeom>
        </p:spPr>
      </p:pic>
      <p:sp>
        <p:nvSpPr>
          <p:cNvPr id="4" name="Slide Number Placeholder 3">
            <a:extLst>
              <a:ext uri="{FF2B5EF4-FFF2-40B4-BE49-F238E27FC236}">
                <a16:creationId xmlns:a16="http://schemas.microsoft.com/office/drawing/2014/main" id="{287F0619-5DBA-4B90-83D6-E41654AD683D}"/>
              </a:ext>
            </a:extLst>
          </p:cNvPr>
          <p:cNvSpPr>
            <a:spLocks noGrp="1"/>
          </p:cNvSpPr>
          <p:nvPr>
            <p:ph type="sldNum" sz="quarter" idx="12"/>
          </p:nvPr>
        </p:nvSpPr>
        <p:spPr/>
        <p:txBody>
          <a:bodyPr/>
          <a:lstStyle/>
          <a:p>
            <a:fld id="{95B4D64B-AD1A-4C10-89B4-B06C158CC4B2}" type="slidenum">
              <a:rPr lang="en-IN" smtClean="0"/>
              <a:t>13</a:t>
            </a:fld>
            <a:endParaRPr lang="en-IN"/>
          </a:p>
        </p:txBody>
      </p:sp>
    </p:spTree>
    <p:extLst>
      <p:ext uri="{BB962C8B-B14F-4D97-AF65-F5344CB8AC3E}">
        <p14:creationId xmlns:p14="http://schemas.microsoft.com/office/powerpoint/2010/main" val="212088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15B6-BCDB-4682-84CA-9E419DA50FE1}"/>
              </a:ext>
            </a:extLst>
          </p:cNvPr>
          <p:cNvSpPr>
            <a:spLocks noGrp="1"/>
          </p:cNvSpPr>
          <p:nvPr>
            <p:ph type="title"/>
          </p:nvPr>
        </p:nvSpPr>
        <p:spPr>
          <a:xfrm>
            <a:off x="838200" y="365125"/>
            <a:ext cx="10515600" cy="447675"/>
          </a:xfrm>
        </p:spPr>
        <p:txBody>
          <a:bodyPr>
            <a:normAutofit fontScale="90000"/>
          </a:bodyPr>
          <a:lstStyle/>
          <a:p>
            <a:r>
              <a:rPr lang="en-US" sz="2800" b="1" dirty="0">
                <a:latin typeface="+mn-lt"/>
              </a:rPr>
              <a:t>Further analysis:</a:t>
            </a:r>
            <a:endParaRPr lang="en-IN" sz="2800" b="1" dirty="0">
              <a:latin typeface="+mn-lt"/>
            </a:endParaRPr>
          </a:p>
        </p:txBody>
      </p:sp>
      <p:sp>
        <p:nvSpPr>
          <p:cNvPr id="3" name="Content Placeholder 2">
            <a:extLst>
              <a:ext uri="{FF2B5EF4-FFF2-40B4-BE49-F238E27FC236}">
                <a16:creationId xmlns:a16="http://schemas.microsoft.com/office/drawing/2014/main" id="{ACE7C626-979E-4ED4-9C37-C7E6B32420C8}"/>
              </a:ext>
            </a:extLst>
          </p:cNvPr>
          <p:cNvSpPr>
            <a:spLocks noGrp="1"/>
          </p:cNvSpPr>
          <p:nvPr>
            <p:ph idx="1"/>
          </p:nvPr>
        </p:nvSpPr>
        <p:spPr>
          <a:xfrm>
            <a:off x="838200" y="812800"/>
            <a:ext cx="10515600" cy="5874327"/>
          </a:xfrm>
        </p:spPr>
        <p:txBody>
          <a:bodyPr>
            <a:normAutofit fontScale="70000" lnSpcReduction="20000"/>
          </a:bodyPr>
          <a:lstStyle/>
          <a:p>
            <a:pPr marL="0" indent="0">
              <a:buNone/>
            </a:pPr>
            <a:r>
              <a:rPr lang="en-US" sz="2900" i="0" u="none" strike="noStrike" dirty="0">
                <a:solidFill>
                  <a:srgbClr val="000000"/>
                </a:solidFill>
                <a:effectLst/>
                <a:latin typeface="Arial" panose="020B0604020202020204" pitchFamily="34" charset="0"/>
              </a:rPr>
              <a:t>In the year 2014 there are total of 282 vessels named ‘CHRISTINA’.</a:t>
            </a:r>
          </a:p>
          <a:p>
            <a:pPr marL="0" indent="0" rtl="0" fontAlgn="base">
              <a:spcBef>
                <a:spcPts val="0"/>
              </a:spcBef>
              <a:spcAft>
                <a:spcPts val="0"/>
              </a:spcAft>
              <a:buNone/>
            </a:pPr>
            <a:r>
              <a:rPr lang="en-US" sz="2900" i="0" u="none" strike="noStrike" dirty="0">
                <a:solidFill>
                  <a:srgbClr val="000000"/>
                </a:solidFill>
                <a:effectLst/>
                <a:latin typeface="Arial" panose="020B0604020202020204" pitchFamily="34" charset="0"/>
              </a:rPr>
              <a:t>But the length for all 282 same named vessels is not same . It has 4 values of length in which for 3 value tonnage is given and for remaining 1 it is nan.</a:t>
            </a:r>
          </a:p>
          <a:p>
            <a:pPr marL="0" indent="0" rtl="0" fontAlgn="base">
              <a:spcBef>
                <a:spcPts val="0"/>
              </a:spcBef>
              <a:spcAft>
                <a:spcPts val="0"/>
              </a:spcAft>
              <a:buNone/>
            </a:pPr>
            <a:endParaRPr lang="en-US" sz="2900" i="0" u="none" strike="noStrike" dirty="0">
              <a:solidFill>
                <a:srgbClr val="000000"/>
              </a:solidFill>
              <a:effectLst/>
              <a:latin typeface="Arial" panose="020B0604020202020204" pitchFamily="34" charset="0"/>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7.2m - tonnage=3.0</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8.26m - tonnage=11.0</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9.65m - tonnage= 9300.0 (Abnormal 21 entries)</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10.65m - tonnage=nan</a:t>
            </a:r>
            <a:endParaRPr lang="en-US" sz="2900" dirty="0">
              <a:effectLst/>
            </a:endParaRPr>
          </a:p>
          <a:p>
            <a:pPr marL="0" indent="0">
              <a:buNone/>
            </a:pPr>
            <a:endParaRPr lang="en-US" sz="1800" i="0" u="none" strike="noStrike" dirty="0">
              <a:solidFill>
                <a:srgbClr val="000000"/>
              </a:solidFill>
              <a:effectLst/>
              <a:latin typeface="Arial" panose="020B0604020202020204" pitchFamily="34" charset="0"/>
            </a:endParaRPr>
          </a:p>
          <a:p>
            <a:pPr marL="0" indent="0">
              <a:buNone/>
            </a:pPr>
            <a:endParaRPr lang="en-US" sz="1800" i="0" u="none" strike="noStrike" dirty="0">
              <a:solidFill>
                <a:srgbClr val="000000"/>
              </a:solidFill>
              <a:effectLst/>
              <a:latin typeface="Arial" panose="020B0604020202020204" pitchFamily="34" charset="0"/>
            </a:endParaRPr>
          </a:p>
          <a:p>
            <a:pPr marL="0" indent="0">
              <a:buNone/>
            </a:pPr>
            <a:r>
              <a:rPr lang="en-US" sz="2900" i="0" u="none" strike="noStrike" dirty="0">
                <a:solidFill>
                  <a:srgbClr val="000000"/>
                </a:solidFill>
                <a:effectLst/>
                <a:latin typeface="Arial" panose="020B0604020202020204" pitchFamily="34" charset="0"/>
              </a:rPr>
              <a:t>In 2015 data there are a total of 297 vessels named ‘CHRISTINA’.</a:t>
            </a:r>
          </a:p>
          <a:p>
            <a:pPr marL="0" indent="0" rtl="0" fontAlgn="base">
              <a:spcBef>
                <a:spcPts val="0"/>
              </a:spcBef>
              <a:spcAft>
                <a:spcPts val="0"/>
              </a:spcAft>
              <a:buNone/>
            </a:pPr>
            <a:r>
              <a:rPr lang="en-US" sz="2900" i="0" u="none" strike="noStrike" dirty="0">
                <a:solidFill>
                  <a:srgbClr val="000000"/>
                </a:solidFill>
                <a:effectLst/>
                <a:latin typeface="Arial" panose="020B0604020202020204" pitchFamily="34" charset="0"/>
              </a:rPr>
              <a:t>But the length for all 297 same named vessels is not same . It has 4 values of length in which for 3 value tonnage is given and for remaining 1 it is nan.</a:t>
            </a:r>
          </a:p>
          <a:p>
            <a:pPr marL="0" indent="0" rtl="0" fontAlgn="base">
              <a:spcBef>
                <a:spcPts val="0"/>
              </a:spcBef>
              <a:spcAft>
                <a:spcPts val="0"/>
              </a:spcAft>
              <a:buNone/>
            </a:pPr>
            <a:endParaRPr lang="en-US" sz="2900" i="0" u="none" strike="noStrike" dirty="0">
              <a:solidFill>
                <a:srgbClr val="000000"/>
              </a:solidFill>
              <a:effectLst/>
              <a:latin typeface="Arial" panose="020B0604020202020204" pitchFamily="34" charset="0"/>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7.2m - tonnage=3.0</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8.26m - tonnage=11.0</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9.65m - tonnage= 9300.0 (Abnormal 70 entries)</a:t>
            </a:r>
            <a:endParaRPr lang="en-US" sz="2900" dirty="0">
              <a:effectLst/>
            </a:endParaRPr>
          </a:p>
          <a:p>
            <a:pPr marL="457200" rtl="0">
              <a:spcBef>
                <a:spcPts val="0"/>
              </a:spcBef>
              <a:spcAft>
                <a:spcPts val="0"/>
              </a:spcAft>
            </a:pPr>
            <a:r>
              <a:rPr lang="en-US" sz="2900" i="0" u="none" strike="noStrike" dirty="0">
                <a:solidFill>
                  <a:srgbClr val="000000"/>
                </a:solidFill>
                <a:effectLst/>
                <a:latin typeface="Arial" panose="020B0604020202020204" pitchFamily="34" charset="0"/>
              </a:rPr>
              <a:t>For 10.65m - tonnage=nan</a:t>
            </a:r>
            <a:endParaRPr lang="en-US" sz="2900" dirty="0">
              <a:effectLst/>
            </a:endParaRPr>
          </a:p>
          <a:p>
            <a:pPr marL="0" indent="0">
              <a:buNone/>
            </a:pPr>
            <a:endParaRPr lang="en-US" sz="1800" i="0" u="none" strike="noStrike" dirty="0">
              <a:solidFill>
                <a:srgbClr val="000000"/>
              </a:solidFill>
              <a:effectLst/>
              <a:latin typeface="Arial" panose="020B0604020202020204" pitchFamily="34" charset="0"/>
            </a:endParaRPr>
          </a:p>
          <a:p>
            <a:pPr marL="0" indent="0">
              <a:buNone/>
            </a:pPr>
            <a:r>
              <a:rPr lang="en-US" sz="2900" i="0" u="none" strike="noStrike" dirty="0">
                <a:solidFill>
                  <a:srgbClr val="000000"/>
                </a:solidFill>
                <a:effectLst/>
                <a:latin typeface="Arial" panose="020B0604020202020204" pitchFamily="34" charset="0"/>
              </a:rPr>
              <a:t>In 2016 data there are a total of 35 vessels named ‘GLESEN’.</a:t>
            </a:r>
          </a:p>
          <a:p>
            <a:pPr marL="0" indent="0">
              <a:buNone/>
            </a:pPr>
            <a:r>
              <a:rPr lang="en-US" sz="2900" i="0" u="none" strike="noStrike" dirty="0">
                <a:solidFill>
                  <a:srgbClr val="000000"/>
                </a:solidFill>
                <a:effectLst/>
                <a:latin typeface="Arial" panose="020B0604020202020204" pitchFamily="34" charset="0"/>
              </a:rPr>
              <a:t>All 35 entries have same length-9.65m and tonnage = 9300.0</a:t>
            </a:r>
          </a:p>
          <a:p>
            <a:pPr marL="0" indent="0">
              <a:buNone/>
            </a:pPr>
            <a:br>
              <a:rPr lang="en-US" sz="3200" dirty="0"/>
            </a:br>
            <a:r>
              <a:rPr lang="en-US" sz="3200" dirty="0"/>
              <a:t>Solution: Replace 9300.0 by 9.3</a:t>
            </a:r>
            <a:endParaRPr lang="en-IN" sz="3200" dirty="0"/>
          </a:p>
        </p:txBody>
      </p:sp>
      <p:sp>
        <p:nvSpPr>
          <p:cNvPr id="4" name="Slide Number Placeholder 3">
            <a:extLst>
              <a:ext uri="{FF2B5EF4-FFF2-40B4-BE49-F238E27FC236}">
                <a16:creationId xmlns:a16="http://schemas.microsoft.com/office/drawing/2014/main" id="{2B0FD0EB-6251-4553-83AB-380E470C46C3}"/>
              </a:ext>
            </a:extLst>
          </p:cNvPr>
          <p:cNvSpPr>
            <a:spLocks noGrp="1"/>
          </p:cNvSpPr>
          <p:nvPr>
            <p:ph type="sldNum" sz="quarter" idx="12"/>
          </p:nvPr>
        </p:nvSpPr>
        <p:spPr/>
        <p:txBody>
          <a:bodyPr/>
          <a:lstStyle/>
          <a:p>
            <a:fld id="{95B4D64B-AD1A-4C10-89B4-B06C158CC4B2}" type="slidenum">
              <a:rPr lang="en-IN" smtClean="0"/>
              <a:t>14</a:t>
            </a:fld>
            <a:endParaRPr lang="en-IN"/>
          </a:p>
        </p:txBody>
      </p:sp>
    </p:spTree>
    <p:extLst>
      <p:ext uri="{BB962C8B-B14F-4D97-AF65-F5344CB8AC3E}">
        <p14:creationId xmlns:p14="http://schemas.microsoft.com/office/powerpoint/2010/main" val="209911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5C1A-588C-410F-95A1-9102BC8D7C2E}"/>
              </a:ext>
            </a:extLst>
          </p:cNvPr>
          <p:cNvSpPr>
            <a:spLocks noGrp="1"/>
          </p:cNvSpPr>
          <p:nvPr>
            <p:ph type="title"/>
          </p:nvPr>
        </p:nvSpPr>
        <p:spPr>
          <a:xfrm>
            <a:off x="838200" y="365125"/>
            <a:ext cx="10515600" cy="447675"/>
          </a:xfrm>
        </p:spPr>
        <p:txBody>
          <a:bodyPr>
            <a:normAutofit fontScale="90000"/>
          </a:bodyPr>
          <a:lstStyle/>
          <a:p>
            <a:r>
              <a:rPr lang="en-US" sz="2800" b="1" dirty="0"/>
              <a:t>After replacement: 2015 and 2016 also have the same general trend.</a:t>
            </a:r>
            <a:endParaRPr lang="en-IN" sz="2800" b="1" dirty="0"/>
          </a:p>
        </p:txBody>
      </p:sp>
      <p:pic>
        <p:nvPicPr>
          <p:cNvPr id="5" name="Content Placeholder 4">
            <a:extLst>
              <a:ext uri="{FF2B5EF4-FFF2-40B4-BE49-F238E27FC236}">
                <a16:creationId xmlns:a16="http://schemas.microsoft.com/office/drawing/2014/main" id="{FAA121B3-B317-4F30-B673-184EF5B52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654" y="958056"/>
            <a:ext cx="5440219" cy="2727253"/>
          </a:xfrm>
        </p:spPr>
      </p:pic>
      <p:pic>
        <p:nvPicPr>
          <p:cNvPr id="7" name="Picture 6">
            <a:extLst>
              <a:ext uri="{FF2B5EF4-FFF2-40B4-BE49-F238E27FC236}">
                <a16:creationId xmlns:a16="http://schemas.microsoft.com/office/drawing/2014/main" id="{99736B72-83A8-410C-B272-CDDCA8807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129" y="958056"/>
            <a:ext cx="5440217" cy="2727253"/>
          </a:xfrm>
          <a:prstGeom prst="rect">
            <a:avLst/>
          </a:prstGeom>
        </p:spPr>
      </p:pic>
      <p:pic>
        <p:nvPicPr>
          <p:cNvPr id="9" name="Picture 8">
            <a:extLst>
              <a:ext uri="{FF2B5EF4-FFF2-40B4-BE49-F238E27FC236}">
                <a16:creationId xmlns:a16="http://schemas.microsoft.com/office/drawing/2014/main" id="{4EC8FD58-2086-4198-AA40-9E37366B5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54" y="3830565"/>
            <a:ext cx="5440220" cy="2828853"/>
          </a:xfrm>
          <a:prstGeom prst="rect">
            <a:avLst/>
          </a:prstGeom>
        </p:spPr>
      </p:pic>
      <p:sp>
        <p:nvSpPr>
          <p:cNvPr id="3" name="Slide Number Placeholder 2">
            <a:extLst>
              <a:ext uri="{FF2B5EF4-FFF2-40B4-BE49-F238E27FC236}">
                <a16:creationId xmlns:a16="http://schemas.microsoft.com/office/drawing/2014/main" id="{4B795A9F-3DEC-4484-9B4D-9FC6EBD874E1}"/>
              </a:ext>
            </a:extLst>
          </p:cNvPr>
          <p:cNvSpPr>
            <a:spLocks noGrp="1"/>
          </p:cNvSpPr>
          <p:nvPr>
            <p:ph type="sldNum" sz="quarter" idx="12"/>
          </p:nvPr>
        </p:nvSpPr>
        <p:spPr/>
        <p:txBody>
          <a:bodyPr/>
          <a:lstStyle/>
          <a:p>
            <a:fld id="{95B4D64B-AD1A-4C10-89B4-B06C158CC4B2}" type="slidenum">
              <a:rPr lang="en-IN" smtClean="0"/>
              <a:t>15</a:t>
            </a:fld>
            <a:endParaRPr lang="en-IN"/>
          </a:p>
        </p:txBody>
      </p:sp>
    </p:spTree>
    <p:extLst>
      <p:ext uri="{BB962C8B-B14F-4D97-AF65-F5344CB8AC3E}">
        <p14:creationId xmlns:p14="http://schemas.microsoft.com/office/powerpoint/2010/main" val="41600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29A7-782A-4854-AD9C-2C5C5D9CAA96}"/>
              </a:ext>
            </a:extLst>
          </p:cNvPr>
          <p:cNvSpPr>
            <a:spLocks noGrp="1"/>
          </p:cNvSpPr>
          <p:nvPr>
            <p:ph type="title"/>
          </p:nvPr>
        </p:nvSpPr>
        <p:spPr>
          <a:xfrm>
            <a:off x="838200" y="365125"/>
            <a:ext cx="10515600" cy="558511"/>
          </a:xfrm>
        </p:spPr>
        <p:txBody>
          <a:bodyPr>
            <a:normAutofit/>
          </a:bodyPr>
          <a:lstStyle/>
          <a:p>
            <a:r>
              <a:rPr lang="en-US" sz="2800" b="1" dirty="0"/>
              <a:t>One more abnormality in 2011 data:</a:t>
            </a:r>
            <a:endParaRPr lang="en-IN" sz="2800" b="1" dirty="0"/>
          </a:p>
        </p:txBody>
      </p:sp>
      <p:pic>
        <p:nvPicPr>
          <p:cNvPr id="5" name="Content Placeholder 4">
            <a:extLst>
              <a:ext uri="{FF2B5EF4-FFF2-40B4-BE49-F238E27FC236}">
                <a16:creationId xmlns:a16="http://schemas.microsoft.com/office/drawing/2014/main" id="{C14B257E-34A6-492A-8ECA-1AA5D5227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382" y="923636"/>
            <a:ext cx="5449454" cy="2927928"/>
          </a:xfrm>
        </p:spPr>
      </p:pic>
      <p:sp>
        <p:nvSpPr>
          <p:cNvPr id="6" name="TextBox 5">
            <a:extLst>
              <a:ext uri="{FF2B5EF4-FFF2-40B4-BE49-F238E27FC236}">
                <a16:creationId xmlns:a16="http://schemas.microsoft.com/office/drawing/2014/main" id="{91F07EA7-4861-4FA1-A969-A1AEF77FFA08}"/>
              </a:ext>
            </a:extLst>
          </p:cNvPr>
          <p:cNvSpPr txBox="1"/>
          <p:nvPr/>
        </p:nvSpPr>
        <p:spPr>
          <a:xfrm>
            <a:off x="7333673" y="923636"/>
            <a:ext cx="4784436" cy="4524315"/>
          </a:xfrm>
          <a:prstGeom prst="rect">
            <a:avLst/>
          </a:prstGeom>
          <a:noFill/>
        </p:spPr>
        <p:txBody>
          <a:bodyPr wrap="square" rtlCol="0">
            <a:spAutoFit/>
          </a:bodyPr>
          <a:lstStyle/>
          <a:p>
            <a:r>
              <a:rPr lang="en-US" dirty="0"/>
              <a:t>As we can see that there are certain points that are affecting the trend.</a:t>
            </a:r>
          </a:p>
          <a:p>
            <a:r>
              <a:rPr lang="en-US" sz="1800" b="0" i="0" u="none" strike="noStrike" dirty="0">
                <a:solidFill>
                  <a:srgbClr val="000000"/>
                </a:solidFill>
                <a:effectLst/>
                <a:latin typeface="Arial" panose="020B0604020202020204" pitchFamily="34" charset="0"/>
              </a:rPr>
              <a:t>This is because of </a:t>
            </a:r>
            <a:r>
              <a:rPr lang="en-US" sz="1800" b="1" i="0" u="none" strike="noStrike" dirty="0">
                <a:solidFill>
                  <a:srgbClr val="000000"/>
                </a:solidFill>
                <a:effectLst/>
                <a:latin typeface="Arial" panose="020B0604020202020204" pitchFamily="34" charset="0"/>
              </a:rPr>
              <a:t>4 entries</a:t>
            </a:r>
            <a:r>
              <a:rPr lang="en-US" sz="1800" b="0" i="0" u="none" strike="noStrike" dirty="0">
                <a:solidFill>
                  <a:srgbClr val="000000"/>
                </a:solidFill>
                <a:effectLst/>
                <a:latin typeface="Arial" panose="020B0604020202020204" pitchFamily="34" charset="0"/>
              </a:rPr>
              <a:t> belonging to the same vessel:</a:t>
            </a: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Vessel name:  </a:t>
            </a:r>
            <a:r>
              <a:rPr lang="en-US" sz="1800" b="1" i="0" u="none" strike="noStrike" dirty="0">
                <a:solidFill>
                  <a:srgbClr val="000000"/>
                </a:solidFill>
                <a:effectLst/>
                <a:latin typeface="Arial" panose="020B0604020202020204" pitchFamily="34" charset="0"/>
              </a:rPr>
              <a:t>VIOLETA</a:t>
            </a:r>
            <a:endParaRPr lang="en-US" dirty="0">
              <a:solidFill>
                <a:srgbClr val="000000"/>
              </a:solidFill>
              <a:latin typeface="Arial" panose="020B0604020202020204" pitchFamily="34" charset="0"/>
            </a:endParaRPr>
          </a:p>
          <a:p>
            <a:pPr rtl="0" fontAlgn="base">
              <a:spcBef>
                <a:spcPts val="0"/>
              </a:spcBef>
              <a:spcAft>
                <a:spcPts val="0"/>
              </a:spcAft>
            </a:pPr>
            <a:r>
              <a:rPr lang="en-US" dirty="0">
                <a:solidFill>
                  <a:srgbClr val="000000"/>
                </a:solidFill>
                <a:latin typeface="Arial" panose="020B0604020202020204" pitchFamily="34" charset="0"/>
              </a:rPr>
              <a:t>L</a:t>
            </a:r>
            <a:r>
              <a:rPr lang="en-US" sz="1800" b="0" i="0" u="none" strike="noStrike" dirty="0">
                <a:solidFill>
                  <a:srgbClr val="000000"/>
                </a:solidFill>
                <a:effectLst/>
                <a:latin typeface="Arial" panose="020B0604020202020204" pitchFamily="34" charset="0"/>
              </a:rPr>
              <a:t>ength given:  6.1m</a:t>
            </a:r>
            <a:endParaRPr lang="en-US" dirty="0"/>
          </a:p>
          <a:p>
            <a:pPr rtl="0" fontAlgn="base">
              <a:spcBef>
                <a:spcPts val="0"/>
              </a:spcBef>
              <a:spcAft>
                <a:spcPts val="0"/>
              </a:spcAft>
            </a:pPr>
            <a:r>
              <a:rPr lang="en-US"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onnage given:  800.0</a:t>
            </a:r>
          </a:p>
          <a:p>
            <a:pPr rtl="0" fontAlgn="base">
              <a:spcBef>
                <a:spcPts val="0"/>
              </a:spcBef>
              <a:spcAft>
                <a:spcPts val="0"/>
              </a:spcAft>
            </a:pPr>
            <a:endParaRPr lang="en-US" dirty="0">
              <a:solidFill>
                <a:srgbClr val="000000"/>
              </a:solidFill>
              <a:latin typeface="Arial" panose="020B0604020202020204" pitchFamily="34" charset="0"/>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In complete 2011 data we have </a:t>
            </a:r>
            <a:r>
              <a:rPr lang="en-US" sz="1800" b="1" i="0" u="none" strike="noStrike" dirty="0">
                <a:solidFill>
                  <a:srgbClr val="000000"/>
                </a:solidFill>
                <a:effectLst/>
                <a:latin typeface="Arial" panose="020B0604020202020204" pitchFamily="34" charset="0"/>
              </a:rPr>
              <a:t>only these 4 entries</a:t>
            </a:r>
            <a:r>
              <a:rPr lang="en-US" sz="1800" b="0" i="0" u="none" strike="noStrike" dirty="0">
                <a:solidFill>
                  <a:srgbClr val="000000"/>
                </a:solidFill>
                <a:effectLst/>
                <a:latin typeface="Arial" panose="020B0604020202020204" pitchFamily="34" charset="0"/>
              </a:rPr>
              <a:t> of vessel named </a:t>
            </a:r>
            <a:r>
              <a:rPr lang="en-US" sz="1800" b="1" i="0" u="none" strike="noStrike" dirty="0">
                <a:solidFill>
                  <a:srgbClr val="000000"/>
                </a:solidFill>
                <a:effectLst/>
                <a:latin typeface="Arial" panose="020B0604020202020204" pitchFamily="34" charset="0"/>
              </a:rPr>
              <a:t>VIOLETA</a:t>
            </a:r>
            <a:r>
              <a:rPr lang="en-US" sz="1800" b="0" i="0" u="none" strike="noStrike" dirty="0">
                <a:solidFill>
                  <a:srgbClr val="000000"/>
                </a:solidFill>
                <a:effectLst/>
                <a:latin typeface="Arial" panose="020B0604020202020204" pitchFamily="34" charset="0"/>
              </a:rPr>
              <a:t> , so we don't have much information here regarding this.</a:t>
            </a:r>
          </a:p>
          <a:p>
            <a:pPr rtl="0" fontAlgn="base">
              <a:spcBef>
                <a:spcPts val="0"/>
              </a:spcBef>
              <a:spcAft>
                <a:spcPts val="0"/>
              </a:spcAft>
            </a:pPr>
            <a:endParaRPr lang="en-US" dirty="0">
              <a:solidFill>
                <a:srgbClr val="000000"/>
              </a:solidFill>
              <a:latin typeface="Arial" panose="020B0604020202020204" pitchFamily="34" charset="0"/>
            </a:endParaRPr>
          </a:p>
          <a:p>
            <a:r>
              <a:rPr lang="en-US" sz="1800" b="1" i="0" u="none" strike="noStrike" dirty="0">
                <a:solidFill>
                  <a:srgbClr val="000000"/>
                </a:solidFill>
                <a:effectLst/>
                <a:latin typeface="Arial" panose="020B0604020202020204" pitchFamily="34" charset="0"/>
              </a:rPr>
              <a:t>So the best option regarding these entries is just to remove them.</a:t>
            </a:r>
            <a:br>
              <a:rPr lang="en-US" dirty="0"/>
            </a:br>
            <a:endParaRPr lang="en-IN" dirty="0"/>
          </a:p>
        </p:txBody>
      </p:sp>
      <p:pic>
        <p:nvPicPr>
          <p:cNvPr id="8" name="Picture 7">
            <a:extLst>
              <a:ext uri="{FF2B5EF4-FFF2-40B4-BE49-F238E27FC236}">
                <a16:creationId xmlns:a16="http://schemas.microsoft.com/office/drawing/2014/main" id="{17827990-2503-4EF0-A80E-D5ABE121D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82" y="3953164"/>
            <a:ext cx="5449454" cy="2785454"/>
          </a:xfrm>
          <a:prstGeom prst="rect">
            <a:avLst/>
          </a:prstGeom>
        </p:spPr>
      </p:pic>
      <p:sp>
        <p:nvSpPr>
          <p:cNvPr id="3" name="Slide Number Placeholder 2">
            <a:extLst>
              <a:ext uri="{FF2B5EF4-FFF2-40B4-BE49-F238E27FC236}">
                <a16:creationId xmlns:a16="http://schemas.microsoft.com/office/drawing/2014/main" id="{B6A75CC7-6E14-4EB2-80BC-3B258EFF4434}"/>
              </a:ext>
            </a:extLst>
          </p:cNvPr>
          <p:cNvSpPr>
            <a:spLocks noGrp="1"/>
          </p:cNvSpPr>
          <p:nvPr>
            <p:ph type="sldNum" sz="quarter" idx="12"/>
          </p:nvPr>
        </p:nvSpPr>
        <p:spPr/>
        <p:txBody>
          <a:bodyPr/>
          <a:lstStyle/>
          <a:p>
            <a:fld id="{95B4D64B-AD1A-4C10-89B4-B06C158CC4B2}" type="slidenum">
              <a:rPr lang="en-IN" smtClean="0"/>
              <a:t>16</a:t>
            </a:fld>
            <a:endParaRPr lang="en-IN"/>
          </a:p>
        </p:txBody>
      </p:sp>
    </p:spTree>
    <p:extLst>
      <p:ext uri="{BB962C8B-B14F-4D97-AF65-F5344CB8AC3E}">
        <p14:creationId xmlns:p14="http://schemas.microsoft.com/office/powerpoint/2010/main" val="418006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BF2A-C36B-442F-A249-B60DB9009F36}"/>
              </a:ext>
            </a:extLst>
          </p:cNvPr>
          <p:cNvSpPr>
            <a:spLocks noGrp="1"/>
          </p:cNvSpPr>
          <p:nvPr>
            <p:ph type="title"/>
          </p:nvPr>
        </p:nvSpPr>
        <p:spPr>
          <a:xfrm>
            <a:off x="838200" y="365126"/>
            <a:ext cx="10515600" cy="530802"/>
          </a:xfrm>
        </p:spPr>
        <p:txBody>
          <a:bodyPr>
            <a:normAutofit/>
          </a:bodyPr>
          <a:lstStyle/>
          <a:p>
            <a:r>
              <a:rPr lang="en-US" sz="2800" b="1" dirty="0"/>
              <a:t>Imputation of tonnage :</a:t>
            </a:r>
            <a:endParaRPr lang="en-IN" sz="2800" b="1" dirty="0"/>
          </a:p>
        </p:txBody>
      </p:sp>
      <p:pic>
        <p:nvPicPr>
          <p:cNvPr id="5" name="Content Placeholder 4">
            <a:extLst>
              <a:ext uri="{FF2B5EF4-FFF2-40B4-BE49-F238E27FC236}">
                <a16:creationId xmlns:a16="http://schemas.microsoft.com/office/drawing/2014/main" id="{2D7F7033-565C-468B-AEFD-4166DB1BF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72199"/>
            <a:ext cx="3457575" cy="3743325"/>
          </a:xfrm>
        </p:spPr>
      </p:pic>
      <p:sp>
        <p:nvSpPr>
          <p:cNvPr id="6" name="TextBox 5">
            <a:extLst>
              <a:ext uri="{FF2B5EF4-FFF2-40B4-BE49-F238E27FC236}">
                <a16:creationId xmlns:a16="http://schemas.microsoft.com/office/drawing/2014/main" id="{5B0AFB74-2108-491B-B37D-33F451188F06}"/>
              </a:ext>
            </a:extLst>
          </p:cNvPr>
          <p:cNvSpPr txBox="1"/>
          <p:nvPr/>
        </p:nvSpPr>
        <p:spPr>
          <a:xfrm>
            <a:off x="4295775" y="972199"/>
            <a:ext cx="7739207" cy="4801314"/>
          </a:xfrm>
          <a:prstGeom prst="rect">
            <a:avLst/>
          </a:prstGeom>
          <a:noFill/>
        </p:spPr>
        <p:txBody>
          <a:bodyPr wrap="square" rtlCol="0">
            <a:spAutoFit/>
          </a:bodyPr>
          <a:lstStyle/>
          <a:p>
            <a:r>
              <a:rPr lang="en-US" dirty="0"/>
              <a:t>At this point we just have nans with tonnage that we need to impute with the help of length.</a:t>
            </a:r>
          </a:p>
          <a:p>
            <a:r>
              <a:rPr lang="en-US" dirty="0"/>
              <a:t>The general relationship between length and tonnage is logarithmic as evident from the plots for all the years. So we assume </a:t>
            </a:r>
            <a:r>
              <a:rPr lang="en-US" b="1" dirty="0"/>
              <a:t>a general log-linear relationship </a:t>
            </a:r>
            <a:r>
              <a:rPr lang="en-US" dirty="0"/>
              <a:t>between them and try to find the best possible curve that fits it.</a:t>
            </a:r>
          </a:p>
          <a:p>
            <a:endParaRPr lang="en-IN" dirty="0"/>
          </a:p>
          <a:p>
            <a:r>
              <a:rPr lang="en-IN" dirty="0"/>
              <a:t>The relation that we use is :</a:t>
            </a:r>
          </a:p>
          <a:p>
            <a:r>
              <a:rPr lang="en-IN" b="1" dirty="0"/>
              <a:t>ln(tonnage) = a*ln(length) + b</a:t>
            </a:r>
          </a:p>
          <a:p>
            <a:endParaRPr lang="en-IN" b="1" i="1" dirty="0"/>
          </a:p>
          <a:p>
            <a:r>
              <a:rPr lang="en-IN" dirty="0"/>
              <a:t>For each year we find these coefficients (</a:t>
            </a:r>
            <a:r>
              <a:rPr lang="en-IN" dirty="0" err="1"/>
              <a:t>a,b</a:t>
            </a:r>
            <a:r>
              <a:rPr lang="en-IN" dirty="0"/>
              <a:t>) that best fits that years data. We measure the extent of good fit through the </a:t>
            </a:r>
            <a:r>
              <a:rPr lang="en-IN" b="1" dirty="0"/>
              <a:t>R-squared score.</a:t>
            </a:r>
          </a:p>
          <a:p>
            <a:r>
              <a:rPr lang="en-US" b="1" i="0" dirty="0">
                <a:solidFill>
                  <a:srgbClr val="202124"/>
                </a:solidFill>
                <a:effectLst/>
                <a:latin typeface="arial" panose="020B0604020202020204" pitchFamily="34" charset="0"/>
              </a:rPr>
              <a:t>R</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squared</a:t>
            </a:r>
            <a:r>
              <a:rPr lang="en-US" b="0" i="0" dirty="0">
                <a:solidFill>
                  <a:srgbClr val="202124"/>
                </a:solidFill>
                <a:effectLst/>
                <a:latin typeface="arial" panose="020B0604020202020204" pitchFamily="34" charset="0"/>
              </a:rPr>
              <a:t> is a statistical measure of how close the data are to the fitted regression line. It is also known as the coefficient of determination.</a:t>
            </a:r>
            <a:endParaRPr lang="en-IN" b="1"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0C221553-8B3C-4963-91BB-7CD652575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983" y="4793672"/>
            <a:ext cx="3445164" cy="1948873"/>
          </a:xfrm>
          <a:prstGeom prst="rect">
            <a:avLst/>
          </a:prstGeom>
        </p:spPr>
      </p:pic>
      <p:sp>
        <p:nvSpPr>
          <p:cNvPr id="3" name="Slide Number Placeholder 2">
            <a:extLst>
              <a:ext uri="{FF2B5EF4-FFF2-40B4-BE49-F238E27FC236}">
                <a16:creationId xmlns:a16="http://schemas.microsoft.com/office/drawing/2014/main" id="{539AEFE6-E87F-4472-935A-E54D3714FA59}"/>
              </a:ext>
            </a:extLst>
          </p:cNvPr>
          <p:cNvSpPr>
            <a:spLocks noGrp="1"/>
          </p:cNvSpPr>
          <p:nvPr>
            <p:ph type="sldNum" sz="quarter" idx="12"/>
          </p:nvPr>
        </p:nvSpPr>
        <p:spPr/>
        <p:txBody>
          <a:bodyPr/>
          <a:lstStyle/>
          <a:p>
            <a:fld id="{95B4D64B-AD1A-4C10-89B4-B06C158CC4B2}" type="slidenum">
              <a:rPr lang="en-IN" smtClean="0"/>
              <a:t>17</a:t>
            </a:fld>
            <a:endParaRPr lang="en-IN"/>
          </a:p>
        </p:txBody>
      </p:sp>
    </p:spTree>
    <p:extLst>
      <p:ext uri="{BB962C8B-B14F-4D97-AF65-F5344CB8AC3E}">
        <p14:creationId xmlns:p14="http://schemas.microsoft.com/office/powerpoint/2010/main" val="349330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3985-6D24-4684-AE52-5D0D542A4B62}"/>
              </a:ext>
            </a:extLst>
          </p:cNvPr>
          <p:cNvSpPr>
            <a:spLocks noGrp="1"/>
          </p:cNvSpPr>
          <p:nvPr>
            <p:ph type="title"/>
          </p:nvPr>
        </p:nvSpPr>
        <p:spPr>
          <a:xfrm>
            <a:off x="0" y="0"/>
            <a:ext cx="11353800" cy="424873"/>
          </a:xfrm>
        </p:spPr>
        <p:txBody>
          <a:bodyPr>
            <a:normAutofit fontScale="90000"/>
          </a:bodyPr>
          <a:lstStyle/>
          <a:p>
            <a:r>
              <a:rPr lang="en-US" sz="2800" b="1" dirty="0"/>
              <a:t>Curve fit results: ln(tonnage) = a*ln(length) + b</a:t>
            </a:r>
            <a:endParaRPr lang="en-IN" sz="2800" b="1" dirty="0"/>
          </a:p>
        </p:txBody>
      </p:sp>
      <p:pic>
        <p:nvPicPr>
          <p:cNvPr id="5" name="Content Placeholder 4">
            <a:extLst>
              <a:ext uri="{FF2B5EF4-FFF2-40B4-BE49-F238E27FC236}">
                <a16:creationId xmlns:a16="http://schemas.microsoft.com/office/drawing/2014/main" id="{9DA66B14-FDEB-4108-A69C-559CDCA4F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2510"/>
            <a:ext cx="5898391" cy="4519052"/>
          </a:xfrm>
        </p:spPr>
      </p:pic>
      <p:pic>
        <p:nvPicPr>
          <p:cNvPr id="11" name="Picture 10">
            <a:extLst>
              <a:ext uri="{FF2B5EF4-FFF2-40B4-BE49-F238E27FC236}">
                <a16:creationId xmlns:a16="http://schemas.microsoft.com/office/drawing/2014/main" id="{8B4A3C1F-DFFE-4CAC-B22E-52EF9FB5E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836" y="3438108"/>
            <a:ext cx="4359563" cy="2290617"/>
          </a:xfrm>
          <a:prstGeom prst="rect">
            <a:avLst/>
          </a:prstGeom>
        </p:spPr>
      </p:pic>
      <p:sp>
        <p:nvSpPr>
          <p:cNvPr id="12" name="TextBox 11">
            <a:extLst>
              <a:ext uri="{FF2B5EF4-FFF2-40B4-BE49-F238E27FC236}">
                <a16:creationId xmlns:a16="http://schemas.microsoft.com/office/drawing/2014/main" id="{2BC6E0A0-4011-4860-9498-3869D0C04CA7}"/>
              </a:ext>
            </a:extLst>
          </p:cNvPr>
          <p:cNvSpPr txBox="1"/>
          <p:nvPr/>
        </p:nvSpPr>
        <p:spPr>
          <a:xfrm>
            <a:off x="83127" y="4851562"/>
            <a:ext cx="7647709" cy="1754326"/>
          </a:xfrm>
          <a:prstGeom prst="rect">
            <a:avLst/>
          </a:prstGeom>
          <a:noFill/>
        </p:spPr>
        <p:txBody>
          <a:bodyPr wrap="square" rtlCol="0">
            <a:spAutoFit/>
          </a:bodyPr>
          <a:lstStyle/>
          <a:p>
            <a:r>
              <a:rPr lang="en-US" dirty="0"/>
              <a:t>As we see that we get different coefficients for each year but the ranges are limited to particular integers.</a:t>
            </a:r>
          </a:p>
          <a:p>
            <a:r>
              <a:rPr lang="en-US" dirty="0"/>
              <a:t>From the graphs we can visualize the ranges directly and also see that </a:t>
            </a:r>
          </a:p>
          <a:p>
            <a:r>
              <a:rPr lang="en-US" b="1" dirty="0"/>
              <a:t>R-squared</a:t>
            </a:r>
            <a:r>
              <a:rPr lang="en-US" dirty="0"/>
              <a:t> </a:t>
            </a:r>
            <a:r>
              <a:rPr lang="en-US" b="1" dirty="0"/>
              <a:t>score are pretty good </a:t>
            </a:r>
            <a:r>
              <a:rPr lang="en-US" dirty="0"/>
              <a:t>indicating they are good fits.</a:t>
            </a:r>
          </a:p>
          <a:p>
            <a:r>
              <a:rPr lang="en-US" dirty="0"/>
              <a:t>So we use these coefficients in the general relation to impute the tonnage values wherever they are nan.</a:t>
            </a:r>
            <a:endParaRPr lang="en-IN" dirty="0"/>
          </a:p>
        </p:txBody>
      </p:sp>
      <p:graphicFrame>
        <p:nvGraphicFramePr>
          <p:cNvPr id="8" name="Chart 7">
            <a:extLst>
              <a:ext uri="{FF2B5EF4-FFF2-40B4-BE49-F238E27FC236}">
                <a16:creationId xmlns:a16="http://schemas.microsoft.com/office/drawing/2014/main" id="{A7C82B72-9F04-4789-AD24-51F4677F0542}"/>
              </a:ext>
            </a:extLst>
          </p:cNvPr>
          <p:cNvGraphicFramePr/>
          <p:nvPr>
            <p:extLst>
              <p:ext uri="{D42A27DB-BD31-4B8C-83A1-F6EECF244321}">
                <p14:modId xmlns:p14="http://schemas.microsoft.com/office/powerpoint/2010/main" val="2577306739"/>
              </p:ext>
            </p:extLst>
          </p:nvPr>
        </p:nvGraphicFramePr>
        <p:xfrm>
          <a:off x="7730836" y="566305"/>
          <a:ext cx="4359562" cy="2400300"/>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a16="http://schemas.microsoft.com/office/drawing/2014/main" id="{625B4B91-9AE0-40C4-91D7-75DCFEE62AE2}"/>
              </a:ext>
            </a:extLst>
          </p:cNvPr>
          <p:cNvSpPr>
            <a:spLocks noGrp="1"/>
          </p:cNvSpPr>
          <p:nvPr>
            <p:ph type="sldNum" sz="quarter" idx="12"/>
          </p:nvPr>
        </p:nvSpPr>
        <p:spPr/>
        <p:txBody>
          <a:bodyPr/>
          <a:lstStyle/>
          <a:p>
            <a:fld id="{95B4D64B-AD1A-4C10-89B4-B06C158CC4B2}" type="slidenum">
              <a:rPr lang="en-IN" smtClean="0"/>
              <a:t>18</a:t>
            </a:fld>
            <a:endParaRPr lang="en-IN"/>
          </a:p>
        </p:txBody>
      </p:sp>
    </p:spTree>
    <p:extLst>
      <p:ext uri="{BB962C8B-B14F-4D97-AF65-F5344CB8AC3E}">
        <p14:creationId xmlns:p14="http://schemas.microsoft.com/office/powerpoint/2010/main" val="177665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3141-04C9-4400-A005-5249B79DE20B}"/>
              </a:ext>
            </a:extLst>
          </p:cNvPr>
          <p:cNvSpPr>
            <a:spLocks noGrp="1"/>
          </p:cNvSpPr>
          <p:nvPr>
            <p:ph type="title"/>
          </p:nvPr>
        </p:nvSpPr>
        <p:spPr>
          <a:xfrm>
            <a:off x="0" y="365125"/>
            <a:ext cx="11353800" cy="503093"/>
          </a:xfrm>
        </p:spPr>
        <p:txBody>
          <a:bodyPr>
            <a:normAutofit/>
          </a:bodyPr>
          <a:lstStyle/>
          <a:p>
            <a:r>
              <a:rPr lang="en-US" sz="2800" b="1" dirty="0"/>
              <a:t>General plots after imputation: All years had the same trend as follows</a:t>
            </a:r>
            <a:endParaRPr lang="en-IN" sz="2800" b="1" dirty="0"/>
          </a:p>
        </p:txBody>
      </p:sp>
      <p:pic>
        <p:nvPicPr>
          <p:cNvPr id="5" name="Content Placeholder 4">
            <a:extLst>
              <a:ext uri="{FF2B5EF4-FFF2-40B4-BE49-F238E27FC236}">
                <a16:creationId xmlns:a16="http://schemas.microsoft.com/office/drawing/2014/main" id="{00FB1975-E6EC-4BE8-BB00-42E16D3DC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6" y="868218"/>
            <a:ext cx="6031346" cy="2955637"/>
          </a:xfrm>
        </p:spPr>
      </p:pic>
      <p:pic>
        <p:nvPicPr>
          <p:cNvPr id="7" name="Picture 6">
            <a:extLst>
              <a:ext uri="{FF2B5EF4-FFF2-40B4-BE49-F238E27FC236}">
                <a16:creationId xmlns:a16="http://schemas.microsoft.com/office/drawing/2014/main" id="{5999D049-10EE-413E-A926-3085564A7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729" y="868218"/>
            <a:ext cx="5800725" cy="2955637"/>
          </a:xfrm>
          <a:prstGeom prst="rect">
            <a:avLst/>
          </a:prstGeom>
        </p:spPr>
      </p:pic>
      <p:pic>
        <p:nvPicPr>
          <p:cNvPr id="9" name="Picture 8">
            <a:extLst>
              <a:ext uri="{FF2B5EF4-FFF2-40B4-BE49-F238E27FC236}">
                <a16:creationId xmlns:a16="http://schemas.microsoft.com/office/drawing/2014/main" id="{2323DB46-298E-4A63-977C-CF8D2A2FF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5" y="3902362"/>
            <a:ext cx="6046067" cy="2858656"/>
          </a:xfrm>
          <a:prstGeom prst="rect">
            <a:avLst/>
          </a:prstGeom>
        </p:spPr>
      </p:pic>
      <p:pic>
        <p:nvPicPr>
          <p:cNvPr id="11" name="Picture 10">
            <a:extLst>
              <a:ext uri="{FF2B5EF4-FFF2-40B4-BE49-F238E27FC236}">
                <a16:creationId xmlns:a16="http://schemas.microsoft.com/office/drawing/2014/main" id="{12C02E8E-70E7-4A9C-B91C-842A2A9B7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2728" y="3902362"/>
            <a:ext cx="5800725" cy="2858656"/>
          </a:xfrm>
          <a:prstGeom prst="rect">
            <a:avLst/>
          </a:prstGeom>
        </p:spPr>
      </p:pic>
      <p:sp>
        <p:nvSpPr>
          <p:cNvPr id="3" name="Slide Number Placeholder 2">
            <a:extLst>
              <a:ext uri="{FF2B5EF4-FFF2-40B4-BE49-F238E27FC236}">
                <a16:creationId xmlns:a16="http://schemas.microsoft.com/office/drawing/2014/main" id="{17AE4154-3737-43F9-AB7F-9EE8C4D59218}"/>
              </a:ext>
            </a:extLst>
          </p:cNvPr>
          <p:cNvSpPr>
            <a:spLocks noGrp="1"/>
          </p:cNvSpPr>
          <p:nvPr>
            <p:ph type="sldNum" sz="quarter" idx="12"/>
          </p:nvPr>
        </p:nvSpPr>
        <p:spPr/>
        <p:txBody>
          <a:bodyPr/>
          <a:lstStyle/>
          <a:p>
            <a:fld id="{95B4D64B-AD1A-4C10-89B4-B06C158CC4B2}" type="slidenum">
              <a:rPr lang="en-IN" smtClean="0"/>
              <a:t>19</a:t>
            </a:fld>
            <a:endParaRPr lang="en-IN"/>
          </a:p>
        </p:txBody>
      </p:sp>
    </p:spTree>
    <p:extLst>
      <p:ext uri="{BB962C8B-B14F-4D97-AF65-F5344CB8AC3E}">
        <p14:creationId xmlns:p14="http://schemas.microsoft.com/office/powerpoint/2010/main" val="249073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936F-552B-4B6E-8979-62BC67020DFE}"/>
              </a:ext>
            </a:extLst>
          </p:cNvPr>
          <p:cNvSpPr>
            <a:spLocks noGrp="1"/>
          </p:cNvSpPr>
          <p:nvPr>
            <p:ph type="title"/>
          </p:nvPr>
        </p:nvSpPr>
        <p:spPr>
          <a:xfrm>
            <a:off x="838200" y="152401"/>
            <a:ext cx="10515600" cy="52863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FC9DF8A-7C83-43B9-9029-F7734BDF633B}"/>
              </a:ext>
            </a:extLst>
          </p:cNvPr>
          <p:cNvSpPr>
            <a:spLocks noGrp="1"/>
          </p:cNvSpPr>
          <p:nvPr>
            <p:ph idx="1"/>
          </p:nvPr>
        </p:nvSpPr>
        <p:spPr>
          <a:xfrm>
            <a:off x="838200" y="1320800"/>
            <a:ext cx="10515600" cy="5384799"/>
          </a:xfrm>
        </p:spPr>
        <p:txBody>
          <a:bodyPr>
            <a:normAutofit fontScale="85000" lnSpcReduction="10000"/>
          </a:bodyPr>
          <a:lstStyle/>
          <a:p>
            <a:pPr marL="0" indent="0" algn="just">
              <a:spcBef>
                <a:spcPts val="460"/>
              </a:spcBef>
              <a:spcAft>
                <a:spcPts val="0"/>
              </a:spcAft>
              <a:buNone/>
            </a:pPr>
            <a:r>
              <a:rPr lang="en-US" sz="1800" dirty="0">
                <a:solidFill>
                  <a:srgbClr val="010003"/>
                </a:solidFill>
                <a:effectLst/>
                <a:latin typeface="Arial" panose="020B0604020202020204" pitchFamily="34" charset="0"/>
                <a:ea typeface="Arial" panose="020B0604020202020204" pitchFamily="34" charset="0"/>
              </a:rPr>
              <a:t>To Whom it May Concern</a:t>
            </a:r>
            <a:r>
              <a:rPr lang="en-US"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Arial" panose="020B0604020202020204" pitchFamily="34" charset="0"/>
                <a:ea typeface="Arial" panose="020B0604020202020204" pitchFamily="34" charset="0"/>
              </a:rPr>
              <a:t>As an associate professor in Arctic Marine Technology at the Norwegian University of Science and Technology (NTNU), Department of Marine Technology, and a member of the ISSC committee on Ocean Space Utilization, I have had the pleasure of mentoring Mrinal Yadav </a:t>
            </a:r>
            <a:r>
              <a:rPr lang="en-US" sz="1800" dirty="0">
                <a:solidFill>
                  <a:srgbClr val="010003"/>
                </a:solidFill>
                <a:effectLst/>
                <a:latin typeface="Arial" panose="020B0604020202020204" pitchFamily="34" charset="0"/>
                <a:ea typeface="Arial" panose="020B0604020202020204" pitchFamily="34" charset="0"/>
              </a:rPr>
              <a:t>from 05.2021 to 07.2021 during his online internship at NTNU within </a:t>
            </a:r>
            <a:r>
              <a:rPr lang="en-US" sz="1800" dirty="0">
                <a:effectLst/>
                <a:latin typeface="Arial" panose="020B0604020202020204" pitchFamily="34" charset="0"/>
                <a:ea typeface="Arial" panose="020B0604020202020204" pitchFamily="34" charset="0"/>
              </a:rPr>
              <a:t>AI for multi- scale data processing, fusion, and uncertainty estimation. I am happy to provide Mr. Mrinal with a general recommendation letter.</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Arial" panose="020B0604020202020204" pitchFamily="34" charset="0"/>
                <a:ea typeface="Arial" panose="020B0604020202020204" pitchFamily="34" charset="0"/>
              </a:rPr>
              <a:t>Mr. Mrinal is a dedicated and hardworking person with a good knowledge of programing languages, especially Python. He has an aptitude for data analysis and seems to pick up any coding related work easily. </a:t>
            </a:r>
            <a:r>
              <a:rPr lang="en-US" sz="1800" dirty="0">
                <a:solidFill>
                  <a:srgbClr val="010003"/>
                </a:solidFill>
                <a:effectLst/>
                <a:latin typeface="Arial" panose="020B0604020202020204" pitchFamily="34" charset="0"/>
                <a:ea typeface="Arial" panose="020B0604020202020204" pitchFamily="34" charset="0"/>
              </a:rPr>
              <a:t>During the internship </a:t>
            </a:r>
            <a:r>
              <a:rPr lang="en-US" sz="1800" dirty="0">
                <a:effectLst/>
                <a:latin typeface="Arial" panose="020B0604020202020204" pitchFamily="34" charset="0"/>
                <a:ea typeface="Arial" panose="020B0604020202020204" pitchFamily="34" charset="0"/>
              </a:rPr>
              <a:t>Mr. Mrinal performed analysis of fish landings, implemented several machine learning models for catch prediction, and critically assess the results. </a:t>
            </a:r>
            <a:r>
              <a:rPr lang="en-US" sz="1800" dirty="0">
                <a:solidFill>
                  <a:srgbClr val="010003"/>
                </a:solidFill>
                <a:effectLst/>
                <a:latin typeface="Arial" panose="020B0604020202020204" pitchFamily="34" charset="0"/>
                <a:ea typeface="Arial" panose="020B0604020202020204" pitchFamily="34" charset="0"/>
              </a:rPr>
              <a:t>He was found to be proactive, punctual, and inquisitive who demonstrated a good work ethic and interpersonal skills. He carried out all the research tasks that were assigned to him and completed the work within the mentioned deadlines. </a:t>
            </a:r>
            <a:r>
              <a:rPr lang="en-US" sz="1800" dirty="0">
                <a:effectLst/>
                <a:latin typeface="Arial" panose="020B0604020202020204" pitchFamily="34" charset="0"/>
                <a:ea typeface="Arial" panose="020B0604020202020204" pitchFamily="34" charset="0"/>
              </a:rPr>
              <a:t>During the internship, Mr. Mrinal demonstrated independent thinking skills and strong interest in the topic being studied and is currently writing a journal paper based on the findings.</a:t>
            </a:r>
            <a:endParaRPr lang="en-IN" sz="1800" dirty="0">
              <a:latin typeface="Arial" panose="020B0604020202020204" pitchFamily="34" charset="0"/>
              <a:ea typeface="Arial" panose="020B0604020202020204" pitchFamily="34" charset="0"/>
            </a:endParaRPr>
          </a:p>
          <a:p>
            <a:pPr marL="0" indent="0">
              <a:spcBef>
                <a:spcPts val="25"/>
              </a:spcBef>
              <a:buNone/>
            </a:pPr>
            <a:endParaRPr lang="en-US"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Arial" panose="020B0604020202020204" pitchFamily="34" charset="0"/>
                <a:ea typeface="Arial" panose="020B0604020202020204" pitchFamily="34" charset="0"/>
              </a:rPr>
              <a:t>I see a bright future for him and hope he will be granted the opportunities he deserves. Do not hesitate to contact me for any reason.</a:t>
            </a:r>
          </a:p>
          <a:p>
            <a:pPr marL="0" indent="0">
              <a:spcBef>
                <a:spcPts val="25"/>
              </a:spcBef>
              <a:buNone/>
            </a:pPr>
            <a:r>
              <a:rPr lang="en-US" sz="1800" dirty="0">
                <a:latin typeface="Arial" panose="020B0604020202020204" pitchFamily="34" charset="0"/>
                <a:ea typeface="Arial" panose="020B0604020202020204" pitchFamily="34" charset="0"/>
              </a:rPr>
              <a:t>Sincerely,</a:t>
            </a:r>
          </a:p>
          <a:p>
            <a:pPr marL="0" marR="426720" indent="0">
              <a:lnSpc>
                <a:spcPts val="3350"/>
              </a:lnSpc>
              <a:spcBef>
                <a:spcPts val="15"/>
              </a:spcBef>
              <a:spcAft>
                <a:spcPts val="0"/>
              </a:spcAft>
              <a:buNone/>
            </a:pPr>
            <a:endParaRPr lang="en-IN" sz="1800" dirty="0">
              <a:effectLst/>
              <a:latin typeface="Arial" panose="020B0604020202020204" pitchFamily="34" charset="0"/>
              <a:ea typeface="Arial" panose="020B0604020202020204" pitchFamily="34" charset="0"/>
            </a:endParaRPr>
          </a:p>
          <a:p>
            <a:pPr marL="0" indent="0">
              <a:spcBef>
                <a:spcPts val="750"/>
              </a:spcBef>
              <a:spcAft>
                <a:spcPts val="0"/>
              </a:spcAft>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indent="0">
              <a:spcBef>
                <a:spcPts val="750"/>
              </a:spcBef>
              <a:spcAft>
                <a:spcPts val="0"/>
              </a:spcAft>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indent="0">
              <a:spcBef>
                <a:spcPts val="750"/>
              </a:spcBef>
              <a:spcAft>
                <a:spcPts val="0"/>
              </a:spcAft>
              <a:buNone/>
            </a:pPr>
            <a:r>
              <a:rPr lang="en-US" sz="1800" dirty="0">
                <a:effectLst/>
                <a:latin typeface="Times New Roman" panose="02020603050405020304" pitchFamily="18" charset="0"/>
                <a:ea typeface="Arial" panose="020B0604020202020204" pitchFamily="34" charset="0"/>
                <a:cs typeface="Arial" panose="020B0604020202020204" pitchFamily="34" charset="0"/>
              </a:rPr>
              <a:t>E</a:t>
            </a:r>
            <a:r>
              <a:rPr lang="en-US" sz="1800" cap="small" spc="5" dirty="0">
                <a:effectLst/>
                <a:latin typeface="Times New Roman" panose="02020603050405020304" pitchFamily="18" charset="0"/>
                <a:ea typeface="Arial" panose="020B0604020202020204" pitchFamily="34" charset="0"/>
                <a:cs typeface="Arial" panose="020B0604020202020204" pitchFamily="34" charset="0"/>
              </a:rPr>
              <a:t>ka</a:t>
            </a:r>
            <a:r>
              <a:rPr lang="en-US" sz="1800" cap="small" dirty="0">
                <a:effectLst/>
                <a:latin typeface="Times New Roman" panose="02020603050405020304" pitchFamily="18" charset="0"/>
                <a:ea typeface="Arial" panose="020B0604020202020204" pitchFamily="34" charset="0"/>
                <a:cs typeface="Arial" panose="020B0604020202020204" pitchFamily="34" charset="0"/>
              </a:rPr>
              <a:t>t</a:t>
            </a:r>
            <a:r>
              <a:rPr lang="en-US" sz="1800" dirty="0">
                <a:effectLst/>
                <a:latin typeface="Times New Roman" panose="02020603050405020304" pitchFamily="18" charset="0"/>
                <a:ea typeface="Arial" panose="020B0604020202020204" pitchFamily="34" charset="0"/>
                <a:cs typeface="Arial" panose="020B0604020202020204" pitchFamily="34" charset="0"/>
              </a:rPr>
              <a:t>e</a:t>
            </a:r>
            <a:r>
              <a:rPr lang="en-US" sz="1800" spc="-5" dirty="0">
                <a:effectLst/>
                <a:latin typeface="Times New Roman" panose="02020603050405020304" pitchFamily="18" charset="0"/>
                <a:ea typeface="Arial" panose="020B0604020202020204" pitchFamily="34" charset="0"/>
                <a:cs typeface="Arial" panose="020B0604020202020204" pitchFamily="34" charset="0"/>
              </a:rPr>
              <a:t>rin</a:t>
            </a:r>
            <a:r>
              <a:rPr lang="en-US" sz="1800" cap="small" dirty="0">
                <a:effectLst/>
                <a:latin typeface="Times New Roman" panose="02020603050405020304" pitchFamily="18" charset="0"/>
                <a:ea typeface="Arial" panose="020B0604020202020204" pitchFamily="34" charset="0"/>
                <a:cs typeface="Arial" panose="020B0604020202020204" pitchFamily="34" charset="0"/>
              </a:rPr>
              <a:t>a</a:t>
            </a:r>
            <a:r>
              <a:rPr lang="en-US" sz="1800" spc="15" dirty="0">
                <a:effectLst/>
                <a:latin typeface="Times New Roman" panose="02020603050405020304" pitchFamily="18" charset="0"/>
                <a:ea typeface="Arial" panose="020B0604020202020204" pitchFamily="34" charset="0"/>
                <a:cs typeface="Arial" panose="020B0604020202020204" pitchFamily="34" charset="0"/>
              </a:rPr>
              <a:t> </a:t>
            </a:r>
            <a:r>
              <a:rPr lang="en-US" sz="1800" spc="-5" dirty="0">
                <a:effectLst/>
                <a:latin typeface="Times New Roman" panose="02020603050405020304" pitchFamily="18" charset="0"/>
                <a:ea typeface="Arial" panose="020B0604020202020204" pitchFamily="34" charset="0"/>
                <a:cs typeface="Arial" panose="020B0604020202020204" pitchFamily="34" charset="0"/>
              </a:rPr>
              <a:t>Kim</a:t>
            </a:r>
            <a:r>
              <a:rPr lang="en-US" sz="1800" dirty="0">
                <a:effectLst/>
                <a:latin typeface="Times New Roman" panose="02020603050405020304" pitchFamily="18" charset="0"/>
                <a:ea typeface="Arial" panose="020B0604020202020204" pitchFamily="34" charset="0"/>
                <a:cs typeface="Arial" panose="020B0604020202020204" pitchFamily="34" charset="0"/>
              </a:rPr>
              <a:t>,</a:t>
            </a:r>
            <a:r>
              <a:rPr lang="en-US" sz="1800" spc="1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P</a:t>
            </a:r>
            <a:r>
              <a:rPr lang="en-US" sz="1800" spc="-5" dirty="0">
                <a:effectLst/>
                <a:latin typeface="Times New Roman" panose="02020603050405020304" pitchFamily="18" charset="0"/>
                <a:ea typeface="Arial" panose="020B0604020202020204" pitchFamily="34" charset="0"/>
                <a:cs typeface="Arial" panose="020B0604020202020204" pitchFamily="34" charset="0"/>
              </a:rPr>
              <a:t>hD</a:t>
            </a:r>
            <a:endParaRPr lang="en-IN" sz="1800" dirty="0">
              <a:effectLst/>
              <a:latin typeface="Arial" panose="020B0604020202020204" pitchFamily="34" charset="0"/>
              <a:ea typeface="Arial" panose="020B0604020202020204" pitchFamily="34" charset="0"/>
            </a:endParaRPr>
          </a:p>
          <a:p>
            <a:pPr marL="0" marR="3903345" indent="0">
              <a:lnSpc>
                <a:spcPct val="125000"/>
              </a:lnSpc>
              <a:spcBef>
                <a:spcPts val="520"/>
              </a:spcBef>
              <a:spcAft>
                <a:spcPts val="0"/>
              </a:spcAft>
              <a:buNone/>
            </a:pPr>
            <a:r>
              <a:rPr lang="en-US" sz="1800" dirty="0">
                <a:effectLst/>
                <a:latin typeface="Arial" panose="020B0604020202020204" pitchFamily="34" charset="0"/>
                <a:ea typeface="Arial" panose="020B0604020202020204" pitchFamily="34" charset="0"/>
              </a:rPr>
              <a:t>Associate Professor, Onsager Fellow Department of Marine Technology, NTNU</a:t>
            </a:r>
            <a:endParaRPr lang="en-IN" sz="1800" dirty="0">
              <a:effectLst/>
              <a:latin typeface="Arial" panose="020B0604020202020204" pitchFamily="34" charset="0"/>
              <a:ea typeface="Arial" panose="020B0604020202020204" pitchFamily="34" charset="0"/>
            </a:endParaRPr>
          </a:p>
          <a:p>
            <a:pPr marL="0" indent="0">
              <a:spcBef>
                <a:spcPts val="15"/>
              </a:spcBef>
              <a:spcAft>
                <a:spcPts val="0"/>
              </a:spcAft>
              <a:buNone/>
            </a:pPr>
            <a:r>
              <a:rPr lang="en-US" sz="1800" dirty="0">
                <a:effectLst/>
                <a:latin typeface="Arial" panose="020B0604020202020204" pitchFamily="34" charset="0"/>
                <a:ea typeface="Arial" panose="020B0604020202020204" pitchFamily="34" charset="0"/>
              </a:rPr>
              <a:t>Member of the International ISSC Committee on Ocean Space Utilization </a:t>
            </a:r>
            <a:endParaRPr lang="en-IN" sz="1800" dirty="0">
              <a:effectLst/>
              <a:latin typeface="Arial" panose="020B0604020202020204" pitchFamily="34" charset="0"/>
              <a:ea typeface="Arial" panose="020B0604020202020204" pitchFamily="34" charset="0"/>
            </a:endParaRPr>
          </a:p>
          <a:p>
            <a:endParaRPr lang="en-IN" dirty="0"/>
          </a:p>
        </p:txBody>
      </p:sp>
      <p:pic>
        <p:nvPicPr>
          <p:cNvPr id="16" name="image2.png">
            <a:extLst>
              <a:ext uri="{FF2B5EF4-FFF2-40B4-BE49-F238E27FC236}">
                <a16:creationId xmlns:a16="http://schemas.microsoft.com/office/drawing/2014/main" id="{35072739-F4F8-45E6-BDEB-29E7A8F79276}"/>
              </a:ext>
            </a:extLst>
          </p:cNvPr>
          <p:cNvPicPr>
            <a:picLocks noChangeAspect="1"/>
          </p:cNvPicPr>
          <p:nvPr/>
        </p:nvPicPr>
        <p:blipFill>
          <a:blip r:embed="rId2" cstate="print"/>
          <a:stretch>
            <a:fillRect/>
          </a:stretch>
        </p:blipFill>
        <p:spPr>
          <a:xfrm>
            <a:off x="1101032" y="4725670"/>
            <a:ext cx="605790" cy="811530"/>
          </a:xfrm>
          <a:prstGeom prst="rect">
            <a:avLst/>
          </a:prstGeom>
        </p:spPr>
      </p:pic>
      <p:pic>
        <p:nvPicPr>
          <p:cNvPr id="14" name="Picture 13">
            <a:extLst>
              <a:ext uri="{FF2B5EF4-FFF2-40B4-BE49-F238E27FC236}">
                <a16:creationId xmlns:a16="http://schemas.microsoft.com/office/drawing/2014/main" id="{445EE028-2C8A-49AE-808B-C34654BD4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13002"/>
            <a:ext cx="2856345" cy="1136072"/>
          </a:xfrm>
          <a:prstGeom prst="rect">
            <a:avLst/>
          </a:prstGeom>
        </p:spPr>
      </p:pic>
      <p:sp>
        <p:nvSpPr>
          <p:cNvPr id="15" name="Slide Number Placeholder 14">
            <a:extLst>
              <a:ext uri="{FF2B5EF4-FFF2-40B4-BE49-F238E27FC236}">
                <a16:creationId xmlns:a16="http://schemas.microsoft.com/office/drawing/2014/main" id="{7F6F582B-A8D0-40B2-9C3C-FFE8E04B8EFF}"/>
              </a:ext>
            </a:extLst>
          </p:cNvPr>
          <p:cNvSpPr>
            <a:spLocks noGrp="1"/>
          </p:cNvSpPr>
          <p:nvPr>
            <p:ph type="sldNum" sz="quarter" idx="12"/>
          </p:nvPr>
        </p:nvSpPr>
        <p:spPr/>
        <p:txBody>
          <a:bodyPr/>
          <a:lstStyle/>
          <a:p>
            <a:fld id="{95B4D64B-AD1A-4C10-89B4-B06C158CC4B2}" type="slidenum">
              <a:rPr lang="en-IN" smtClean="0"/>
              <a:t>2</a:t>
            </a:fld>
            <a:endParaRPr lang="en-IN"/>
          </a:p>
        </p:txBody>
      </p:sp>
    </p:spTree>
    <p:extLst>
      <p:ext uri="{BB962C8B-B14F-4D97-AF65-F5344CB8AC3E}">
        <p14:creationId xmlns:p14="http://schemas.microsoft.com/office/powerpoint/2010/main" val="958942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ECDD-3D66-4A59-B2A7-C9972043EC58}"/>
              </a:ext>
            </a:extLst>
          </p:cNvPr>
          <p:cNvSpPr>
            <a:spLocks noGrp="1"/>
          </p:cNvSpPr>
          <p:nvPr>
            <p:ph type="title"/>
          </p:nvPr>
        </p:nvSpPr>
        <p:spPr>
          <a:xfrm>
            <a:off x="258618" y="365125"/>
            <a:ext cx="11095182" cy="641639"/>
          </a:xfrm>
        </p:spPr>
        <p:txBody>
          <a:bodyPr>
            <a:normAutofit fontScale="90000"/>
          </a:bodyPr>
          <a:lstStyle/>
          <a:p>
            <a:r>
              <a:rPr lang="en-US" sz="2800" b="1" dirty="0">
                <a:effectLst/>
                <a:latin typeface="Times New Roman" panose="02020603050405020304" pitchFamily="18" charset="0"/>
                <a:ea typeface="Times New Roman" panose="02020603050405020304" pitchFamily="18" charset="0"/>
              </a:rPr>
              <a:t>Elementary Analysis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6D560A-9409-47F0-A426-607AAA461B5D}"/>
              </a:ext>
            </a:extLst>
          </p:cNvPr>
          <p:cNvSpPr>
            <a:spLocks noGrp="1"/>
          </p:cNvSpPr>
          <p:nvPr>
            <p:ph idx="1"/>
          </p:nvPr>
        </p:nvSpPr>
        <p:spPr>
          <a:xfrm>
            <a:off x="258618" y="840509"/>
            <a:ext cx="5745018" cy="5652366"/>
          </a:xfrm>
        </p:spPr>
        <p:txBody>
          <a:bodyPr/>
          <a:lstStyle/>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We have performed elementary analysis on data (complete with cleaning) and then did clustering of complete data this is just to get an idea of what the data clusters might look like with respect to parameters like vessel length and the species of fish.</a:t>
            </a:r>
            <a:endParaRPr lang="en-IN"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Since the data is cleaned to a certain level, we perform cluster analysis where we cluster the vessels based on the characteristic that might affect the catch. For purpose of analysis, we will be considering top 5 species (180 total species) with respect to catch.</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B92A83-176F-478A-968B-7714F1E83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 y="3967711"/>
            <a:ext cx="4741949" cy="2525164"/>
          </a:xfrm>
          <a:prstGeom prst="rect">
            <a:avLst/>
          </a:prstGeom>
        </p:spPr>
      </p:pic>
      <p:pic>
        <p:nvPicPr>
          <p:cNvPr id="5" name="Picture 4">
            <a:extLst>
              <a:ext uri="{FF2B5EF4-FFF2-40B4-BE49-F238E27FC236}">
                <a16:creationId xmlns:a16="http://schemas.microsoft.com/office/drawing/2014/main" id="{F98F5BB4-61D9-4A17-865C-7C3AE98F7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456" y="4057792"/>
            <a:ext cx="4380344" cy="2347424"/>
          </a:xfrm>
          <a:prstGeom prst="rect">
            <a:avLst/>
          </a:prstGeom>
        </p:spPr>
      </p:pic>
      <p:pic>
        <p:nvPicPr>
          <p:cNvPr id="7" name="Picture 6">
            <a:extLst>
              <a:ext uri="{FF2B5EF4-FFF2-40B4-BE49-F238E27FC236}">
                <a16:creationId xmlns:a16="http://schemas.microsoft.com/office/drawing/2014/main" id="{8E9F422E-964D-4AB9-88A5-32728C442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456" y="922336"/>
            <a:ext cx="4380344" cy="2578245"/>
          </a:xfrm>
          <a:prstGeom prst="rect">
            <a:avLst/>
          </a:prstGeom>
        </p:spPr>
      </p:pic>
      <p:sp>
        <p:nvSpPr>
          <p:cNvPr id="6" name="Slide Number Placeholder 5">
            <a:extLst>
              <a:ext uri="{FF2B5EF4-FFF2-40B4-BE49-F238E27FC236}">
                <a16:creationId xmlns:a16="http://schemas.microsoft.com/office/drawing/2014/main" id="{25A2209B-FF59-42D4-A980-4A77C1DCE3F3}"/>
              </a:ext>
            </a:extLst>
          </p:cNvPr>
          <p:cNvSpPr>
            <a:spLocks noGrp="1"/>
          </p:cNvSpPr>
          <p:nvPr>
            <p:ph type="sldNum" sz="quarter" idx="12"/>
          </p:nvPr>
        </p:nvSpPr>
        <p:spPr/>
        <p:txBody>
          <a:bodyPr/>
          <a:lstStyle/>
          <a:p>
            <a:fld id="{95B4D64B-AD1A-4C10-89B4-B06C158CC4B2}" type="slidenum">
              <a:rPr lang="en-IN" smtClean="0"/>
              <a:t>20</a:t>
            </a:fld>
            <a:endParaRPr lang="en-IN"/>
          </a:p>
        </p:txBody>
      </p:sp>
    </p:spTree>
    <p:extLst>
      <p:ext uri="{BB962C8B-B14F-4D97-AF65-F5344CB8AC3E}">
        <p14:creationId xmlns:p14="http://schemas.microsoft.com/office/powerpoint/2010/main" val="208614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5EE3-1CFD-49A9-9ADD-AE7DF1920E81}"/>
              </a:ext>
            </a:extLst>
          </p:cNvPr>
          <p:cNvSpPr>
            <a:spLocks noGrp="1"/>
          </p:cNvSpPr>
          <p:nvPr>
            <p:ph type="title"/>
          </p:nvPr>
        </p:nvSpPr>
        <p:spPr>
          <a:xfrm>
            <a:off x="221673" y="337417"/>
            <a:ext cx="11132127" cy="530802"/>
          </a:xfrm>
        </p:spPr>
        <p:txBody>
          <a:bodyPr>
            <a:normAutofit fontScale="90000"/>
          </a:bodyPr>
          <a:lstStyle/>
          <a:p>
            <a:r>
              <a:rPr lang="en-US" sz="3600" b="1" dirty="0"/>
              <a:t>Analysis continued</a:t>
            </a:r>
            <a:endParaRPr lang="en-IN" sz="3600" b="1" dirty="0"/>
          </a:p>
        </p:txBody>
      </p:sp>
      <p:sp>
        <p:nvSpPr>
          <p:cNvPr id="3" name="Content Placeholder 2">
            <a:extLst>
              <a:ext uri="{FF2B5EF4-FFF2-40B4-BE49-F238E27FC236}">
                <a16:creationId xmlns:a16="http://schemas.microsoft.com/office/drawing/2014/main" id="{6ED8F72E-93F0-4B45-A619-783392667AE5}"/>
              </a:ext>
            </a:extLst>
          </p:cNvPr>
          <p:cNvSpPr>
            <a:spLocks noGrp="1"/>
          </p:cNvSpPr>
          <p:nvPr>
            <p:ph idx="1"/>
          </p:nvPr>
        </p:nvSpPr>
        <p:spPr>
          <a:xfrm>
            <a:off x="221673" y="895928"/>
            <a:ext cx="5791200" cy="5661890"/>
          </a:xfrm>
        </p:spPr>
        <p:txBody>
          <a:bodyPr>
            <a:normAutofit/>
          </a:bodyPr>
          <a:lstStyle/>
          <a:p>
            <a:r>
              <a:rPr lang="en-US" sz="1800" dirty="0">
                <a:effectLst/>
                <a:latin typeface="Times New Roman" panose="02020603050405020304" pitchFamily="18" charset="0"/>
                <a:ea typeface="Times New Roman" panose="02020603050405020304" pitchFamily="18" charset="0"/>
              </a:rPr>
              <a:t>Moreover, we can infer that certain gears/tools have been excessively used for fishing and hence have caught more fishes than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shows that the gears 11, 51 and 53 have caught the most fish over the past years. They correspond to the following gears – 11: Purse seine; 53: Floating trawl and 51: Bottom trawl.</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our analysis there are 239 unique fishing locations (cleaned data) out of which 151 locations are in the north model and remaining 88 locations are there in the south model and here in this paper we focus on the south model</a:t>
            </a:r>
            <a:r>
              <a:rPr lang="en-IN" sz="1200" dirty="0">
                <a:effectLst/>
              </a:rPr>
              <a:t> .</a:t>
            </a:r>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the fishing location for south model. As we move away from the coast the sea depth will start to increase making the water waves to be high and more dangerous for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fishing.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5FEC55B-6C36-49C3-A3AF-5941D3223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654" y="944418"/>
            <a:ext cx="4627417" cy="2601364"/>
          </a:xfrm>
          <a:prstGeom prst="rect">
            <a:avLst/>
          </a:prstGeom>
        </p:spPr>
      </p:pic>
      <p:pic>
        <p:nvPicPr>
          <p:cNvPr id="5" name="image1.png">
            <a:extLst>
              <a:ext uri="{FF2B5EF4-FFF2-40B4-BE49-F238E27FC236}">
                <a16:creationId xmlns:a16="http://schemas.microsoft.com/office/drawing/2014/main" id="{B0C79422-0AB8-4C0A-8A79-DD7D64A7281D}"/>
              </a:ext>
            </a:extLst>
          </p:cNvPr>
          <p:cNvPicPr>
            <a:picLocks noChangeAspect="1"/>
          </p:cNvPicPr>
          <p:nvPr/>
        </p:nvPicPr>
        <p:blipFill>
          <a:blip r:embed="rId3" cstate="print"/>
          <a:stretch>
            <a:fillRect/>
          </a:stretch>
        </p:blipFill>
        <p:spPr>
          <a:xfrm>
            <a:off x="6668655" y="4076527"/>
            <a:ext cx="4627418" cy="2601364"/>
          </a:xfrm>
          <a:prstGeom prst="rect">
            <a:avLst/>
          </a:prstGeom>
        </p:spPr>
      </p:pic>
      <p:sp>
        <p:nvSpPr>
          <p:cNvPr id="6" name="Slide Number Placeholder 5">
            <a:extLst>
              <a:ext uri="{FF2B5EF4-FFF2-40B4-BE49-F238E27FC236}">
                <a16:creationId xmlns:a16="http://schemas.microsoft.com/office/drawing/2014/main" id="{F7E3AC48-BC63-411D-99E1-ABE4F0905DCA}"/>
              </a:ext>
            </a:extLst>
          </p:cNvPr>
          <p:cNvSpPr>
            <a:spLocks noGrp="1"/>
          </p:cNvSpPr>
          <p:nvPr>
            <p:ph type="sldNum" sz="quarter" idx="12"/>
          </p:nvPr>
        </p:nvSpPr>
        <p:spPr/>
        <p:txBody>
          <a:bodyPr/>
          <a:lstStyle/>
          <a:p>
            <a:fld id="{95B4D64B-AD1A-4C10-89B4-B06C158CC4B2}" type="slidenum">
              <a:rPr lang="en-IN" smtClean="0"/>
              <a:t>21</a:t>
            </a:fld>
            <a:endParaRPr lang="en-IN"/>
          </a:p>
        </p:txBody>
      </p:sp>
    </p:spTree>
    <p:extLst>
      <p:ext uri="{BB962C8B-B14F-4D97-AF65-F5344CB8AC3E}">
        <p14:creationId xmlns:p14="http://schemas.microsoft.com/office/powerpoint/2010/main" val="169513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CF21-9924-4484-8FA8-ED5B3B815898}"/>
              </a:ext>
            </a:extLst>
          </p:cNvPr>
          <p:cNvSpPr>
            <a:spLocks noGrp="1"/>
          </p:cNvSpPr>
          <p:nvPr>
            <p:ph type="title"/>
          </p:nvPr>
        </p:nvSpPr>
        <p:spPr>
          <a:xfrm>
            <a:off x="175491" y="365126"/>
            <a:ext cx="11178309" cy="429202"/>
          </a:xfrm>
        </p:spPr>
        <p:txBody>
          <a:bodyPr>
            <a:normAutofit fontScale="90000"/>
          </a:bodyPr>
          <a:lstStyle/>
          <a:p>
            <a:r>
              <a:rPr lang="en-US" sz="2800" b="1" dirty="0">
                <a:effectLst/>
                <a:latin typeface="Times New Roman" panose="02020603050405020304" pitchFamily="18" charset="0"/>
                <a:ea typeface="Times New Roman" panose="02020603050405020304" pitchFamily="18" charset="0"/>
              </a:rPr>
              <a:t>Some more data preprocessing: Preparing data for input in model</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6020CD5-F827-48FC-961D-0A2EF4DE335B}"/>
              </a:ext>
            </a:extLst>
          </p:cNvPr>
          <p:cNvSpPr>
            <a:spLocks noGrp="1"/>
          </p:cNvSpPr>
          <p:nvPr>
            <p:ph idx="1"/>
          </p:nvPr>
        </p:nvSpPr>
        <p:spPr>
          <a:xfrm>
            <a:off x="267855" y="665018"/>
            <a:ext cx="5412509" cy="5827856"/>
          </a:xfrm>
        </p:spPr>
        <p:txBody>
          <a:bodyPr>
            <a:normAutofit lnSpcReduction="10000"/>
          </a:bodyPr>
          <a:lstStyle/>
          <a:p>
            <a:pPr marR="24130" algn="just"/>
            <a:r>
              <a:rPr lang="en-US" sz="1800" dirty="0">
                <a:effectLst/>
                <a:latin typeface="Times New Roman" panose="02020603050405020304" pitchFamily="18" charset="0"/>
                <a:ea typeface="Times New Roman" panose="02020603050405020304" pitchFamily="18" charset="0"/>
              </a:rPr>
              <a:t> we have analyzed specific group of vessels (length lesser than 10m) and species (specific codes for cod fish). We created two more column namely gear code frequency and product condition code  frequency which indicated the number of times a particular gear/tool was used and the number of times the product had a particular condition respectively. </a:t>
            </a:r>
          </a:p>
          <a:p>
            <a:pPr marR="24130" algn="just"/>
            <a:r>
              <a:rPr lang="en-US" sz="1800" dirty="0">
                <a:effectLst/>
                <a:latin typeface="Times New Roman" panose="02020603050405020304" pitchFamily="18" charset="0"/>
                <a:ea typeface="Times New Roman" panose="02020603050405020304" pitchFamily="18" charset="0"/>
              </a:rPr>
              <a:t>We have removed those entries where the frequency of gear code and product condition code was less than 1000 to handle outliers. We observe that the catch is a very dispersed value. We calculated the number of times the catch was in a particular range and got the following results.</a:t>
            </a:r>
          </a:p>
          <a:p>
            <a:pPr marL="70485" marR="24130" algn="just"/>
            <a:r>
              <a:rPr lang="en-US" sz="1800" dirty="0">
                <a:effectLst/>
                <a:latin typeface="Times New Roman" panose="02020603050405020304" pitchFamily="18" charset="0"/>
                <a:ea typeface="Times New Roman" panose="02020603050405020304" pitchFamily="18" charset="0"/>
              </a:rPr>
              <a:t>as we see that the distribution is quite dispersed, making certain ranges act like a outlier(noise). Hence, we just consider the catch from 10kg to 4000kg.</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Now we divide our data into 2 parts based on longitudes and latitudes, we call one the south part and the other one the north part. In this paper we discuss the south part of data. We take the range of latitudes and arithmetically divide it into south and north. This  south part is essentially the fishing locations in the North Sea</a:t>
            </a:r>
            <a:r>
              <a:rPr lang="en-IN" sz="1200" dirty="0">
                <a:effectLst/>
              </a:rPr>
              <a:t> </a:t>
            </a:r>
            <a:r>
              <a:rPr lang="en-US" sz="1800" dirty="0">
                <a:latin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24130" algn="just"/>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A978A57-7BF8-4768-A3F5-453005F91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472" y="1147540"/>
            <a:ext cx="4858327" cy="2353042"/>
          </a:xfrm>
          <a:prstGeom prst="rect">
            <a:avLst/>
          </a:prstGeom>
        </p:spPr>
      </p:pic>
      <p:sp>
        <p:nvSpPr>
          <p:cNvPr id="4" name="Slide Number Placeholder 3">
            <a:extLst>
              <a:ext uri="{FF2B5EF4-FFF2-40B4-BE49-F238E27FC236}">
                <a16:creationId xmlns:a16="http://schemas.microsoft.com/office/drawing/2014/main" id="{D606F34A-5927-42B3-8870-7DF2B21CD4E2}"/>
              </a:ext>
            </a:extLst>
          </p:cNvPr>
          <p:cNvSpPr>
            <a:spLocks noGrp="1"/>
          </p:cNvSpPr>
          <p:nvPr>
            <p:ph type="sldNum" sz="quarter" idx="12"/>
          </p:nvPr>
        </p:nvSpPr>
        <p:spPr/>
        <p:txBody>
          <a:bodyPr/>
          <a:lstStyle/>
          <a:p>
            <a:fld id="{95B4D64B-AD1A-4C10-89B4-B06C158CC4B2}" type="slidenum">
              <a:rPr lang="en-IN" smtClean="0"/>
              <a:t>22</a:t>
            </a:fld>
            <a:endParaRPr lang="en-IN"/>
          </a:p>
        </p:txBody>
      </p:sp>
    </p:spTree>
    <p:extLst>
      <p:ext uri="{BB962C8B-B14F-4D97-AF65-F5344CB8AC3E}">
        <p14:creationId xmlns:p14="http://schemas.microsoft.com/office/powerpoint/2010/main" val="401947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0318-9A47-46D9-98B5-A3B69DE24AD1}"/>
              </a:ext>
            </a:extLst>
          </p:cNvPr>
          <p:cNvSpPr>
            <a:spLocks noGrp="1"/>
          </p:cNvSpPr>
          <p:nvPr>
            <p:ph type="title"/>
          </p:nvPr>
        </p:nvSpPr>
        <p:spPr>
          <a:xfrm>
            <a:off x="203200" y="365125"/>
            <a:ext cx="11150600" cy="503093"/>
          </a:xfrm>
        </p:spPr>
        <p:txBody>
          <a:bodyPr>
            <a:noAutofit/>
          </a:bodyPr>
          <a:lstStyle/>
          <a:p>
            <a:r>
              <a:rPr lang="en-US" sz="2800" b="1" dirty="0">
                <a:effectLst/>
                <a:latin typeface="Times New Roman" panose="02020603050405020304" pitchFamily="18" charset="0"/>
                <a:ea typeface="Times New Roman" panose="02020603050405020304" pitchFamily="18" charset="0"/>
              </a:rPr>
              <a:t>Analyzing target variable: product weight</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F9A5B49B-07FF-4BF0-BDA9-E4C6F5FDC478}"/>
              </a:ext>
            </a:extLst>
          </p:cNvPr>
          <p:cNvSpPr>
            <a:spLocks noGrp="1"/>
          </p:cNvSpPr>
          <p:nvPr>
            <p:ph idx="1"/>
          </p:nvPr>
        </p:nvSpPr>
        <p:spPr>
          <a:xfrm>
            <a:off x="203200" y="868218"/>
            <a:ext cx="11150600" cy="583738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target variable has high variance as evident from the figure.</a:t>
            </a:r>
            <a:endParaRPr lang="en-IN" dirty="0"/>
          </a:p>
        </p:txBody>
      </p:sp>
      <p:pic>
        <p:nvPicPr>
          <p:cNvPr id="4" name="Picture 3">
            <a:extLst>
              <a:ext uri="{FF2B5EF4-FFF2-40B4-BE49-F238E27FC236}">
                <a16:creationId xmlns:a16="http://schemas.microsoft.com/office/drawing/2014/main" id="{4138E1B7-D2C2-4C1B-A47D-F2C47083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371311"/>
            <a:ext cx="3451861" cy="2436928"/>
          </a:xfrm>
          <a:prstGeom prst="rect">
            <a:avLst/>
          </a:prstGeom>
        </p:spPr>
      </p:pic>
      <p:pic>
        <p:nvPicPr>
          <p:cNvPr id="5" name="Picture 4">
            <a:extLst>
              <a:ext uri="{FF2B5EF4-FFF2-40B4-BE49-F238E27FC236}">
                <a16:creationId xmlns:a16="http://schemas.microsoft.com/office/drawing/2014/main" id="{6A636D84-4BC5-4C44-88C6-F786616E7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1" y="4176308"/>
            <a:ext cx="3451860" cy="2436928"/>
          </a:xfrm>
          <a:prstGeom prst="rect">
            <a:avLst/>
          </a:prstGeom>
        </p:spPr>
      </p:pic>
      <p:pic>
        <p:nvPicPr>
          <p:cNvPr id="8" name="Picture 7">
            <a:extLst>
              <a:ext uri="{FF2B5EF4-FFF2-40B4-BE49-F238E27FC236}">
                <a16:creationId xmlns:a16="http://schemas.microsoft.com/office/drawing/2014/main" id="{E76D0A8F-9764-4283-A886-649789879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216" y="1371311"/>
            <a:ext cx="3451861" cy="2436928"/>
          </a:xfrm>
          <a:prstGeom prst="rect">
            <a:avLst/>
          </a:prstGeom>
        </p:spPr>
      </p:pic>
      <p:pic>
        <p:nvPicPr>
          <p:cNvPr id="9" name="Picture 8">
            <a:extLst>
              <a:ext uri="{FF2B5EF4-FFF2-40B4-BE49-F238E27FC236}">
                <a16:creationId xmlns:a16="http://schemas.microsoft.com/office/drawing/2014/main" id="{139FEABD-6B89-413A-A503-32E3CF8E64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533" y="4061314"/>
            <a:ext cx="3451544" cy="2551921"/>
          </a:xfrm>
          <a:prstGeom prst="rect">
            <a:avLst/>
          </a:prstGeom>
        </p:spPr>
      </p:pic>
      <p:sp>
        <p:nvSpPr>
          <p:cNvPr id="10" name="TextBox 9">
            <a:extLst>
              <a:ext uri="{FF2B5EF4-FFF2-40B4-BE49-F238E27FC236}">
                <a16:creationId xmlns:a16="http://schemas.microsoft.com/office/drawing/2014/main" id="{987D75D8-468E-4369-A2EC-684587F790EF}"/>
              </a:ext>
            </a:extLst>
          </p:cNvPr>
          <p:cNvSpPr txBox="1"/>
          <p:nvPr/>
        </p:nvSpPr>
        <p:spPr>
          <a:xfrm>
            <a:off x="3912468" y="1410984"/>
            <a:ext cx="4141641" cy="4047262"/>
          </a:xfrm>
          <a:prstGeom prst="rect">
            <a:avLst/>
          </a:prstGeom>
          <a:noFill/>
        </p:spPr>
        <p:txBody>
          <a:bodyPr wrap="square" rtlCol="0">
            <a:spAutoFit/>
          </a:bodyPr>
          <a:lstStyle/>
          <a:p>
            <a:pPr marL="70485">
              <a:spcBef>
                <a:spcPts val="55"/>
              </a:spcBef>
              <a:spcAft>
                <a:spcPts val="0"/>
              </a:spcAft>
            </a:pPr>
            <a:endParaRPr lang="en-US"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endParaRPr lang="en-US" dirty="0">
              <a:latin typeface="Times New Roman" panose="02020603050405020304" pitchFamily="18" charset="0"/>
              <a:ea typeface="Times New Roman" panose="02020603050405020304" pitchFamily="18" charset="0"/>
            </a:endParaRPr>
          </a:p>
          <a:p>
            <a:pPr marL="70485">
              <a:spcBef>
                <a:spcPts val="55"/>
              </a:spcBef>
              <a:spcAft>
                <a:spcPts val="0"/>
              </a:spcAft>
            </a:pPr>
            <a:endParaRPr lang="en-US"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endParaRPr lang="en-US" dirty="0">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While decision trees have a natural resistance to outliers, boosted trees are susceptible, since new trees are built off the residual. Hence, we apply a log transform to our target to have good predictions from the model.</a:t>
            </a:r>
            <a:endParaRPr lang="en-IN"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Transform of target variable:</a:t>
            </a:r>
            <a:endParaRPr lang="en-IN"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b="1" dirty="0">
                <a:effectLst/>
                <a:latin typeface="Times New Roman" panose="02020603050405020304" pitchFamily="18" charset="0"/>
                <a:ea typeface="Times New Roman" panose="02020603050405020304" pitchFamily="18" charset="0"/>
              </a:rPr>
              <a:t>Product weight </a:t>
            </a:r>
            <a:r>
              <a:rPr lang="en-US" sz="1800" b="1"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Times New Roman" panose="02020603050405020304" pitchFamily="18" charset="0"/>
              </a:rPr>
              <a:t> log (product weight)/length</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248D06E0-D99A-43EC-A0FE-DEAF361805D0}"/>
              </a:ext>
            </a:extLst>
          </p:cNvPr>
          <p:cNvSpPr>
            <a:spLocks noGrp="1"/>
          </p:cNvSpPr>
          <p:nvPr>
            <p:ph type="sldNum" sz="quarter" idx="12"/>
          </p:nvPr>
        </p:nvSpPr>
        <p:spPr/>
        <p:txBody>
          <a:bodyPr/>
          <a:lstStyle/>
          <a:p>
            <a:fld id="{95B4D64B-AD1A-4C10-89B4-B06C158CC4B2}" type="slidenum">
              <a:rPr lang="en-IN" smtClean="0"/>
              <a:t>23</a:t>
            </a:fld>
            <a:endParaRPr lang="en-IN"/>
          </a:p>
        </p:txBody>
      </p:sp>
    </p:spTree>
    <p:extLst>
      <p:ext uri="{BB962C8B-B14F-4D97-AF65-F5344CB8AC3E}">
        <p14:creationId xmlns:p14="http://schemas.microsoft.com/office/powerpoint/2010/main" val="313033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390A-07EC-4AD3-AA47-D1D8920AB30F}"/>
              </a:ext>
            </a:extLst>
          </p:cNvPr>
          <p:cNvSpPr>
            <a:spLocks noGrp="1"/>
          </p:cNvSpPr>
          <p:nvPr>
            <p:ph type="title"/>
          </p:nvPr>
        </p:nvSpPr>
        <p:spPr>
          <a:xfrm>
            <a:off x="249382" y="365126"/>
            <a:ext cx="11104418" cy="429202"/>
          </a:xfrm>
        </p:spPr>
        <p:txBody>
          <a:bodyPr>
            <a:normAutofit fontScale="90000"/>
          </a:bodyPr>
          <a:lstStyle/>
          <a:p>
            <a:r>
              <a:rPr lang="en-US" sz="2800" b="1" dirty="0">
                <a:effectLst/>
                <a:latin typeface="Times New Roman" panose="02020603050405020304" pitchFamily="18" charset="0"/>
                <a:ea typeface="Times New Roman" panose="02020603050405020304" pitchFamily="18" charset="0"/>
              </a:rPr>
              <a:t>Modelling Approach:</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4A9B43-6820-424B-B4DB-5C818EFD5A16}"/>
              </a:ext>
            </a:extLst>
          </p:cNvPr>
          <p:cNvSpPr>
            <a:spLocks noGrp="1"/>
          </p:cNvSpPr>
          <p:nvPr>
            <p:ph idx="1"/>
          </p:nvPr>
        </p:nvSpPr>
        <p:spPr>
          <a:xfrm>
            <a:off x="249382" y="674254"/>
            <a:ext cx="11104418" cy="5818619"/>
          </a:xfrm>
        </p:spPr>
        <p:txBody>
          <a:bodyPr/>
          <a:lstStyle/>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In this study we have considered the following factors that can contribute to change in the product weight: vessel length, gear/tools for fishing, fishing location, target species, product condition, month, season and distance from North Sea. The task is to investigate how accurate we can predict product weight given these conditions.</a:t>
            </a:r>
            <a:endParaRPr lang="en-IN" sz="1800"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E23F25B-D374-4058-B69C-3CC707BBD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09" y="1745673"/>
            <a:ext cx="9642764" cy="4655127"/>
          </a:xfrm>
          <a:prstGeom prst="rect">
            <a:avLst/>
          </a:prstGeom>
        </p:spPr>
      </p:pic>
      <p:sp>
        <p:nvSpPr>
          <p:cNvPr id="5" name="Slide Number Placeholder 4">
            <a:extLst>
              <a:ext uri="{FF2B5EF4-FFF2-40B4-BE49-F238E27FC236}">
                <a16:creationId xmlns:a16="http://schemas.microsoft.com/office/drawing/2014/main" id="{69EF971F-7178-433E-B78A-7B9463718C70}"/>
              </a:ext>
            </a:extLst>
          </p:cNvPr>
          <p:cNvSpPr>
            <a:spLocks noGrp="1"/>
          </p:cNvSpPr>
          <p:nvPr>
            <p:ph type="sldNum" sz="quarter" idx="12"/>
          </p:nvPr>
        </p:nvSpPr>
        <p:spPr/>
        <p:txBody>
          <a:bodyPr/>
          <a:lstStyle/>
          <a:p>
            <a:fld id="{95B4D64B-AD1A-4C10-89B4-B06C158CC4B2}" type="slidenum">
              <a:rPr lang="en-IN" smtClean="0"/>
              <a:t>24</a:t>
            </a:fld>
            <a:endParaRPr lang="en-IN"/>
          </a:p>
        </p:txBody>
      </p:sp>
    </p:spTree>
    <p:extLst>
      <p:ext uri="{BB962C8B-B14F-4D97-AF65-F5344CB8AC3E}">
        <p14:creationId xmlns:p14="http://schemas.microsoft.com/office/powerpoint/2010/main" val="114990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5BC1-830F-4047-99C3-B81EE4E74D47}"/>
              </a:ext>
            </a:extLst>
          </p:cNvPr>
          <p:cNvSpPr>
            <a:spLocks noGrp="1"/>
          </p:cNvSpPr>
          <p:nvPr>
            <p:ph type="title"/>
          </p:nvPr>
        </p:nvSpPr>
        <p:spPr>
          <a:xfrm>
            <a:off x="212437" y="365126"/>
            <a:ext cx="11141363" cy="521566"/>
          </a:xfrm>
        </p:spPr>
        <p:txBody>
          <a:bodyPr>
            <a:normAutofit fontScale="90000"/>
          </a:bodyPr>
          <a:lstStyle/>
          <a:p>
            <a:r>
              <a:rPr lang="en-US" sz="3600" b="1" dirty="0"/>
              <a:t>Theory behind models and custom functions</a:t>
            </a:r>
            <a:endParaRPr lang="en-IN" sz="3600" b="1" dirty="0"/>
          </a:p>
        </p:txBody>
      </p:sp>
      <p:sp>
        <p:nvSpPr>
          <p:cNvPr id="3" name="Content Placeholder 2">
            <a:extLst>
              <a:ext uri="{FF2B5EF4-FFF2-40B4-BE49-F238E27FC236}">
                <a16:creationId xmlns:a16="http://schemas.microsoft.com/office/drawing/2014/main" id="{5288359F-D0D7-4544-A70F-BB2413C36DBB}"/>
              </a:ext>
            </a:extLst>
          </p:cNvPr>
          <p:cNvSpPr>
            <a:spLocks noGrp="1"/>
          </p:cNvSpPr>
          <p:nvPr>
            <p:ph idx="1"/>
          </p:nvPr>
        </p:nvSpPr>
        <p:spPr>
          <a:xfrm>
            <a:off x="212437" y="886692"/>
            <a:ext cx="11286836" cy="5837381"/>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systematically explored predictive capabilities of three popular supervised machine learning approaches such as Random Forests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EXtreme</a:t>
            </a:r>
            <a:r>
              <a:rPr lang="en-IN" sz="1800" dirty="0">
                <a:effectLst/>
                <a:latin typeface="Calibri" panose="020F0502020204030204" pitchFamily="34" charset="0"/>
                <a:ea typeface="Calibri" panose="020F0502020204030204" pitchFamily="34" charset="0"/>
                <a:cs typeface="Times New Roman" panose="02020603050405020304" pitchFamily="18" charset="0"/>
              </a:rPr>
              <a:t> Gradient Boosting)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are recognized for predicting patterns in data and admirably on tabular datasets.</a:t>
            </a:r>
          </a:p>
          <a:p>
            <a:r>
              <a:rPr lang="en-US" sz="1800" dirty="0">
                <a:effectLst/>
                <a:latin typeface="Times New Roman" panose="02020603050405020304" pitchFamily="18" charset="0"/>
                <a:ea typeface="Times New Roman" panose="02020603050405020304" pitchFamily="18" charset="0"/>
              </a:rPr>
              <a:t>In case Random Forest and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algorithm we have used the default custom objective and custom evaluation function while in case of </a:t>
            </a:r>
            <a:r>
              <a:rPr lang="en-US" sz="1800" dirty="0" err="1">
                <a:effectLst/>
                <a:latin typeface="Times New Roman" panose="02020603050405020304" pitchFamily="18" charset="0"/>
                <a:ea typeface="Times New Roman" panose="02020603050405020304" pitchFamily="18" charset="0"/>
              </a:rPr>
              <a:t>LightGBM</a:t>
            </a:r>
            <a:r>
              <a:rPr lang="en-US" sz="1800" dirty="0">
                <a:effectLst/>
                <a:latin typeface="Times New Roman" panose="02020603050405020304" pitchFamily="18" charset="0"/>
                <a:ea typeface="Times New Roman" panose="02020603050405020304" pitchFamily="18" charset="0"/>
              </a:rPr>
              <a:t> algorithm we have made and used our own custom objective and custom evaluation function.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have two types of incorrect predictions, overestimated predictions and underestimated predictions. In case of default loss function</a:t>
            </a:r>
            <a:r>
              <a:rPr lang="en-IN" sz="18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both</a:t>
            </a:r>
            <a:r>
              <a:rPr lang="en-IN" sz="18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of</a:t>
            </a:r>
            <a:r>
              <a:rPr lang="en-IN" sz="1800" spc="10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these</a:t>
            </a:r>
            <a:r>
              <a:rPr lang="en-IN" sz="1800" spc="9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incorrect</a:t>
            </a:r>
            <a:r>
              <a:rPr lang="en-IN" sz="1800" spc="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predictions</a:t>
            </a:r>
            <a:r>
              <a:rPr lang="en-IN" sz="1800" spc="10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would</a:t>
            </a:r>
            <a:r>
              <a:rPr lang="en-IN" sz="1800" spc="9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have been penalized equally however we don't want that because in our case if we have the overestimated prediction and the fisherman is not able to fetch the predicted amount of catch in accordance to which he had earlier done investment , then it will lead to the loss of fisherman and we don't want that , so instead of giving equal penalty to both kinds of incorrect predictions we give more penalty to overestimated predictions and lesser to underestimated predictions because this cannot lead to the loss in any case unlike overestimated predictions . so, we design our custom loss function in a similar</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manner. </a:t>
            </a:r>
          </a:p>
          <a:p>
            <a:pPr marL="70485">
              <a:spcBef>
                <a:spcPts val="55"/>
              </a:spcBef>
              <a:spcAft>
                <a:spcPts val="0"/>
              </a:spcAft>
            </a:pPr>
            <a:endParaRPr lang="en-US"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Any loss function for a regression problem is based to optimize on mean squared error, so we multiply the error by the penalty factor for each error. The penalty factor we use is p = 1.05, because it seems to be the convergence point, that is no further significant change in MAE after this point. The penalty will be included in the gradient, hessian as well as the evaluation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88B02F6-E25F-4889-8445-264D26606AA2}"/>
              </a:ext>
            </a:extLst>
          </p:cNvPr>
          <p:cNvSpPr>
            <a:spLocks noGrp="1"/>
          </p:cNvSpPr>
          <p:nvPr>
            <p:ph type="sldNum" sz="quarter" idx="12"/>
          </p:nvPr>
        </p:nvSpPr>
        <p:spPr/>
        <p:txBody>
          <a:bodyPr/>
          <a:lstStyle/>
          <a:p>
            <a:fld id="{95B4D64B-AD1A-4C10-89B4-B06C158CC4B2}" type="slidenum">
              <a:rPr lang="en-IN" smtClean="0"/>
              <a:t>25</a:t>
            </a:fld>
            <a:endParaRPr lang="en-IN"/>
          </a:p>
        </p:txBody>
      </p:sp>
    </p:spTree>
    <p:extLst>
      <p:ext uri="{BB962C8B-B14F-4D97-AF65-F5344CB8AC3E}">
        <p14:creationId xmlns:p14="http://schemas.microsoft.com/office/powerpoint/2010/main" val="108453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5266-C3BC-4B5E-9472-F46343F8E750}"/>
              </a:ext>
            </a:extLst>
          </p:cNvPr>
          <p:cNvSpPr>
            <a:spLocks noGrp="1"/>
          </p:cNvSpPr>
          <p:nvPr>
            <p:ph type="title"/>
          </p:nvPr>
        </p:nvSpPr>
        <p:spPr>
          <a:xfrm>
            <a:off x="0" y="365126"/>
            <a:ext cx="11353800" cy="475384"/>
          </a:xfrm>
        </p:spPr>
        <p:txBody>
          <a:bodyPr>
            <a:normAutofit fontScale="90000"/>
          </a:bodyPr>
          <a:lstStyle/>
          <a:p>
            <a:r>
              <a:rPr lang="en-US" sz="3200" b="1" dirty="0"/>
              <a:t>Custom objective and evaluation functions:</a:t>
            </a:r>
            <a:endParaRPr lang="en-IN" sz="3200" b="1" dirty="0"/>
          </a:p>
        </p:txBody>
      </p:sp>
      <p:sp>
        <p:nvSpPr>
          <p:cNvPr id="3" name="Content Placeholder 2">
            <a:extLst>
              <a:ext uri="{FF2B5EF4-FFF2-40B4-BE49-F238E27FC236}">
                <a16:creationId xmlns:a16="http://schemas.microsoft.com/office/drawing/2014/main" id="{31EBB5D8-3D11-44D3-B179-6CEDD4067178}"/>
              </a:ext>
            </a:extLst>
          </p:cNvPr>
          <p:cNvSpPr>
            <a:spLocks noGrp="1"/>
          </p:cNvSpPr>
          <p:nvPr>
            <p:ph idx="1"/>
          </p:nvPr>
        </p:nvSpPr>
        <p:spPr>
          <a:xfrm>
            <a:off x="0" y="840510"/>
            <a:ext cx="11353800" cy="5336453"/>
          </a:xfrm>
        </p:spPr>
        <p:txBody>
          <a:bodyPr/>
          <a:lstStyle/>
          <a:p>
            <a:r>
              <a:rPr lang="en-US" sz="2000" dirty="0"/>
              <a:t>The penalty factor we used is  p = 1.05 , it seems to be the convergence point no more significant change in MAE after this.</a:t>
            </a:r>
          </a:p>
          <a:p>
            <a:r>
              <a:rPr lang="en-US" sz="2000" dirty="0"/>
              <a:t>The penalty will be included in gradient as well as hessian and also in the evaluation function that will give us the mean squared loss.</a:t>
            </a:r>
          </a:p>
          <a:p>
            <a:endParaRPr lang="en-US" sz="2400" dirty="0"/>
          </a:p>
          <a:p>
            <a:endParaRPr lang="en-IN" dirty="0"/>
          </a:p>
        </p:txBody>
      </p:sp>
      <p:pic>
        <p:nvPicPr>
          <p:cNvPr id="5" name="Picture 4">
            <a:extLst>
              <a:ext uri="{FF2B5EF4-FFF2-40B4-BE49-F238E27FC236}">
                <a16:creationId xmlns:a16="http://schemas.microsoft.com/office/drawing/2014/main" id="{EED8E00A-AF1D-4B2F-ABE3-CDC0A9C61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3" y="2312668"/>
            <a:ext cx="5433531" cy="2712955"/>
          </a:xfrm>
          <a:prstGeom prst="rect">
            <a:avLst/>
          </a:prstGeom>
        </p:spPr>
      </p:pic>
      <p:pic>
        <p:nvPicPr>
          <p:cNvPr id="7" name="Picture 6">
            <a:extLst>
              <a:ext uri="{FF2B5EF4-FFF2-40B4-BE49-F238E27FC236}">
                <a16:creationId xmlns:a16="http://schemas.microsoft.com/office/drawing/2014/main" id="{94C35AC0-695D-45C2-B2A4-C24E1591C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656" y="2312668"/>
            <a:ext cx="5418290" cy="2705334"/>
          </a:xfrm>
          <a:prstGeom prst="rect">
            <a:avLst/>
          </a:prstGeom>
        </p:spPr>
      </p:pic>
      <p:sp>
        <p:nvSpPr>
          <p:cNvPr id="8" name="TextBox 7">
            <a:extLst>
              <a:ext uri="{FF2B5EF4-FFF2-40B4-BE49-F238E27FC236}">
                <a16:creationId xmlns:a16="http://schemas.microsoft.com/office/drawing/2014/main" id="{0084D69F-0341-4853-A682-2E6269C64DED}"/>
              </a:ext>
            </a:extLst>
          </p:cNvPr>
          <p:cNvSpPr txBox="1"/>
          <p:nvPr/>
        </p:nvSpPr>
        <p:spPr>
          <a:xfrm>
            <a:off x="184727" y="5310909"/>
            <a:ext cx="5652655" cy="1477328"/>
          </a:xfrm>
          <a:prstGeom prst="rect">
            <a:avLst/>
          </a:prstGeom>
          <a:noFill/>
        </p:spPr>
        <p:txBody>
          <a:bodyPr wrap="square" rtlCol="0">
            <a:spAutoFit/>
          </a:bodyPr>
          <a:lstStyle/>
          <a:p>
            <a:r>
              <a:rPr lang="en-US" dirty="0"/>
              <a:t>This is the plot of the </a:t>
            </a:r>
            <a:r>
              <a:rPr lang="en-US" b="1" dirty="0"/>
              <a:t>gradient</a:t>
            </a:r>
            <a:r>
              <a:rPr lang="en-US" dirty="0"/>
              <a:t> of our </a:t>
            </a:r>
            <a:r>
              <a:rPr lang="en-US" b="1" dirty="0"/>
              <a:t>custom objective function for regression (penalty included) – asymmetric loss</a:t>
            </a:r>
            <a:r>
              <a:rPr lang="en-US" dirty="0"/>
              <a:t> vs the </a:t>
            </a:r>
            <a:r>
              <a:rPr lang="en-US" b="1" dirty="0"/>
              <a:t>default objective function for regression – symmetric loss</a:t>
            </a:r>
          </a:p>
          <a:p>
            <a:r>
              <a:rPr lang="en-US" b="1" dirty="0"/>
              <a:t>Gradient – 1 order derivative of squared error.</a:t>
            </a:r>
            <a:endParaRPr lang="en-IN" b="1" dirty="0"/>
          </a:p>
        </p:txBody>
      </p:sp>
      <p:sp>
        <p:nvSpPr>
          <p:cNvPr id="11" name="TextBox 10">
            <a:extLst>
              <a:ext uri="{FF2B5EF4-FFF2-40B4-BE49-F238E27FC236}">
                <a16:creationId xmlns:a16="http://schemas.microsoft.com/office/drawing/2014/main" id="{16D73B2A-EE24-4CEC-A328-550B8E8F1F70}"/>
              </a:ext>
            </a:extLst>
          </p:cNvPr>
          <p:cNvSpPr txBox="1"/>
          <p:nvPr/>
        </p:nvSpPr>
        <p:spPr>
          <a:xfrm>
            <a:off x="6289964" y="5412509"/>
            <a:ext cx="5652655" cy="1754326"/>
          </a:xfrm>
          <a:prstGeom prst="rect">
            <a:avLst/>
          </a:prstGeom>
          <a:noFill/>
        </p:spPr>
        <p:txBody>
          <a:bodyPr wrap="square" rtlCol="0">
            <a:spAutoFit/>
          </a:bodyPr>
          <a:lstStyle/>
          <a:p>
            <a:r>
              <a:rPr lang="en-US" dirty="0"/>
              <a:t>This is the plot of the </a:t>
            </a:r>
            <a:r>
              <a:rPr lang="en-US" b="1" dirty="0"/>
              <a:t>hessian</a:t>
            </a:r>
            <a:r>
              <a:rPr lang="en-US" dirty="0"/>
              <a:t> of our </a:t>
            </a:r>
            <a:r>
              <a:rPr lang="en-US" b="1" dirty="0"/>
              <a:t>custom objective function for regression (penalty included) – asymmetric loss</a:t>
            </a:r>
            <a:r>
              <a:rPr lang="en-US" dirty="0"/>
              <a:t> vs the </a:t>
            </a:r>
            <a:r>
              <a:rPr lang="en-US" b="1" dirty="0"/>
              <a:t>default objective function for regression – symmetric loss</a:t>
            </a:r>
          </a:p>
          <a:p>
            <a:r>
              <a:rPr lang="en-US" b="1" dirty="0"/>
              <a:t>Hessian – 1 order derivative of squared error.</a:t>
            </a:r>
            <a:endParaRPr lang="en-IN" b="1" dirty="0"/>
          </a:p>
          <a:p>
            <a:endParaRPr lang="en-IN" b="1" dirty="0"/>
          </a:p>
        </p:txBody>
      </p:sp>
      <p:sp>
        <p:nvSpPr>
          <p:cNvPr id="4" name="Slide Number Placeholder 3">
            <a:extLst>
              <a:ext uri="{FF2B5EF4-FFF2-40B4-BE49-F238E27FC236}">
                <a16:creationId xmlns:a16="http://schemas.microsoft.com/office/drawing/2014/main" id="{7E210E57-8B04-4D0D-AB58-3B9A93DB5413}"/>
              </a:ext>
            </a:extLst>
          </p:cNvPr>
          <p:cNvSpPr>
            <a:spLocks noGrp="1"/>
          </p:cNvSpPr>
          <p:nvPr>
            <p:ph type="sldNum" sz="quarter" idx="12"/>
          </p:nvPr>
        </p:nvSpPr>
        <p:spPr/>
        <p:txBody>
          <a:bodyPr/>
          <a:lstStyle/>
          <a:p>
            <a:fld id="{95B4D64B-AD1A-4C10-89B4-B06C158CC4B2}" type="slidenum">
              <a:rPr lang="en-IN" smtClean="0"/>
              <a:t>26</a:t>
            </a:fld>
            <a:endParaRPr lang="en-IN"/>
          </a:p>
        </p:txBody>
      </p:sp>
    </p:spTree>
    <p:extLst>
      <p:ext uri="{BB962C8B-B14F-4D97-AF65-F5344CB8AC3E}">
        <p14:creationId xmlns:p14="http://schemas.microsoft.com/office/powerpoint/2010/main" val="105045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EAA8-C8B1-4E25-BC9B-4D2F3BC0A1F0}"/>
              </a:ext>
            </a:extLst>
          </p:cNvPr>
          <p:cNvSpPr>
            <a:spLocks noGrp="1"/>
          </p:cNvSpPr>
          <p:nvPr>
            <p:ph type="title"/>
          </p:nvPr>
        </p:nvSpPr>
        <p:spPr>
          <a:xfrm>
            <a:off x="258618" y="365126"/>
            <a:ext cx="11095182" cy="512330"/>
          </a:xfrm>
        </p:spPr>
        <p:txBody>
          <a:bodyPr>
            <a:normAutofit fontScale="90000"/>
          </a:bodyPr>
          <a:lstStyle/>
          <a:p>
            <a:r>
              <a:rPr lang="en-US" sz="3200" b="1" dirty="0"/>
              <a:t>Creating </a:t>
            </a:r>
            <a:r>
              <a:rPr lang="en-US" sz="3200" b="1" dirty="0" err="1"/>
              <a:t>lightgbm</a:t>
            </a:r>
            <a:r>
              <a:rPr lang="en-US" sz="3200" b="1" dirty="0"/>
              <a:t> models:</a:t>
            </a:r>
            <a:endParaRPr lang="en-IN" sz="3200" b="1" dirty="0"/>
          </a:p>
        </p:txBody>
      </p:sp>
      <p:sp>
        <p:nvSpPr>
          <p:cNvPr id="3" name="Content Placeholder 2">
            <a:extLst>
              <a:ext uri="{FF2B5EF4-FFF2-40B4-BE49-F238E27FC236}">
                <a16:creationId xmlns:a16="http://schemas.microsoft.com/office/drawing/2014/main" id="{16F55CD3-BD70-485A-89EA-8FBEEB5526CF}"/>
              </a:ext>
            </a:extLst>
          </p:cNvPr>
          <p:cNvSpPr>
            <a:spLocks noGrp="1"/>
          </p:cNvSpPr>
          <p:nvPr>
            <p:ph idx="1"/>
          </p:nvPr>
        </p:nvSpPr>
        <p:spPr>
          <a:xfrm>
            <a:off x="258617" y="1043708"/>
            <a:ext cx="5338619" cy="5449165"/>
          </a:xfrm>
        </p:spPr>
        <p:txBody>
          <a:bodyPr/>
          <a:lstStyle/>
          <a:p>
            <a:r>
              <a:rPr lang="en-US" sz="1800" dirty="0">
                <a:effectLst/>
                <a:latin typeface="Times New Roman" panose="02020603050405020304" pitchFamily="18" charset="0"/>
                <a:ea typeface="Times New Roman" panose="02020603050405020304" pitchFamily="18" charset="0"/>
              </a:rPr>
              <a:t>Moreover, we create six instances of </a:t>
            </a:r>
            <a:r>
              <a:rPr lang="en-US" sz="1800" dirty="0" err="1">
                <a:effectLst/>
                <a:latin typeface="Times New Roman" panose="02020603050405020304" pitchFamily="18" charset="0"/>
                <a:ea typeface="Times New Roman" panose="02020603050405020304" pitchFamily="18" charset="0"/>
              </a:rPr>
              <a:t>LightGBM</a:t>
            </a:r>
            <a:r>
              <a:rPr lang="en-US" sz="1800" dirty="0">
                <a:effectLst/>
                <a:latin typeface="Times New Roman" panose="02020603050405020304" pitchFamily="18" charset="0"/>
                <a:ea typeface="Times New Roman" panose="02020603050405020304" pitchFamily="18" charset="0"/>
              </a:rPr>
              <a:t> model to get different insights and so that we can have results to compare with each other.</a:t>
            </a:r>
          </a:p>
          <a:p>
            <a:r>
              <a:rPr lang="en-US" sz="1800" dirty="0">
                <a:solidFill>
                  <a:srgbClr val="212121"/>
                </a:solidFill>
                <a:effectLst/>
                <a:latin typeface="Times New Roman" panose="02020603050405020304" pitchFamily="18" charset="0"/>
                <a:ea typeface="Times New Roman" panose="02020603050405020304" pitchFamily="18" charset="0"/>
              </a:rPr>
              <a:t>The model gbm6 is the model with custom objective and custom evaluation function where we have also applied early stopping. We observe that this model provides the least MAE on test set hence we use this model for further analysis.</a:t>
            </a:r>
            <a:endParaRPr lang="en-IN" sz="1800" dirty="0">
              <a:solidFill>
                <a:srgbClr val="212121"/>
              </a:solidFill>
              <a:latin typeface="Times New Roman" panose="02020603050405020304" pitchFamily="18" charset="0"/>
              <a:ea typeface="Times New Roman" panose="02020603050405020304" pitchFamily="18" charset="0"/>
            </a:endParaRPr>
          </a:p>
          <a:p>
            <a:pPr marL="0" indent="0" algn="l" fontAlgn="base">
              <a:buNone/>
            </a:pPr>
            <a:r>
              <a:rPr lang="en-US" sz="1600" b="1" dirty="0">
                <a:solidFill>
                  <a:srgbClr val="222222"/>
                </a:solidFill>
                <a:effectLst/>
                <a:latin typeface="Helvetica Neue"/>
              </a:rPr>
              <a:t>Early Stopping to Avoid Overfitting: - </a:t>
            </a:r>
          </a:p>
          <a:p>
            <a:pPr algn="l" fontAlgn="base"/>
            <a:r>
              <a:rPr lang="en-US" sz="1600" dirty="0">
                <a:solidFill>
                  <a:srgbClr val="555555"/>
                </a:solidFill>
                <a:latin typeface="Helvetica Neue"/>
              </a:rPr>
              <a:t>I</a:t>
            </a:r>
            <a:r>
              <a:rPr lang="en-US" sz="1600" b="0" dirty="0">
                <a:solidFill>
                  <a:srgbClr val="555555"/>
                </a:solidFill>
                <a:effectLst/>
                <a:latin typeface="Helvetica Neue"/>
              </a:rPr>
              <a:t>s an approach to training complex machine learning models to avoid overfitting.</a:t>
            </a:r>
          </a:p>
          <a:p>
            <a:pPr algn="l" fontAlgn="base"/>
            <a:r>
              <a:rPr lang="en-US" sz="1600" b="0" dirty="0">
                <a:solidFill>
                  <a:srgbClr val="555555"/>
                </a:solidFill>
                <a:effectLst/>
                <a:latin typeface="Helvetica Neue"/>
              </a:rPr>
              <a:t>It works by monitoring the performance of the model that is being trained on a separate validation dataset and stopping the training procedure once the performance on the validation dataset has not improved after a fixed number of training iterations.(10).</a:t>
            </a:r>
          </a:p>
          <a:p>
            <a:r>
              <a:rPr lang="en-US" sz="1600" b="1" dirty="0">
                <a:solidFill>
                  <a:srgbClr val="555555"/>
                </a:solidFill>
                <a:latin typeface="Helvetica Neue"/>
              </a:rPr>
              <a:t>The general rule is to take it to be 10% of your </a:t>
            </a:r>
            <a:r>
              <a:rPr lang="en-US" sz="1600" b="1" dirty="0" err="1">
                <a:solidFill>
                  <a:srgbClr val="555555"/>
                </a:solidFill>
                <a:latin typeface="Helvetica Neue"/>
              </a:rPr>
              <a:t>num_iterations</a:t>
            </a:r>
            <a:r>
              <a:rPr lang="en-US" sz="1600" b="1" dirty="0">
                <a:solidFill>
                  <a:srgbClr val="555555"/>
                </a:solidFill>
                <a:latin typeface="Helvetica Neue"/>
              </a:rPr>
              <a:t> which is by default 100 so no of early stopping rounds = 10.</a:t>
            </a:r>
            <a:endParaRPr lang="en-IN" sz="1600" dirty="0">
              <a:effectLst/>
              <a:latin typeface="Times New Roman" panose="02020603050405020304" pitchFamily="18" charset="0"/>
              <a:ea typeface="Times New Roman" panose="02020603050405020304" pitchFamily="18" charset="0"/>
            </a:endParaRPr>
          </a:p>
          <a:p>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1123C2F-A219-4657-B8E0-709DA4AEE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128" y="1921164"/>
            <a:ext cx="4936456" cy="2203295"/>
          </a:xfrm>
          <a:prstGeom prst="rect">
            <a:avLst/>
          </a:prstGeom>
        </p:spPr>
      </p:pic>
      <p:sp>
        <p:nvSpPr>
          <p:cNvPr id="4" name="Slide Number Placeholder 3">
            <a:extLst>
              <a:ext uri="{FF2B5EF4-FFF2-40B4-BE49-F238E27FC236}">
                <a16:creationId xmlns:a16="http://schemas.microsoft.com/office/drawing/2014/main" id="{B239A984-5DDE-4C50-B925-6BBFF973685D}"/>
              </a:ext>
            </a:extLst>
          </p:cNvPr>
          <p:cNvSpPr>
            <a:spLocks noGrp="1"/>
          </p:cNvSpPr>
          <p:nvPr>
            <p:ph type="sldNum" sz="quarter" idx="12"/>
          </p:nvPr>
        </p:nvSpPr>
        <p:spPr/>
        <p:txBody>
          <a:bodyPr/>
          <a:lstStyle/>
          <a:p>
            <a:fld id="{95B4D64B-AD1A-4C10-89B4-B06C158CC4B2}" type="slidenum">
              <a:rPr lang="en-IN" smtClean="0"/>
              <a:t>27</a:t>
            </a:fld>
            <a:endParaRPr lang="en-IN"/>
          </a:p>
        </p:txBody>
      </p:sp>
    </p:spTree>
    <p:extLst>
      <p:ext uri="{BB962C8B-B14F-4D97-AF65-F5344CB8AC3E}">
        <p14:creationId xmlns:p14="http://schemas.microsoft.com/office/powerpoint/2010/main" val="31625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281B-BD2D-47CA-A60C-ED1C8CEA7D0B}"/>
              </a:ext>
            </a:extLst>
          </p:cNvPr>
          <p:cNvSpPr>
            <a:spLocks noGrp="1"/>
          </p:cNvSpPr>
          <p:nvPr>
            <p:ph type="title"/>
          </p:nvPr>
        </p:nvSpPr>
        <p:spPr>
          <a:xfrm>
            <a:off x="286327" y="365126"/>
            <a:ext cx="11067473" cy="419966"/>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Feature engineering:</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0EDAD16-31E5-4EF8-BC42-D51B71DC5D0A}"/>
              </a:ext>
            </a:extLst>
          </p:cNvPr>
          <p:cNvSpPr>
            <a:spLocks noGrp="1"/>
          </p:cNvSpPr>
          <p:nvPr>
            <p:ph idx="1"/>
          </p:nvPr>
        </p:nvSpPr>
        <p:spPr>
          <a:xfrm>
            <a:off x="286327" y="683490"/>
            <a:ext cx="11067473" cy="5809383"/>
          </a:xfrm>
        </p:spPr>
        <p:txBody>
          <a:bodyPr/>
          <a:lstStyle/>
          <a:p>
            <a:pPr marL="0" indent="0">
              <a:spcBef>
                <a:spcPts val="55"/>
              </a:spcBef>
              <a:spcAft>
                <a:spcPts val="0"/>
              </a:spcAft>
              <a:buNone/>
            </a:pPr>
            <a:r>
              <a:rPr lang="en-US" sz="1800" dirty="0">
                <a:effectLst/>
                <a:latin typeface="Times New Roman" panose="02020603050405020304" pitchFamily="18" charset="0"/>
                <a:ea typeface="Times New Roman" panose="02020603050405020304" pitchFamily="18" charset="0"/>
              </a:rPr>
              <a:t>We have introduced new features into the preprocessed AIS data These features are described in the following paragraphs and include North Sea distance and season feature.</a:t>
            </a:r>
            <a:endParaRPr lang="en-IN" sz="1800"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endParaRPr lang="en-US" sz="1800" b="1" i="1"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endParaRPr lang="en-US" sz="1800" b="1" i="1" dirty="0">
              <a:latin typeface="Times New Roman" panose="02020603050405020304" pitchFamily="18" charset="0"/>
              <a:ea typeface="Times New Roman" panose="02020603050405020304" pitchFamily="18" charset="0"/>
            </a:endParaRPr>
          </a:p>
          <a:p>
            <a:pPr marL="0" indent="0">
              <a:spcBef>
                <a:spcPts val="55"/>
              </a:spcBef>
              <a:spcAft>
                <a:spcPts val="0"/>
              </a:spcAft>
              <a:buNone/>
            </a:pPr>
            <a:r>
              <a:rPr lang="en-US" sz="1800" b="1" i="1" dirty="0">
                <a:effectLst/>
                <a:latin typeface="Times New Roman" panose="02020603050405020304" pitchFamily="18" charset="0"/>
                <a:ea typeface="Times New Roman" panose="02020603050405020304" pitchFamily="18" charset="0"/>
              </a:rPr>
              <a:t>North Sea distance</a:t>
            </a:r>
            <a:endParaRPr lang="en-IN"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The number of fish in a particular region depends upon the depth of water column at that location. Depth is known to influence many factors on reef ecosystems for both coral and reef fish communities mainly due to light attenuation, changes in water temperature and pressure. The location of North Sea from which we calculate haversine distances to fishing locations is (56.88, 3.51). The distance captures the sense of relative number of fish that can be found at a particular fishing location.</a:t>
            </a:r>
            <a:endParaRPr lang="en-IN" sz="1800"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endParaRPr lang="en-US" sz="1800" b="1" i="1"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endParaRPr lang="en-US" sz="1800" b="1" i="1" dirty="0">
              <a:latin typeface="Times New Roman" panose="02020603050405020304" pitchFamily="18" charset="0"/>
              <a:ea typeface="Times New Roman" panose="02020603050405020304" pitchFamily="18" charset="0"/>
            </a:endParaRPr>
          </a:p>
          <a:p>
            <a:pPr marL="0" indent="0">
              <a:spcBef>
                <a:spcPts val="55"/>
              </a:spcBef>
              <a:spcAft>
                <a:spcPts val="0"/>
              </a:spcAft>
              <a:buNone/>
            </a:pPr>
            <a:r>
              <a:rPr lang="en-US" sz="1800" b="1" i="1" dirty="0">
                <a:effectLst/>
                <a:latin typeface="Times New Roman" panose="02020603050405020304" pitchFamily="18" charset="0"/>
                <a:ea typeface="Times New Roman" panose="02020603050405020304" pitchFamily="18" charset="0"/>
              </a:rPr>
              <a:t>Season feature</a:t>
            </a:r>
            <a:endParaRPr lang="en-IN" sz="1800" dirty="0">
              <a:effectLst/>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Since the case study focuses on Norway, hence   we need to inculcate the fact that there are different fishing seasons. Cod fishing in Norway varies moderately throughout the year. High season is March to June and rest is considered low season. (For analysis purpose). We have considered 1 for high season and 0 for low season.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E471C94-99F2-4F62-AC3A-CB1AE3C66E61}"/>
              </a:ext>
            </a:extLst>
          </p:cNvPr>
          <p:cNvSpPr>
            <a:spLocks noGrp="1"/>
          </p:cNvSpPr>
          <p:nvPr>
            <p:ph type="sldNum" sz="quarter" idx="12"/>
          </p:nvPr>
        </p:nvSpPr>
        <p:spPr/>
        <p:txBody>
          <a:bodyPr/>
          <a:lstStyle/>
          <a:p>
            <a:fld id="{95B4D64B-AD1A-4C10-89B4-B06C158CC4B2}" type="slidenum">
              <a:rPr lang="en-IN" smtClean="0"/>
              <a:t>28</a:t>
            </a:fld>
            <a:endParaRPr lang="en-IN"/>
          </a:p>
        </p:txBody>
      </p:sp>
    </p:spTree>
    <p:extLst>
      <p:ext uri="{BB962C8B-B14F-4D97-AF65-F5344CB8AC3E}">
        <p14:creationId xmlns:p14="http://schemas.microsoft.com/office/powerpoint/2010/main" val="317049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9FDA-C578-4845-A88F-405CC3F00108}"/>
              </a:ext>
            </a:extLst>
          </p:cNvPr>
          <p:cNvSpPr>
            <a:spLocks noGrp="1"/>
          </p:cNvSpPr>
          <p:nvPr>
            <p:ph type="title"/>
          </p:nvPr>
        </p:nvSpPr>
        <p:spPr>
          <a:xfrm>
            <a:off x="314036" y="365125"/>
            <a:ext cx="11039764" cy="604693"/>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Model training and validation: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EF96CC-8A44-4C0A-95DC-840929432123}"/>
              </a:ext>
            </a:extLst>
          </p:cNvPr>
          <p:cNvSpPr>
            <a:spLocks noGrp="1"/>
          </p:cNvSpPr>
          <p:nvPr>
            <p:ph idx="1"/>
          </p:nvPr>
        </p:nvSpPr>
        <p:spPr>
          <a:xfrm>
            <a:off x="314036" y="729672"/>
            <a:ext cx="5698837" cy="5929745"/>
          </a:xfrm>
        </p:spPr>
        <p:txBody>
          <a:bodyPr>
            <a:normAutofit/>
          </a:bodyPr>
          <a:lstStyle/>
          <a:p>
            <a:r>
              <a:rPr lang="en-US" sz="1800" dirty="0">
                <a:effectLst/>
                <a:latin typeface="Times New Roman" panose="02020603050405020304" pitchFamily="18" charset="0"/>
                <a:ea typeface="Times New Roman" panose="02020603050405020304" pitchFamily="18" charset="0"/>
              </a:rPr>
              <a:t>The data set was split into a training set (60%), a validation (20%) set and a test (20%) set. To divide data into these three categories, we randomly split each data point into the tree sets with the constraint that each set contains the same proportion of species codes. We use the stratify feature for this purpose. Also, the species code is a string format information to preserve its essence. For inputting to the model, we one hot encode the species code.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training each of the three models: Random Forest,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exposed it to the validation dataset for the estimation and optimization of its performance. The optimization is done by tuning the hyperparameters of the model using 3-fold cross-validation. The hyperparameters for each model are listed in the table.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hyperparameters of all the models in different input data settings were tuned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RandomSearchCV</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method from the scikit-learn library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optimizing the hyperparameters of the models, we tested its predictive capability on the test set.</a:t>
            </a:r>
            <a:endParaRPr lang="en-IN" dirty="0"/>
          </a:p>
        </p:txBody>
      </p:sp>
      <p:pic>
        <p:nvPicPr>
          <p:cNvPr id="5" name="Picture 4">
            <a:extLst>
              <a:ext uri="{FF2B5EF4-FFF2-40B4-BE49-F238E27FC236}">
                <a16:creationId xmlns:a16="http://schemas.microsoft.com/office/drawing/2014/main" id="{7536B946-23A7-4471-8F92-31DBD87BD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63129"/>
            <a:ext cx="5955838" cy="5929745"/>
          </a:xfrm>
          <a:prstGeom prst="rect">
            <a:avLst/>
          </a:prstGeom>
        </p:spPr>
      </p:pic>
      <p:sp>
        <p:nvSpPr>
          <p:cNvPr id="4" name="Slide Number Placeholder 3">
            <a:extLst>
              <a:ext uri="{FF2B5EF4-FFF2-40B4-BE49-F238E27FC236}">
                <a16:creationId xmlns:a16="http://schemas.microsoft.com/office/drawing/2014/main" id="{15A941D5-8014-4004-80E0-76E037FC9A28}"/>
              </a:ext>
            </a:extLst>
          </p:cNvPr>
          <p:cNvSpPr>
            <a:spLocks noGrp="1"/>
          </p:cNvSpPr>
          <p:nvPr>
            <p:ph type="sldNum" sz="quarter" idx="12"/>
          </p:nvPr>
        </p:nvSpPr>
        <p:spPr/>
        <p:txBody>
          <a:bodyPr/>
          <a:lstStyle/>
          <a:p>
            <a:fld id="{95B4D64B-AD1A-4C10-89B4-B06C158CC4B2}" type="slidenum">
              <a:rPr lang="en-IN" smtClean="0"/>
              <a:t>29</a:t>
            </a:fld>
            <a:endParaRPr lang="en-IN"/>
          </a:p>
        </p:txBody>
      </p:sp>
    </p:spTree>
    <p:extLst>
      <p:ext uri="{BB962C8B-B14F-4D97-AF65-F5344CB8AC3E}">
        <p14:creationId xmlns:p14="http://schemas.microsoft.com/office/powerpoint/2010/main" val="139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4A42-BA06-4EDF-A7C7-63F376D2DC73}"/>
              </a:ext>
            </a:extLst>
          </p:cNvPr>
          <p:cNvSpPr>
            <a:spLocks noGrp="1"/>
          </p:cNvSpPr>
          <p:nvPr>
            <p:ph type="title"/>
          </p:nvPr>
        </p:nvSpPr>
        <p:spPr>
          <a:xfrm>
            <a:off x="838200" y="681037"/>
            <a:ext cx="10515600" cy="251836"/>
          </a:xfrm>
        </p:spPr>
        <p:txBody>
          <a:bodyPr>
            <a:normAutofit fontScale="90000"/>
          </a:bodyPr>
          <a:lstStyle/>
          <a:p>
            <a:r>
              <a:rPr lang="en-US" sz="4400" b="1" dirty="0">
                <a:effectLst/>
                <a:latin typeface="Times New Roman" panose="02020603050405020304" pitchFamily="18" charset="0"/>
                <a:ea typeface="Aroania"/>
                <a:cs typeface="Aroania"/>
              </a:rPr>
              <a:t>			</a:t>
            </a:r>
            <a:r>
              <a:rPr lang="en-US" sz="3100" b="1" dirty="0">
                <a:effectLst/>
                <a:latin typeface="Times New Roman" panose="02020603050405020304" pitchFamily="18" charset="0"/>
                <a:ea typeface="Aroania"/>
                <a:cs typeface="Aroania"/>
              </a:rPr>
              <a:t>ACKNOWLEDGEMENT</a:t>
            </a:r>
            <a:br>
              <a:rPr lang="en-IN" sz="4400" dirty="0">
                <a:effectLst/>
                <a:latin typeface="Aroania"/>
                <a:ea typeface="Aroania"/>
                <a:cs typeface="Aroania"/>
              </a:rPr>
            </a:br>
            <a:endParaRPr lang="en-IN" dirty="0"/>
          </a:p>
        </p:txBody>
      </p:sp>
      <p:sp>
        <p:nvSpPr>
          <p:cNvPr id="3" name="Content Placeholder 2">
            <a:extLst>
              <a:ext uri="{FF2B5EF4-FFF2-40B4-BE49-F238E27FC236}">
                <a16:creationId xmlns:a16="http://schemas.microsoft.com/office/drawing/2014/main" id="{E3969B0C-F0F0-434D-9ACC-DFB1E9BC23A2}"/>
              </a:ext>
            </a:extLst>
          </p:cNvPr>
          <p:cNvSpPr>
            <a:spLocks noGrp="1"/>
          </p:cNvSpPr>
          <p:nvPr>
            <p:ph idx="1"/>
          </p:nvPr>
        </p:nvSpPr>
        <p:spPr>
          <a:xfrm>
            <a:off x="838200" y="1089891"/>
            <a:ext cx="10515600" cy="5477164"/>
          </a:xfrm>
        </p:spPr>
        <p:txBody>
          <a:bodyPr>
            <a:normAutofit/>
          </a:bodyPr>
          <a:lstStyle/>
          <a:p>
            <a:pPr marL="0" indent="0">
              <a:buNone/>
            </a:pPr>
            <a:endParaRPr lang="en-US" sz="1800" dirty="0">
              <a:effectLst/>
              <a:latin typeface="Aroania"/>
              <a:ea typeface="Aroania"/>
              <a:cs typeface="Aroania"/>
            </a:endParaRPr>
          </a:p>
          <a:p>
            <a:pPr marL="0" indent="0">
              <a:buNone/>
            </a:pPr>
            <a:r>
              <a:rPr lang="en-US" sz="1800" dirty="0">
                <a:effectLst/>
                <a:latin typeface="Aroania"/>
                <a:ea typeface="Aroania"/>
                <a:cs typeface="Aroania"/>
              </a:rPr>
              <a:t>I would </a:t>
            </a:r>
            <a:r>
              <a:rPr lang="en-US" sz="1800" spc="-15" dirty="0">
                <a:effectLst/>
                <a:latin typeface="Aroania"/>
                <a:ea typeface="Aroania"/>
                <a:cs typeface="Aroania"/>
              </a:rPr>
              <a:t>like </a:t>
            </a:r>
            <a:r>
              <a:rPr lang="en-US" sz="1800" dirty="0">
                <a:effectLst/>
                <a:latin typeface="Aroania"/>
                <a:ea typeface="Aroania"/>
                <a:cs typeface="Aroania"/>
              </a:rPr>
              <a:t>to </a:t>
            </a:r>
            <a:r>
              <a:rPr lang="en-US" sz="1800" spc="-20" dirty="0">
                <a:effectLst/>
                <a:latin typeface="Aroania"/>
                <a:ea typeface="Aroania"/>
                <a:cs typeface="Aroania"/>
              </a:rPr>
              <a:t>take </a:t>
            </a:r>
            <a:r>
              <a:rPr lang="en-US" sz="1800" dirty="0">
                <a:effectLst/>
                <a:latin typeface="Aroania"/>
                <a:ea typeface="Aroania"/>
                <a:cs typeface="Aroania"/>
              </a:rPr>
              <a:t>this opportunity to show </a:t>
            </a:r>
            <a:r>
              <a:rPr lang="en-US" sz="1800" spc="-15" dirty="0">
                <a:effectLst/>
                <a:latin typeface="Aroania"/>
                <a:ea typeface="Aroania"/>
                <a:cs typeface="Aroania"/>
              </a:rPr>
              <a:t>my </a:t>
            </a:r>
            <a:r>
              <a:rPr lang="en-US" sz="1800" dirty="0">
                <a:effectLst/>
                <a:latin typeface="Aroania"/>
                <a:ea typeface="Aroania"/>
                <a:cs typeface="Aroania"/>
              </a:rPr>
              <a:t>greatest gratitude to </a:t>
            </a:r>
            <a:r>
              <a:rPr lang="en-US" sz="1800" spc="-15" dirty="0">
                <a:effectLst/>
                <a:latin typeface="Aroania"/>
                <a:ea typeface="Aroania"/>
                <a:cs typeface="Aroania"/>
              </a:rPr>
              <a:t>my </a:t>
            </a:r>
            <a:r>
              <a:rPr lang="en-US" sz="1800" dirty="0">
                <a:effectLst/>
                <a:latin typeface="Aroania"/>
                <a:ea typeface="Aroania"/>
                <a:cs typeface="Aroania"/>
              </a:rPr>
              <a:t>supervisor </a:t>
            </a:r>
            <a:r>
              <a:rPr lang="en-US" sz="1800" b="1" dirty="0">
                <a:effectLst/>
                <a:latin typeface="Carlito"/>
                <a:ea typeface="Aroania"/>
                <a:cs typeface="Aroania"/>
              </a:rPr>
              <a:t>Professor</a:t>
            </a:r>
            <a:r>
              <a:rPr lang="en-US" sz="1800" b="1" spc="20" dirty="0">
                <a:effectLst/>
                <a:latin typeface="Carlito"/>
                <a:ea typeface="Aroania"/>
                <a:cs typeface="Aroania"/>
              </a:rPr>
              <a:t> </a:t>
            </a:r>
            <a:r>
              <a:rPr lang="en-US" sz="1800" b="1" spc="-45" dirty="0">
                <a:effectLst/>
                <a:latin typeface="Carlito"/>
                <a:ea typeface="Aroania"/>
                <a:cs typeface="Aroania"/>
              </a:rPr>
              <a:t>Dr.</a:t>
            </a:r>
            <a:r>
              <a:rPr lang="en-US" sz="1800" b="1" spc="20" dirty="0">
                <a:effectLst/>
                <a:latin typeface="Carlito"/>
                <a:ea typeface="Aroania"/>
                <a:cs typeface="Aroania"/>
              </a:rPr>
              <a:t> </a:t>
            </a:r>
            <a:r>
              <a:rPr lang="en-US" sz="1800" b="1" spc="-20" dirty="0">
                <a:effectLst/>
                <a:latin typeface="Carlito"/>
                <a:ea typeface="Aroania"/>
                <a:cs typeface="Aroania"/>
              </a:rPr>
              <a:t>Ekaterina Kim</a:t>
            </a:r>
            <a:r>
              <a:rPr lang="en-US" sz="1800" dirty="0">
                <a:effectLst/>
                <a:latin typeface="Carlito"/>
                <a:ea typeface="Aroania"/>
                <a:cs typeface="Aroania"/>
              </a:rPr>
              <a:t>,</a:t>
            </a:r>
            <a:r>
              <a:rPr lang="en-US" sz="1800" spc="25" dirty="0">
                <a:effectLst/>
                <a:latin typeface="Carlito"/>
                <a:ea typeface="Aroania"/>
                <a:cs typeface="Aroania"/>
              </a:rPr>
              <a:t> </a:t>
            </a:r>
            <a:r>
              <a:rPr lang="en-US" sz="1800" dirty="0">
                <a:effectLst/>
                <a:latin typeface="Aroania"/>
                <a:ea typeface="Aroania"/>
                <a:cs typeface="Aroania"/>
              </a:rPr>
              <a:t>Norwegian University of Science and Technology,</a:t>
            </a:r>
            <a:r>
              <a:rPr lang="en-US" sz="1800" spc="-20" dirty="0">
                <a:effectLst/>
                <a:latin typeface="Aroania"/>
                <a:ea typeface="Aroania"/>
                <a:cs typeface="Aroania"/>
              </a:rPr>
              <a:t> </a:t>
            </a:r>
            <a:r>
              <a:rPr lang="en-IN" sz="1600" b="0" i="0" dirty="0">
                <a:effectLst/>
                <a:latin typeface="arial" panose="020B0604020202020204" pitchFamily="34" charset="0"/>
              </a:rPr>
              <a:t>Trondheim, Norway</a:t>
            </a:r>
            <a:r>
              <a:rPr lang="en-US" sz="1600" spc="-20" dirty="0">
                <a:effectLst/>
                <a:latin typeface="Aroania"/>
                <a:ea typeface="Aroania"/>
                <a:cs typeface="Aroania"/>
              </a:rPr>
              <a:t> </a:t>
            </a:r>
            <a:r>
              <a:rPr lang="en-US" sz="1800" dirty="0">
                <a:effectLst/>
                <a:latin typeface="Aroania"/>
                <a:ea typeface="Aroania"/>
                <a:cs typeface="Aroania"/>
              </a:rPr>
              <a:t>for</a:t>
            </a:r>
            <a:r>
              <a:rPr lang="en-US" sz="1800" spc="-85" dirty="0">
                <a:effectLst/>
                <a:latin typeface="Aroania"/>
                <a:ea typeface="Aroania"/>
                <a:cs typeface="Aroania"/>
              </a:rPr>
              <a:t> </a:t>
            </a:r>
            <a:r>
              <a:rPr lang="en-US" sz="1800" dirty="0">
                <a:effectLst/>
                <a:latin typeface="Aroania"/>
                <a:ea typeface="Aroania"/>
                <a:cs typeface="Aroania"/>
              </a:rPr>
              <a:t>giving</a:t>
            </a:r>
            <a:r>
              <a:rPr lang="en-US" sz="1800" spc="-80" dirty="0">
                <a:effectLst/>
                <a:latin typeface="Aroania"/>
                <a:ea typeface="Aroania"/>
                <a:cs typeface="Aroania"/>
              </a:rPr>
              <a:t> </a:t>
            </a:r>
            <a:r>
              <a:rPr lang="en-US" sz="1800" dirty="0">
                <a:effectLst/>
                <a:latin typeface="Aroania"/>
                <a:ea typeface="Aroania"/>
                <a:cs typeface="Aroania"/>
              </a:rPr>
              <a:t>me</a:t>
            </a:r>
            <a:r>
              <a:rPr lang="en-US" sz="1800" spc="-85" dirty="0">
                <a:effectLst/>
                <a:latin typeface="Aroania"/>
                <a:ea typeface="Aroania"/>
                <a:cs typeface="Aroania"/>
              </a:rPr>
              <a:t> </a:t>
            </a:r>
            <a:r>
              <a:rPr lang="en-US" sz="1800" dirty="0">
                <a:effectLst/>
                <a:latin typeface="Aroania"/>
                <a:ea typeface="Aroania"/>
                <a:cs typeface="Aroania"/>
              </a:rPr>
              <a:t>the</a:t>
            </a:r>
            <a:r>
              <a:rPr lang="en-US" sz="1800" spc="-85" dirty="0">
                <a:effectLst/>
                <a:latin typeface="Aroania"/>
                <a:ea typeface="Aroania"/>
                <a:cs typeface="Aroania"/>
              </a:rPr>
              <a:t> </a:t>
            </a:r>
            <a:r>
              <a:rPr lang="en-US" sz="1800" dirty="0">
                <a:effectLst/>
                <a:latin typeface="Aroania"/>
                <a:ea typeface="Aroania"/>
                <a:cs typeface="Aroania"/>
              </a:rPr>
              <a:t>golden</a:t>
            </a:r>
            <a:r>
              <a:rPr lang="en-US" sz="1800" spc="-85" dirty="0">
                <a:effectLst/>
                <a:latin typeface="Aroania"/>
                <a:ea typeface="Aroania"/>
                <a:cs typeface="Aroania"/>
              </a:rPr>
              <a:t> </a:t>
            </a:r>
            <a:r>
              <a:rPr lang="en-US" sz="1800" dirty="0">
                <a:effectLst/>
                <a:latin typeface="Aroania"/>
                <a:ea typeface="Aroania"/>
                <a:cs typeface="Aroania"/>
              </a:rPr>
              <a:t>opportunity to do this internship </a:t>
            </a:r>
            <a:r>
              <a:rPr lang="en-US" sz="1800">
                <a:effectLst/>
                <a:latin typeface="Aroania"/>
                <a:ea typeface="Aroania"/>
                <a:cs typeface="Aroania"/>
              </a:rPr>
              <a:t>under her </a:t>
            </a:r>
            <a:r>
              <a:rPr lang="en-US" sz="1800" dirty="0">
                <a:effectLst/>
                <a:latin typeface="Aroania"/>
                <a:ea typeface="Aroania"/>
                <a:cs typeface="Aroania"/>
              </a:rPr>
              <a:t>supervision and </a:t>
            </a:r>
            <a:r>
              <a:rPr lang="en-US" sz="1800">
                <a:effectLst/>
                <a:latin typeface="Aroania"/>
                <a:ea typeface="Aroania"/>
                <a:cs typeface="Aroania"/>
              </a:rPr>
              <a:t>for her </a:t>
            </a:r>
            <a:r>
              <a:rPr lang="en-US" sz="1800" dirty="0">
                <a:effectLst/>
                <a:latin typeface="Aroania"/>
                <a:ea typeface="Aroania"/>
                <a:cs typeface="Aroania"/>
              </a:rPr>
              <a:t>constant encouragement, guidance and</a:t>
            </a:r>
            <a:r>
              <a:rPr lang="en-US" sz="1800" spc="-20" dirty="0">
                <a:effectLst/>
                <a:latin typeface="Aroania"/>
                <a:ea typeface="Aroania"/>
                <a:cs typeface="Aroania"/>
              </a:rPr>
              <a:t> </a:t>
            </a:r>
            <a:r>
              <a:rPr lang="en-US" sz="1800" dirty="0">
                <a:effectLst/>
                <a:latin typeface="Aroania"/>
                <a:ea typeface="Aroania"/>
                <a:cs typeface="Aroania"/>
              </a:rPr>
              <a:t>attention</a:t>
            </a:r>
            <a:r>
              <a:rPr lang="en-US" sz="1800" spc="-85" dirty="0">
                <a:effectLst/>
                <a:latin typeface="Aroania"/>
                <a:ea typeface="Aroania"/>
                <a:cs typeface="Aroania"/>
              </a:rPr>
              <a:t> </a:t>
            </a:r>
            <a:r>
              <a:rPr lang="en-US" sz="1800" dirty="0">
                <a:effectLst/>
                <a:latin typeface="Aroania"/>
                <a:ea typeface="Aroania"/>
                <a:cs typeface="Aroania"/>
              </a:rPr>
              <a:t>during</a:t>
            </a:r>
            <a:r>
              <a:rPr lang="en-US" sz="1800" spc="-85" dirty="0">
                <a:effectLst/>
                <a:latin typeface="Aroania"/>
                <a:ea typeface="Aroania"/>
                <a:cs typeface="Aroania"/>
              </a:rPr>
              <a:t> </a:t>
            </a:r>
            <a:r>
              <a:rPr lang="en-US" sz="1800" dirty="0">
                <a:effectLst/>
                <a:latin typeface="Aroania"/>
                <a:ea typeface="Aroania"/>
                <a:cs typeface="Aroania"/>
              </a:rPr>
              <a:t>this</a:t>
            </a:r>
            <a:r>
              <a:rPr lang="en-US" sz="1800" spc="-85" dirty="0">
                <a:effectLst/>
                <a:latin typeface="Aroania"/>
                <a:ea typeface="Aroania"/>
                <a:cs typeface="Aroania"/>
              </a:rPr>
              <a:t> </a:t>
            </a:r>
            <a:r>
              <a:rPr lang="en-US" sz="1800" dirty="0">
                <a:effectLst/>
                <a:latin typeface="Aroania"/>
                <a:ea typeface="Aroania"/>
                <a:cs typeface="Aroania"/>
              </a:rPr>
              <a:t>whole</a:t>
            </a:r>
            <a:r>
              <a:rPr lang="en-US" sz="1800" spc="-85" dirty="0">
                <a:effectLst/>
                <a:latin typeface="Aroania"/>
                <a:ea typeface="Aroania"/>
                <a:cs typeface="Aroania"/>
              </a:rPr>
              <a:t> </a:t>
            </a:r>
            <a:r>
              <a:rPr lang="en-US" sz="1800" dirty="0">
                <a:effectLst/>
                <a:latin typeface="Aroania"/>
                <a:ea typeface="Aroania"/>
                <a:cs typeface="Aroania"/>
              </a:rPr>
              <a:t>project.</a:t>
            </a:r>
            <a:r>
              <a:rPr lang="en-US" sz="1800" spc="-85" dirty="0">
                <a:effectLst/>
                <a:latin typeface="Aroania"/>
                <a:ea typeface="Aroania"/>
                <a:cs typeface="Aroania"/>
              </a:rPr>
              <a:t> </a:t>
            </a:r>
            <a:r>
              <a:rPr lang="en-US" sz="1800" spc="-85" dirty="0">
                <a:latin typeface="Aroania"/>
                <a:ea typeface="Aroania"/>
                <a:cs typeface="Aroania"/>
              </a:rPr>
              <a:t>She</a:t>
            </a:r>
            <a:r>
              <a:rPr lang="en-US" sz="1800" spc="-85" dirty="0">
                <a:effectLst/>
                <a:latin typeface="Aroania"/>
                <a:ea typeface="Aroania"/>
                <a:cs typeface="Aroania"/>
              </a:rPr>
              <a:t> </a:t>
            </a:r>
            <a:r>
              <a:rPr lang="en-US" sz="1800" spc="-15" dirty="0">
                <a:effectLst/>
                <a:latin typeface="Aroania"/>
                <a:ea typeface="Aroania"/>
                <a:cs typeface="Aroania"/>
              </a:rPr>
              <a:t>always</a:t>
            </a:r>
            <a:r>
              <a:rPr lang="en-US" sz="1800" spc="-85" dirty="0">
                <a:effectLst/>
                <a:latin typeface="Aroania"/>
                <a:ea typeface="Aroania"/>
                <a:cs typeface="Aroania"/>
              </a:rPr>
              <a:t> </a:t>
            </a:r>
            <a:r>
              <a:rPr lang="en-US" sz="1800" dirty="0">
                <a:effectLst/>
                <a:latin typeface="Aroania"/>
                <a:ea typeface="Aroania"/>
                <a:cs typeface="Aroania"/>
              </a:rPr>
              <a:t>showed</a:t>
            </a:r>
            <a:r>
              <a:rPr lang="en-US" sz="1800" spc="-85" dirty="0">
                <a:effectLst/>
                <a:latin typeface="Aroania"/>
                <a:ea typeface="Aroania"/>
                <a:cs typeface="Aroania"/>
              </a:rPr>
              <a:t> </a:t>
            </a:r>
            <a:r>
              <a:rPr lang="en-US" sz="1800" dirty="0">
                <a:effectLst/>
                <a:latin typeface="Aroania"/>
                <a:ea typeface="Aroania"/>
                <a:cs typeface="Aroania"/>
              </a:rPr>
              <a:t>great</a:t>
            </a:r>
            <a:r>
              <a:rPr lang="en-US" sz="1800" spc="-85" dirty="0">
                <a:effectLst/>
                <a:latin typeface="Aroania"/>
                <a:ea typeface="Aroania"/>
                <a:cs typeface="Aroania"/>
              </a:rPr>
              <a:t> </a:t>
            </a:r>
            <a:r>
              <a:rPr lang="en-US" sz="1800" dirty="0">
                <a:effectLst/>
                <a:latin typeface="Aroania"/>
                <a:ea typeface="Aroania"/>
                <a:cs typeface="Aroania"/>
              </a:rPr>
              <a:t>interest</a:t>
            </a:r>
            <a:r>
              <a:rPr lang="en-US" sz="1800" spc="-85" dirty="0">
                <a:effectLst/>
                <a:latin typeface="Aroania"/>
                <a:ea typeface="Aroania"/>
                <a:cs typeface="Aroania"/>
              </a:rPr>
              <a:t> </a:t>
            </a:r>
            <a:r>
              <a:rPr lang="en-US" sz="1800" dirty="0">
                <a:effectLst/>
                <a:latin typeface="Aroania"/>
                <a:ea typeface="Aroania"/>
                <a:cs typeface="Aroania"/>
              </a:rPr>
              <a:t>in</a:t>
            </a:r>
            <a:r>
              <a:rPr lang="en-US" sz="1800" spc="-85" dirty="0">
                <a:effectLst/>
                <a:latin typeface="Aroania"/>
                <a:ea typeface="Aroania"/>
                <a:cs typeface="Aroania"/>
              </a:rPr>
              <a:t> </a:t>
            </a:r>
            <a:r>
              <a:rPr lang="en-US" sz="1800" dirty="0">
                <a:effectLst/>
                <a:latin typeface="Aroania"/>
                <a:ea typeface="Aroania"/>
                <a:cs typeface="Aroania"/>
              </a:rPr>
              <a:t>providing</a:t>
            </a:r>
            <a:r>
              <a:rPr lang="en-US" sz="1800" spc="-85" dirty="0">
                <a:effectLst/>
                <a:latin typeface="Aroania"/>
                <a:ea typeface="Aroania"/>
                <a:cs typeface="Aroania"/>
              </a:rPr>
              <a:t> </a:t>
            </a:r>
            <a:r>
              <a:rPr lang="en-US" sz="1800" dirty="0">
                <a:effectLst/>
                <a:latin typeface="Aroania"/>
                <a:ea typeface="Aroania"/>
                <a:cs typeface="Aroania"/>
              </a:rPr>
              <a:t>timely support and suitable suggestions. At times when I encountered roadblocks during some portions of the project, she helped me pave the right path forward and lead to a successful execution of the</a:t>
            </a:r>
            <a:r>
              <a:rPr lang="en-US" sz="1800" spc="-140" dirty="0">
                <a:effectLst/>
                <a:latin typeface="Aroania"/>
                <a:ea typeface="Aroania"/>
                <a:cs typeface="Aroania"/>
              </a:rPr>
              <a:t> </a:t>
            </a:r>
            <a:r>
              <a:rPr lang="en-US" sz="1800" dirty="0">
                <a:effectLst/>
                <a:latin typeface="Aroania"/>
                <a:ea typeface="Aroania"/>
                <a:cs typeface="Aroania"/>
              </a:rPr>
              <a:t>project.</a:t>
            </a:r>
            <a:endParaRPr lang="en-IN" sz="1800" dirty="0">
              <a:latin typeface="Aroania"/>
              <a:ea typeface="Aroania"/>
              <a:cs typeface="Aroania"/>
            </a:endParaRPr>
          </a:p>
          <a:p>
            <a:pPr marL="0" indent="0">
              <a:buNone/>
            </a:pPr>
            <a:r>
              <a:rPr lang="en-US" sz="1800" dirty="0">
                <a:effectLst/>
                <a:latin typeface="Aroania"/>
                <a:ea typeface="Aroania"/>
                <a:cs typeface="Aroania"/>
              </a:rPr>
              <a:t>I also want to thank </a:t>
            </a:r>
            <a:r>
              <a:rPr lang="en-IN" sz="1600" b="1" i="0" dirty="0" err="1">
                <a:effectLst/>
                <a:latin typeface="Slack-Lato"/>
              </a:rPr>
              <a:t>Bjørnar</a:t>
            </a:r>
            <a:r>
              <a:rPr lang="en-IN" sz="1600" b="1" i="0" dirty="0">
                <a:effectLst/>
                <a:latin typeface="Slack-Lato"/>
              </a:rPr>
              <a:t> </a:t>
            </a:r>
            <a:r>
              <a:rPr lang="en-IN" sz="1600" b="1" i="0" dirty="0" err="1">
                <a:effectLst/>
                <a:latin typeface="Slack-Lato"/>
              </a:rPr>
              <a:t>Brende</a:t>
            </a:r>
            <a:r>
              <a:rPr lang="en-IN" sz="1600" b="1" i="0" dirty="0">
                <a:effectLst/>
                <a:latin typeface="Slack-Lato"/>
              </a:rPr>
              <a:t> </a:t>
            </a:r>
            <a:r>
              <a:rPr lang="en-IN" sz="1600" b="1" i="0" dirty="0" err="1">
                <a:effectLst/>
                <a:latin typeface="Slack-Lato"/>
              </a:rPr>
              <a:t>Smestad</a:t>
            </a:r>
            <a:r>
              <a:rPr lang="en-IN" sz="1600" b="1" i="0" dirty="0">
                <a:effectLst/>
                <a:latin typeface="Slack-Lato"/>
              </a:rPr>
              <a:t>, </a:t>
            </a:r>
            <a:r>
              <a:rPr lang="en-IN" sz="1600" i="0" dirty="0">
                <a:effectLst/>
                <a:latin typeface="Slack-Lato"/>
              </a:rPr>
              <a:t>NTNU</a:t>
            </a:r>
            <a:r>
              <a:rPr lang="en-IN" sz="1600" b="1" i="0" dirty="0">
                <a:effectLst/>
                <a:latin typeface="Slack-Lato"/>
              </a:rPr>
              <a:t> </a:t>
            </a:r>
            <a:r>
              <a:rPr lang="en-US" sz="1800" dirty="0">
                <a:effectLst/>
                <a:latin typeface="Aroania"/>
                <a:ea typeface="Aroania"/>
                <a:cs typeface="Aroania"/>
              </a:rPr>
              <a:t>for his constant support and for taking support in useful</a:t>
            </a:r>
            <a:r>
              <a:rPr lang="en-US" sz="1800" spc="-135" dirty="0">
                <a:effectLst/>
                <a:latin typeface="Aroania"/>
                <a:ea typeface="Aroania"/>
                <a:cs typeface="Aroania"/>
              </a:rPr>
              <a:t> </a:t>
            </a:r>
            <a:r>
              <a:rPr lang="en-US" sz="1800" dirty="0">
                <a:effectLst/>
                <a:latin typeface="Aroania"/>
                <a:ea typeface="Aroania"/>
                <a:cs typeface="Aroania"/>
              </a:rPr>
              <a:t>decisions, giving</a:t>
            </a:r>
            <a:r>
              <a:rPr lang="en-US" sz="1800" spc="-55" dirty="0">
                <a:effectLst/>
                <a:latin typeface="Aroania"/>
                <a:ea typeface="Aroania"/>
                <a:cs typeface="Aroania"/>
              </a:rPr>
              <a:t> </a:t>
            </a:r>
            <a:r>
              <a:rPr lang="en-US" sz="1800" dirty="0">
                <a:effectLst/>
                <a:latin typeface="Aroania"/>
                <a:ea typeface="Aroania"/>
                <a:cs typeface="Aroania"/>
              </a:rPr>
              <a:t>out</a:t>
            </a:r>
            <a:r>
              <a:rPr lang="en-US" sz="1800" spc="-50" dirty="0">
                <a:effectLst/>
                <a:latin typeface="Aroania"/>
                <a:ea typeface="Aroania"/>
                <a:cs typeface="Aroania"/>
              </a:rPr>
              <a:t> </a:t>
            </a:r>
            <a:r>
              <a:rPr lang="en-US" sz="1800" dirty="0">
                <a:effectLst/>
                <a:latin typeface="Aroania"/>
                <a:ea typeface="Aroania"/>
                <a:cs typeface="Aroania"/>
              </a:rPr>
              <a:t>necessary</a:t>
            </a:r>
            <a:r>
              <a:rPr lang="en-US" sz="1800" spc="-50" dirty="0">
                <a:effectLst/>
                <a:latin typeface="Aroania"/>
                <a:ea typeface="Aroania"/>
                <a:cs typeface="Aroania"/>
              </a:rPr>
              <a:t> </a:t>
            </a:r>
            <a:r>
              <a:rPr lang="en-US" sz="1800" dirty="0">
                <a:effectLst/>
                <a:latin typeface="Aroania"/>
                <a:ea typeface="Aroania"/>
                <a:cs typeface="Aroania"/>
              </a:rPr>
              <a:t>advice</a:t>
            </a:r>
            <a:r>
              <a:rPr lang="en-US" sz="1800" spc="-110" dirty="0">
                <a:effectLst/>
                <a:latin typeface="Aroania"/>
                <a:ea typeface="Aroania"/>
                <a:cs typeface="Aroania"/>
              </a:rPr>
              <a:t> </a:t>
            </a:r>
            <a:r>
              <a:rPr lang="en-US" sz="1800" dirty="0">
                <a:effectLst/>
                <a:latin typeface="Aroania"/>
                <a:ea typeface="Aroania"/>
                <a:cs typeface="Aroania"/>
              </a:rPr>
              <a:t>and</a:t>
            </a:r>
            <a:r>
              <a:rPr lang="en-US" sz="1800" spc="-110" dirty="0">
                <a:effectLst/>
                <a:latin typeface="Aroania"/>
                <a:ea typeface="Aroania"/>
                <a:cs typeface="Aroania"/>
              </a:rPr>
              <a:t> </a:t>
            </a:r>
            <a:r>
              <a:rPr lang="en-US" sz="1800" dirty="0">
                <a:effectLst/>
                <a:latin typeface="Aroania"/>
                <a:ea typeface="Aroania"/>
                <a:cs typeface="Aroania"/>
              </a:rPr>
              <a:t>guidance.</a:t>
            </a:r>
            <a:r>
              <a:rPr lang="en-US" sz="1800" spc="-110" dirty="0">
                <a:effectLst/>
                <a:latin typeface="Aroania"/>
                <a:ea typeface="Aroania"/>
                <a:cs typeface="Aroania"/>
              </a:rPr>
              <a:t> </a:t>
            </a:r>
            <a:r>
              <a:rPr lang="en-US" sz="1800" dirty="0">
                <a:effectLst/>
                <a:latin typeface="Aroania"/>
                <a:ea typeface="Aroania"/>
                <a:cs typeface="Aroania"/>
              </a:rPr>
              <a:t>I</a:t>
            </a:r>
            <a:r>
              <a:rPr lang="en-US" sz="1800" spc="-115" dirty="0">
                <a:effectLst/>
                <a:latin typeface="Aroania"/>
                <a:ea typeface="Aroania"/>
                <a:cs typeface="Aroania"/>
              </a:rPr>
              <a:t> </a:t>
            </a:r>
            <a:r>
              <a:rPr lang="en-US" sz="1800" dirty="0">
                <a:effectLst/>
                <a:latin typeface="Aroania"/>
                <a:ea typeface="Aroania"/>
                <a:cs typeface="Aroania"/>
              </a:rPr>
              <a:t>express</a:t>
            </a:r>
            <a:r>
              <a:rPr lang="en-US" sz="1800" spc="-110" dirty="0">
                <a:effectLst/>
                <a:latin typeface="Aroania"/>
                <a:ea typeface="Aroania"/>
                <a:cs typeface="Aroania"/>
              </a:rPr>
              <a:t> </a:t>
            </a:r>
            <a:r>
              <a:rPr lang="en-US" sz="1800" spc="-15" dirty="0">
                <a:effectLst/>
                <a:latin typeface="Aroania"/>
                <a:ea typeface="Aroania"/>
                <a:cs typeface="Aroania"/>
              </a:rPr>
              <a:t>my</a:t>
            </a:r>
            <a:r>
              <a:rPr lang="en-US" sz="1800" spc="-110" dirty="0">
                <a:effectLst/>
                <a:latin typeface="Aroania"/>
                <a:ea typeface="Aroania"/>
                <a:cs typeface="Aroania"/>
              </a:rPr>
              <a:t> </a:t>
            </a:r>
            <a:r>
              <a:rPr lang="en-US" sz="1800" dirty="0">
                <a:effectLst/>
                <a:latin typeface="Aroania"/>
                <a:ea typeface="Aroania"/>
                <a:cs typeface="Aroania"/>
              </a:rPr>
              <a:t>special</a:t>
            </a:r>
            <a:r>
              <a:rPr lang="en-US" sz="1800" spc="-110" dirty="0">
                <a:effectLst/>
                <a:latin typeface="Aroania"/>
                <a:ea typeface="Aroania"/>
                <a:cs typeface="Aroania"/>
              </a:rPr>
              <a:t> </a:t>
            </a:r>
            <a:r>
              <a:rPr lang="en-US" sz="1800" dirty="0">
                <a:effectLst/>
                <a:latin typeface="Aroania"/>
                <a:ea typeface="Aroania"/>
                <a:cs typeface="Aroania"/>
              </a:rPr>
              <a:t>gratitude</a:t>
            </a:r>
            <a:r>
              <a:rPr lang="en-US" sz="1800" spc="-110" dirty="0">
                <a:effectLst/>
                <a:latin typeface="Aroania"/>
                <a:ea typeface="Aroania"/>
                <a:cs typeface="Aroania"/>
              </a:rPr>
              <a:t> </a:t>
            </a:r>
            <a:r>
              <a:rPr lang="en-US" sz="1800" dirty="0">
                <a:effectLst/>
                <a:latin typeface="Aroania"/>
                <a:ea typeface="Aroania"/>
                <a:cs typeface="Aroania"/>
              </a:rPr>
              <a:t>to</a:t>
            </a:r>
            <a:r>
              <a:rPr lang="en-US" sz="1800" spc="-110" dirty="0">
                <a:effectLst/>
                <a:latin typeface="Aroania"/>
                <a:ea typeface="Aroania"/>
                <a:cs typeface="Aroania"/>
              </a:rPr>
              <a:t> </a:t>
            </a:r>
            <a:r>
              <a:rPr lang="en-US" sz="1800" dirty="0">
                <a:effectLst/>
                <a:latin typeface="Aroania"/>
                <a:ea typeface="Aroania"/>
                <a:cs typeface="Aroania"/>
              </a:rPr>
              <a:t>him</a:t>
            </a:r>
            <a:r>
              <a:rPr lang="en-US" sz="1800" spc="-110" dirty="0">
                <a:effectLst/>
                <a:latin typeface="Aroania"/>
                <a:ea typeface="Aroania"/>
                <a:cs typeface="Aroania"/>
              </a:rPr>
              <a:t>  </a:t>
            </a:r>
            <a:r>
              <a:rPr lang="en-US" sz="1800" dirty="0">
                <a:effectLst/>
                <a:latin typeface="Aroania"/>
                <a:ea typeface="Aroania"/>
                <a:cs typeface="Aroania"/>
              </a:rPr>
              <a:t>as</a:t>
            </a:r>
            <a:r>
              <a:rPr lang="en-US" sz="1800" spc="-110" dirty="0">
                <a:effectLst/>
                <a:latin typeface="Aroania"/>
                <a:ea typeface="Aroania"/>
                <a:cs typeface="Aroania"/>
              </a:rPr>
              <a:t> </a:t>
            </a:r>
            <a:r>
              <a:rPr lang="en-US" sz="1800" spc="-25" dirty="0">
                <a:effectLst/>
                <a:latin typeface="Aroania"/>
                <a:ea typeface="Aroania"/>
                <a:cs typeface="Aroania"/>
              </a:rPr>
              <a:t>well </a:t>
            </a:r>
            <a:r>
              <a:rPr lang="en-US" sz="1800" dirty="0">
                <a:effectLst/>
                <a:latin typeface="Aroania"/>
                <a:ea typeface="Aroania"/>
                <a:cs typeface="Aroania"/>
              </a:rPr>
              <a:t>for</a:t>
            </a:r>
            <a:r>
              <a:rPr lang="en-US" sz="1800" spc="-60" dirty="0">
                <a:effectLst/>
                <a:latin typeface="Aroania"/>
                <a:ea typeface="Aroania"/>
                <a:cs typeface="Aroania"/>
              </a:rPr>
              <a:t> </a:t>
            </a:r>
            <a:r>
              <a:rPr lang="en-US" sz="1800" dirty="0">
                <a:effectLst/>
                <a:latin typeface="Aroania"/>
                <a:ea typeface="Aroania"/>
                <a:cs typeface="Aroania"/>
              </a:rPr>
              <a:t>providing</a:t>
            </a:r>
            <a:r>
              <a:rPr lang="en-US" sz="1800" spc="-55" dirty="0">
                <a:effectLst/>
                <a:latin typeface="Aroania"/>
                <a:ea typeface="Aroania"/>
                <a:cs typeface="Aroania"/>
              </a:rPr>
              <a:t> </a:t>
            </a:r>
            <a:r>
              <a:rPr lang="en-US" sz="1800" dirty="0">
                <a:effectLst/>
                <a:latin typeface="Aroania"/>
                <a:ea typeface="Aroania"/>
                <a:cs typeface="Aroania"/>
              </a:rPr>
              <a:t>me</a:t>
            </a:r>
            <a:r>
              <a:rPr lang="en-US" sz="1800" spc="-55" dirty="0">
                <a:effectLst/>
                <a:latin typeface="Aroania"/>
                <a:ea typeface="Aroania"/>
                <a:cs typeface="Aroania"/>
              </a:rPr>
              <a:t> </a:t>
            </a:r>
            <a:r>
              <a:rPr lang="en-US" sz="1800" dirty="0">
                <a:effectLst/>
                <a:latin typeface="Aroania"/>
                <a:ea typeface="Aroania"/>
                <a:cs typeface="Aroania"/>
              </a:rPr>
              <a:t>with</a:t>
            </a:r>
            <a:r>
              <a:rPr lang="en-US" sz="1800" spc="-60" dirty="0">
                <a:effectLst/>
                <a:latin typeface="Aroania"/>
                <a:ea typeface="Aroania"/>
                <a:cs typeface="Aroania"/>
              </a:rPr>
              <a:t> </a:t>
            </a:r>
            <a:r>
              <a:rPr lang="en-US" sz="1800" dirty="0">
                <a:effectLst/>
                <a:latin typeface="Aroania"/>
                <a:ea typeface="Aroania"/>
                <a:cs typeface="Aroania"/>
              </a:rPr>
              <a:t>the</a:t>
            </a:r>
            <a:r>
              <a:rPr lang="en-US" sz="1800" spc="-55" dirty="0">
                <a:effectLst/>
                <a:latin typeface="Aroania"/>
                <a:ea typeface="Aroania"/>
                <a:cs typeface="Aroania"/>
              </a:rPr>
              <a:t> </a:t>
            </a:r>
            <a:r>
              <a:rPr lang="en-US" sz="1800" spc="-55" dirty="0">
                <a:latin typeface="Aroania"/>
                <a:ea typeface="Aroania"/>
                <a:cs typeface="Aroania"/>
              </a:rPr>
              <a:t>explanation of the data </a:t>
            </a:r>
            <a:r>
              <a:rPr lang="en-US" sz="1800" dirty="0">
                <a:effectLst/>
                <a:latin typeface="Aroania"/>
                <a:ea typeface="Aroania"/>
                <a:cs typeface="Aroania"/>
              </a:rPr>
              <a:t>as</a:t>
            </a:r>
            <a:r>
              <a:rPr lang="en-US" sz="1800" spc="-60" dirty="0">
                <a:effectLst/>
                <a:latin typeface="Aroania"/>
                <a:ea typeface="Aroania"/>
                <a:cs typeface="Aroania"/>
              </a:rPr>
              <a:t> </a:t>
            </a:r>
            <a:r>
              <a:rPr lang="en-US" sz="1800" dirty="0">
                <a:effectLst/>
                <a:latin typeface="Aroania"/>
                <a:ea typeface="Aroania"/>
                <a:cs typeface="Aroania"/>
              </a:rPr>
              <a:t>required</a:t>
            </a:r>
            <a:r>
              <a:rPr lang="en-US" sz="1800" spc="-55" dirty="0">
                <a:effectLst/>
                <a:latin typeface="Aroania"/>
                <a:ea typeface="Aroania"/>
                <a:cs typeface="Aroania"/>
              </a:rPr>
              <a:t> </a:t>
            </a:r>
            <a:r>
              <a:rPr lang="en-US" sz="1800" dirty="0">
                <a:effectLst/>
                <a:latin typeface="Aroania"/>
                <a:ea typeface="Aroania"/>
                <a:cs typeface="Aroania"/>
              </a:rPr>
              <a:t>by</a:t>
            </a:r>
            <a:r>
              <a:rPr lang="en-US" sz="1800" spc="-55" dirty="0">
                <a:effectLst/>
                <a:latin typeface="Aroania"/>
                <a:ea typeface="Aroania"/>
                <a:cs typeface="Aroania"/>
              </a:rPr>
              <a:t> </a:t>
            </a:r>
            <a:r>
              <a:rPr lang="en-US" sz="1800" dirty="0">
                <a:effectLst/>
                <a:latin typeface="Aroania"/>
                <a:ea typeface="Aroania"/>
                <a:cs typeface="Aroania"/>
              </a:rPr>
              <a:t>me.</a:t>
            </a:r>
            <a:endParaRPr lang="en-IN" sz="1800" dirty="0">
              <a:latin typeface="Aroania"/>
              <a:ea typeface="Aroania"/>
              <a:cs typeface="Aroania"/>
            </a:endParaRPr>
          </a:p>
          <a:p>
            <a:pPr marL="0" indent="0">
              <a:buNone/>
            </a:pPr>
            <a:r>
              <a:rPr lang="en-US" sz="1800" dirty="0">
                <a:effectLst/>
                <a:latin typeface="Aroania"/>
                <a:ea typeface="Aroania"/>
                <a:cs typeface="Aroania"/>
              </a:rPr>
              <a:t>I</a:t>
            </a:r>
            <a:r>
              <a:rPr lang="en-US" sz="1800" spc="-20" dirty="0">
                <a:effectLst/>
                <a:latin typeface="Aroania"/>
                <a:ea typeface="Aroania"/>
                <a:cs typeface="Aroania"/>
              </a:rPr>
              <a:t> </a:t>
            </a:r>
            <a:r>
              <a:rPr lang="en-US" sz="1800" dirty="0">
                <a:effectLst/>
                <a:latin typeface="Aroania"/>
                <a:ea typeface="Aroania"/>
                <a:cs typeface="Aroania"/>
              </a:rPr>
              <a:t>perceive</a:t>
            </a:r>
            <a:r>
              <a:rPr lang="en-US" sz="1800" spc="-15" dirty="0">
                <a:effectLst/>
                <a:latin typeface="Aroania"/>
                <a:ea typeface="Aroania"/>
                <a:cs typeface="Aroania"/>
              </a:rPr>
              <a:t> </a:t>
            </a:r>
            <a:r>
              <a:rPr lang="en-US" sz="1800" dirty="0">
                <a:effectLst/>
                <a:latin typeface="Aroania"/>
                <a:ea typeface="Aroania"/>
                <a:cs typeface="Aroania"/>
              </a:rPr>
              <a:t>this</a:t>
            </a:r>
            <a:r>
              <a:rPr lang="en-US" sz="1800" spc="-15" dirty="0">
                <a:effectLst/>
                <a:latin typeface="Aroania"/>
                <a:ea typeface="Aroania"/>
                <a:cs typeface="Aroania"/>
              </a:rPr>
              <a:t> </a:t>
            </a:r>
            <a:r>
              <a:rPr lang="en-US" sz="1800" dirty="0">
                <a:effectLst/>
                <a:latin typeface="Aroania"/>
                <a:ea typeface="Aroania"/>
                <a:cs typeface="Aroania"/>
              </a:rPr>
              <a:t>opportunity</a:t>
            </a:r>
            <a:r>
              <a:rPr lang="en-US" sz="1800" spc="-20" dirty="0">
                <a:effectLst/>
                <a:latin typeface="Aroania"/>
                <a:ea typeface="Aroania"/>
                <a:cs typeface="Aroania"/>
              </a:rPr>
              <a:t> </a:t>
            </a:r>
            <a:r>
              <a:rPr lang="en-US" sz="1800" dirty="0">
                <a:effectLst/>
                <a:latin typeface="Aroania"/>
                <a:ea typeface="Aroania"/>
                <a:cs typeface="Aroania"/>
              </a:rPr>
              <a:t>as</a:t>
            </a:r>
            <a:r>
              <a:rPr lang="en-US" sz="1800" spc="-15" dirty="0">
                <a:effectLst/>
                <a:latin typeface="Aroania"/>
                <a:ea typeface="Aroania"/>
                <a:cs typeface="Aroania"/>
              </a:rPr>
              <a:t> </a:t>
            </a:r>
            <a:r>
              <a:rPr lang="en-US" sz="1800" dirty="0">
                <a:effectLst/>
                <a:latin typeface="Aroania"/>
                <a:ea typeface="Aroania"/>
                <a:cs typeface="Aroania"/>
              </a:rPr>
              <a:t>a</a:t>
            </a:r>
            <a:r>
              <a:rPr lang="en-US" sz="1800" spc="-15" dirty="0">
                <a:effectLst/>
                <a:latin typeface="Aroania"/>
                <a:ea typeface="Aroania"/>
                <a:cs typeface="Aroania"/>
              </a:rPr>
              <a:t> </a:t>
            </a:r>
            <a:r>
              <a:rPr lang="en-US" sz="1800" dirty="0">
                <a:effectLst/>
                <a:latin typeface="Aroania"/>
                <a:ea typeface="Aroania"/>
                <a:cs typeface="Aroania"/>
              </a:rPr>
              <a:t>big</a:t>
            </a:r>
            <a:r>
              <a:rPr lang="en-US" sz="1800" spc="-20" dirty="0">
                <a:effectLst/>
                <a:latin typeface="Aroania"/>
                <a:ea typeface="Aroania"/>
                <a:cs typeface="Aroania"/>
              </a:rPr>
              <a:t> </a:t>
            </a:r>
            <a:r>
              <a:rPr lang="en-US" sz="1800" dirty="0">
                <a:effectLst/>
                <a:latin typeface="Aroania"/>
                <a:ea typeface="Aroania"/>
                <a:cs typeface="Aroania"/>
              </a:rPr>
              <a:t>milestone</a:t>
            </a:r>
            <a:r>
              <a:rPr lang="en-US" sz="1800" spc="-15" dirty="0">
                <a:effectLst/>
                <a:latin typeface="Aroania"/>
                <a:ea typeface="Aroania"/>
                <a:cs typeface="Aroania"/>
              </a:rPr>
              <a:t> </a:t>
            </a:r>
            <a:r>
              <a:rPr lang="en-US" sz="1800" dirty="0">
                <a:effectLst/>
                <a:latin typeface="Aroania"/>
                <a:ea typeface="Aroania"/>
                <a:cs typeface="Aroania"/>
              </a:rPr>
              <a:t>in</a:t>
            </a:r>
            <a:r>
              <a:rPr lang="en-US" sz="1800" spc="-15" dirty="0">
                <a:effectLst/>
                <a:latin typeface="Aroania"/>
                <a:ea typeface="Aroania"/>
                <a:cs typeface="Aroania"/>
              </a:rPr>
              <a:t> my</a:t>
            </a:r>
            <a:r>
              <a:rPr lang="en-US" sz="1800" spc="-20" dirty="0">
                <a:effectLst/>
                <a:latin typeface="Aroania"/>
                <a:ea typeface="Aroania"/>
                <a:cs typeface="Aroania"/>
              </a:rPr>
              <a:t> </a:t>
            </a:r>
            <a:r>
              <a:rPr lang="en-US" sz="1800" dirty="0">
                <a:effectLst/>
                <a:latin typeface="Aroania"/>
                <a:ea typeface="Aroania"/>
                <a:cs typeface="Aroania"/>
              </a:rPr>
              <a:t>career</a:t>
            </a:r>
            <a:r>
              <a:rPr lang="en-US" sz="1800" spc="-15" dirty="0">
                <a:effectLst/>
                <a:latin typeface="Aroania"/>
                <a:ea typeface="Aroania"/>
                <a:cs typeface="Aroania"/>
              </a:rPr>
              <a:t> </a:t>
            </a:r>
            <a:r>
              <a:rPr lang="en-US" sz="1800" dirty="0">
                <a:effectLst/>
                <a:latin typeface="Aroania"/>
                <a:ea typeface="Aroania"/>
                <a:cs typeface="Aroania"/>
              </a:rPr>
              <a:t>development.</a:t>
            </a:r>
            <a:r>
              <a:rPr lang="en-US" sz="1800" spc="-15" dirty="0">
                <a:effectLst/>
                <a:latin typeface="Aroania"/>
                <a:ea typeface="Aroania"/>
                <a:cs typeface="Aroania"/>
              </a:rPr>
              <a:t> </a:t>
            </a:r>
            <a:r>
              <a:rPr lang="en-US" sz="1800" dirty="0">
                <a:effectLst/>
                <a:latin typeface="Aroania"/>
                <a:ea typeface="Aroania"/>
                <a:cs typeface="Aroania"/>
              </a:rPr>
              <a:t>I</a:t>
            </a:r>
            <a:r>
              <a:rPr lang="en-US" sz="1800" spc="-20" dirty="0">
                <a:effectLst/>
                <a:latin typeface="Aroania"/>
                <a:ea typeface="Aroania"/>
                <a:cs typeface="Aroania"/>
              </a:rPr>
              <a:t> </a:t>
            </a:r>
            <a:r>
              <a:rPr lang="en-US" sz="1800" dirty="0">
                <a:effectLst/>
                <a:latin typeface="Aroania"/>
                <a:ea typeface="Aroania"/>
                <a:cs typeface="Aroania"/>
              </a:rPr>
              <a:t>will</a:t>
            </a:r>
            <a:r>
              <a:rPr lang="en-US" sz="1800" spc="-80" dirty="0">
                <a:effectLst/>
                <a:latin typeface="Aroania"/>
                <a:ea typeface="Aroania"/>
                <a:cs typeface="Aroania"/>
              </a:rPr>
              <a:t> </a:t>
            </a:r>
            <a:r>
              <a:rPr lang="en-US" sz="1800" dirty="0">
                <a:effectLst/>
                <a:latin typeface="Aroania"/>
                <a:ea typeface="Aroania"/>
                <a:cs typeface="Aroania"/>
              </a:rPr>
              <a:t>strive</a:t>
            </a:r>
            <a:r>
              <a:rPr lang="en-US" sz="1800" spc="-85" dirty="0">
                <a:effectLst/>
                <a:latin typeface="Aroania"/>
                <a:ea typeface="Aroania"/>
                <a:cs typeface="Aroania"/>
              </a:rPr>
              <a:t> </a:t>
            </a:r>
            <a:r>
              <a:rPr lang="en-US" sz="1800" dirty="0">
                <a:effectLst/>
                <a:latin typeface="Aroania"/>
                <a:ea typeface="Aroania"/>
                <a:cs typeface="Aroania"/>
              </a:rPr>
              <a:t>to</a:t>
            </a:r>
            <a:r>
              <a:rPr lang="en-US" sz="1800" spc="-80" dirty="0">
                <a:effectLst/>
                <a:latin typeface="Aroania"/>
                <a:ea typeface="Aroania"/>
                <a:cs typeface="Aroania"/>
              </a:rPr>
              <a:t> </a:t>
            </a:r>
            <a:r>
              <a:rPr lang="en-US" sz="1800" spc="-25" dirty="0">
                <a:effectLst/>
                <a:latin typeface="Aroania"/>
                <a:ea typeface="Aroania"/>
                <a:cs typeface="Aroania"/>
              </a:rPr>
              <a:t>use </a:t>
            </a:r>
            <a:r>
              <a:rPr lang="en-US" sz="1800" dirty="0">
                <a:effectLst/>
                <a:latin typeface="Aroania"/>
                <a:ea typeface="Aroania"/>
                <a:cs typeface="Aroania"/>
              </a:rPr>
              <a:t>gained skills and knowledge in the best possible </a:t>
            </a:r>
            <a:r>
              <a:rPr lang="en-US" sz="1800" spc="-40" dirty="0">
                <a:effectLst/>
                <a:latin typeface="Aroania"/>
                <a:ea typeface="Aroania"/>
                <a:cs typeface="Aroania"/>
              </a:rPr>
              <a:t>way, </a:t>
            </a:r>
            <a:r>
              <a:rPr lang="en-US" sz="1800" dirty="0">
                <a:effectLst/>
                <a:latin typeface="Aroania"/>
                <a:ea typeface="Aroania"/>
                <a:cs typeface="Aroania"/>
              </a:rPr>
              <a:t>and I will continue to work on their improvement,</a:t>
            </a:r>
            <a:r>
              <a:rPr lang="en-US" sz="1800" spc="-55" dirty="0">
                <a:effectLst/>
                <a:latin typeface="Aroania"/>
                <a:ea typeface="Aroania"/>
                <a:cs typeface="Aroania"/>
              </a:rPr>
              <a:t> </a:t>
            </a:r>
            <a:r>
              <a:rPr lang="en-US" sz="1800" dirty="0">
                <a:effectLst/>
                <a:latin typeface="Aroania"/>
                <a:ea typeface="Aroania"/>
                <a:cs typeface="Aroania"/>
              </a:rPr>
              <a:t>in</a:t>
            </a:r>
            <a:r>
              <a:rPr lang="en-US" sz="1800" spc="-50" dirty="0">
                <a:effectLst/>
                <a:latin typeface="Aroania"/>
                <a:ea typeface="Aroania"/>
                <a:cs typeface="Aroania"/>
              </a:rPr>
              <a:t> </a:t>
            </a:r>
            <a:r>
              <a:rPr lang="en-US" sz="1800" dirty="0">
                <a:effectLst/>
                <a:latin typeface="Aroania"/>
                <a:ea typeface="Aroania"/>
                <a:cs typeface="Aroania"/>
              </a:rPr>
              <a:t>order</a:t>
            </a:r>
            <a:r>
              <a:rPr lang="en-US" sz="1800" spc="-50" dirty="0">
                <a:effectLst/>
                <a:latin typeface="Aroania"/>
                <a:ea typeface="Aroania"/>
                <a:cs typeface="Aroania"/>
              </a:rPr>
              <a:t> </a:t>
            </a:r>
            <a:r>
              <a:rPr lang="en-US" sz="1800" dirty="0">
                <a:effectLst/>
                <a:latin typeface="Aroania"/>
                <a:ea typeface="Aroania"/>
                <a:cs typeface="Aroania"/>
              </a:rPr>
              <a:t>to</a:t>
            </a:r>
            <a:r>
              <a:rPr lang="en-US" sz="1800" spc="-55" dirty="0">
                <a:effectLst/>
                <a:latin typeface="Aroania"/>
                <a:ea typeface="Aroania"/>
                <a:cs typeface="Aroania"/>
              </a:rPr>
              <a:t> </a:t>
            </a:r>
            <a:r>
              <a:rPr lang="en-US" sz="1800" dirty="0">
                <a:effectLst/>
                <a:latin typeface="Aroania"/>
                <a:ea typeface="Aroania"/>
                <a:cs typeface="Aroania"/>
              </a:rPr>
              <a:t>attain</a:t>
            </a:r>
            <a:r>
              <a:rPr lang="en-US" sz="1800" spc="-50" dirty="0">
                <a:effectLst/>
                <a:latin typeface="Aroania"/>
                <a:ea typeface="Aroania"/>
                <a:cs typeface="Aroania"/>
              </a:rPr>
              <a:t> </a:t>
            </a:r>
            <a:r>
              <a:rPr lang="en-US" sz="1800" dirty="0">
                <a:effectLst/>
                <a:latin typeface="Aroania"/>
                <a:ea typeface="Aroania"/>
                <a:cs typeface="Aroania"/>
              </a:rPr>
              <a:t>desired</a:t>
            </a:r>
            <a:r>
              <a:rPr lang="en-US" sz="1800" spc="-50" dirty="0">
                <a:effectLst/>
                <a:latin typeface="Aroania"/>
                <a:ea typeface="Aroania"/>
                <a:cs typeface="Aroania"/>
              </a:rPr>
              <a:t> </a:t>
            </a:r>
            <a:r>
              <a:rPr lang="en-US" sz="1800" dirty="0">
                <a:effectLst/>
                <a:latin typeface="Aroania"/>
                <a:ea typeface="Aroania"/>
                <a:cs typeface="Aroania"/>
              </a:rPr>
              <a:t>career</a:t>
            </a:r>
            <a:r>
              <a:rPr lang="en-US" sz="1800" spc="-50" dirty="0">
                <a:effectLst/>
                <a:latin typeface="Aroania"/>
                <a:ea typeface="Aroania"/>
                <a:cs typeface="Aroania"/>
              </a:rPr>
              <a:t> </a:t>
            </a:r>
            <a:r>
              <a:rPr lang="en-US" sz="1800" dirty="0">
                <a:effectLst/>
                <a:latin typeface="Aroania"/>
                <a:ea typeface="Aroania"/>
                <a:cs typeface="Aroania"/>
              </a:rPr>
              <a:t>objectives.</a:t>
            </a:r>
            <a:endParaRPr lang="en-IN" sz="1800" dirty="0">
              <a:effectLst/>
              <a:latin typeface="Aroania"/>
              <a:ea typeface="Aroania"/>
              <a:cs typeface="Aroania"/>
            </a:endParaRPr>
          </a:p>
          <a:p>
            <a:endParaRPr lang="en-IN" dirty="0"/>
          </a:p>
        </p:txBody>
      </p:sp>
      <p:sp>
        <p:nvSpPr>
          <p:cNvPr id="4" name="Slide Number Placeholder 3">
            <a:extLst>
              <a:ext uri="{FF2B5EF4-FFF2-40B4-BE49-F238E27FC236}">
                <a16:creationId xmlns:a16="http://schemas.microsoft.com/office/drawing/2014/main" id="{522A19EB-B308-4C90-9235-E08FCB3233FF}"/>
              </a:ext>
            </a:extLst>
          </p:cNvPr>
          <p:cNvSpPr>
            <a:spLocks noGrp="1"/>
          </p:cNvSpPr>
          <p:nvPr>
            <p:ph type="sldNum" sz="quarter" idx="12"/>
          </p:nvPr>
        </p:nvSpPr>
        <p:spPr/>
        <p:txBody>
          <a:bodyPr/>
          <a:lstStyle/>
          <a:p>
            <a:fld id="{95B4D64B-AD1A-4C10-89B4-B06C158CC4B2}" type="slidenum">
              <a:rPr lang="en-IN" smtClean="0"/>
              <a:t>3</a:t>
            </a:fld>
            <a:endParaRPr lang="en-IN"/>
          </a:p>
        </p:txBody>
      </p:sp>
    </p:spTree>
    <p:extLst>
      <p:ext uri="{BB962C8B-B14F-4D97-AF65-F5344CB8AC3E}">
        <p14:creationId xmlns:p14="http://schemas.microsoft.com/office/powerpoint/2010/main" val="2738615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E881-4BD4-4115-9082-B1ADE4B3C90D}"/>
              </a:ext>
            </a:extLst>
          </p:cNvPr>
          <p:cNvSpPr>
            <a:spLocks noGrp="1"/>
          </p:cNvSpPr>
          <p:nvPr>
            <p:ph type="title"/>
          </p:nvPr>
        </p:nvSpPr>
        <p:spPr>
          <a:xfrm>
            <a:off x="314037" y="337417"/>
            <a:ext cx="11039764" cy="530802"/>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Performance metrics and results/errors: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9113A2-34D0-4836-951A-12AF14CAA298}"/>
              </a:ext>
            </a:extLst>
          </p:cNvPr>
          <p:cNvSpPr>
            <a:spLocks noGrp="1"/>
          </p:cNvSpPr>
          <p:nvPr>
            <p:ph idx="1"/>
          </p:nvPr>
        </p:nvSpPr>
        <p:spPr>
          <a:xfrm>
            <a:off x="314036" y="895928"/>
            <a:ext cx="5938982" cy="5281035"/>
          </a:xfrm>
        </p:spPr>
        <p:txBody>
          <a:bodyPr/>
          <a:lstStyle/>
          <a:p>
            <a:r>
              <a:rPr lang="en-US" sz="1800" dirty="0">
                <a:effectLst/>
                <a:latin typeface="Times New Roman" panose="02020603050405020304" pitchFamily="18" charset="0"/>
                <a:ea typeface="Times New Roman" panose="02020603050405020304" pitchFamily="18" charset="0"/>
              </a:rPr>
              <a:t>Error measures (performance metrics) are vital component of the model evaluation. In this study we employed mean absolute error (MAE) and standard deviation of the absolute error (STD to evaluate the modelling approaches.</a:t>
            </a:r>
          </a:p>
          <a:p>
            <a:endParaRPr lang="en-IN"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where n is the number of data samples, </a:t>
            </a:r>
            <a:r>
              <a:rPr lang="en-US" sz="1800" dirty="0" err="1">
                <a:effectLst/>
                <a:latin typeface="Times New Roman" panose="02020603050405020304" pitchFamily="18" charset="0"/>
                <a:ea typeface="Times New Roman" panose="02020603050405020304" pitchFamily="18" charset="0"/>
              </a:rPr>
              <a:t>yi</a:t>
            </a:r>
            <a:r>
              <a:rPr lang="en-US" sz="1800" dirty="0">
                <a:effectLst/>
                <a:latin typeface="Times New Roman" panose="02020603050405020304" pitchFamily="18" charset="0"/>
                <a:ea typeface="Times New Roman" panose="02020603050405020304" pitchFamily="18" charset="0"/>
              </a:rPr>
              <a:t> – single model prediction of product weight (Kg), xi – corresponding AIS record of product weight (kg), and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𝜇</a:t>
            </a:r>
            <a:r>
              <a:rPr lang="en-US" sz="1800" dirty="0">
                <a:effectLst/>
                <a:latin typeface="Times New Roman" panose="02020603050405020304" pitchFamily="18" charset="0"/>
                <a:ea typeface="Times New Roman" panose="02020603050405020304" pitchFamily="18" charset="0"/>
              </a:rPr>
              <a:t> – average of absolute error.</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0CFB250-C6B3-413D-AAE7-E4F68C806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86" y="3075710"/>
            <a:ext cx="3580005" cy="1293090"/>
          </a:xfrm>
          <a:prstGeom prst="rect">
            <a:avLst/>
          </a:prstGeom>
        </p:spPr>
      </p:pic>
      <p:pic>
        <p:nvPicPr>
          <p:cNvPr id="7" name="Picture 6">
            <a:extLst>
              <a:ext uri="{FF2B5EF4-FFF2-40B4-BE49-F238E27FC236}">
                <a16:creationId xmlns:a16="http://schemas.microsoft.com/office/drawing/2014/main" id="{09BBFE2F-34E0-4BFF-B2C3-713B489ED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86" y="2050473"/>
            <a:ext cx="2841096" cy="1378527"/>
          </a:xfrm>
          <a:prstGeom prst="rect">
            <a:avLst/>
          </a:prstGeom>
        </p:spPr>
      </p:pic>
      <p:pic>
        <p:nvPicPr>
          <p:cNvPr id="8" name="Picture 7">
            <a:extLst>
              <a:ext uri="{FF2B5EF4-FFF2-40B4-BE49-F238E27FC236}">
                <a16:creationId xmlns:a16="http://schemas.microsoft.com/office/drawing/2014/main" id="{B5C656BD-1DAE-4D28-9DBA-BA5E783B1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4291" y="3796722"/>
            <a:ext cx="4710545" cy="2059133"/>
          </a:xfrm>
          <a:prstGeom prst="rect">
            <a:avLst/>
          </a:prstGeom>
        </p:spPr>
      </p:pic>
      <p:sp>
        <p:nvSpPr>
          <p:cNvPr id="9" name="TextBox 8">
            <a:extLst>
              <a:ext uri="{FF2B5EF4-FFF2-40B4-BE49-F238E27FC236}">
                <a16:creationId xmlns:a16="http://schemas.microsoft.com/office/drawing/2014/main" id="{1DE641A8-A376-4012-8670-F27B6E150C08}"/>
              </a:ext>
            </a:extLst>
          </p:cNvPr>
          <p:cNvSpPr txBox="1"/>
          <p:nvPr/>
        </p:nvSpPr>
        <p:spPr>
          <a:xfrm>
            <a:off x="6964218" y="895928"/>
            <a:ext cx="4830618" cy="2900794"/>
          </a:xfrm>
          <a:prstGeom prst="rect">
            <a:avLst/>
          </a:prstGeom>
          <a:noFill/>
        </p:spPr>
        <p:txBody>
          <a:bodyPr wrap="square" rtlCol="0">
            <a:spAutoFit/>
          </a:bodyPr>
          <a:lstStyle/>
          <a:p>
            <a:pPr marL="70485">
              <a:spcBef>
                <a:spcPts val="55"/>
              </a:spcBef>
              <a:spcAft>
                <a:spcPts val="0"/>
              </a:spcAft>
            </a:pPr>
            <a:r>
              <a:rPr lang="en-US" sz="1800" b="1" dirty="0">
                <a:effectLst/>
                <a:latin typeface="Times New Roman" panose="02020603050405020304" pitchFamily="18" charset="0"/>
                <a:ea typeface="Times New Roman" panose="02020603050405020304" pitchFamily="18" charset="0"/>
              </a:rPr>
              <a:t>Results and limitations:</a:t>
            </a: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The models’ parameters are based on the historical AIS data (2001, 2021) from Norwegian fisheries. Any limitations of the underlying training data have been transferred to the models. </a:t>
            </a:r>
          </a:p>
          <a:p>
            <a:pPr marL="70485">
              <a:spcBef>
                <a:spcPts val="55"/>
              </a:spcBef>
              <a:spcAft>
                <a:spcPts val="0"/>
              </a:spcAft>
            </a:pPr>
            <a:endParaRPr lang="en-US" dirty="0">
              <a:latin typeface="Times New Roman" panose="02020603050405020304" pitchFamily="18" charset="0"/>
              <a:ea typeface="Times New Roman" panose="02020603050405020304" pitchFamily="18" charset="0"/>
            </a:endParaRPr>
          </a:p>
          <a:p>
            <a:pPr marL="70485">
              <a:spcBef>
                <a:spcPts val="55"/>
              </a:spcBef>
              <a:spcAft>
                <a:spcPts val="0"/>
              </a:spcAft>
            </a:pPr>
            <a:r>
              <a:rPr lang="en-US" sz="1800" dirty="0">
                <a:effectLst/>
                <a:latin typeface="Times New Roman" panose="02020603050405020304" pitchFamily="18" charset="0"/>
                <a:ea typeface="Times New Roman" panose="02020603050405020304" pitchFamily="18" charset="0"/>
              </a:rPr>
              <a:t>Also, the study does not incorporate the environmental variables and any political tensions that might also affect catch.</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BAB4160-E51D-4D2D-B3BC-C8389BA86B11}"/>
              </a:ext>
            </a:extLst>
          </p:cNvPr>
          <p:cNvSpPr>
            <a:spLocks noGrp="1"/>
          </p:cNvSpPr>
          <p:nvPr>
            <p:ph type="sldNum" sz="quarter" idx="12"/>
          </p:nvPr>
        </p:nvSpPr>
        <p:spPr/>
        <p:txBody>
          <a:bodyPr/>
          <a:lstStyle/>
          <a:p>
            <a:fld id="{95B4D64B-AD1A-4C10-89B4-B06C158CC4B2}" type="slidenum">
              <a:rPr lang="en-IN" smtClean="0"/>
              <a:t>30</a:t>
            </a:fld>
            <a:endParaRPr lang="en-IN"/>
          </a:p>
        </p:txBody>
      </p:sp>
    </p:spTree>
    <p:extLst>
      <p:ext uri="{BB962C8B-B14F-4D97-AF65-F5344CB8AC3E}">
        <p14:creationId xmlns:p14="http://schemas.microsoft.com/office/powerpoint/2010/main" val="229315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FDFB-2819-47C1-9811-33B6FE286A9C}"/>
              </a:ext>
            </a:extLst>
          </p:cNvPr>
          <p:cNvSpPr>
            <a:spLocks noGrp="1"/>
          </p:cNvSpPr>
          <p:nvPr>
            <p:ph type="title"/>
          </p:nvPr>
        </p:nvSpPr>
        <p:spPr>
          <a:xfrm>
            <a:off x="267855" y="365125"/>
            <a:ext cx="11085945" cy="558511"/>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Results and Discussion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D463F46-96C9-40EA-81F8-984799EE6841}"/>
              </a:ext>
            </a:extLst>
          </p:cNvPr>
          <p:cNvSpPr>
            <a:spLocks noGrp="1"/>
          </p:cNvSpPr>
          <p:nvPr>
            <p:ph idx="1"/>
          </p:nvPr>
        </p:nvSpPr>
        <p:spPr>
          <a:xfrm>
            <a:off x="267855" y="738908"/>
            <a:ext cx="6234545" cy="5588001"/>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3-fold cross-validation of the models (with parameters in Table 2; see values highlighted in black. Mean absolute error (Kg) and standard deviation (Kg) in catch predictions on the test dataset can be found in Table 3. Based on the MAE scores presented in Table 3, it can be concluded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with our custom defined objective and evaluation function with additional features was better than other approaches with MAE up to 47.7 Kg and the standard deviation of 109.2 Kg on a test dataset.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 importance of the best performing model is presented in</a:t>
            </a:r>
            <a:r>
              <a:rPr lang="en-IN" sz="1800" dirty="0">
                <a:latin typeface="Calibri" panose="020F0502020204030204" pitchFamily="34" charset="0"/>
                <a:ea typeface="Calibri" panose="020F0502020204030204" pitchFamily="34" charset="0"/>
                <a:cs typeface="Times New Roman" panose="02020603050405020304" pitchFamily="18" charset="0"/>
              </a:rPr>
              <a:t> figure.</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Feature importance: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Length was the most important feature to explain the catch variations in our dataset, followed by month, longitude, gear code, latitude, product condition code and distance from North Sea. Other features (coast code, species code and season) were found to be less important but still contributed to the predictive capabilities of the models.</a:t>
            </a:r>
            <a:endParaRPr lang="en-IN" dirty="0"/>
          </a:p>
        </p:txBody>
      </p:sp>
      <p:pic>
        <p:nvPicPr>
          <p:cNvPr id="4" name="Picture 3">
            <a:extLst>
              <a:ext uri="{FF2B5EF4-FFF2-40B4-BE49-F238E27FC236}">
                <a16:creationId xmlns:a16="http://schemas.microsoft.com/office/drawing/2014/main" id="{5F07E0C9-ECA5-4B9F-B1BF-EAC28266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873" y="907472"/>
            <a:ext cx="4324927" cy="2648528"/>
          </a:xfrm>
          <a:prstGeom prst="rect">
            <a:avLst/>
          </a:prstGeom>
        </p:spPr>
      </p:pic>
      <p:pic>
        <p:nvPicPr>
          <p:cNvPr id="5" name="Picture 4">
            <a:extLst>
              <a:ext uri="{FF2B5EF4-FFF2-40B4-BE49-F238E27FC236}">
                <a16:creationId xmlns:a16="http://schemas.microsoft.com/office/drawing/2014/main" id="{52A5730D-CADE-45CE-AF6C-86D415DB8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873" y="3983181"/>
            <a:ext cx="4324927" cy="2509693"/>
          </a:xfrm>
          <a:prstGeom prst="rect">
            <a:avLst/>
          </a:prstGeom>
        </p:spPr>
      </p:pic>
      <p:sp>
        <p:nvSpPr>
          <p:cNvPr id="6" name="Slide Number Placeholder 5">
            <a:extLst>
              <a:ext uri="{FF2B5EF4-FFF2-40B4-BE49-F238E27FC236}">
                <a16:creationId xmlns:a16="http://schemas.microsoft.com/office/drawing/2014/main" id="{F35A691B-48D1-466A-9957-EC484B32B161}"/>
              </a:ext>
            </a:extLst>
          </p:cNvPr>
          <p:cNvSpPr>
            <a:spLocks noGrp="1"/>
          </p:cNvSpPr>
          <p:nvPr>
            <p:ph type="sldNum" sz="quarter" idx="12"/>
          </p:nvPr>
        </p:nvSpPr>
        <p:spPr/>
        <p:txBody>
          <a:bodyPr/>
          <a:lstStyle/>
          <a:p>
            <a:fld id="{95B4D64B-AD1A-4C10-89B4-B06C158CC4B2}" type="slidenum">
              <a:rPr lang="en-IN" smtClean="0"/>
              <a:t>31</a:t>
            </a:fld>
            <a:endParaRPr lang="en-IN"/>
          </a:p>
        </p:txBody>
      </p:sp>
    </p:spTree>
    <p:extLst>
      <p:ext uri="{BB962C8B-B14F-4D97-AF65-F5344CB8AC3E}">
        <p14:creationId xmlns:p14="http://schemas.microsoft.com/office/powerpoint/2010/main" val="305362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1AC9-7936-46E8-A0AF-354245C9999F}"/>
              </a:ext>
            </a:extLst>
          </p:cNvPr>
          <p:cNvSpPr>
            <a:spLocks noGrp="1"/>
          </p:cNvSpPr>
          <p:nvPr>
            <p:ph type="title"/>
          </p:nvPr>
        </p:nvSpPr>
        <p:spPr>
          <a:xfrm>
            <a:off x="341745" y="337416"/>
            <a:ext cx="11012055" cy="558511"/>
          </a:xfrm>
        </p:spPr>
        <p:txBody>
          <a:bodyPr>
            <a:normAutofit/>
          </a:bodyPr>
          <a:lstStyle/>
          <a:p>
            <a:r>
              <a:rPr lang="en-US" sz="3200" b="1" dirty="0"/>
              <a:t>Inferences from results:</a:t>
            </a:r>
            <a:endParaRPr lang="en-IN" sz="3200" b="1" dirty="0"/>
          </a:p>
        </p:txBody>
      </p:sp>
      <p:sp>
        <p:nvSpPr>
          <p:cNvPr id="3" name="Content Placeholder 2">
            <a:extLst>
              <a:ext uri="{FF2B5EF4-FFF2-40B4-BE49-F238E27FC236}">
                <a16:creationId xmlns:a16="http://schemas.microsoft.com/office/drawing/2014/main" id="{FA28AF93-ACE6-4199-B811-5EB4D5EF075E}"/>
              </a:ext>
            </a:extLst>
          </p:cNvPr>
          <p:cNvSpPr>
            <a:spLocks noGrp="1"/>
          </p:cNvSpPr>
          <p:nvPr>
            <p:ph idx="1"/>
          </p:nvPr>
        </p:nvSpPr>
        <p:spPr>
          <a:xfrm>
            <a:off x="341746" y="895928"/>
            <a:ext cx="5384799" cy="5281036"/>
          </a:xfrm>
        </p:spPr>
        <p:txBody>
          <a:bodyPr/>
          <a:lstStyle/>
          <a:p>
            <a:pPr marL="70485" marR="257175" algn="just">
              <a:spcBef>
                <a:spcPts val="5"/>
              </a:spcBef>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month analysis in figure </a:t>
            </a:r>
            <a:r>
              <a:rPr lang="en-US" sz="1800" dirty="0">
                <a:effectLst/>
                <a:latin typeface="Times New Roman" panose="02020603050405020304" pitchFamily="18" charset="0"/>
                <a:ea typeface="Times New Roman" panose="02020603050405020304" pitchFamily="18" charset="0"/>
              </a:rPr>
              <a:t>we can see that the average error for all months except March is lower than 50kg, this indicates we need to pay more attention to transactions or activities happening in the month of march. For March the average absolute error is above 70kg.</a:t>
            </a:r>
          </a:p>
          <a:p>
            <a:pPr marL="70485" marR="257175" algn="just">
              <a:spcBef>
                <a:spcPts val="5"/>
              </a:spcBef>
              <a:spcAft>
                <a:spcPts val="0"/>
              </a:spcAft>
            </a:pPr>
            <a:endParaRPr lang="en-US" sz="1800" dirty="0">
              <a:latin typeface="Times New Roman" panose="02020603050405020304" pitchFamily="18" charset="0"/>
              <a:ea typeface="Times New Roman" panose="02020603050405020304" pitchFamily="18" charset="0"/>
            </a:endParaRPr>
          </a:p>
          <a:p>
            <a:pPr marL="70485" marR="257175" algn="just">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257175" indent="0" algn="just">
              <a:spcBef>
                <a:spcPts val="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70485" marR="257175" algn="just">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gear analysis in figure </a:t>
            </a:r>
            <a:r>
              <a:rPr lang="en-US" sz="1800" dirty="0">
                <a:effectLst/>
                <a:latin typeface="Times New Roman" panose="02020603050405020304" pitchFamily="18" charset="0"/>
                <a:ea typeface="Times New Roman" panose="02020603050405020304" pitchFamily="18" charset="0"/>
              </a:rPr>
              <a:t>we can say that we need to be more alert while fishing with gear/tools having code 20-undefined yearn, 41-ruser and 61-spinning rod as these are the gears for which the average error is higher than 50 kg. For the rest of the gears, it's less than 50 kg so it's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fine.</a:t>
            </a:r>
            <a:endParaRPr lang="en-IN" sz="1800" dirty="0">
              <a:effectLst/>
              <a:latin typeface="Times New Roman" panose="02020603050405020304" pitchFamily="18" charset="0"/>
              <a:ea typeface="Times New Roman" panose="02020603050405020304" pitchFamily="18" charset="0"/>
            </a:endParaRPr>
          </a:p>
          <a:p>
            <a:pPr marL="0" indent="0">
              <a:spcBef>
                <a:spcPts val="5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8F13D80-F797-4E7C-8816-632BA9435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772" y="440690"/>
            <a:ext cx="6087110" cy="2522220"/>
          </a:xfrm>
          <a:prstGeom prst="rect">
            <a:avLst/>
          </a:prstGeom>
        </p:spPr>
      </p:pic>
      <p:pic>
        <p:nvPicPr>
          <p:cNvPr id="7" name="Picture 6">
            <a:extLst>
              <a:ext uri="{FF2B5EF4-FFF2-40B4-BE49-F238E27FC236}">
                <a16:creationId xmlns:a16="http://schemas.microsoft.com/office/drawing/2014/main" id="{41D89C04-D10A-465C-94EA-BFA593805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772" y="3239308"/>
            <a:ext cx="6087110" cy="2522220"/>
          </a:xfrm>
          <a:prstGeom prst="rect">
            <a:avLst/>
          </a:prstGeom>
        </p:spPr>
      </p:pic>
      <p:sp>
        <p:nvSpPr>
          <p:cNvPr id="4" name="Slide Number Placeholder 3">
            <a:extLst>
              <a:ext uri="{FF2B5EF4-FFF2-40B4-BE49-F238E27FC236}">
                <a16:creationId xmlns:a16="http://schemas.microsoft.com/office/drawing/2014/main" id="{BF80CB97-57B0-4590-9A15-5B375E70E30B}"/>
              </a:ext>
            </a:extLst>
          </p:cNvPr>
          <p:cNvSpPr>
            <a:spLocks noGrp="1"/>
          </p:cNvSpPr>
          <p:nvPr>
            <p:ph type="sldNum" sz="quarter" idx="12"/>
          </p:nvPr>
        </p:nvSpPr>
        <p:spPr/>
        <p:txBody>
          <a:bodyPr/>
          <a:lstStyle/>
          <a:p>
            <a:fld id="{95B4D64B-AD1A-4C10-89B4-B06C158CC4B2}" type="slidenum">
              <a:rPr lang="en-IN" smtClean="0"/>
              <a:t>32</a:t>
            </a:fld>
            <a:endParaRPr lang="en-IN"/>
          </a:p>
        </p:txBody>
      </p:sp>
    </p:spTree>
    <p:extLst>
      <p:ext uri="{BB962C8B-B14F-4D97-AF65-F5344CB8AC3E}">
        <p14:creationId xmlns:p14="http://schemas.microsoft.com/office/powerpoint/2010/main" val="129624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390A-08CF-4200-8301-0798A8BDD1F7}"/>
              </a:ext>
            </a:extLst>
          </p:cNvPr>
          <p:cNvSpPr>
            <a:spLocks noGrp="1"/>
          </p:cNvSpPr>
          <p:nvPr>
            <p:ph type="title"/>
          </p:nvPr>
        </p:nvSpPr>
        <p:spPr>
          <a:xfrm>
            <a:off x="314036" y="365125"/>
            <a:ext cx="11039764" cy="595457"/>
          </a:xfrm>
        </p:spPr>
        <p:txBody>
          <a:bodyPr>
            <a:normAutofit fontScale="90000"/>
          </a:bodyPr>
          <a:lstStyle/>
          <a:p>
            <a:r>
              <a:rPr lang="en-US" b="1" dirty="0"/>
              <a:t>Geographical inference:</a:t>
            </a:r>
            <a:endParaRPr lang="en-IN" b="1" dirty="0"/>
          </a:p>
        </p:txBody>
      </p:sp>
      <p:sp>
        <p:nvSpPr>
          <p:cNvPr id="3" name="Content Placeholder 2">
            <a:extLst>
              <a:ext uri="{FF2B5EF4-FFF2-40B4-BE49-F238E27FC236}">
                <a16:creationId xmlns:a16="http://schemas.microsoft.com/office/drawing/2014/main" id="{4DC8E367-5AC9-4DE7-A09D-CDAC8627425D}"/>
              </a:ext>
            </a:extLst>
          </p:cNvPr>
          <p:cNvSpPr>
            <a:spLocks noGrp="1"/>
          </p:cNvSpPr>
          <p:nvPr>
            <p:ph idx="1"/>
          </p:nvPr>
        </p:nvSpPr>
        <p:spPr>
          <a:xfrm>
            <a:off x="314037" y="1080655"/>
            <a:ext cx="5366328" cy="5096308"/>
          </a:xfrm>
        </p:spPr>
        <p:txBody>
          <a:bodyPr/>
          <a:lstStyle/>
          <a:p>
            <a:r>
              <a:rPr lang="en-US" sz="1800" dirty="0">
                <a:effectLst/>
                <a:latin typeface="Times New Roman" panose="02020603050405020304" pitchFamily="18" charset="0"/>
                <a:ea typeface="Times New Roman" panose="02020603050405020304" pitchFamily="18" charset="0"/>
              </a:rPr>
              <a:t>There are a total 72 unique fishing locations for south Norway (cleaned data - test set) and we set the threshold to be 50 kg, that is if the error in that region is higher than threshold, it is said to be a region with high error whereas the region with error lesser than threshold is a region of low error. This can signify where they have trustworthy people and where they do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From the location analysis we can say that we need to pay more attention to the activities of two locations one is north region of North Sea bounded by longitude 4.5E and 8.5E above the latitude 62.25N on the coastline of Norway and the other is just above the coastline of Denmark as these fishing locations have a cluster of red dots indicating that these are the regions of high error. Majority of the high errors are in the region below Trondheim to </a:t>
            </a:r>
            <a:r>
              <a:rPr lang="en-US" sz="1800" dirty="0" err="1">
                <a:effectLst/>
                <a:latin typeface="Times New Roman" panose="02020603050405020304" pitchFamily="18" charset="0"/>
                <a:ea typeface="Times New Roman" panose="02020603050405020304" pitchFamily="18" charset="0"/>
              </a:rPr>
              <a:t>Haugsbygada</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30C3FEB-B751-454E-9189-8DD96375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655783"/>
            <a:ext cx="5671127" cy="5521180"/>
          </a:xfrm>
          <a:prstGeom prst="rect">
            <a:avLst/>
          </a:prstGeom>
        </p:spPr>
      </p:pic>
      <p:sp>
        <p:nvSpPr>
          <p:cNvPr id="5" name="Slide Number Placeholder 4">
            <a:extLst>
              <a:ext uri="{FF2B5EF4-FFF2-40B4-BE49-F238E27FC236}">
                <a16:creationId xmlns:a16="http://schemas.microsoft.com/office/drawing/2014/main" id="{0F19A7EC-96C4-4C0F-996D-55C9880FA74E}"/>
              </a:ext>
            </a:extLst>
          </p:cNvPr>
          <p:cNvSpPr>
            <a:spLocks noGrp="1"/>
          </p:cNvSpPr>
          <p:nvPr>
            <p:ph type="sldNum" sz="quarter" idx="12"/>
          </p:nvPr>
        </p:nvSpPr>
        <p:spPr/>
        <p:txBody>
          <a:bodyPr/>
          <a:lstStyle/>
          <a:p>
            <a:fld id="{95B4D64B-AD1A-4C10-89B4-B06C158CC4B2}" type="slidenum">
              <a:rPr lang="en-IN" smtClean="0"/>
              <a:t>33</a:t>
            </a:fld>
            <a:endParaRPr lang="en-IN"/>
          </a:p>
        </p:txBody>
      </p:sp>
    </p:spTree>
    <p:extLst>
      <p:ext uri="{BB962C8B-B14F-4D97-AF65-F5344CB8AC3E}">
        <p14:creationId xmlns:p14="http://schemas.microsoft.com/office/powerpoint/2010/main" val="2806000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C170-77F7-4D29-83F6-6DE6CAFD1207}"/>
              </a:ext>
            </a:extLst>
          </p:cNvPr>
          <p:cNvSpPr>
            <a:spLocks noGrp="1"/>
          </p:cNvSpPr>
          <p:nvPr>
            <p:ph type="title"/>
          </p:nvPr>
        </p:nvSpPr>
        <p:spPr>
          <a:xfrm>
            <a:off x="341745" y="365126"/>
            <a:ext cx="11012055" cy="530802"/>
          </a:xfrm>
        </p:spPr>
        <p:txBody>
          <a:bodyPr>
            <a:normAutofit fontScale="90000"/>
          </a:bodyPr>
          <a:lstStyle/>
          <a:p>
            <a:pPr marL="70485">
              <a:spcBef>
                <a:spcPts val="55"/>
              </a:spcBef>
              <a:spcAft>
                <a:spcPts val="0"/>
              </a:spcAft>
            </a:pPr>
            <a:r>
              <a:rPr lang="en-US" sz="3600" b="1" dirty="0">
                <a:effectLst/>
                <a:latin typeface="Times New Roman" panose="02020603050405020304" pitchFamily="18" charset="0"/>
                <a:ea typeface="Times New Roman" panose="02020603050405020304" pitchFamily="18" charset="0"/>
              </a:rPr>
              <a:t>Conclusion:</a:t>
            </a:r>
            <a:r>
              <a:rPr lang="en-US" sz="36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785537-52B5-4AB7-B495-E7DA86F075ED}"/>
              </a:ext>
            </a:extLst>
          </p:cNvPr>
          <p:cNvSpPr>
            <a:spLocks noGrp="1"/>
          </p:cNvSpPr>
          <p:nvPr>
            <p:ph idx="1"/>
          </p:nvPr>
        </p:nvSpPr>
        <p:spPr>
          <a:xfrm>
            <a:off x="341745" y="628074"/>
            <a:ext cx="11012055" cy="6151418"/>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Fish catch has two main importance that are food security needs and generation of export revenue. In this study we have investigated a possibility of predicting catch using historical AIS data.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First, we have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AIS data retrieved from Directorate of Fisheries, Norway, and then we trained three machine learning models on the enhanced AIS data (extra information about North Sea distance and the season).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Then we evaluated the models’ performance on the validation data to tune the hyperparameters for the best model. Next, we have exposed the models to test data to evaluate their predictive capability. The main results of this study show that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(1) Supervised machine learning methods can be used for predicting catch (10 − 4000 kg) with mean absolute error up to approximately 47.6Kg in average.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(2) Majority of the high errors are in the region below Trondheim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haugsbygada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month of March experienced the highest error, along with these certain gears like 20-undefined yarn, 41-ruser and 61-Spinning rod have also resulted in high error with respect to others.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(3)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built on custom objective and evaluation functions with additional features, is a better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approach in a view of the considered dataset and modelling techniques. (3) geographical information such as a distance from the predefined places (North Sea) can be engineered to enhance the predictive capabilities of the models.</a:t>
            </a:r>
          </a:p>
          <a:p>
            <a:r>
              <a:rPr lang="en-US" sz="1800" dirty="0">
                <a:effectLst/>
                <a:latin typeface="Times New Roman" panose="02020603050405020304" pitchFamily="18" charset="0"/>
                <a:ea typeface="Times New Roman" panose="02020603050405020304" pitchFamily="18" charset="0"/>
              </a:rPr>
              <a:t>The presented machine learning approach to catch prediction could be considered as a source of additional and complimentary information for tactical planning (months ahead) of vessel trips in the North Sea as well as to support development of new strategies that can include the effect of climatic variables as well. Future work should focus on supplementing existing AIS data with the data from the environmental data, development and training of the models based on a continuously growing dataset.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E1ABDCD-F689-489B-ACF8-A386A694941E}"/>
              </a:ext>
            </a:extLst>
          </p:cNvPr>
          <p:cNvSpPr>
            <a:spLocks noGrp="1"/>
          </p:cNvSpPr>
          <p:nvPr>
            <p:ph type="sldNum" sz="quarter" idx="12"/>
          </p:nvPr>
        </p:nvSpPr>
        <p:spPr/>
        <p:txBody>
          <a:bodyPr/>
          <a:lstStyle/>
          <a:p>
            <a:fld id="{95B4D64B-AD1A-4C10-89B4-B06C158CC4B2}" type="slidenum">
              <a:rPr lang="en-IN" smtClean="0"/>
              <a:t>34</a:t>
            </a:fld>
            <a:endParaRPr lang="en-IN"/>
          </a:p>
        </p:txBody>
      </p:sp>
    </p:spTree>
    <p:extLst>
      <p:ext uri="{BB962C8B-B14F-4D97-AF65-F5344CB8AC3E}">
        <p14:creationId xmlns:p14="http://schemas.microsoft.com/office/powerpoint/2010/main" val="87173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29F3-C277-4848-A3DC-6334AB1D060F}"/>
              </a:ext>
            </a:extLst>
          </p:cNvPr>
          <p:cNvSpPr>
            <a:spLocks noGrp="1"/>
          </p:cNvSpPr>
          <p:nvPr>
            <p:ph type="title"/>
          </p:nvPr>
        </p:nvSpPr>
        <p:spPr>
          <a:xfrm>
            <a:off x="240145" y="365126"/>
            <a:ext cx="11113655" cy="512330"/>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13AC675D-8746-4CB4-ABCB-D9751B7E76DB}"/>
              </a:ext>
            </a:extLst>
          </p:cNvPr>
          <p:cNvSpPr>
            <a:spLocks noGrp="1"/>
          </p:cNvSpPr>
          <p:nvPr>
            <p:ph idx="1"/>
          </p:nvPr>
        </p:nvSpPr>
        <p:spPr>
          <a:xfrm>
            <a:off x="240145" y="997526"/>
            <a:ext cx="11113655" cy="5597237"/>
          </a:xfrm>
        </p:spPr>
        <p:txBody>
          <a:bodyPr>
            <a:normAutofit/>
          </a:bodyPr>
          <a:lstStyle/>
          <a:p>
            <a:pPr marL="0" marR="257810" indent="0" algn="just">
              <a:spcBef>
                <a:spcPts val="45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2"/>
              </a:rPr>
              <a:t>https://www.statista.com/statistics/643484/per-capita-consumption-of-fish-and-fish-products-in-norway/</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3"/>
              </a:rPr>
              <a:t>https://www.statista.com/statistics/665969/export-value-of-seafood-from-fisheries-and-aquaculture-in-norway/</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4"/>
              </a:rPr>
              <a:t>https://ieeexplore.ieee.org/document/1519023</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5"/>
              </a:rPr>
              <a:t>https://journals.ansfoundation.org/index.php/jans/article/view/1252</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6"/>
              </a:rPr>
              <a:t>https://content.iospress.com/articles/journal-of-ambient-intelligence-and-smart-environments/ais210604</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7"/>
              </a:rPr>
              <a:t>https://ndpublisher.in/admin/issues/EAv63n4e.pdf</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8"/>
              </a:rPr>
              <a:t>https://cdnsciencepub.com/doi/abs/10.1139/f82-036?journalCode=cjfas</a:t>
            </a:r>
            <a:endParaRPr lang="en-IN" sz="1800"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US" sz="1800" b="1" u="sng" dirty="0">
                <a:solidFill>
                  <a:srgbClr val="0563C1"/>
                </a:solidFill>
                <a:effectLst/>
                <a:latin typeface="Times New Roman" panose="02020603050405020304" pitchFamily="18" charset="0"/>
                <a:ea typeface="Times New Roman" panose="02020603050405020304" pitchFamily="18" charset="0"/>
                <a:hlinkClick r:id="rId9"/>
              </a:rPr>
              <a:t>https://www.sciencedirect.com/science/article/abs/pii/S0034425710000295?via%3Dihub</a:t>
            </a:r>
            <a:endParaRPr lang="en-US" sz="1800" b="1" u="sng" dirty="0">
              <a:solidFill>
                <a:srgbClr val="0563C1"/>
              </a:solidFill>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IN" sz="1800" b="1" dirty="0">
                <a:effectLst/>
                <a:latin typeface="Times New Roman" panose="02020603050405020304" pitchFamily="18" charset="0"/>
                <a:ea typeface="Times New Roman" panose="02020603050405020304" pitchFamily="18" charset="0"/>
                <a:hlinkClick r:id="rId10"/>
              </a:rPr>
              <a:t>https://www.mdpi.com/2071-1050/13/16/9124</a:t>
            </a:r>
            <a:endParaRPr lang="en-IN" sz="1800" b="1"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IN" sz="1800" b="1" dirty="0">
                <a:effectLst/>
                <a:latin typeface="Times New Roman" panose="02020603050405020304" pitchFamily="18" charset="0"/>
                <a:ea typeface="Times New Roman" panose="02020603050405020304" pitchFamily="18" charset="0"/>
                <a:hlinkClick r:id="rId11"/>
              </a:rPr>
              <a:t>https://link.springer.com/chapter/10.1007/978-3-030-38081-6_7</a:t>
            </a:r>
            <a:endParaRPr lang="en-IN" sz="1800" b="1"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r>
              <a:rPr lang="en-IN" sz="1800" b="1" dirty="0">
                <a:effectLst/>
                <a:latin typeface="Times New Roman" panose="02020603050405020304" pitchFamily="18" charset="0"/>
                <a:ea typeface="Times New Roman" panose="02020603050405020304" pitchFamily="18" charset="0"/>
                <a:hlinkClick r:id="rId12"/>
              </a:rPr>
              <a:t>https://cdnsciencepub.com/doi/abs/10.1139/f82-036?journalCode=cjfas</a:t>
            </a:r>
            <a:endParaRPr lang="en-IN" sz="1800" b="1" dirty="0">
              <a:effectLst/>
              <a:latin typeface="Times New Roman" panose="02020603050405020304" pitchFamily="18" charset="0"/>
              <a:ea typeface="Times New Roman" panose="02020603050405020304" pitchFamily="18" charset="0"/>
            </a:endParaRPr>
          </a:p>
          <a:p>
            <a:pPr marL="342900" marR="257810" lvl="0" indent="-342900" algn="just">
              <a:spcBef>
                <a:spcPts val="455"/>
              </a:spcBef>
              <a:spcAft>
                <a:spcPts val="0"/>
              </a:spcAft>
              <a:buFont typeface="+mj-lt"/>
              <a:buAutoNum type="arabicPeriod"/>
            </a:pPr>
            <a:endParaRPr lang="en-IN" sz="1800" b="1" dirty="0">
              <a:effectLst/>
              <a:latin typeface="Times New Roman" panose="02020603050405020304" pitchFamily="18" charset="0"/>
              <a:ea typeface="Times New Roman" panose="02020603050405020304" pitchFamily="18" charset="0"/>
            </a:endParaRPr>
          </a:p>
          <a:p>
            <a:pPr marL="0" marR="257810" lvl="0" indent="0" algn="just">
              <a:spcBef>
                <a:spcPts val="455"/>
              </a:spcBef>
              <a:spcAft>
                <a:spcPts val="0"/>
              </a:spcAft>
              <a:buNone/>
            </a:pPr>
            <a:r>
              <a:rPr lang="en-IN" sz="1800" b="1" dirty="0">
                <a:latin typeface="Times New Roman" panose="02020603050405020304" pitchFamily="18" charset="0"/>
                <a:ea typeface="Times New Roman" panose="02020603050405020304" pitchFamily="18" charset="0"/>
              </a:rPr>
              <a:t>Links to data related information can not be provided because the data is confidential.</a:t>
            </a: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602BD19-FF84-468A-B19E-C9548F0DBA7F}"/>
              </a:ext>
            </a:extLst>
          </p:cNvPr>
          <p:cNvSpPr>
            <a:spLocks noGrp="1"/>
          </p:cNvSpPr>
          <p:nvPr>
            <p:ph type="sldNum" sz="quarter" idx="12"/>
          </p:nvPr>
        </p:nvSpPr>
        <p:spPr/>
        <p:txBody>
          <a:bodyPr/>
          <a:lstStyle/>
          <a:p>
            <a:fld id="{95B4D64B-AD1A-4C10-89B4-B06C158CC4B2}" type="slidenum">
              <a:rPr lang="en-IN" smtClean="0"/>
              <a:t>35</a:t>
            </a:fld>
            <a:endParaRPr lang="en-IN"/>
          </a:p>
        </p:txBody>
      </p:sp>
    </p:spTree>
    <p:extLst>
      <p:ext uri="{BB962C8B-B14F-4D97-AF65-F5344CB8AC3E}">
        <p14:creationId xmlns:p14="http://schemas.microsoft.com/office/powerpoint/2010/main" val="224007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E4AB-9705-4BBC-836A-2D1E7C5D75FE}"/>
              </a:ext>
            </a:extLst>
          </p:cNvPr>
          <p:cNvSpPr>
            <a:spLocks noGrp="1"/>
          </p:cNvSpPr>
          <p:nvPr>
            <p:ph type="title"/>
          </p:nvPr>
        </p:nvSpPr>
        <p:spPr>
          <a:xfrm>
            <a:off x="838200" y="365125"/>
            <a:ext cx="10515600" cy="697057"/>
          </a:xfrm>
        </p:spPr>
        <p:txBody>
          <a:bodyPr>
            <a:normAutofit/>
          </a:bodyPr>
          <a:lstStyle/>
          <a:p>
            <a:r>
              <a:rPr lang="en-US" sz="3200" b="1" dirty="0"/>
              <a:t>			Table of contents</a:t>
            </a:r>
            <a:endParaRPr lang="en-IN" sz="3200" b="1" dirty="0"/>
          </a:p>
        </p:txBody>
      </p:sp>
      <p:graphicFrame>
        <p:nvGraphicFramePr>
          <p:cNvPr id="4" name="Content Placeholder 3">
            <a:extLst>
              <a:ext uri="{FF2B5EF4-FFF2-40B4-BE49-F238E27FC236}">
                <a16:creationId xmlns:a16="http://schemas.microsoft.com/office/drawing/2014/main" id="{7CAF21AB-1BB5-4A97-AB07-E4706CE966F8}"/>
              </a:ext>
            </a:extLst>
          </p:cNvPr>
          <p:cNvGraphicFramePr>
            <a:graphicFrameLocks noGrp="1"/>
          </p:cNvGraphicFramePr>
          <p:nvPr>
            <p:ph idx="1"/>
            <p:extLst>
              <p:ext uri="{D42A27DB-BD31-4B8C-83A1-F6EECF244321}">
                <p14:modId xmlns:p14="http://schemas.microsoft.com/office/powerpoint/2010/main" val="2500683933"/>
              </p:ext>
            </p:extLst>
          </p:nvPr>
        </p:nvGraphicFramePr>
        <p:xfrm>
          <a:off x="1865745" y="1062181"/>
          <a:ext cx="6633914" cy="5294171"/>
        </p:xfrm>
        <a:graphic>
          <a:graphicData uri="http://schemas.openxmlformats.org/drawingml/2006/table">
            <a:tbl>
              <a:tblPr firstRow="1" firstCol="1" lastRow="1" lastCol="1" bandRow="1" bandCol="1">
                <a:tableStyleId>{5940675A-B579-460E-94D1-54222C63F5DA}</a:tableStyleId>
              </a:tblPr>
              <a:tblGrid>
                <a:gridCol w="658178">
                  <a:extLst>
                    <a:ext uri="{9D8B030D-6E8A-4147-A177-3AD203B41FA5}">
                      <a16:colId xmlns:a16="http://schemas.microsoft.com/office/drawing/2014/main" val="279962639"/>
                    </a:ext>
                  </a:extLst>
                </a:gridCol>
                <a:gridCol w="4506496">
                  <a:extLst>
                    <a:ext uri="{9D8B030D-6E8A-4147-A177-3AD203B41FA5}">
                      <a16:colId xmlns:a16="http://schemas.microsoft.com/office/drawing/2014/main" val="1722474874"/>
                    </a:ext>
                  </a:extLst>
                </a:gridCol>
                <a:gridCol w="1469240">
                  <a:extLst>
                    <a:ext uri="{9D8B030D-6E8A-4147-A177-3AD203B41FA5}">
                      <a16:colId xmlns:a16="http://schemas.microsoft.com/office/drawing/2014/main" val="4155265117"/>
                    </a:ext>
                  </a:extLst>
                </a:gridCol>
              </a:tblGrid>
              <a:tr h="557983">
                <a:tc>
                  <a:txBody>
                    <a:bodyPr/>
                    <a:lstStyle/>
                    <a:p>
                      <a:pPr marL="304165">
                        <a:spcBef>
                          <a:spcPts val="235"/>
                        </a:spcBef>
                        <a:spcAft>
                          <a:spcPts val="0"/>
                        </a:spcAft>
                      </a:pPr>
                      <a:endParaRPr lang="en-IN" sz="1100" b="0" dirty="0">
                        <a:solidFill>
                          <a:schemeClr val="accent3">
                            <a:lumMod val="75000"/>
                          </a:schemeClr>
                        </a:solidFill>
                        <a:effectLst/>
                        <a:latin typeface="Carlito"/>
                        <a:ea typeface="Carlito"/>
                        <a:cs typeface="Carlito"/>
                      </a:endParaRPr>
                    </a:p>
                  </a:txBody>
                  <a:tcPr marL="0" marR="0" marT="0" marB="0"/>
                </a:tc>
                <a:tc>
                  <a:txBody>
                    <a:bodyPr/>
                    <a:lstStyle/>
                    <a:p>
                      <a:pPr marL="1432560" marR="1432560" algn="ctr">
                        <a:spcBef>
                          <a:spcPts val="235"/>
                        </a:spcBef>
                        <a:spcAft>
                          <a:spcPts val="0"/>
                        </a:spcAft>
                      </a:pPr>
                      <a:r>
                        <a:rPr lang="en-US" sz="1200" b="1" dirty="0">
                          <a:effectLst/>
                        </a:rPr>
                        <a:t>Content</a:t>
                      </a:r>
                      <a:endParaRPr lang="en-IN" sz="1100" b="1" dirty="0">
                        <a:effectLst/>
                        <a:latin typeface="Carlito"/>
                        <a:ea typeface="Carlito"/>
                        <a:cs typeface="Carlito"/>
                      </a:endParaRPr>
                    </a:p>
                  </a:txBody>
                  <a:tcPr marL="0" marR="0" marT="0" marB="0"/>
                </a:tc>
                <a:tc>
                  <a:txBody>
                    <a:bodyPr/>
                    <a:lstStyle/>
                    <a:p>
                      <a:pPr marL="243840">
                        <a:spcBef>
                          <a:spcPts val="235"/>
                        </a:spcBef>
                        <a:spcAft>
                          <a:spcPts val="0"/>
                        </a:spcAft>
                      </a:pPr>
                      <a:r>
                        <a:rPr lang="en-US" sz="1200" b="1" dirty="0">
                          <a:effectLst/>
                        </a:rPr>
                        <a:t>Page no.</a:t>
                      </a:r>
                      <a:endParaRPr lang="en-IN" sz="1100" b="1" dirty="0">
                        <a:effectLst/>
                        <a:latin typeface="Carlito"/>
                        <a:ea typeface="Carlito"/>
                        <a:cs typeface="Carlito"/>
                      </a:endParaRPr>
                    </a:p>
                  </a:txBody>
                  <a:tcPr marL="0" marR="0" marT="0" marB="0"/>
                </a:tc>
                <a:extLst>
                  <a:ext uri="{0D108BD9-81ED-4DB2-BD59-A6C34878D82A}">
                    <a16:rowId xmlns:a16="http://schemas.microsoft.com/office/drawing/2014/main" val="86970563"/>
                  </a:ext>
                </a:extLst>
              </a:tr>
              <a:tr h="424182">
                <a:tc>
                  <a:txBody>
                    <a:bodyPr/>
                    <a:lstStyle/>
                    <a:p>
                      <a:pPr marR="22225" algn="r">
                        <a:spcBef>
                          <a:spcPts val="245"/>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45"/>
                        </a:spcBef>
                        <a:spcAft>
                          <a:spcPts val="0"/>
                        </a:spcAft>
                      </a:pPr>
                      <a:r>
                        <a:rPr lang="en-US" sz="1600" b="1" dirty="0">
                          <a:effectLst/>
                        </a:rPr>
                        <a:t>Letter of Recommendation</a:t>
                      </a:r>
                      <a:endParaRPr lang="en-IN" sz="1600" b="1" dirty="0">
                        <a:effectLst/>
                        <a:latin typeface="Carlito"/>
                        <a:ea typeface="Carlito"/>
                        <a:cs typeface="Carlito"/>
                      </a:endParaRPr>
                    </a:p>
                  </a:txBody>
                  <a:tcPr marL="0" marR="0" marT="0" marB="0"/>
                </a:tc>
                <a:tc>
                  <a:txBody>
                    <a:bodyPr/>
                    <a:lstStyle/>
                    <a:p>
                      <a:pPr marR="22225" algn="r">
                        <a:spcBef>
                          <a:spcPts val="245"/>
                        </a:spcBef>
                        <a:spcAft>
                          <a:spcPts val="0"/>
                        </a:spcAft>
                      </a:pPr>
                      <a:r>
                        <a:rPr lang="en-US" sz="1600" b="1" dirty="0">
                          <a:effectLst/>
                        </a:rPr>
                        <a:t>2</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2657160256"/>
                  </a:ext>
                </a:extLst>
              </a:tr>
              <a:tr h="424182">
                <a:tc>
                  <a:txBody>
                    <a:bodyPr/>
                    <a:lstStyle/>
                    <a:p>
                      <a:pPr marR="22225" algn="r">
                        <a:spcBef>
                          <a:spcPts val="255"/>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55"/>
                        </a:spcBef>
                        <a:spcAft>
                          <a:spcPts val="0"/>
                        </a:spcAft>
                      </a:pPr>
                      <a:r>
                        <a:rPr lang="en-US" sz="1600" b="1" dirty="0">
                          <a:effectLst/>
                        </a:rPr>
                        <a:t>Acknowledgement</a:t>
                      </a:r>
                      <a:endParaRPr lang="en-IN" sz="1600" b="1" dirty="0">
                        <a:effectLst/>
                        <a:latin typeface="Carlito"/>
                        <a:ea typeface="Carlito"/>
                        <a:cs typeface="Carlito"/>
                      </a:endParaRPr>
                    </a:p>
                  </a:txBody>
                  <a:tcPr marL="0" marR="0" marT="0" marB="0"/>
                </a:tc>
                <a:tc>
                  <a:txBody>
                    <a:bodyPr/>
                    <a:lstStyle/>
                    <a:p>
                      <a:pPr marR="22225" algn="r">
                        <a:spcBef>
                          <a:spcPts val="255"/>
                        </a:spcBef>
                        <a:spcAft>
                          <a:spcPts val="0"/>
                        </a:spcAft>
                      </a:pPr>
                      <a:r>
                        <a:rPr lang="en-US" sz="1600" b="1" dirty="0">
                          <a:effectLst/>
                        </a:rPr>
                        <a:t>3</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3592226190"/>
                  </a:ext>
                </a:extLst>
              </a:tr>
              <a:tr h="424182">
                <a:tc>
                  <a:txBody>
                    <a:bodyPr/>
                    <a:lstStyle/>
                    <a:p>
                      <a:pPr marR="22225" algn="r">
                        <a:spcBef>
                          <a:spcPts val="270"/>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70"/>
                        </a:spcBef>
                        <a:spcAft>
                          <a:spcPts val="0"/>
                        </a:spcAft>
                      </a:pPr>
                      <a:r>
                        <a:rPr lang="en-US" sz="1600" b="1" dirty="0">
                          <a:effectLst/>
                        </a:rPr>
                        <a:t>Table of contents</a:t>
                      </a:r>
                      <a:endParaRPr lang="en-IN" sz="1600" b="1" dirty="0">
                        <a:effectLst/>
                        <a:latin typeface="Carlito"/>
                        <a:ea typeface="Carlito"/>
                        <a:cs typeface="Carlito"/>
                      </a:endParaRPr>
                    </a:p>
                  </a:txBody>
                  <a:tcPr marL="0" marR="0" marT="0" marB="0"/>
                </a:tc>
                <a:tc>
                  <a:txBody>
                    <a:bodyPr/>
                    <a:lstStyle/>
                    <a:p>
                      <a:pPr marR="22225" algn="r">
                        <a:spcBef>
                          <a:spcPts val="270"/>
                        </a:spcBef>
                        <a:spcAft>
                          <a:spcPts val="0"/>
                        </a:spcAft>
                      </a:pPr>
                      <a:r>
                        <a:rPr lang="en-US" sz="1600" b="1">
                          <a:effectLst/>
                        </a:rPr>
                        <a:t>4</a:t>
                      </a:r>
                      <a:endParaRPr lang="en-IN" sz="1600" b="1">
                        <a:effectLst/>
                        <a:latin typeface="Carlito"/>
                        <a:ea typeface="Carlito"/>
                        <a:cs typeface="Carlito"/>
                      </a:endParaRPr>
                    </a:p>
                  </a:txBody>
                  <a:tcPr marL="0" marR="0" marT="0" marB="0"/>
                </a:tc>
                <a:extLst>
                  <a:ext uri="{0D108BD9-81ED-4DB2-BD59-A6C34878D82A}">
                    <a16:rowId xmlns:a16="http://schemas.microsoft.com/office/drawing/2014/main" val="2584326222"/>
                  </a:ext>
                </a:extLst>
              </a:tr>
              <a:tr h="424182">
                <a:tc>
                  <a:txBody>
                    <a:bodyPr/>
                    <a:lstStyle/>
                    <a:p>
                      <a:pPr marR="22225" algn="r">
                        <a:spcBef>
                          <a:spcPts val="280"/>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80"/>
                        </a:spcBef>
                        <a:spcAft>
                          <a:spcPts val="0"/>
                        </a:spcAft>
                      </a:pPr>
                      <a:r>
                        <a:rPr lang="en-US" sz="1600" b="1" dirty="0">
                          <a:effectLst/>
                        </a:rPr>
                        <a:t>Introduction</a:t>
                      </a:r>
                      <a:endParaRPr lang="en-IN" sz="1600" b="1" dirty="0">
                        <a:effectLst/>
                        <a:latin typeface="Carlito"/>
                        <a:ea typeface="Carlito"/>
                        <a:cs typeface="Carlito"/>
                      </a:endParaRPr>
                    </a:p>
                  </a:txBody>
                  <a:tcPr marL="0" marR="0" marT="0" marB="0"/>
                </a:tc>
                <a:tc>
                  <a:txBody>
                    <a:bodyPr/>
                    <a:lstStyle/>
                    <a:p>
                      <a:pPr marR="22225" algn="r">
                        <a:spcBef>
                          <a:spcPts val="280"/>
                        </a:spcBef>
                        <a:spcAft>
                          <a:spcPts val="0"/>
                        </a:spcAft>
                      </a:pPr>
                      <a:r>
                        <a:rPr lang="en-US" sz="1600" b="1" dirty="0">
                          <a:effectLst/>
                        </a:rPr>
                        <a:t>5</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3497954518"/>
                  </a:ext>
                </a:extLst>
              </a:tr>
              <a:tr h="439892">
                <a:tc>
                  <a:txBody>
                    <a:bodyPr/>
                    <a:lstStyle/>
                    <a:p>
                      <a:pPr marR="22225" algn="r">
                        <a:spcBef>
                          <a:spcPts val="295"/>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95"/>
                        </a:spcBef>
                        <a:spcAft>
                          <a:spcPts val="0"/>
                        </a:spcAft>
                      </a:pPr>
                      <a:r>
                        <a:rPr lang="en-US" sz="1600" b="1" dirty="0">
                          <a:effectLst/>
                        </a:rPr>
                        <a:t>Preprocessing of data</a:t>
                      </a:r>
                      <a:endParaRPr lang="en-IN" sz="1600" b="1" dirty="0">
                        <a:effectLst/>
                        <a:latin typeface="Carlito"/>
                        <a:ea typeface="Carlito"/>
                        <a:cs typeface="Carlito"/>
                      </a:endParaRPr>
                    </a:p>
                  </a:txBody>
                  <a:tcPr marL="0" marR="0" marT="0" marB="0"/>
                </a:tc>
                <a:tc>
                  <a:txBody>
                    <a:bodyPr/>
                    <a:lstStyle/>
                    <a:p>
                      <a:pPr marR="22225" algn="r">
                        <a:spcBef>
                          <a:spcPts val="295"/>
                        </a:spcBef>
                        <a:spcAft>
                          <a:spcPts val="0"/>
                        </a:spcAft>
                      </a:pPr>
                      <a:r>
                        <a:rPr lang="en-US" sz="1600" b="1" dirty="0">
                          <a:effectLst/>
                        </a:rPr>
                        <a:t>6</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2549172465"/>
                  </a:ext>
                </a:extLst>
              </a:tr>
              <a:tr h="424182">
                <a:tc>
                  <a:txBody>
                    <a:bodyPr/>
                    <a:lstStyle/>
                    <a:p>
                      <a:pPr marR="22225" algn="r">
                        <a:spcBef>
                          <a:spcPts val="230"/>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30"/>
                        </a:spcBef>
                        <a:spcAft>
                          <a:spcPts val="0"/>
                        </a:spcAft>
                      </a:pPr>
                      <a:r>
                        <a:rPr lang="en-US" sz="1600" b="1">
                          <a:effectLst/>
                        </a:rPr>
                        <a:t>Analysis</a:t>
                      </a:r>
                      <a:endParaRPr lang="en-IN" sz="1600" b="1" dirty="0">
                        <a:effectLst/>
                        <a:latin typeface="Carlito"/>
                        <a:ea typeface="Carlito"/>
                        <a:cs typeface="Carlito"/>
                      </a:endParaRPr>
                    </a:p>
                  </a:txBody>
                  <a:tcPr marL="0" marR="0" marT="0" marB="0"/>
                </a:tc>
                <a:tc>
                  <a:txBody>
                    <a:bodyPr/>
                    <a:lstStyle/>
                    <a:p>
                      <a:pPr marR="22225" algn="r">
                        <a:spcBef>
                          <a:spcPts val="230"/>
                        </a:spcBef>
                        <a:spcAft>
                          <a:spcPts val="0"/>
                        </a:spcAft>
                      </a:pPr>
                      <a:r>
                        <a:rPr lang="en-US" sz="1600" b="1" dirty="0">
                          <a:effectLst/>
                        </a:rPr>
                        <a:t>20</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3056173116"/>
                  </a:ext>
                </a:extLst>
              </a:tr>
              <a:tr h="424182">
                <a:tc>
                  <a:txBody>
                    <a:bodyPr/>
                    <a:lstStyle/>
                    <a:p>
                      <a:endParaRPr lang="en-IN" sz="1100" b="0" dirty="0">
                        <a:effectLst/>
                        <a:latin typeface="Carlito"/>
                        <a:ea typeface="Carlito"/>
                        <a:cs typeface="Carlito"/>
                      </a:endParaRPr>
                    </a:p>
                  </a:txBody>
                  <a:tcPr marL="0" marR="0" marT="0" marB="0"/>
                </a:tc>
                <a:tc>
                  <a:txBody>
                    <a:bodyPr/>
                    <a:lstStyle/>
                    <a:p>
                      <a:pPr marL="23495">
                        <a:spcBef>
                          <a:spcPts val="240"/>
                        </a:spcBef>
                        <a:spcAft>
                          <a:spcPts val="0"/>
                        </a:spcAft>
                      </a:pPr>
                      <a:r>
                        <a:rPr lang="en-US" sz="1600" b="1" dirty="0">
                          <a:effectLst/>
                        </a:rPr>
                        <a:t>Modelling</a:t>
                      </a:r>
                      <a:endParaRPr lang="en-IN" sz="1600" b="1" dirty="0">
                        <a:effectLst/>
                        <a:latin typeface="Carlito"/>
                        <a:ea typeface="Carlito"/>
                        <a:cs typeface="Carlito"/>
                      </a:endParaRPr>
                    </a:p>
                  </a:txBody>
                  <a:tcPr marL="0" marR="0" marT="0" marB="0"/>
                </a:tc>
                <a:tc>
                  <a:txBody>
                    <a:bodyPr/>
                    <a:lstStyle/>
                    <a:p>
                      <a:pPr marR="22225" algn="r">
                        <a:spcBef>
                          <a:spcPts val="240"/>
                        </a:spcBef>
                        <a:spcAft>
                          <a:spcPts val="0"/>
                        </a:spcAft>
                      </a:pPr>
                      <a:r>
                        <a:rPr lang="en-US" sz="1600" b="1" dirty="0">
                          <a:effectLst/>
                        </a:rPr>
                        <a:t>24</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4009759909"/>
                  </a:ext>
                </a:extLst>
              </a:tr>
              <a:tr h="424182">
                <a:tc>
                  <a:txBody>
                    <a:bodyPr/>
                    <a:lstStyle/>
                    <a:p>
                      <a:endParaRPr lang="en-IN" sz="1100" b="0" dirty="0">
                        <a:effectLst/>
                        <a:latin typeface="Carlito"/>
                        <a:ea typeface="Carlito"/>
                        <a:cs typeface="Carlito"/>
                      </a:endParaRPr>
                    </a:p>
                  </a:txBody>
                  <a:tcPr marL="0" marR="0" marT="0" marB="0"/>
                </a:tc>
                <a:tc>
                  <a:txBody>
                    <a:bodyPr/>
                    <a:lstStyle/>
                    <a:p>
                      <a:pPr marL="23495">
                        <a:spcBef>
                          <a:spcPts val="255"/>
                        </a:spcBef>
                        <a:spcAft>
                          <a:spcPts val="0"/>
                        </a:spcAft>
                      </a:pPr>
                      <a:r>
                        <a:rPr lang="en-US" sz="1600" b="1" dirty="0">
                          <a:effectLst/>
                        </a:rPr>
                        <a:t>Feature Engineering</a:t>
                      </a:r>
                      <a:endParaRPr lang="en-IN" sz="1600" b="1" dirty="0">
                        <a:effectLst/>
                        <a:latin typeface="Carlito"/>
                        <a:ea typeface="Carlito"/>
                        <a:cs typeface="Carlito"/>
                      </a:endParaRPr>
                    </a:p>
                  </a:txBody>
                  <a:tcPr marL="0" marR="0" marT="0" marB="0"/>
                </a:tc>
                <a:tc>
                  <a:txBody>
                    <a:bodyPr/>
                    <a:lstStyle/>
                    <a:p>
                      <a:pPr marR="22225" algn="r">
                        <a:spcBef>
                          <a:spcPts val="255"/>
                        </a:spcBef>
                        <a:spcAft>
                          <a:spcPts val="0"/>
                        </a:spcAft>
                      </a:pPr>
                      <a:r>
                        <a:rPr lang="en-US" sz="1600" b="1" dirty="0">
                          <a:effectLst/>
                        </a:rPr>
                        <a:t>28</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1389616047"/>
                  </a:ext>
                </a:extLst>
              </a:tr>
              <a:tr h="424182">
                <a:tc>
                  <a:txBody>
                    <a:bodyPr/>
                    <a:lstStyle/>
                    <a:p>
                      <a:pPr marR="22225" algn="r">
                        <a:spcBef>
                          <a:spcPts val="265"/>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65"/>
                        </a:spcBef>
                        <a:spcAft>
                          <a:spcPts val="0"/>
                        </a:spcAft>
                      </a:pPr>
                      <a:r>
                        <a:rPr lang="en-US" sz="1600" b="1" dirty="0">
                          <a:effectLst/>
                        </a:rPr>
                        <a:t>Result and discussion</a:t>
                      </a:r>
                      <a:endParaRPr lang="en-IN" sz="1600" b="1" dirty="0">
                        <a:effectLst/>
                        <a:latin typeface="Carlito"/>
                        <a:ea typeface="Carlito"/>
                        <a:cs typeface="Carlito"/>
                      </a:endParaRPr>
                    </a:p>
                  </a:txBody>
                  <a:tcPr marL="0" marR="0" marT="0" marB="0"/>
                </a:tc>
                <a:tc>
                  <a:txBody>
                    <a:bodyPr/>
                    <a:lstStyle/>
                    <a:p>
                      <a:pPr marR="22225" algn="r">
                        <a:spcBef>
                          <a:spcPts val="265"/>
                        </a:spcBef>
                        <a:spcAft>
                          <a:spcPts val="0"/>
                        </a:spcAft>
                      </a:pPr>
                      <a:r>
                        <a:rPr lang="en-US" sz="1600" b="1" dirty="0">
                          <a:effectLst/>
                        </a:rPr>
                        <a:t>31</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2112484739"/>
                  </a:ext>
                </a:extLst>
              </a:tr>
              <a:tr h="424182">
                <a:tc>
                  <a:txBody>
                    <a:bodyPr/>
                    <a:lstStyle/>
                    <a:p>
                      <a:pPr marR="22225" algn="r">
                        <a:spcBef>
                          <a:spcPts val="275"/>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75"/>
                        </a:spcBef>
                        <a:spcAft>
                          <a:spcPts val="0"/>
                        </a:spcAft>
                      </a:pPr>
                      <a:r>
                        <a:rPr lang="en-US" sz="1600" b="1" dirty="0">
                          <a:effectLst/>
                        </a:rPr>
                        <a:t>Conclusion</a:t>
                      </a:r>
                      <a:endParaRPr lang="en-IN" sz="1600" b="1" dirty="0">
                        <a:effectLst/>
                        <a:latin typeface="Carlito"/>
                        <a:ea typeface="Carlito"/>
                        <a:cs typeface="Carlito"/>
                      </a:endParaRPr>
                    </a:p>
                  </a:txBody>
                  <a:tcPr marL="0" marR="0" marT="0" marB="0"/>
                </a:tc>
                <a:tc>
                  <a:txBody>
                    <a:bodyPr/>
                    <a:lstStyle/>
                    <a:p>
                      <a:pPr marR="22225" algn="r">
                        <a:spcBef>
                          <a:spcPts val="275"/>
                        </a:spcBef>
                        <a:spcAft>
                          <a:spcPts val="0"/>
                        </a:spcAft>
                      </a:pPr>
                      <a:r>
                        <a:rPr lang="en-US" sz="1600" b="1" dirty="0">
                          <a:effectLst/>
                        </a:rPr>
                        <a:t>34</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1921112546"/>
                  </a:ext>
                </a:extLst>
              </a:tr>
              <a:tr h="478658">
                <a:tc>
                  <a:txBody>
                    <a:bodyPr/>
                    <a:lstStyle/>
                    <a:p>
                      <a:pPr marR="22225" algn="r">
                        <a:spcBef>
                          <a:spcPts val="290"/>
                        </a:spcBef>
                        <a:spcAft>
                          <a:spcPts val="0"/>
                        </a:spcAft>
                      </a:pPr>
                      <a:endParaRPr lang="en-IN" sz="1100" b="0" dirty="0">
                        <a:effectLst/>
                        <a:latin typeface="Carlito"/>
                        <a:ea typeface="Carlito"/>
                        <a:cs typeface="Carlito"/>
                      </a:endParaRPr>
                    </a:p>
                  </a:txBody>
                  <a:tcPr marL="0" marR="0" marT="0" marB="0"/>
                </a:tc>
                <a:tc>
                  <a:txBody>
                    <a:bodyPr/>
                    <a:lstStyle/>
                    <a:p>
                      <a:pPr marL="23495">
                        <a:spcBef>
                          <a:spcPts val="290"/>
                        </a:spcBef>
                        <a:spcAft>
                          <a:spcPts val="0"/>
                        </a:spcAft>
                      </a:pPr>
                      <a:r>
                        <a:rPr lang="en-US" sz="1600" b="1" dirty="0">
                          <a:effectLst/>
                        </a:rPr>
                        <a:t>Reference</a:t>
                      </a:r>
                      <a:endParaRPr lang="en-IN" sz="1600" b="1" dirty="0">
                        <a:effectLst/>
                        <a:latin typeface="Carlito"/>
                        <a:ea typeface="Carlito"/>
                        <a:cs typeface="Carlito"/>
                      </a:endParaRPr>
                    </a:p>
                  </a:txBody>
                  <a:tcPr marL="0" marR="0" marT="0" marB="0"/>
                </a:tc>
                <a:tc>
                  <a:txBody>
                    <a:bodyPr/>
                    <a:lstStyle/>
                    <a:p>
                      <a:pPr marR="22225" algn="r">
                        <a:spcBef>
                          <a:spcPts val="290"/>
                        </a:spcBef>
                        <a:spcAft>
                          <a:spcPts val="0"/>
                        </a:spcAft>
                      </a:pPr>
                      <a:r>
                        <a:rPr lang="en-US" sz="1600" b="1" dirty="0">
                          <a:effectLst/>
                        </a:rPr>
                        <a:t>35</a:t>
                      </a:r>
                      <a:endParaRPr lang="en-IN" sz="1600" b="1" dirty="0">
                        <a:effectLst/>
                        <a:latin typeface="Carlito"/>
                        <a:ea typeface="Carlito"/>
                        <a:cs typeface="Carlito"/>
                      </a:endParaRPr>
                    </a:p>
                  </a:txBody>
                  <a:tcPr marL="0" marR="0" marT="0" marB="0"/>
                </a:tc>
                <a:extLst>
                  <a:ext uri="{0D108BD9-81ED-4DB2-BD59-A6C34878D82A}">
                    <a16:rowId xmlns:a16="http://schemas.microsoft.com/office/drawing/2014/main" val="2133017597"/>
                  </a:ext>
                </a:extLst>
              </a:tr>
            </a:tbl>
          </a:graphicData>
        </a:graphic>
      </p:graphicFrame>
      <p:sp>
        <p:nvSpPr>
          <p:cNvPr id="6" name="Slide Number Placeholder 5">
            <a:extLst>
              <a:ext uri="{FF2B5EF4-FFF2-40B4-BE49-F238E27FC236}">
                <a16:creationId xmlns:a16="http://schemas.microsoft.com/office/drawing/2014/main" id="{A62A5685-8A27-4A03-9318-AF17F2C20529}"/>
              </a:ext>
            </a:extLst>
          </p:cNvPr>
          <p:cNvSpPr>
            <a:spLocks noGrp="1"/>
          </p:cNvSpPr>
          <p:nvPr>
            <p:ph type="sldNum" sz="quarter" idx="12"/>
          </p:nvPr>
        </p:nvSpPr>
        <p:spPr/>
        <p:txBody>
          <a:bodyPr/>
          <a:lstStyle/>
          <a:p>
            <a:fld id="{95B4D64B-AD1A-4C10-89B4-B06C158CC4B2}" type="slidenum">
              <a:rPr lang="en-IN" smtClean="0"/>
              <a:t>4</a:t>
            </a:fld>
            <a:endParaRPr lang="en-IN"/>
          </a:p>
        </p:txBody>
      </p:sp>
    </p:spTree>
    <p:extLst>
      <p:ext uri="{BB962C8B-B14F-4D97-AF65-F5344CB8AC3E}">
        <p14:creationId xmlns:p14="http://schemas.microsoft.com/office/powerpoint/2010/main" val="384684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D3F0-EF4B-427F-AA4F-0CF7A8E32727}"/>
              </a:ext>
            </a:extLst>
          </p:cNvPr>
          <p:cNvSpPr>
            <a:spLocks noGrp="1"/>
          </p:cNvSpPr>
          <p:nvPr>
            <p:ph type="ctrTitle"/>
          </p:nvPr>
        </p:nvSpPr>
        <p:spPr>
          <a:xfrm>
            <a:off x="1524000" y="535709"/>
            <a:ext cx="9144000" cy="923636"/>
          </a:xfrm>
        </p:spPr>
        <p:txBody>
          <a:bodyPr>
            <a:normAutofit/>
          </a:bodyPr>
          <a:lstStyle/>
          <a:p>
            <a:pPr marL="70485" algn="ctr">
              <a:spcBef>
                <a:spcPts val="295"/>
              </a:spcBef>
            </a:pPr>
            <a:r>
              <a:rPr lang="en-US" sz="2800" b="1" dirty="0">
                <a:effectLst/>
                <a:latin typeface="Times New Roman" panose="02020603050405020304" pitchFamily="18" charset="0"/>
                <a:ea typeface="Times New Roman" panose="02020603050405020304" pitchFamily="18" charset="0"/>
              </a:rPr>
              <a:t>Data-Driven Framework for Prediction of Fish Catches: A Norwegian Case Study </a:t>
            </a:r>
            <a:endParaRPr lang="en-IN" sz="2800" b="1"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A682E941-C348-4EA6-ADF9-BB5141B24450}"/>
              </a:ext>
            </a:extLst>
          </p:cNvPr>
          <p:cNvSpPr>
            <a:spLocks noGrp="1"/>
          </p:cNvSpPr>
          <p:nvPr>
            <p:ph type="subTitle" idx="1"/>
          </p:nvPr>
        </p:nvSpPr>
        <p:spPr>
          <a:xfrm>
            <a:off x="1524000" y="1625600"/>
            <a:ext cx="9144000" cy="4618182"/>
          </a:xfrm>
        </p:spPr>
        <p:txBody>
          <a:bodyPr>
            <a:normAutofit/>
          </a:bodyPr>
          <a:lstStyle/>
          <a:p>
            <a:pPr algn="l"/>
            <a:r>
              <a:rPr lang="en-US" sz="3200" b="1" dirty="0"/>
              <a:t>Introduction</a:t>
            </a:r>
          </a:p>
          <a:p>
            <a:pPr algn="l"/>
            <a:r>
              <a:rPr lang="en-US" dirty="0"/>
              <a:t>In this project we are analyzing the past 20 years data in order to do catch prediction so that a new vessel with different parameters can be given instructions on when , where and how to fish to get the </a:t>
            </a:r>
            <a:r>
              <a:rPr lang="en-US" b="1" dirty="0"/>
              <a:t>maximum catch possible</a:t>
            </a:r>
            <a:r>
              <a:rPr lang="en-US" dirty="0"/>
              <a:t>. </a:t>
            </a:r>
          </a:p>
          <a:p>
            <a:pPr algn="l"/>
            <a:r>
              <a:rPr lang="en-US" dirty="0"/>
              <a:t>First we will do the data preprocessing as the data has many discrepancies like </a:t>
            </a:r>
            <a:r>
              <a:rPr lang="en-US" b="1" dirty="0"/>
              <a:t>Nan’s, handling missing values ,wrong formats </a:t>
            </a:r>
            <a:r>
              <a:rPr lang="en-US" dirty="0"/>
              <a:t>and </a:t>
            </a:r>
            <a:r>
              <a:rPr lang="en-US" b="1" dirty="0"/>
              <a:t>abnormal data</a:t>
            </a:r>
            <a:r>
              <a:rPr lang="en-US" dirty="0"/>
              <a:t>(values that cannot be possible).</a:t>
            </a:r>
          </a:p>
          <a:p>
            <a:pPr algn="l"/>
            <a:r>
              <a:rPr lang="en-US" dirty="0"/>
              <a:t>Once the data file for individual year is handled we combine all the data for 20 years for further </a:t>
            </a:r>
            <a:r>
              <a:rPr lang="en-US" b="1" dirty="0"/>
              <a:t>regression modelling using tree based methods</a:t>
            </a:r>
            <a:r>
              <a:rPr lang="en-US" dirty="0"/>
              <a:t>. On the combined data we do analysis.</a:t>
            </a:r>
          </a:p>
          <a:p>
            <a:pPr algn="l"/>
            <a:endParaRPr lang="en-US" dirty="0"/>
          </a:p>
          <a:p>
            <a:pPr algn="l"/>
            <a:endParaRPr lang="en-US" dirty="0"/>
          </a:p>
          <a:p>
            <a:endParaRPr lang="en-IN" dirty="0"/>
          </a:p>
        </p:txBody>
      </p:sp>
      <p:sp>
        <p:nvSpPr>
          <p:cNvPr id="4" name="Slide Number Placeholder 3">
            <a:extLst>
              <a:ext uri="{FF2B5EF4-FFF2-40B4-BE49-F238E27FC236}">
                <a16:creationId xmlns:a16="http://schemas.microsoft.com/office/drawing/2014/main" id="{0B92245E-D411-4377-A604-3F900A4A6535}"/>
              </a:ext>
            </a:extLst>
          </p:cNvPr>
          <p:cNvSpPr>
            <a:spLocks noGrp="1"/>
          </p:cNvSpPr>
          <p:nvPr>
            <p:ph type="sldNum" sz="quarter" idx="12"/>
          </p:nvPr>
        </p:nvSpPr>
        <p:spPr/>
        <p:txBody>
          <a:bodyPr/>
          <a:lstStyle/>
          <a:p>
            <a:fld id="{95B4D64B-AD1A-4C10-89B4-B06C158CC4B2}" type="slidenum">
              <a:rPr lang="en-IN" smtClean="0"/>
              <a:t>5</a:t>
            </a:fld>
            <a:endParaRPr lang="en-IN"/>
          </a:p>
        </p:txBody>
      </p:sp>
    </p:spTree>
    <p:extLst>
      <p:ext uri="{BB962C8B-B14F-4D97-AF65-F5344CB8AC3E}">
        <p14:creationId xmlns:p14="http://schemas.microsoft.com/office/powerpoint/2010/main" val="221155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A03-25A5-4F03-A88F-65853FBC8DB1}"/>
              </a:ext>
            </a:extLst>
          </p:cNvPr>
          <p:cNvSpPr>
            <a:spLocks noGrp="1"/>
          </p:cNvSpPr>
          <p:nvPr>
            <p:ph type="title"/>
          </p:nvPr>
        </p:nvSpPr>
        <p:spPr>
          <a:xfrm>
            <a:off x="838200" y="365126"/>
            <a:ext cx="10515600" cy="493856"/>
          </a:xfrm>
        </p:spPr>
        <p:txBody>
          <a:bodyPr>
            <a:normAutofit fontScale="90000"/>
          </a:bodyPr>
          <a:lstStyle/>
          <a:p>
            <a:r>
              <a:rPr lang="en-US" sz="3600" b="1" dirty="0"/>
              <a:t>Preprocessing the individual files(eg-2001)</a:t>
            </a:r>
            <a:endParaRPr lang="en-IN" sz="3600" b="1" dirty="0"/>
          </a:p>
        </p:txBody>
      </p:sp>
      <p:sp>
        <p:nvSpPr>
          <p:cNvPr id="3" name="Content Placeholder 2">
            <a:extLst>
              <a:ext uri="{FF2B5EF4-FFF2-40B4-BE49-F238E27FC236}">
                <a16:creationId xmlns:a16="http://schemas.microsoft.com/office/drawing/2014/main" id="{76B3FB13-5B39-452C-9CA0-92C2267CA103}"/>
              </a:ext>
            </a:extLst>
          </p:cNvPr>
          <p:cNvSpPr>
            <a:spLocks noGrp="1"/>
          </p:cNvSpPr>
          <p:nvPr>
            <p:ph idx="1"/>
          </p:nvPr>
        </p:nvSpPr>
        <p:spPr>
          <a:xfrm>
            <a:off x="838200" y="858982"/>
            <a:ext cx="10515600" cy="5911273"/>
          </a:xfrm>
        </p:spPr>
        <p:txBody>
          <a:bodyPr/>
          <a:lstStyle/>
          <a:p>
            <a:r>
              <a:rPr lang="en-US" sz="2000" b="1" dirty="0"/>
              <a:t>Read the data(2001) </a:t>
            </a:r>
            <a:r>
              <a:rPr lang="en-US" sz="2000" dirty="0"/>
              <a:t> - Initial shape: (1213767,133)</a:t>
            </a:r>
          </a:p>
          <a:p>
            <a:r>
              <a:rPr lang="en-US" sz="2000" dirty="0"/>
              <a:t>The data has to be read such that certain code formats were preserved, for ex the species code (01220) when read gets converted to 1220 so the essence is lost. So they were read in </a:t>
            </a:r>
            <a:r>
              <a:rPr lang="en-US" sz="2000" b="1" dirty="0"/>
              <a:t>string formats</a:t>
            </a:r>
            <a:r>
              <a:rPr lang="en-US" sz="2000" dirty="0"/>
              <a:t>.(data-2001) – only certain important columns taken for analysis. This image shows the important columns and their datatypes for further analysis.</a:t>
            </a:r>
            <a:endParaRPr lang="en-IN" sz="2000" dirty="0"/>
          </a:p>
          <a:p>
            <a:endParaRPr lang="en-US" dirty="0"/>
          </a:p>
        </p:txBody>
      </p:sp>
      <p:pic>
        <p:nvPicPr>
          <p:cNvPr id="5" name="Picture 4">
            <a:extLst>
              <a:ext uri="{FF2B5EF4-FFF2-40B4-BE49-F238E27FC236}">
                <a16:creationId xmlns:a16="http://schemas.microsoft.com/office/drawing/2014/main" id="{7AE8F211-EE2A-439E-9367-F8AE92CB4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39" y="2484582"/>
            <a:ext cx="3600450" cy="4008292"/>
          </a:xfrm>
          <a:prstGeom prst="rect">
            <a:avLst/>
          </a:prstGeom>
        </p:spPr>
      </p:pic>
      <p:sp>
        <p:nvSpPr>
          <p:cNvPr id="10" name="TextBox 9">
            <a:extLst>
              <a:ext uri="{FF2B5EF4-FFF2-40B4-BE49-F238E27FC236}">
                <a16:creationId xmlns:a16="http://schemas.microsoft.com/office/drawing/2014/main" id="{C1508FD6-8DD9-46B0-90AA-D971F5CD8ED5}"/>
              </a:ext>
            </a:extLst>
          </p:cNvPr>
          <p:cNvSpPr txBox="1"/>
          <p:nvPr/>
        </p:nvSpPr>
        <p:spPr>
          <a:xfrm>
            <a:off x="4424218" y="2632364"/>
            <a:ext cx="2992582" cy="3139321"/>
          </a:xfrm>
          <a:prstGeom prst="rect">
            <a:avLst/>
          </a:prstGeom>
          <a:noFill/>
        </p:spPr>
        <p:txBody>
          <a:bodyPr wrap="square" rtlCol="0">
            <a:spAutoFit/>
          </a:bodyPr>
          <a:lstStyle/>
          <a:p>
            <a:r>
              <a:rPr lang="en-US" dirty="0"/>
              <a:t>As we can see that there are 4 columns that still need modification in their formats that are length and catch date and latitude/longitude. We need to </a:t>
            </a:r>
            <a:r>
              <a:rPr lang="en-US" b="1" dirty="0"/>
              <a:t>convert length to float ,</a:t>
            </a:r>
            <a:r>
              <a:rPr lang="en-US" dirty="0"/>
              <a:t> </a:t>
            </a:r>
            <a:r>
              <a:rPr lang="en-US" b="1" dirty="0"/>
              <a:t>catch date to date-time, latitude/longitude to float and product weight to float format </a:t>
            </a:r>
            <a:r>
              <a:rPr lang="en-US" dirty="0"/>
              <a:t>format so we did.</a:t>
            </a:r>
            <a:endParaRPr lang="en-IN" dirty="0"/>
          </a:p>
        </p:txBody>
      </p:sp>
      <p:pic>
        <p:nvPicPr>
          <p:cNvPr id="12" name="Picture 11">
            <a:extLst>
              <a:ext uri="{FF2B5EF4-FFF2-40B4-BE49-F238E27FC236}">
                <a16:creationId xmlns:a16="http://schemas.microsoft.com/office/drawing/2014/main" id="{5D877A3C-2C08-497A-AD1E-2C4A17ED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689" y="2484582"/>
            <a:ext cx="3905250" cy="3823854"/>
          </a:xfrm>
          <a:prstGeom prst="rect">
            <a:avLst/>
          </a:prstGeom>
        </p:spPr>
      </p:pic>
      <p:sp>
        <p:nvSpPr>
          <p:cNvPr id="4" name="Slide Number Placeholder 3">
            <a:extLst>
              <a:ext uri="{FF2B5EF4-FFF2-40B4-BE49-F238E27FC236}">
                <a16:creationId xmlns:a16="http://schemas.microsoft.com/office/drawing/2014/main" id="{CF59C579-76D0-4CEA-9E08-5BBE330D6BF0}"/>
              </a:ext>
            </a:extLst>
          </p:cNvPr>
          <p:cNvSpPr>
            <a:spLocks noGrp="1"/>
          </p:cNvSpPr>
          <p:nvPr>
            <p:ph type="sldNum" sz="quarter" idx="12"/>
          </p:nvPr>
        </p:nvSpPr>
        <p:spPr/>
        <p:txBody>
          <a:bodyPr/>
          <a:lstStyle/>
          <a:p>
            <a:fld id="{95B4D64B-AD1A-4C10-89B4-B06C158CC4B2}" type="slidenum">
              <a:rPr lang="en-IN" smtClean="0"/>
              <a:t>6</a:t>
            </a:fld>
            <a:endParaRPr lang="en-IN"/>
          </a:p>
        </p:txBody>
      </p:sp>
    </p:spTree>
    <p:extLst>
      <p:ext uri="{BB962C8B-B14F-4D97-AF65-F5344CB8AC3E}">
        <p14:creationId xmlns:p14="http://schemas.microsoft.com/office/powerpoint/2010/main" val="68536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960F-3C63-4AAE-97A5-4BDC97449561}"/>
              </a:ext>
            </a:extLst>
          </p:cNvPr>
          <p:cNvSpPr>
            <a:spLocks noGrp="1"/>
          </p:cNvSpPr>
          <p:nvPr>
            <p:ph type="title"/>
          </p:nvPr>
        </p:nvSpPr>
        <p:spPr>
          <a:xfrm>
            <a:off x="838200" y="365126"/>
            <a:ext cx="10515600" cy="315912"/>
          </a:xfrm>
        </p:spPr>
        <p:txBody>
          <a:bodyPr>
            <a:noAutofit/>
          </a:bodyPr>
          <a:lstStyle/>
          <a:p>
            <a:r>
              <a:rPr lang="en-US" sz="2800" b="1" dirty="0"/>
              <a:t>The Nan values:</a:t>
            </a:r>
            <a:endParaRPr lang="en-IN" sz="2800" b="1" dirty="0"/>
          </a:p>
        </p:txBody>
      </p:sp>
      <p:sp>
        <p:nvSpPr>
          <p:cNvPr id="3" name="Content Placeholder 2">
            <a:extLst>
              <a:ext uri="{FF2B5EF4-FFF2-40B4-BE49-F238E27FC236}">
                <a16:creationId xmlns:a16="http://schemas.microsoft.com/office/drawing/2014/main" id="{E9E98A49-2662-4CC9-87BF-994A8FCA9167}"/>
              </a:ext>
            </a:extLst>
          </p:cNvPr>
          <p:cNvSpPr>
            <a:spLocks noGrp="1"/>
          </p:cNvSpPr>
          <p:nvPr>
            <p:ph idx="1"/>
          </p:nvPr>
        </p:nvSpPr>
        <p:spPr>
          <a:xfrm>
            <a:off x="129309" y="723826"/>
            <a:ext cx="11224491" cy="6000247"/>
          </a:xfrm>
        </p:spPr>
        <p:txBody>
          <a:bodyPr>
            <a:normAutofit/>
          </a:bodyPr>
          <a:lstStyle/>
          <a:p>
            <a:r>
              <a:rPr lang="en-US" sz="2000" dirty="0"/>
              <a:t>So there were many data points that were nan which meant they had no information for that place. For the important columns we can see this distribution from the following image.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379674DF-B50D-478A-A1F6-C89B7D78D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09" y="1838036"/>
            <a:ext cx="3482109" cy="4193309"/>
          </a:xfrm>
          <a:prstGeom prst="rect">
            <a:avLst/>
          </a:prstGeom>
        </p:spPr>
      </p:pic>
      <p:sp>
        <p:nvSpPr>
          <p:cNvPr id="6" name="TextBox 5">
            <a:extLst>
              <a:ext uri="{FF2B5EF4-FFF2-40B4-BE49-F238E27FC236}">
                <a16:creationId xmlns:a16="http://schemas.microsoft.com/office/drawing/2014/main" id="{B45B3AD1-A40B-4B1A-9900-D9CBE5C65711}"/>
              </a:ext>
            </a:extLst>
          </p:cNvPr>
          <p:cNvSpPr txBox="1"/>
          <p:nvPr/>
        </p:nvSpPr>
        <p:spPr>
          <a:xfrm>
            <a:off x="3519055" y="1509712"/>
            <a:ext cx="4507345" cy="5355312"/>
          </a:xfrm>
          <a:prstGeom prst="rect">
            <a:avLst/>
          </a:prstGeom>
          <a:noFill/>
        </p:spPr>
        <p:txBody>
          <a:bodyPr wrap="square" rtlCol="0">
            <a:spAutoFit/>
          </a:bodyPr>
          <a:lstStyle/>
          <a:p>
            <a:r>
              <a:rPr lang="en-US" sz="1800" dirty="0"/>
              <a:t>As we can see that  certain columns had no nan values but the ones that did were having some pattern. 4 columns have same number of nans so when we removed them we observed they belonged to the same row indexes hence after removal of those entries all 4 columns were handled at once. (</a:t>
            </a:r>
            <a:r>
              <a:rPr lang="en-US" b="1" dirty="0"/>
              <a:t>Remove entries where vessel id = nan</a:t>
            </a:r>
            <a:r>
              <a:rPr lang="en-US" sz="1800" dirty="0"/>
              <a:t>)</a:t>
            </a:r>
          </a:p>
          <a:p>
            <a:r>
              <a:rPr lang="en-US" sz="1800" dirty="0"/>
              <a:t>For latitude and longitude we </a:t>
            </a:r>
            <a:r>
              <a:rPr lang="en-US" sz="1800" b="1" dirty="0"/>
              <a:t>remove the entries where longitude = nan</a:t>
            </a:r>
            <a:r>
              <a:rPr lang="en-US" sz="1800" dirty="0"/>
              <a:t> and the latitudes were handled automatically.</a:t>
            </a:r>
          </a:p>
          <a:p>
            <a:endParaRPr lang="en-US" dirty="0"/>
          </a:p>
          <a:p>
            <a:r>
              <a:rPr lang="en-US" sz="1800" dirty="0"/>
              <a:t>Regarding the tonnage column , we have to deal with imputation strategy because </a:t>
            </a:r>
            <a:r>
              <a:rPr lang="en-US" dirty="0"/>
              <a:t>of </a:t>
            </a:r>
            <a:r>
              <a:rPr lang="en-US" b="1" dirty="0"/>
              <a:t>2 reasons</a:t>
            </a:r>
            <a:r>
              <a:rPr lang="en-US" dirty="0"/>
              <a:t>:</a:t>
            </a:r>
          </a:p>
          <a:p>
            <a:r>
              <a:rPr lang="en-US" sz="1800" dirty="0"/>
              <a:t>1. There is no such pattern visible.</a:t>
            </a:r>
          </a:p>
          <a:p>
            <a:r>
              <a:rPr lang="en-US" dirty="0"/>
              <a:t>2. We cannot remove such high amount of data , it will result in information loss.</a:t>
            </a:r>
            <a:endParaRPr lang="en-IN" sz="1800" dirty="0"/>
          </a:p>
          <a:p>
            <a:endParaRPr lang="en-IN" dirty="0"/>
          </a:p>
        </p:txBody>
      </p:sp>
      <p:pic>
        <p:nvPicPr>
          <p:cNvPr id="8" name="Picture 7">
            <a:extLst>
              <a:ext uri="{FF2B5EF4-FFF2-40B4-BE49-F238E27FC236}">
                <a16:creationId xmlns:a16="http://schemas.microsoft.com/office/drawing/2014/main" id="{390772A3-051C-4B0E-90D5-1BC0D99AD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939" y="1838036"/>
            <a:ext cx="3457575" cy="4045528"/>
          </a:xfrm>
          <a:prstGeom prst="rect">
            <a:avLst/>
          </a:prstGeom>
        </p:spPr>
      </p:pic>
      <p:sp>
        <p:nvSpPr>
          <p:cNvPr id="4" name="Slide Number Placeholder 3">
            <a:extLst>
              <a:ext uri="{FF2B5EF4-FFF2-40B4-BE49-F238E27FC236}">
                <a16:creationId xmlns:a16="http://schemas.microsoft.com/office/drawing/2014/main" id="{4080D2E1-F6A1-4992-B0E2-6CDFBB5B4661}"/>
              </a:ext>
            </a:extLst>
          </p:cNvPr>
          <p:cNvSpPr>
            <a:spLocks noGrp="1"/>
          </p:cNvSpPr>
          <p:nvPr>
            <p:ph type="sldNum" sz="quarter" idx="12"/>
          </p:nvPr>
        </p:nvSpPr>
        <p:spPr/>
        <p:txBody>
          <a:bodyPr/>
          <a:lstStyle/>
          <a:p>
            <a:fld id="{95B4D64B-AD1A-4C10-89B4-B06C158CC4B2}" type="slidenum">
              <a:rPr lang="en-IN" smtClean="0"/>
              <a:t>7</a:t>
            </a:fld>
            <a:endParaRPr lang="en-IN"/>
          </a:p>
        </p:txBody>
      </p:sp>
    </p:spTree>
    <p:extLst>
      <p:ext uri="{BB962C8B-B14F-4D97-AF65-F5344CB8AC3E}">
        <p14:creationId xmlns:p14="http://schemas.microsoft.com/office/powerpoint/2010/main" val="409895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252F-D3CC-40AF-B226-57BD36B0EE2E}"/>
              </a:ext>
            </a:extLst>
          </p:cNvPr>
          <p:cNvSpPr>
            <a:spLocks noGrp="1"/>
          </p:cNvSpPr>
          <p:nvPr>
            <p:ph type="title"/>
          </p:nvPr>
        </p:nvSpPr>
        <p:spPr>
          <a:xfrm>
            <a:off x="838200" y="64655"/>
            <a:ext cx="10515600" cy="600363"/>
          </a:xfrm>
        </p:spPr>
        <p:txBody>
          <a:bodyPr>
            <a:normAutofit/>
          </a:bodyPr>
          <a:lstStyle/>
          <a:p>
            <a:r>
              <a:rPr lang="en-US" sz="2800" b="1" dirty="0"/>
              <a:t>Dealing with zero values: (problem in data)</a:t>
            </a:r>
            <a:endParaRPr lang="en-IN" sz="2800" b="1" dirty="0"/>
          </a:p>
        </p:txBody>
      </p:sp>
      <p:sp>
        <p:nvSpPr>
          <p:cNvPr id="3" name="Content Placeholder 2">
            <a:extLst>
              <a:ext uri="{FF2B5EF4-FFF2-40B4-BE49-F238E27FC236}">
                <a16:creationId xmlns:a16="http://schemas.microsoft.com/office/drawing/2014/main" id="{EA28B654-2BC4-4096-AE02-08C980ED8361}"/>
              </a:ext>
            </a:extLst>
          </p:cNvPr>
          <p:cNvSpPr>
            <a:spLocks noGrp="1"/>
          </p:cNvSpPr>
          <p:nvPr>
            <p:ph idx="1"/>
          </p:nvPr>
        </p:nvSpPr>
        <p:spPr>
          <a:xfrm>
            <a:off x="838200" y="572656"/>
            <a:ext cx="10515600" cy="6012872"/>
          </a:xfrm>
        </p:spPr>
        <p:txBody>
          <a:bodyPr>
            <a:normAutofit/>
          </a:bodyPr>
          <a:lstStyle/>
          <a:p>
            <a:pPr marL="0" indent="0">
              <a:buNone/>
            </a:pPr>
            <a:r>
              <a:rPr lang="en-US" sz="2000" b="1" dirty="0"/>
              <a:t>Dealing with zero values in tonnage column: (problem in data but solvable)</a:t>
            </a:r>
          </a:p>
          <a:p>
            <a:r>
              <a:rPr lang="en-US" sz="2000" dirty="0"/>
              <a:t>We try certain checks for the tonnage column like if any value is zero or negative (which is actually not possible). we find no value to be negative however </a:t>
            </a:r>
            <a:r>
              <a:rPr lang="en-US" sz="2000" b="1" dirty="0"/>
              <a:t>we find that there are certain entries where tonnage is zero.</a:t>
            </a:r>
          </a:p>
          <a:p>
            <a:r>
              <a:rPr lang="en-US" sz="2000" dirty="0"/>
              <a:t>Now there are two columns for tonnage in each year data – tonnage 1969 and tonnage other</a:t>
            </a:r>
            <a:r>
              <a:rPr lang="en-IN" sz="2000" dirty="0"/>
              <a:t>. We find that tonnage 1969 has about 90 percent of entries as nans so there was no point keeping this column however tonnage other had just few entries as nans as compared to tonnage 1969 so we keep it. All our analysis was based on this column – tonnage other.</a:t>
            </a:r>
          </a:p>
          <a:p>
            <a:r>
              <a:rPr lang="en-IN" sz="2000" dirty="0"/>
              <a:t>Now we observe that certain entries in this column are zero which is practically not possible so we check . So we replace the entries in those places with the entries with corresponding index from the column tonnage 1969.</a:t>
            </a:r>
          </a:p>
          <a:p>
            <a:pPr marL="0" indent="0">
              <a:buNone/>
            </a:pPr>
            <a:r>
              <a:rPr lang="en-IN" sz="2000" b="1" dirty="0"/>
              <a:t>Dealing with zero entries in power column: (problem in data – unsolvable)</a:t>
            </a:r>
          </a:p>
          <a:p>
            <a:r>
              <a:rPr lang="en-IN" sz="2000" dirty="0"/>
              <a:t>Also we observe that there are entries where </a:t>
            </a:r>
            <a:r>
              <a:rPr lang="en-IN" sz="2000" b="1" dirty="0"/>
              <a:t>engine power column has zero values </a:t>
            </a:r>
            <a:r>
              <a:rPr lang="en-IN" sz="2000" dirty="0"/>
              <a:t>, but since there was nothing to replace and the number of such entries is very small(0-10) hence we remove them.</a:t>
            </a:r>
          </a:p>
          <a:p>
            <a:pPr marL="0" indent="0">
              <a:buNone/>
            </a:pPr>
            <a:r>
              <a:rPr lang="en-IN" sz="2000" b="1" dirty="0"/>
              <a:t>Dealing with zero entries in product weight column: (problem in data – unsolvable)</a:t>
            </a:r>
          </a:p>
          <a:p>
            <a:r>
              <a:rPr lang="en-IN" sz="2000" dirty="0"/>
              <a:t>Also there are </a:t>
            </a:r>
            <a:r>
              <a:rPr lang="en-IN" sz="2000" b="1" dirty="0"/>
              <a:t>entries with product weight equal to zero </a:t>
            </a:r>
            <a:r>
              <a:rPr lang="en-IN" sz="2000" dirty="0"/>
              <a:t>since we cannot do much about them so we remove these entries.</a:t>
            </a:r>
          </a:p>
          <a:p>
            <a:endParaRPr lang="en-US" sz="2000" dirty="0"/>
          </a:p>
        </p:txBody>
      </p:sp>
      <p:sp>
        <p:nvSpPr>
          <p:cNvPr id="4" name="Slide Number Placeholder 3">
            <a:extLst>
              <a:ext uri="{FF2B5EF4-FFF2-40B4-BE49-F238E27FC236}">
                <a16:creationId xmlns:a16="http://schemas.microsoft.com/office/drawing/2014/main" id="{A95C8BDF-6ECF-4C49-8F89-9AA911A69640}"/>
              </a:ext>
            </a:extLst>
          </p:cNvPr>
          <p:cNvSpPr>
            <a:spLocks noGrp="1"/>
          </p:cNvSpPr>
          <p:nvPr>
            <p:ph type="sldNum" sz="quarter" idx="12"/>
          </p:nvPr>
        </p:nvSpPr>
        <p:spPr/>
        <p:txBody>
          <a:bodyPr/>
          <a:lstStyle/>
          <a:p>
            <a:fld id="{95B4D64B-AD1A-4C10-89B4-B06C158CC4B2}" type="slidenum">
              <a:rPr lang="en-IN" smtClean="0"/>
              <a:t>8</a:t>
            </a:fld>
            <a:endParaRPr lang="en-IN"/>
          </a:p>
        </p:txBody>
      </p:sp>
    </p:spTree>
    <p:extLst>
      <p:ext uri="{BB962C8B-B14F-4D97-AF65-F5344CB8AC3E}">
        <p14:creationId xmlns:p14="http://schemas.microsoft.com/office/powerpoint/2010/main" val="96636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51A0-E7ED-4A83-AB7A-A0D07A87592B}"/>
              </a:ext>
            </a:extLst>
          </p:cNvPr>
          <p:cNvSpPr>
            <a:spLocks noGrp="1"/>
          </p:cNvSpPr>
          <p:nvPr>
            <p:ph type="title"/>
          </p:nvPr>
        </p:nvSpPr>
        <p:spPr>
          <a:xfrm>
            <a:off x="838200" y="365126"/>
            <a:ext cx="10515600" cy="466148"/>
          </a:xfrm>
        </p:spPr>
        <p:txBody>
          <a:bodyPr>
            <a:normAutofit fontScale="90000"/>
          </a:bodyPr>
          <a:lstStyle/>
          <a:p>
            <a:r>
              <a:rPr lang="en-US" sz="2800" b="1" dirty="0"/>
              <a:t>Relationship of technical parameters:</a:t>
            </a:r>
            <a:endParaRPr lang="en-IN" sz="2800" b="1" dirty="0"/>
          </a:p>
        </p:txBody>
      </p:sp>
      <p:sp>
        <p:nvSpPr>
          <p:cNvPr id="3" name="Content Placeholder 2">
            <a:extLst>
              <a:ext uri="{FF2B5EF4-FFF2-40B4-BE49-F238E27FC236}">
                <a16:creationId xmlns:a16="http://schemas.microsoft.com/office/drawing/2014/main" id="{0266E840-2DFC-4E50-A683-8682195DF213}"/>
              </a:ext>
            </a:extLst>
          </p:cNvPr>
          <p:cNvSpPr>
            <a:spLocks noGrp="1"/>
          </p:cNvSpPr>
          <p:nvPr>
            <p:ph idx="1"/>
          </p:nvPr>
        </p:nvSpPr>
        <p:spPr>
          <a:xfrm>
            <a:off x="838200" y="831274"/>
            <a:ext cx="10515600" cy="5345689"/>
          </a:xfrm>
        </p:spPr>
        <p:txBody>
          <a:bodyPr>
            <a:normAutofit/>
          </a:bodyPr>
          <a:lstStyle/>
          <a:p>
            <a:r>
              <a:rPr lang="en-US" sz="2000" dirty="0"/>
              <a:t>Based  on the correlation coefficients we see that length , power and tonnage (technical parameters are highly correlated to each other .</a:t>
            </a:r>
            <a:endParaRPr lang="en-IN" sz="2000" dirty="0"/>
          </a:p>
        </p:txBody>
      </p:sp>
      <p:pic>
        <p:nvPicPr>
          <p:cNvPr id="5" name="Picture 4">
            <a:extLst>
              <a:ext uri="{FF2B5EF4-FFF2-40B4-BE49-F238E27FC236}">
                <a16:creationId xmlns:a16="http://schemas.microsoft.com/office/drawing/2014/main" id="{558465E4-90B0-4B55-9692-99A320B16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532443"/>
            <a:ext cx="5143500" cy="1971675"/>
          </a:xfrm>
          <a:prstGeom prst="rect">
            <a:avLst/>
          </a:prstGeom>
        </p:spPr>
      </p:pic>
      <p:sp>
        <p:nvSpPr>
          <p:cNvPr id="9" name="TextBox 8">
            <a:extLst>
              <a:ext uri="{FF2B5EF4-FFF2-40B4-BE49-F238E27FC236}">
                <a16:creationId xmlns:a16="http://schemas.microsoft.com/office/drawing/2014/main" id="{F011F4CE-5B60-4856-A545-E228D21B692C}"/>
              </a:ext>
            </a:extLst>
          </p:cNvPr>
          <p:cNvSpPr txBox="1"/>
          <p:nvPr/>
        </p:nvSpPr>
        <p:spPr>
          <a:xfrm>
            <a:off x="6373091" y="1662545"/>
            <a:ext cx="45719"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4DA186D-594F-4ECB-8B18-4A1E07319B9C}"/>
              </a:ext>
            </a:extLst>
          </p:cNvPr>
          <p:cNvSpPr txBox="1"/>
          <p:nvPr/>
        </p:nvSpPr>
        <p:spPr>
          <a:xfrm>
            <a:off x="600364" y="3713018"/>
            <a:ext cx="11517745" cy="2585323"/>
          </a:xfrm>
          <a:prstGeom prst="rect">
            <a:avLst/>
          </a:prstGeom>
          <a:noFill/>
        </p:spPr>
        <p:txBody>
          <a:bodyPr wrap="square" rtlCol="0">
            <a:spAutoFit/>
          </a:bodyPr>
          <a:lstStyle/>
          <a:p>
            <a:r>
              <a:rPr lang="en-US" dirty="0"/>
              <a:t>As we see that correlation between all three is pretty high and almost the same hence we can use any of length or power to impute tonnage values.</a:t>
            </a:r>
          </a:p>
          <a:p>
            <a:endParaRPr lang="en-US" dirty="0"/>
          </a:p>
          <a:p>
            <a:r>
              <a:rPr lang="en-US" dirty="0"/>
              <a:t>Based on the article: </a:t>
            </a:r>
            <a:r>
              <a:rPr lang="en-US" dirty="0">
                <a:hlinkClick r:id="rId3"/>
              </a:rPr>
              <a:t>(19) (PDF) Relationship between Gross Tonnage and Overall Length for vessels on the ICCAT Record: Implications for Unique Vessel Identifiers (researchgate.net)</a:t>
            </a:r>
            <a:endParaRPr lang="en-US" dirty="0"/>
          </a:p>
          <a:p>
            <a:endParaRPr lang="en-US" dirty="0"/>
          </a:p>
          <a:p>
            <a:r>
              <a:rPr lang="en-US" dirty="0"/>
              <a:t>We decide to go with length to impute the tonnage values.</a:t>
            </a:r>
          </a:p>
          <a:p>
            <a:endParaRPr lang="en-US" dirty="0"/>
          </a:p>
          <a:p>
            <a:endParaRPr lang="en-IN" dirty="0"/>
          </a:p>
        </p:txBody>
      </p:sp>
      <p:sp>
        <p:nvSpPr>
          <p:cNvPr id="4" name="Slide Number Placeholder 3">
            <a:extLst>
              <a:ext uri="{FF2B5EF4-FFF2-40B4-BE49-F238E27FC236}">
                <a16:creationId xmlns:a16="http://schemas.microsoft.com/office/drawing/2014/main" id="{F1C308A6-AA1E-4F3B-B627-5CF0AB96AC52}"/>
              </a:ext>
            </a:extLst>
          </p:cNvPr>
          <p:cNvSpPr>
            <a:spLocks noGrp="1"/>
          </p:cNvSpPr>
          <p:nvPr>
            <p:ph type="sldNum" sz="quarter" idx="12"/>
          </p:nvPr>
        </p:nvSpPr>
        <p:spPr/>
        <p:txBody>
          <a:bodyPr/>
          <a:lstStyle/>
          <a:p>
            <a:fld id="{95B4D64B-AD1A-4C10-89B4-B06C158CC4B2}" type="slidenum">
              <a:rPr lang="en-IN" smtClean="0"/>
              <a:t>9</a:t>
            </a:fld>
            <a:endParaRPr lang="en-IN"/>
          </a:p>
        </p:txBody>
      </p:sp>
    </p:spTree>
    <p:extLst>
      <p:ext uri="{BB962C8B-B14F-4D97-AF65-F5344CB8AC3E}">
        <p14:creationId xmlns:p14="http://schemas.microsoft.com/office/powerpoint/2010/main" val="110341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4911</Words>
  <Application>Microsoft Office PowerPoint</Application>
  <PresentationFormat>Widescreen</PresentationFormat>
  <Paragraphs>326</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Arial</vt:lpstr>
      <vt:lpstr>Aroania</vt:lpstr>
      <vt:lpstr>Calibri</vt:lpstr>
      <vt:lpstr>Calibri Light</vt:lpstr>
      <vt:lpstr>Cambria Math</vt:lpstr>
      <vt:lpstr>Carlito</vt:lpstr>
      <vt:lpstr>Georgia</vt:lpstr>
      <vt:lpstr>Helvetica Neue</vt:lpstr>
      <vt:lpstr>Slack-Lato</vt:lpstr>
      <vt:lpstr>Times New Roman</vt:lpstr>
      <vt:lpstr>Office Theme</vt:lpstr>
      <vt:lpstr>  Summer Internship Project</vt:lpstr>
      <vt:lpstr>PowerPoint Presentation</vt:lpstr>
      <vt:lpstr>   ACKNOWLEDGEMENT </vt:lpstr>
      <vt:lpstr>   Table of contents</vt:lpstr>
      <vt:lpstr>Data-Driven Framework for Prediction of Fish Catches: A Norwegian Case Study </vt:lpstr>
      <vt:lpstr>Preprocessing the individual files(eg-2001)</vt:lpstr>
      <vt:lpstr>The Nan values:</vt:lpstr>
      <vt:lpstr>Dealing with zero values: (problem in data)</vt:lpstr>
      <vt:lpstr>Relationship of technical parameters:</vt:lpstr>
      <vt:lpstr>General overview of length, power and tonnage relationship for year - 2001</vt:lpstr>
      <vt:lpstr>Solving abnormalities</vt:lpstr>
      <vt:lpstr>Cause of abnormalities:</vt:lpstr>
      <vt:lpstr>Because of these ships the plots of power vs tonnage and tonnage_length_ratio vs power were also affected for the years 2014,2015,2016.  </vt:lpstr>
      <vt:lpstr>Further analysis:</vt:lpstr>
      <vt:lpstr>After replacement: 2015 and 2016 also have the same general trend.</vt:lpstr>
      <vt:lpstr>One more abnormality in 2011 data:</vt:lpstr>
      <vt:lpstr>Imputation of tonnage :</vt:lpstr>
      <vt:lpstr>Curve fit results: ln(tonnage) = a*ln(length) + b</vt:lpstr>
      <vt:lpstr>General plots after imputation: All years had the same trend as follows</vt:lpstr>
      <vt:lpstr>Elementary Analysis : </vt:lpstr>
      <vt:lpstr>Analysis continued</vt:lpstr>
      <vt:lpstr>Some more data preprocessing: Preparing data for input in model </vt:lpstr>
      <vt:lpstr>Analyzing target variable: product weight </vt:lpstr>
      <vt:lpstr>Modelling Approach: </vt:lpstr>
      <vt:lpstr>Theory behind models and custom functions</vt:lpstr>
      <vt:lpstr>Custom objective and evaluation functions:</vt:lpstr>
      <vt:lpstr>Creating lightgbm models:</vt:lpstr>
      <vt:lpstr>Feature engineering: </vt:lpstr>
      <vt:lpstr>Model training and validation: </vt:lpstr>
      <vt:lpstr>Performance metrics and results/errors: </vt:lpstr>
      <vt:lpstr>Results and Discussion </vt:lpstr>
      <vt:lpstr>Inferences from results:</vt:lpstr>
      <vt:lpstr>Geographical inference:</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Catch data prediction</dc:title>
  <dc:creator>Mrinal Yadav</dc:creator>
  <cp:lastModifiedBy>Mrinal Yadav</cp:lastModifiedBy>
  <cp:revision>127</cp:revision>
  <dcterms:created xsi:type="dcterms:W3CDTF">2021-06-15T08:54:41Z</dcterms:created>
  <dcterms:modified xsi:type="dcterms:W3CDTF">2021-11-21T10:44:33Z</dcterms:modified>
</cp:coreProperties>
</file>