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07A"/>
    <a:srgbClr val="008D96"/>
    <a:srgbClr val="D5D3D1"/>
    <a:srgbClr val="AC2C78"/>
    <a:srgbClr val="E3B923"/>
    <a:srgbClr val="EF3E33"/>
    <a:srgbClr val="D7D5D3"/>
    <a:srgbClr val="5F8490"/>
    <a:srgbClr val="8EC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2" autoAdjust="0"/>
  </p:normalViewPr>
  <p:slideViewPr>
    <p:cSldViewPr snapToGrid="0" snapToObjects="1">
      <p:cViewPr varScale="1">
        <p:scale>
          <a:sx n="58" d="100"/>
          <a:sy n="58" d="100"/>
        </p:scale>
        <p:origin x="13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50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F6C48-A19A-9246-A532-E38E6707CB64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2014 Dhaval Panchal and </a:t>
            </a:r>
            <a:r>
              <a:rPr lang="en-US" dirty="0" err="1"/>
              <a:t>SolutionsIQ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80C9C-6553-B648-98FE-1CF17D1B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16B5-9906-B649-9829-44B906A6D5A9}" type="datetime1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2014 Dhaval Panchal and </a:t>
            </a:r>
            <a:r>
              <a:rPr lang="en-US" dirty="0" err="1"/>
              <a:t>SolutionsIQ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2B8EB-6C00-2A47-A381-1558FCEF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2060" y="4108824"/>
            <a:ext cx="4847705" cy="1210235"/>
          </a:xfrm>
        </p:spPr>
        <p:txBody>
          <a:bodyPr>
            <a:normAutofit/>
          </a:bodyPr>
          <a:lstStyle>
            <a:lvl1pPr algn="l">
              <a:lnSpc>
                <a:spcPct val="80000"/>
              </a:lnSpc>
              <a:defRPr sz="2800">
                <a:solidFill>
                  <a:schemeClr val="bg1"/>
                </a:solidFill>
                <a:latin typeface="Avenir Light"/>
                <a:cs typeface="Avenir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-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6085" y="2899796"/>
            <a:ext cx="6696833" cy="909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 i="1">
                <a:solidFill>
                  <a:srgbClr val="7F7F7F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18771" y="2783607"/>
            <a:ext cx="576691" cy="10263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5">
                    <a:lumMod val="75000"/>
                  </a:schemeClr>
                </a:solidFill>
                <a:latin typeface="Avenir Heavy"/>
                <a:cs typeface="Avenir Heavy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60946" y="637674"/>
            <a:ext cx="8506326" cy="5462337"/>
          </a:xfrm>
          <a:prstGeom prst="rect">
            <a:avLst/>
          </a:prstGeom>
          <a:solidFill>
            <a:srgbClr val="8880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>
            <a:off x="1045133" y="5830960"/>
            <a:ext cx="461983" cy="264694"/>
          </a:xfrm>
          <a:prstGeom prst="triangle">
            <a:avLst>
              <a:gd name="adj" fmla="val 48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48485" y="3052196"/>
            <a:ext cx="6696833" cy="909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 i="1">
                <a:solidFill>
                  <a:schemeClr val="bg1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1171" y="2936007"/>
            <a:ext cx="576691" cy="10263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Avenir Heavy"/>
                <a:cs typeface="Avenir Heavy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24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6085" y="2899796"/>
            <a:ext cx="6696833" cy="909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 i="1">
                <a:solidFill>
                  <a:srgbClr val="7F7F7F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18771" y="2783607"/>
            <a:ext cx="576691" cy="10263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5">
                    <a:lumMod val="75000"/>
                  </a:schemeClr>
                </a:solidFill>
                <a:latin typeface="Avenir Heavy"/>
                <a:cs typeface="Avenir Heavy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60946" y="637674"/>
            <a:ext cx="8506326" cy="5462337"/>
          </a:xfrm>
          <a:prstGeom prst="rect">
            <a:avLst/>
          </a:prstGeom>
          <a:solidFill>
            <a:srgbClr val="D5D3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>
            <a:off x="1045133" y="5830960"/>
            <a:ext cx="461983" cy="264694"/>
          </a:xfrm>
          <a:prstGeom prst="triangle">
            <a:avLst>
              <a:gd name="adj" fmla="val 48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48485" y="3052196"/>
            <a:ext cx="6696833" cy="909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 i="1">
                <a:solidFill>
                  <a:srgbClr val="008D96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1171" y="2936007"/>
            <a:ext cx="576691" cy="10263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008D96"/>
                </a:solidFill>
                <a:latin typeface="Avenir Heavy"/>
                <a:cs typeface="Avenir Heavy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54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Mod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63551" y="2394830"/>
            <a:ext cx="4737100" cy="36729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C0504D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06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- Sub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63550" y="2719388"/>
            <a:ext cx="7783513" cy="1687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C0504D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1950" y="2322600"/>
            <a:ext cx="8467725" cy="0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3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5477195" cy="564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5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68938" y="782454"/>
            <a:ext cx="5477195" cy="564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5">
                    <a:lumMod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90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142875" y="312767"/>
            <a:ext cx="8867775" cy="1247776"/>
            <a:chOff x="142875" y="312767"/>
            <a:chExt cx="8867775" cy="1247776"/>
          </a:xfrm>
        </p:grpSpPr>
        <p:sp>
          <p:nvSpPr>
            <p:cNvPr id="35" name="Rectangle 34"/>
            <p:cNvSpPr/>
            <p:nvPr userDrawn="1"/>
          </p:nvSpPr>
          <p:spPr>
            <a:xfrm>
              <a:off x="142875" y="312767"/>
              <a:ext cx="8867775" cy="990600"/>
            </a:xfrm>
            <a:prstGeom prst="rect">
              <a:avLst/>
            </a:prstGeom>
            <a:solidFill>
              <a:srgbClr val="D7D5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10800000">
              <a:off x="657225" y="1303367"/>
              <a:ext cx="438150" cy="257176"/>
            </a:xfrm>
            <a:prstGeom prst="triangle">
              <a:avLst>
                <a:gd name="adj" fmla="val 54348"/>
              </a:avLst>
            </a:prstGeom>
            <a:solidFill>
              <a:srgbClr val="D7D5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214" y="481858"/>
            <a:ext cx="1860306" cy="69432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8D96"/>
                </a:solidFill>
                <a:latin typeface="Avenir Light"/>
                <a:cs typeface="Avenir Ligh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03648" y="2159130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603648" y="2652495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603648" y="3155092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603648" y="3646602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3648" y="4137391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3648" y="4607936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603648" y="5078481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603648" y="5545498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94557" y="2159130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094557" y="2652495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094557" y="3151607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94557" y="3646602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094557" y="4131983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086206" y="4602528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86206" y="5073073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86206" y="5543618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913937" y="748963"/>
            <a:ext cx="632276" cy="85732"/>
            <a:chOff x="7441655" y="126173"/>
            <a:chExt cx="632276" cy="85732"/>
          </a:xfrm>
        </p:grpSpPr>
        <p:sp>
          <p:nvSpPr>
            <p:cNvPr id="38" name="Oval 37"/>
            <p:cNvSpPr/>
            <p:nvPr userDrawn="1"/>
          </p:nvSpPr>
          <p:spPr>
            <a:xfrm>
              <a:off x="7441655" y="126173"/>
              <a:ext cx="88710" cy="83031"/>
            </a:xfrm>
            <a:prstGeom prst="ellipse">
              <a:avLst/>
            </a:prstGeom>
            <a:solidFill>
              <a:srgbClr val="E3B9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7803747" y="126173"/>
              <a:ext cx="88710" cy="83031"/>
            </a:xfrm>
            <a:prstGeom prst="ellipse">
              <a:avLst/>
            </a:prstGeom>
            <a:solidFill>
              <a:srgbClr val="008D9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7622701" y="126173"/>
              <a:ext cx="88710" cy="83031"/>
            </a:xfrm>
            <a:prstGeom prst="ellipse">
              <a:avLst/>
            </a:prstGeom>
            <a:solidFill>
              <a:srgbClr val="AC2C7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 userDrawn="1"/>
          </p:nvSpPr>
          <p:spPr>
            <a:xfrm>
              <a:off x="7985221" y="128874"/>
              <a:ext cx="88710" cy="83031"/>
            </a:xfrm>
            <a:prstGeom prst="ellipse">
              <a:avLst/>
            </a:prstGeom>
            <a:solidFill>
              <a:srgbClr val="EF3E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93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03648" y="2159130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603648" y="2652495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603648" y="3155092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603648" y="3646602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3648" y="4137391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3648" y="4607936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603648" y="5078481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603648" y="5545498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94557" y="2159130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094557" y="2652495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094557" y="3151607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94557" y="3646602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094557" y="4131983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086206" y="4602528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86206" y="5073073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86206" y="5543618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3214" y="481858"/>
            <a:ext cx="1860306" cy="69432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27" name="Picture 26" descr="01 No Titles SIQ_PPT_v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50" t="4028" b="94028"/>
          <a:stretch/>
        </p:blipFill>
        <p:spPr>
          <a:xfrm>
            <a:off x="7898733" y="624830"/>
            <a:ext cx="1028699" cy="13335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61950" y="1095375"/>
            <a:ext cx="8467725" cy="0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603648" y="2159130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603648" y="2652495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603648" y="3155092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603648" y="3646602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03648" y="4137391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603648" y="4607936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603648" y="5078481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603648" y="5545498"/>
            <a:ext cx="6501075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94557" y="2159130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094557" y="2652495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094557" y="3151607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094557" y="3646602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094557" y="4131983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086206" y="4602528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86206" y="5073073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86206" y="5543618"/>
            <a:ext cx="509091" cy="47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5F8490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9144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13716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828800" indent="0">
              <a:buNone/>
              <a:defRPr sz="2400" b="0" i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531342" y="770621"/>
            <a:ext cx="1860306" cy="69432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  <a:latin typeface="Avenir Light"/>
                <a:cs typeface="Avenir Light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707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6085" y="2899796"/>
            <a:ext cx="6696833" cy="909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 i="1">
                <a:solidFill>
                  <a:srgbClr val="7F7F7F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218771" y="2783607"/>
            <a:ext cx="576691" cy="10263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5">
                    <a:lumMod val="75000"/>
                  </a:schemeClr>
                </a:solidFill>
                <a:latin typeface="Avenir Heavy"/>
                <a:cs typeface="Avenir Heavy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60946" y="637674"/>
            <a:ext cx="8506326" cy="5462337"/>
          </a:xfrm>
          <a:prstGeom prst="rect">
            <a:avLst/>
          </a:prstGeom>
          <a:solidFill>
            <a:srgbClr val="008D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 userDrawn="1"/>
        </p:nvSpPr>
        <p:spPr>
          <a:xfrm>
            <a:off x="1045133" y="5830960"/>
            <a:ext cx="461983" cy="264694"/>
          </a:xfrm>
          <a:prstGeom prst="triangle">
            <a:avLst>
              <a:gd name="adj" fmla="val 48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48485" y="3052196"/>
            <a:ext cx="6696833" cy="909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 i="1">
                <a:solidFill>
                  <a:schemeClr val="bg1"/>
                </a:solidFill>
                <a:latin typeface="Avenir Light"/>
                <a:cs typeface="Avenir 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371171" y="2936007"/>
            <a:ext cx="576691" cy="10263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Avenir Heavy"/>
                <a:cs typeface="Avenir Heavy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791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Slide Master Options</a:t>
            </a:r>
          </a:p>
        </p:txBody>
      </p:sp>
    </p:spTree>
    <p:extLst>
      <p:ext uri="{BB962C8B-B14F-4D97-AF65-F5344CB8AC3E}">
        <p14:creationId xmlns:p14="http://schemas.microsoft.com/office/powerpoint/2010/main" val="39149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0" r:id="rId2"/>
    <p:sldLayoutId id="2147483676" r:id="rId3"/>
    <p:sldLayoutId id="2147483684" r:id="rId4"/>
    <p:sldLayoutId id="2147483685" r:id="rId5"/>
    <p:sldLayoutId id="2147483678" r:id="rId6"/>
    <p:sldLayoutId id="2147483673" r:id="rId7"/>
    <p:sldLayoutId id="2147483686" r:id="rId8"/>
    <p:sldLayoutId id="2147483669" r:id="rId9"/>
    <p:sldLayoutId id="2147483688" r:id="rId10"/>
    <p:sldLayoutId id="2147483689" r:id="rId11"/>
  </p:sldLayoutIdLst>
  <p:hf sldNum="0" hdr="0" ftr="0" dt="0"/>
  <p:txStyles>
    <p:titleStyle>
      <a:lvl1pPr marL="0" marR="0" indent="0" algn="ctr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2000" kern="1200" baseline="0">
          <a:solidFill>
            <a:schemeClr val="tx1"/>
          </a:solidFill>
          <a:latin typeface="Avenir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Avenir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Area 51</a:t>
            </a:r>
          </a:p>
          <a:p>
            <a:endParaRPr lang="en-US" dirty="0"/>
          </a:p>
          <a:p>
            <a:r>
              <a:rPr lang="en-US" sz="2800" dirty="0"/>
              <a:t>Working with Legacy Code</a:t>
            </a:r>
          </a:p>
        </p:txBody>
      </p:sp>
    </p:spTree>
    <p:extLst>
      <p:ext uri="{BB962C8B-B14F-4D97-AF65-F5344CB8AC3E}">
        <p14:creationId xmlns:p14="http://schemas.microsoft.com/office/powerpoint/2010/main" val="310605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Adapt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you have a method parameter that is hard to mock or fake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Wrap the parameter object in a new class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Create a method on the new class to return the values needed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Replace the old parameter with the new wrapper class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Mock the new parameter object in the test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326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Break Out Method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you have a long method in a class that is hard to instantiate in a test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Move the long method to a new class and test it there</a:t>
            </a:r>
          </a:p>
        </p:txBody>
      </p:sp>
    </p:spTree>
    <p:extLst>
      <p:ext uri="{BB962C8B-B14F-4D97-AF65-F5344CB8AC3E}">
        <p14:creationId xmlns:p14="http://schemas.microsoft.com/office/powerpoint/2010/main" val="255210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Pull Up Feature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a cluster of methods you need to test, but the class is hard to instantiate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Pull up the cluster of methods into an abstract class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Subclass the abstract class in the test so you can test those methods</a:t>
            </a:r>
          </a:p>
        </p:txBody>
      </p:sp>
    </p:spTree>
    <p:extLst>
      <p:ext uri="{BB962C8B-B14F-4D97-AF65-F5344CB8AC3E}">
        <p14:creationId xmlns:p14="http://schemas.microsoft.com/office/powerpoint/2010/main" val="208886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Push Down Dependency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are some dependencies which make instantiating or using the class difficult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Create a new subclass of the current class and push down the problematic dependencies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Copy the instance variables and methods that use those dependencies into the new subclass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Make those methods protected and abstract in your original class, and make the original class abstract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Create a new subclass and use in the test</a:t>
            </a:r>
          </a:p>
        </p:txBody>
      </p:sp>
    </p:spTree>
    <p:extLst>
      <p:ext uri="{BB962C8B-B14F-4D97-AF65-F5344CB8AC3E}">
        <p14:creationId xmlns:p14="http://schemas.microsoft.com/office/powerpoint/2010/main" val="310832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Subclass and Override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a method with problematic dependencies or you want to capture data passed to that method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Change scope of the method if needed, then subclass in the test and override the method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463105" y="3412596"/>
            <a:ext cx="65600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4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  <a:p>
            <a:pPr lvl="0" defTabSz="914400" fontAlgn="base"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StreamTokenizer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streamTokenizer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StreamTokenizer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() {</a:t>
            </a:r>
          </a:p>
          <a:p>
            <a:pPr lvl="0" defTabSz="914400" fontAlgn="base">
              <a:spcAft>
                <a:spcPct val="0"/>
              </a:spcAft>
            </a:pPr>
            <a:r>
              <a:rPr lang="en-US" sz="1400" dirty="0">
                <a:solidFill>
                  <a:srgbClr val="646464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@Override</a:t>
            </a:r>
          </a:p>
          <a:p>
            <a:pPr lvl="0" defTabSz="914400" fontAlgn="base">
              <a:spcAft>
                <a:spcPct val="0"/>
              </a:spcAft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nextToken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() {</a:t>
            </a:r>
          </a:p>
          <a:p>
            <a:pPr lvl="0" defTabSz="914400" fontAlgn="base">
              <a:spcAft>
                <a:spcPct val="0"/>
              </a:spcAft>
            </a:pPr>
            <a:r>
              <a:rPr lang="en-US" sz="1400" dirty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    // method stub</a:t>
            </a:r>
          </a:p>
          <a:p>
            <a:pPr lvl="0" defTabSz="914400" fontAlgn="base">
              <a:spcAft>
                <a:spcPct val="0"/>
              </a:spcAft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"Stubbed String"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;</a:t>
            </a:r>
          </a:p>
          <a:p>
            <a:pPr lvl="0" defTabSz="9144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    }</a:t>
            </a:r>
          </a:p>
          <a:p>
            <a:pPr lvl="0" defTabSz="914400" fontAlgn="base"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Gill San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299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Extract and Override Call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a single method call with problematic dependencies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Extract the call to a new method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Subclass and override that method in the test</a:t>
            </a:r>
          </a:p>
        </p:txBody>
      </p:sp>
    </p:spTree>
    <p:extLst>
      <p:ext uri="{BB962C8B-B14F-4D97-AF65-F5344CB8AC3E}">
        <p14:creationId xmlns:p14="http://schemas.microsoft.com/office/powerpoint/2010/main" val="104416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Introduce Instance Delegator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a static method call that is making testing difficult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Create an instance method to wrap the call to the static method (in the same class as the static method)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Use an instance of the class in the production code instead of the static method call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Subclass and override the instance method in the test</a:t>
            </a:r>
          </a:p>
        </p:txBody>
      </p:sp>
    </p:spTree>
    <p:extLst>
      <p:ext uri="{BB962C8B-B14F-4D97-AF65-F5344CB8AC3E}">
        <p14:creationId xmlns:p14="http://schemas.microsoft.com/office/powerpoint/2010/main" val="423418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324600" cy="564771"/>
          </a:xfrm>
        </p:spPr>
        <p:txBody>
          <a:bodyPr>
            <a:normAutofit/>
          </a:bodyPr>
          <a:lstStyle/>
          <a:p>
            <a:r>
              <a:rPr lang="en-US" dirty="0"/>
              <a:t>Replace Global Reference with Getter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a global field that you need to mock/fake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Make a getter for the global field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Replace all use of the global in the code with the getter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Subclass and override the getter in the test</a:t>
            </a:r>
          </a:p>
        </p:txBody>
      </p:sp>
    </p:spTree>
    <p:extLst>
      <p:ext uri="{BB962C8B-B14F-4D97-AF65-F5344CB8AC3E}">
        <p14:creationId xmlns:p14="http://schemas.microsoft.com/office/powerpoint/2010/main" val="373912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Extract and Override 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object creation in a constructor that makes the object hard to instantiate</a:t>
            </a:r>
          </a:p>
          <a:p>
            <a:endParaRPr lang="en-US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Extract the object creation to a factory method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Subclass and override that factory method in the test</a:t>
            </a:r>
          </a:p>
        </p:txBody>
      </p:sp>
    </p:spTree>
    <p:extLst>
      <p:ext uri="{BB962C8B-B14F-4D97-AF65-F5344CB8AC3E}">
        <p14:creationId xmlns:p14="http://schemas.microsoft.com/office/powerpoint/2010/main" val="398897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Introduce Parameter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Take advantage of </a:t>
            </a:r>
            <a:r>
              <a:rPr lang="en-US" sz="2400" b="1" dirty="0">
                <a:solidFill>
                  <a:schemeClr val="accent1"/>
                </a:solidFill>
              </a:rPr>
              <a:t>Overloading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methods and constructors by creating versions that accept parameter inputs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86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2173238"/>
            <a:ext cx="8348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What is Legacy Code?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Working Safely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Methods for adding functionality without testing existing code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Techniques for Breaking Dependencies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11992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Parameterize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is object creation or initialization in a constructor that makes the object hard to instantiate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Copy the constructor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Add parameters to constructor for created/initialized objects and replace creation/initialization with assignment from the parameters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Call the parameterized constructor from the no-</a:t>
            </a:r>
            <a:r>
              <a:rPr lang="en-US" sz="2400" dirty="0" err="1"/>
              <a:t>arg</a:t>
            </a:r>
            <a:r>
              <a:rPr lang="en-US" sz="2400" dirty="0"/>
              <a:t> constructor passing in the created objects.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Use the parameterized constructor in the test</a:t>
            </a:r>
          </a:p>
        </p:txBody>
      </p:sp>
    </p:spTree>
    <p:extLst>
      <p:ext uri="{BB962C8B-B14F-4D97-AF65-F5344CB8AC3E}">
        <p14:creationId xmlns:p14="http://schemas.microsoft.com/office/powerpoint/2010/main" val="379153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Parameterize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a method has object creation inside that you need to control in a test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Copy method you want to replace (with same name)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Add parameters for created objects and replace creation with assignment from the parameters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Remove all but creation from original method and make call to parameterized method</a:t>
            </a:r>
          </a:p>
        </p:txBody>
      </p:sp>
    </p:spTree>
    <p:extLst>
      <p:ext uri="{BB962C8B-B14F-4D97-AF65-F5344CB8AC3E}">
        <p14:creationId xmlns:p14="http://schemas.microsoft.com/office/powerpoint/2010/main" val="42342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Expose Static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 class is hard to instantiate and you need to test a method that doesn’t use instance data or other methods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Make the method static so it can be tested without instantiating the class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If the method operates primarily on a different class, consider moving it there (and possibly convert back to an instance method)</a:t>
            </a:r>
          </a:p>
        </p:txBody>
      </p:sp>
    </p:spTree>
    <p:extLst>
      <p:ext uri="{BB962C8B-B14F-4D97-AF65-F5344CB8AC3E}">
        <p14:creationId xmlns:p14="http://schemas.microsoft.com/office/powerpoint/2010/main" val="9833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Where could you use this in your code?</a:t>
            </a:r>
          </a:p>
        </p:txBody>
      </p:sp>
    </p:spTree>
    <p:extLst>
      <p:ext uri="{BB962C8B-B14F-4D97-AF65-F5344CB8AC3E}">
        <p14:creationId xmlns:p14="http://schemas.microsoft.com/office/powerpoint/2010/main" val="300923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8938" y="575114"/>
            <a:ext cx="7137031" cy="564771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594899"/>
            <a:ext cx="834841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Refactoring: Improving the Design of Existing Code</a:t>
            </a:r>
          </a:p>
          <a:p>
            <a:pPr lvl="1"/>
            <a:r>
              <a:rPr lang="en-US" sz="2400" dirty="0"/>
              <a:t>Fowler, Martin , Addison-Wesley, 1999</a:t>
            </a:r>
          </a:p>
          <a:p>
            <a:endParaRPr lang="en-US" sz="2800" i="1" dirty="0"/>
          </a:p>
          <a:p>
            <a:r>
              <a:rPr lang="en-US" sz="2800" i="1" dirty="0"/>
              <a:t>Refactoring to Patterns</a:t>
            </a:r>
          </a:p>
          <a:p>
            <a:pPr lvl="1"/>
            <a:r>
              <a:rPr lang="en-US" sz="2400" dirty="0" err="1"/>
              <a:t>Kerievsky</a:t>
            </a:r>
            <a:r>
              <a:rPr lang="en-US" sz="2400" dirty="0"/>
              <a:t>, Joshua. , Addison-Wesley, 2004</a:t>
            </a:r>
          </a:p>
          <a:p>
            <a:endParaRPr lang="en-US" sz="2800" i="1" dirty="0"/>
          </a:p>
          <a:p>
            <a:r>
              <a:rPr lang="en-US" sz="2800" i="1" dirty="0"/>
              <a:t>Test-Driven Development: By Example</a:t>
            </a:r>
          </a:p>
          <a:p>
            <a:pPr lvl="1"/>
            <a:r>
              <a:rPr lang="en-US" sz="2400" dirty="0"/>
              <a:t>Beck, Kent. , Addison-Wesley, 2002</a:t>
            </a:r>
          </a:p>
          <a:p>
            <a:endParaRPr lang="en-US" sz="2800" i="1" dirty="0"/>
          </a:p>
          <a:p>
            <a:r>
              <a:rPr lang="en-US" sz="2800" i="1" dirty="0"/>
              <a:t>Working Effectively With Legacy Code</a:t>
            </a:r>
          </a:p>
          <a:p>
            <a:pPr lvl="1"/>
            <a:r>
              <a:rPr lang="en-US" sz="2400" dirty="0"/>
              <a:t>Feathers, Michael. , Prentice Hall; 1 edition (October 2, 2004) </a:t>
            </a:r>
          </a:p>
        </p:txBody>
      </p:sp>
    </p:spTree>
    <p:extLst>
      <p:ext uri="{BB962C8B-B14F-4D97-AF65-F5344CB8AC3E}">
        <p14:creationId xmlns:p14="http://schemas.microsoft.com/office/powerpoint/2010/main" val="324484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Legacy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2173238"/>
            <a:ext cx="83484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Legacy Code is code without tests.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Clr>
                <a:schemeClr val="accent1"/>
              </a:buClr>
            </a:pPr>
            <a:r>
              <a:rPr lang="en-US" sz="2000" i="1" dirty="0"/>
              <a:t>“Code without tests is bad code. It doesn’t matter how well written it is; it doesn’t matter how pretty or object-oriented or well-encapsulated it is. With tests, we can change the behavior of our code quickly and verifiably. Without them, we really don’t know if our code is getting better or worse.”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algn="r">
              <a:buClr>
                <a:schemeClr val="accent1"/>
              </a:buClr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-- Michael Feathers, Working Effectively with Legacy Code, p. xvi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89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Safely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438591"/>
            <a:ext cx="83484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Hyperaware Editing *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What changes affect function vs. refactoring?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Pair Programming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Single Goal Editing *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Work on one thing at a time; avoid squirrels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Preserve Signatures *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Helps prevent functional changes when refactoring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Lean on the Compiler *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compiler can tell you where changes are needed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Create a Safety Net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Create functional tests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Refactor code to make it more testable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Write Unit Tests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Make code changes (TDD makes it even safer)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938" y="6444864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r">
              <a:spcBef>
                <a:spcPts val="1800"/>
              </a:spcBef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Working Effectively with Legacy Code,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Michael Feathers, 2004 </a:t>
            </a:r>
          </a:p>
        </p:txBody>
      </p:sp>
    </p:spTree>
    <p:extLst>
      <p:ext uri="{BB962C8B-B14F-4D97-AF65-F5344CB8AC3E}">
        <p14:creationId xmlns:p14="http://schemas.microsoft.com/office/powerpoint/2010/main" val="19964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only the new code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657422"/>
            <a:ext cx="8348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Don’t have to do the work of making the existing code testable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Cons: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Postpones the work of making the existing code better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Doesn't improve the testability of existing code</a:t>
            </a:r>
          </a:p>
        </p:txBody>
      </p:sp>
    </p:spTree>
    <p:extLst>
      <p:ext uri="{BB962C8B-B14F-4D97-AF65-F5344CB8AC3E}">
        <p14:creationId xmlns:p14="http://schemas.microsoft.com/office/powerpoint/2010/main" val="225587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35575"/>
            <a:ext cx="8348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Add functionality without testing existing code: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Sprout Method/Class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All new code is in a new (testable) method/class which is called by the existing code.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Wrap Method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Rename and privatize the existing method then wrap a call to that method in a new method (with the old name) that has the new functionality.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Wrap Class</a:t>
            </a:r>
          </a:p>
          <a:p>
            <a:pPr marL="1200150" lvl="2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Decorator Pattern to wrap an entire legacy 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938" y="6444864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r">
              <a:spcBef>
                <a:spcPts val="1800"/>
              </a:spcBef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Working Effectively with Legacy Code,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Michael Feathers, 2004 </a:t>
            </a:r>
          </a:p>
        </p:txBody>
      </p:sp>
    </p:spTree>
    <p:extLst>
      <p:ext uri="{BB962C8B-B14F-4D97-AF65-F5344CB8AC3E}">
        <p14:creationId xmlns:p14="http://schemas.microsoft.com/office/powerpoint/2010/main" val="394261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73779" y="437662"/>
            <a:ext cx="6460067" cy="828430"/>
          </a:xfrm>
        </p:spPr>
        <p:txBody>
          <a:bodyPr>
            <a:normAutofit/>
          </a:bodyPr>
          <a:lstStyle/>
          <a:p>
            <a:r>
              <a:rPr lang="en-US" dirty="0"/>
              <a:t>Breaking up is hard to do</a:t>
            </a:r>
            <a:br>
              <a:rPr lang="en-US" dirty="0"/>
            </a:br>
            <a:r>
              <a:rPr lang="en-US" sz="1900" dirty="0">
                <a:latin typeface="Calibri" pitchFamily="34" charset="0"/>
                <a:cs typeface="Calibri" pitchFamily="34" charset="0"/>
              </a:rPr>
              <a:t>(Breaking Dependencies to make code testable)</a:t>
            </a:r>
            <a:endParaRPr lang="en-US" sz="1900" dirty="0"/>
          </a:p>
        </p:txBody>
      </p:sp>
      <p:sp>
        <p:nvSpPr>
          <p:cNvPr id="4" name="Rectangle 3"/>
          <p:cNvSpPr/>
          <p:nvPr/>
        </p:nvSpPr>
        <p:spPr>
          <a:xfrm>
            <a:off x="568938" y="1644778"/>
            <a:ext cx="8348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400" dirty="0"/>
              <a:t>Refactoring techniques to get tests in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938" y="6444864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r">
              <a:spcBef>
                <a:spcPts val="1800"/>
              </a:spcBef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1600" i="1" dirty="0">
                <a:latin typeface="Calibri" pitchFamily="34" charset="0"/>
                <a:cs typeface="Calibri" pitchFamily="34" charset="0"/>
              </a:rPr>
              <a:t>Working Effectively with Legacy Code,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Michael Feathers, 2004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" y="2249649"/>
            <a:ext cx="4267200" cy="41249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marL="342900" indent="-3429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Introduce New Class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Extract Interface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Adapt Parameter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Break Out Method Object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Pull Up Feature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Push Down Dependency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Introduce Parameter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Parameterize Constructor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Parameterize Method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0" y="2249649"/>
            <a:ext cx="4267200" cy="34772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marL="342900" indent="-3429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Subclass and Override Method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Extract and Override Call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Introduce Instance Delegator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Replace Global Reference with Getter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Extract and Override Factory Method</a:t>
            </a:r>
          </a:p>
          <a:p>
            <a:pPr marL="742950" lvl="1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Expose Static Method</a:t>
            </a:r>
          </a:p>
          <a:p>
            <a:pPr lvl="1"/>
            <a:endParaRPr lang="en-US" sz="16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7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Introduce New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Sometimes introducing a new Class or Interface can make testing easier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464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Extract Interface*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938" y="1719945"/>
            <a:ext cx="8348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when there are only a few methods you want to fake</a:t>
            </a:r>
          </a:p>
          <a:p>
            <a:endParaRPr lang="en-US" sz="24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Extract the methods to an interface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Create fake object that implements the interface and use it in the test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1600" dirty="0"/>
              <a:t>* Using Mocks may make this unnecessary, but extracting an interface may help in following the 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280427784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Draft V03 0106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V04 020514</Template>
  <TotalTime>174</TotalTime>
  <Words>1195</Words>
  <Application>Microsoft Office PowerPoint</Application>
  <PresentationFormat>On-screen Show (4:3)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Avenir Book</vt:lpstr>
      <vt:lpstr>Avenir Heavy</vt:lpstr>
      <vt:lpstr>Avenir Light</vt:lpstr>
      <vt:lpstr>Calibri</vt:lpstr>
      <vt:lpstr>Courier New</vt:lpstr>
      <vt:lpstr>Georgia</vt:lpstr>
      <vt:lpstr>Gill Sans</vt:lpstr>
      <vt:lpstr>PowerPoint Template Draft V03 010613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SolutionsIQ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Erfman</dc:creator>
  <cp:lastModifiedBy>Khatri, Amish</cp:lastModifiedBy>
  <cp:revision>51</cp:revision>
  <dcterms:created xsi:type="dcterms:W3CDTF">2014-02-06T20:36:12Z</dcterms:created>
  <dcterms:modified xsi:type="dcterms:W3CDTF">2021-05-12T12:54:25Z</dcterms:modified>
</cp:coreProperties>
</file>