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1" r:id="rId6"/>
    <p:sldId id="267" r:id="rId7"/>
    <p:sldId id="268" r:id="rId8"/>
    <p:sldId id="270" r:id="rId9"/>
    <p:sldId id="269" r:id="rId10"/>
    <p:sldId id="263" r:id="rId11"/>
    <p:sldId id="262" r:id="rId12"/>
    <p:sldId id="264" r:id="rId13"/>
    <p:sldId id="272" r:id="rId14"/>
    <p:sldId id="266" r:id="rId15"/>
    <p:sldId id="271"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58" d="100"/>
          <a:sy n="58" d="100"/>
        </p:scale>
        <p:origin x="98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6/1/2021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xunitpatterns.com/DOC.html" TargetMode="External"/><Relationship Id="rId2" Type="http://schemas.openxmlformats.org/officeDocument/2006/relationships/hyperlink" Target="http://xunitpatterns.com/SUT.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artinfowler.com/bliki/InMemoryTestDatabas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artinfowler.com/bliki/InMemoryTestDatabase.html" TargetMode="External"/><Relationship Id="rId2" Type="http://schemas.openxmlformats.org/officeDocument/2006/relationships/hyperlink" Target="http://xunitpatterns.com/Fake%20Object.html" TargetMode="Externa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Understanding</a:t>
            </a:r>
            <a:br>
              <a:rPr lang="en-US" sz="4400" dirty="0">
                <a:solidFill>
                  <a:schemeClr val="tx1"/>
                </a:solidFill>
              </a:rPr>
            </a:br>
            <a:r>
              <a:rPr lang="en-US" sz="4400" dirty="0">
                <a:solidFill>
                  <a:schemeClr val="tx1"/>
                </a:solidFill>
              </a:rPr>
              <a:t>Test Doubles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9B25F-34EA-4485-BE1E-EBD6BC7B10E9}"/>
              </a:ext>
            </a:extLst>
          </p:cNvPr>
          <p:cNvSpPr>
            <a:spLocks noGrp="1"/>
          </p:cNvSpPr>
          <p:nvPr>
            <p:ph type="title"/>
          </p:nvPr>
        </p:nvSpPr>
        <p:spPr>
          <a:xfrm>
            <a:off x="791110" y="431516"/>
            <a:ext cx="10334090" cy="739738"/>
          </a:xfrm>
        </p:spPr>
        <p:txBody>
          <a:bodyPr>
            <a:normAutofit fontScale="90000"/>
          </a:bodyPr>
          <a:lstStyle/>
          <a:p>
            <a:r>
              <a:rPr lang="en-US" dirty="0"/>
              <a:t> Spy with stub sample example</a:t>
            </a:r>
            <a:br>
              <a:rPr lang="en-US" dirty="0"/>
            </a:br>
            <a:endParaRPr lang="en-US" dirty="0"/>
          </a:p>
        </p:txBody>
      </p:sp>
      <p:sp>
        <p:nvSpPr>
          <p:cNvPr id="3" name="Content Placeholder 2">
            <a:extLst>
              <a:ext uri="{FF2B5EF4-FFF2-40B4-BE49-F238E27FC236}">
                <a16:creationId xmlns:a16="http://schemas.microsoft.com/office/drawing/2014/main" id="{7A2E814C-59E3-4DA0-908E-D9FEC09AF048}"/>
              </a:ext>
            </a:extLst>
          </p:cNvPr>
          <p:cNvSpPr>
            <a:spLocks noGrp="1"/>
          </p:cNvSpPr>
          <p:nvPr>
            <p:ph idx="1"/>
          </p:nvPr>
        </p:nvSpPr>
        <p:spPr>
          <a:xfrm>
            <a:off x="791110" y="914400"/>
            <a:ext cx="10058400" cy="5352836"/>
          </a:xfrm>
        </p:spPr>
        <p:txBody>
          <a:bodyPr>
            <a:noAutofit/>
          </a:bodyPr>
          <a:lstStyle/>
          <a:p>
            <a:pPr marL="0" indent="0">
              <a:buNone/>
            </a:pPr>
            <a:r>
              <a:rPr lang="en-US" sz="1400" dirty="0"/>
              <a:t>//@Test</a:t>
            </a:r>
          </a:p>
          <a:p>
            <a:pPr marL="0" indent="0">
              <a:buNone/>
            </a:pPr>
            <a:r>
              <a:rPr lang="en-US" sz="1400" dirty="0"/>
              <a:t>public void </a:t>
            </a:r>
            <a:r>
              <a:rPr lang="en-US" sz="1400" dirty="0" err="1"/>
              <a:t>differenceBetweenMockingSpyingAndStubbing</a:t>
            </a:r>
            <a:r>
              <a:rPr lang="en-US" sz="1400" dirty="0"/>
              <a:t>() {</a:t>
            </a:r>
          </a:p>
          <a:p>
            <a:pPr marL="0" indent="0">
              <a:buNone/>
            </a:pPr>
            <a:r>
              <a:rPr lang="en-US" sz="1400" dirty="0"/>
              <a:t>    List </a:t>
            </a:r>
            <a:r>
              <a:rPr lang="en-US" sz="1400" dirty="0" err="1"/>
              <a:t>list</a:t>
            </a:r>
            <a:r>
              <a:rPr lang="en-US" sz="1400" dirty="0"/>
              <a:t> = new </a:t>
            </a:r>
            <a:r>
              <a:rPr lang="en-US" sz="1400" dirty="0" err="1"/>
              <a:t>ArrayList</a:t>
            </a:r>
            <a:r>
              <a:rPr lang="en-US" sz="1400" dirty="0"/>
              <a:t>();</a:t>
            </a:r>
          </a:p>
          <a:p>
            <a:pPr marL="0" indent="0">
              <a:buNone/>
            </a:pPr>
            <a:r>
              <a:rPr lang="en-US" sz="1400" dirty="0"/>
              <a:t>    </a:t>
            </a:r>
            <a:r>
              <a:rPr lang="en-US" sz="1400" dirty="0" err="1"/>
              <a:t>list.add</a:t>
            </a:r>
            <a:r>
              <a:rPr lang="en-US" sz="1400" dirty="0"/>
              <a:t>("</a:t>
            </a:r>
            <a:r>
              <a:rPr lang="en-US" sz="1400" dirty="0" err="1"/>
              <a:t>abc</a:t>
            </a:r>
            <a:r>
              <a:rPr lang="en-US" sz="1400" dirty="0"/>
              <a:t>");</a:t>
            </a:r>
          </a:p>
          <a:p>
            <a:pPr marL="0" indent="0">
              <a:buNone/>
            </a:pPr>
            <a:r>
              <a:rPr lang="en-US" sz="1400" dirty="0"/>
              <a:t>    </a:t>
            </a:r>
            <a:r>
              <a:rPr lang="en-US" sz="1400" dirty="0" err="1"/>
              <a:t>assertEquals</a:t>
            </a:r>
            <a:r>
              <a:rPr lang="en-US" sz="1400" dirty="0"/>
              <a:t>(1, </a:t>
            </a:r>
            <a:r>
              <a:rPr lang="en-US" sz="1400" dirty="0" err="1"/>
              <a:t>list.size</a:t>
            </a:r>
            <a:r>
              <a:rPr lang="en-US" sz="1400" dirty="0"/>
              <a:t>());</a:t>
            </a:r>
          </a:p>
          <a:p>
            <a:pPr marL="0" indent="0">
              <a:buNone/>
            </a:pPr>
            <a:endParaRPr lang="en-US" sz="1400" dirty="0"/>
          </a:p>
          <a:p>
            <a:pPr marL="0" indent="0">
              <a:buNone/>
            </a:pPr>
            <a:r>
              <a:rPr lang="en-US" sz="1400" dirty="0"/>
              <a:t>    List </a:t>
            </a:r>
            <a:r>
              <a:rPr lang="en-US" sz="1400" dirty="0" err="1"/>
              <a:t>mockedList</a:t>
            </a:r>
            <a:r>
              <a:rPr lang="en-US" sz="1400" dirty="0"/>
              <a:t> = spy(list);</a:t>
            </a:r>
          </a:p>
          <a:p>
            <a:pPr marL="0" indent="0">
              <a:buNone/>
            </a:pPr>
            <a:r>
              <a:rPr lang="en-US" sz="1400" dirty="0"/>
              <a:t>    when(</a:t>
            </a:r>
            <a:r>
              <a:rPr lang="en-US" sz="1400" dirty="0" err="1"/>
              <a:t>mockedList.size</a:t>
            </a:r>
            <a:r>
              <a:rPr lang="en-US" sz="1400" dirty="0"/>
              <a:t>()).</a:t>
            </a:r>
            <a:r>
              <a:rPr lang="en-US" sz="1400" dirty="0" err="1"/>
              <a:t>thenReturn</a:t>
            </a:r>
            <a:r>
              <a:rPr lang="en-US" sz="1400" dirty="0"/>
              <a:t>(10);</a:t>
            </a:r>
          </a:p>
          <a:p>
            <a:pPr marL="0" indent="0">
              <a:buNone/>
            </a:pPr>
            <a:r>
              <a:rPr lang="en-US" sz="1400" dirty="0"/>
              <a:t>    </a:t>
            </a:r>
            <a:r>
              <a:rPr lang="en-US" sz="1400" dirty="0" err="1"/>
              <a:t>assertEquals</a:t>
            </a:r>
            <a:r>
              <a:rPr lang="en-US" sz="1400" dirty="0"/>
              <a:t>(10, </a:t>
            </a:r>
            <a:r>
              <a:rPr lang="en-US" sz="1400" dirty="0" err="1"/>
              <a:t>mockedList.size</a:t>
            </a:r>
            <a:r>
              <a:rPr lang="en-US" sz="1400" dirty="0"/>
              <a:t>());</a:t>
            </a:r>
          </a:p>
          <a:p>
            <a:pPr marL="0" indent="0">
              <a:buNone/>
            </a:pPr>
            <a:r>
              <a:rPr lang="en-US" sz="1400" dirty="0"/>
              <a:t>}</a:t>
            </a:r>
            <a:endParaRPr lang="en-US" sz="1200" dirty="0"/>
          </a:p>
          <a:p>
            <a:r>
              <a:rPr lang="en-US" sz="1200" dirty="0"/>
              <a:t>Here, we had initial real object list, in which we added one element and expected size to be one.</a:t>
            </a:r>
          </a:p>
          <a:p>
            <a:endParaRPr lang="en-US" sz="1200" dirty="0"/>
          </a:p>
          <a:p>
            <a:r>
              <a:rPr lang="en-US" sz="1200" dirty="0"/>
              <a:t>We spy real object meaning that we can instruct which method to be stubbed. So we declared that we stubbed method - size() on spy object which will return 10, no matter what is actual size.</a:t>
            </a:r>
          </a:p>
          <a:p>
            <a:endParaRPr lang="en-US" sz="1200" dirty="0"/>
          </a:p>
          <a:p>
            <a:r>
              <a:rPr lang="en-US" sz="1200" dirty="0"/>
              <a:t>In a nutshell, you will spy real object and stub some of the methods.</a:t>
            </a:r>
          </a:p>
        </p:txBody>
      </p:sp>
    </p:spTree>
    <p:extLst>
      <p:ext uri="{BB962C8B-B14F-4D97-AF65-F5344CB8AC3E}">
        <p14:creationId xmlns:p14="http://schemas.microsoft.com/office/powerpoint/2010/main" val="909336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CA3CF-A957-4066-B679-7E90C0BF0A35}"/>
              </a:ext>
            </a:extLst>
          </p:cNvPr>
          <p:cNvSpPr>
            <a:spLocks noGrp="1"/>
          </p:cNvSpPr>
          <p:nvPr>
            <p:ph type="title"/>
          </p:nvPr>
        </p:nvSpPr>
        <p:spPr>
          <a:xfrm>
            <a:off x="686656" y="0"/>
            <a:ext cx="10058400" cy="1371600"/>
          </a:xfrm>
        </p:spPr>
        <p:txBody>
          <a:bodyPr/>
          <a:lstStyle/>
          <a:p>
            <a:r>
              <a:rPr lang="en-US" dirty="0"/>
              <a:t>Difference between mock and spy</a:t>
            </a:r>
          </a:p>
        </p:txBody>
      </p:sp>
      <p:graphicFrame>
        <p:nvGraphicFramePr>
          <p:cNvPr id="4" name="Content Placeholder 3">
            <a:extLst>
              <a:ext uri="{FF2B5EF4-FFF2-40B4-BE49-F238E27FC236}">
                <a16:creationId xmlns:a16="http://schemas.microsoft.com/office/drawing/2014/main" id="{8EE43656-ED4E-4CBD-B26B-D30A8FC708D5}"/>
              </a:ext>
            </a:extLst>
          </p:cNvPr>
          <p:cNvGraphicFramePr>
            <a:graphicFrameLocks noGrp="1"/>
          </p:cNvGraphicFramePr>
          <p:nvPr>
            <p:ph idx="1"/>
            <p:extLst>
              <p:ext uri="{D42A27DB-BD31-4B8C-83A1-F6EECF244321}">
                <p14:modId xmlns:p14="http://schemas.microsoft.com/office/powerpoint/2010/main" val="2928028299"/>
              </p:ext>
            </p:extLst>
          </p:nvPr>
        </p:nvGraphicFramePr>
        <p:xfrm>
          <a:off x="419528" y="960634"/>
          <a:ext cx="11352944" cy="5553183"/>
        </p:xfrm>
        <a:graphic>
          <a:graphicData uri="http://schemas.openxmlformats.org/drawingml/2006/table">
            <a:tbl>
              <a:tblPr firstRow="1" firstCol="1" bandRow="1">
                <a:tableStyleId>{5C22544A-7EE6-4342-B048-85BDC9FD1C3A}</a:tableStyleId>
              </a:tblPr>
              <a:tblGrid>
                <a:gridCol w="1594417">
                  <a:extLst>
                    <a:ext uri="{9D8B030D-6E8A-4147-A177-3AD203B41FA5}">
                      <a16:colId xmlns:a16="http://schemas.microsoft.com/office/drawing/2014/main" val="645639412"/>
                    </a:ext>
                  </a:extLst>
                </a:gridCol>
                <a:gridCol w="4670467">
                  <a:extLst>
                    <a:ext uri="{9D8B030D-6E8A-4147-A177-3AD203B41FA5}">
                      <a16:colId xmlns:a16="http://schemas.microsoft.com/office/drawing/2014/main" val="1683385314"/>
                    </a:ext>
                  </a:extLst>
                </a:gridCol>
                <a:gridCol w="5088060">
                  <a:extLst>
                    <a:ext uri="{9D8B030D-6E8A-4147-A177-3AD203B41FA5}">
                      <a16:colId xmlns:a16="http://schemas.microsoft.com/office/drawing/2014/main" val="2590301913"/>
                    </a:ext>
                  </a:extLst>
                </a:gridCol>
              </a:tblGrid>
              <a:tr h="562613">
                <a:tc>
                  <a:txBody>
                    <a:bodyPr/>
                    <a:lstStyle/>
                    <a:p>
                      <a:pPr marL="0" marR="0">
                        <a:lnSpc>
                          <a:spcPct val="107000"/>
                        </a:lnSpc>
                        <a:spcBef>
                          <a:spcPts val="0"/>
                        </a:spcBef>
                        <a:spcAft>
                          <a:spcPts val="800"/>
                        </a:spcAft>
                      </a:pPr>
                      <a:r>
                        <a:rPr lang="en-US" sz="1400">
                          <a:effectLst/>
                        </a:rPr>
                        <a:t>Parameters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nSpc>
                          <a:spcPct val="107000"/>
                        </a:lnSpc>
                        <a:spcBef>
                          <a:spcPts val="0"/>
                        </a:spcBef>
                        <a:spcAft>
                          <a:spcPts val="800"/>
                        </a:spcAft>
                      </a:pPr>
                      <a:r>
                        <a:rPr lang="en-US" sz="1400" dirty="0">
                          <a:effectLst/>
                        </a:rPr>
                        <a:t>Mock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nSpc>
                          <a:spcPct val="107000"/>
                        </a:lnSpc>
                        <a:spcBef>
                          <a:spcPts val="0"/>
                        </a:spcBef>
                        <a:spcAft>
                          <a:spcPts val="800"/>
                        </a:spcAft>
                      </a:pPr>
                      <a:r>
                        <a:rPr lang="en-US" sz="1400">
                          <a:effectLst/>
                        </a:rPr>
                        <a:t>Spy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extLst>
                  <a:ext uri="{0D108BD9-81ED-4DB2-BD59-A6C34878D82A}">
                    <a16:rowId xmlns:a16="http://schemas.microsoft.com/office/drawing/2014/main" val="3087850753"/>
                  </a:ext>
                </a:extLst>
              </a:tr>
              <a:tr h="736844">
                <a:tc>
                  <a:txBody>
                    <a:bodyPr/>
                    <a:lstStyle/>
                    <a:p>
                      <a:pPr marL="190500" marR="0">
                        <a:lnSpc>
                          <a:spcPts val="1725"/>
                        </a:lnSpc>
                        <a:spcBef>
                          <a:spcPts val="0"/>
                        </a:spcBef>
                        <a:spcAft>
                          <a:spcPts val="800"/>
                        </a:spcAft>
                      </a:pPr>
                      <a:r>
                        <a:rPr lang="en-US" sz="1400">
                          <a:effectLst/>
                        </a:rPr>
                        <a:t>Usage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725"/>
                        </a:lnSpc>
                        <a:spcBef>
                          <a:spcPts val="0"/>
                        </a:spcBef>
                        <a:spcAft>
                          <a:spcPts val="800"/>
                        </a:spcAft>
                      </a:pPr>
                      <a:r>
                        <a:rPr lang="en-US" sz="1400" dirty="0">
                          <a:effectLst/>
                        </a:rPr>
                        <a:t>Mocks are used to create fully mock or dummy objects. It is mainly used in large test suites.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725"/>
                        </a:lnSpc>
                        <a:spcBef>
                          <a:spcPts val="0"/>
                        </a:spcBef>
                        <a:spcAft>
                          <a:spcPts val="800"/>
                        </a:spcAft>
                      </a:pPr>
                      <a:r>
                        <a:rPr lang="en-US" sz="1400">
                          <a:effectLst/>
                        </a:rPr>
                        <a:t>Spies are used for creating partial or half mock objects. Like mock, spies are also used in large test suites.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095417076"/>
                  </a:ext>
                </a:extLst>
              </a:tr>
              <a:tr h="818476">
                <a:tc>
                  <a:txBody>
                    <a:bodyPr/>
                    <a:lstStyle/>
                    <a:p>
                      <a:pPr marL="190500" marR="0">
                        <a:lnSpc>
                          <a:spcPts val="1725"/>
                        </a:lnSpc>
                        <a:spcBef>
                          <a:spcPts val="0"/>
                        </a:spcBef>
                        <a:spcAft>
                          <a:spcPts val="800"/>
                        </a:spcAft>
                      </a:pPr>
                      <a:r>
                        <a:rPr lang="en-US" sz="1400" dirty="0">
                          <a:effectLst/>
                        </a:rPr>
                        <a:t>Default behavior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725"/>
                        </a:lnSpc>
                        <a:spcBef>
                          <a:spcPts val="0"/>
                        </a:spcBef>
                        <a:spcAft>
                          <a:spcPts val="800"/>
                        </a:spcAft>
                      </a:pPr>
                      <a:r>
                        <a:rPr lang="en-US" sz="1400" dirty="0">
                          <a:effectLst/>
                        </a:rPr>
                        <a:t>When using mock objects, the default behavior of methods (when not stubbed) is do nothing (performs nothing.)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725"/>
                        </a:lnSpc>
                        <a:spcBef>
                          <a:spcPts val="0"/>
                        </a:spcBef>
                        <a:spcAft>
                          <a:spcPts val="800"/>
                        </a:spcAft>
                      </a:pPr>
                      <a:r>
                        <a:rPr lang="en-US" sz="1400" dirty="0">
                          <a:effectLst/>
                        </a:rPr>
                        <a:t>When using spy objects, the default behavior of the methods (when not stubbed) is the real method behavior.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578844838"/>
                  </a:ext>
                </a:extLst>
              </a:tr>
              <a:tr h="1035638">
                <a:tc>
                  <a:txBody>
                    <a:bodyPr/>
                    <a:lstStyle/>
                    <a:p>
                      <a:pPr marL="190500" marR="0">
                        <a:lnSpc>
                          <a:spcPts val="1725"/>
                        </a:lnSpc>
                        <a:spcBef>
                          <a:spcPts val="0"/>
                        </a:spcBef>
                        <a:spcAft>
                          <a:spcPts val="8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l" defTabSz="914400" rtl="0" eaLnBrk="1" latinLnBrk="0" hangingPunct="1">
                        <a:lnSpc>
                          <a:spcPts val="1725"/>
                        </a:lnSpc>
                        <a:spcBef>
                          <a:spcPts val="0"/>
                        </a:spcBef>
                        <a:spcAft>
                          <a:spcPts val="800"/>
                        </a:spcAft>
                      </a:pPr>
                      <a:r>
                        <a:rPr lang="en-US" sz="1400" kern="1200" dirty="0">
                          <a:solidFill>
                            <a:schemeClr val="dk1"/>
                          </a:solidFill>
                          <a:effectLst/>
                          <a:latin typeface="+mn-lt"/>
                          <a:ea typeface="+mn-ea"/>
                          <a:cs typeface="+mn-cs"/>
                        </a:rPr>
                        <a:t>Mock object replace mocked class entirely, returning recorded or default values. You can create mock out of "thin air". This is what is mostly used during unit testing.</a:t>
                      </a:r>
                    </a:p>
                  </a:txBody>
                  <a:tcPr marL="76200" marR="76200" marT="76200" marB="76200"/>
                </a:tc>
                <a:tc>
                  <a:txBody>
                    <a:bodyPr/>
                    <a:lstStyle/>
                    <a:p>
                      <a:pPr marL="190500" marR="0" algn="l" defTabSz="914400" rtl="0" eaLnBrk="1" latinLnBrk="0" hangingPunct="1">
                        <a:lnSpc>
                          <a:spcPts val="1725"/>
                        </a:lnSpc>
                        <a:spcBef>
                          <a:spcPts val="0"/>
                        </a:spcBef>
                        <a:spcAft>
                          <a:spcPts val="800"/>
                        </a:spcAft>
                      </a:pPr>
                      <a:r>
                        <a:rPr lang="en-US" sz="1400" kern="1200" dirty="0">
                          <a:solidFill>
                            <a:schemeClr val="dk1"/>
                          </a:solidFill>
                          <a:effectLst/>
                          <a:latin typeface="+mn-lt"/>
                          <a:ea typeface="+mn-ea"/>
                          <a:cs typeface="+mn-cs"/>
                        </a:rPr>
                        <a:t>When spying, you take an existing object and "replace" only some methods. This is useful when you have a huge class and only want to mock certain methods (partial mocking). </a:t>
                      </a:r>
                    </a:p>
                  </a:txBody>
                  <a:tcPr marL="76200" marR="76200" marT="76200" marB="76200"/>
                </a:tc>
                <a:extLst>
                  <a:ext uri="{0D108BD9-81ED-4DB2-BD59-A6C34878D82A}">
                    <a16:rowId xmlns:a16="http://schemas.microsoft.com/office/drawing/2014/main" val="2767948599"/>
                  </a:ext>
                </a:extLst>
              </a:tr>
              <a:tr h="917437">
                <a:tc>
                  <a:txBody>
                    <a:bodyPr/>
                    <a:lstStyle/>
                    <a:p>
                      <a:pPr marL="190500" marR="0">
                        <a:lnSpc>
                          <a:spcPts val="1725"/>
                        </a:lnSpc>
                        <a:spcBef>
                          <a:spcPts val="0"/>
                        </a:spcBef>
                        <a:spcAft>
                          <a:spcPts val="8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l" defTabSz="914400" rtl="0" eaLnBrk="1" latinLnBrk="0" hangingPunct="1">
                        <a:lnSpc>
                          <a:spcPts val="1725"/>
                        </a:lnSpc>
                        <a:spcBef>
                          <a:spcPts val="0"/>
                        </a:spcBef>
                        <a:spcAft>
                          <a:spcPts val="800"/>
                        </a:spcAft>
                      </a:pPr>
                      <a:r>
                        <a:rPr lang="en-US" sz="1400" kern="1200" dirty="0">
                          <a:solidFill>
                            <a:schemeClr val="dk1"/>
                          </a:solidFill>
                          <a:effectLst/>
                          <a:latin typeface="+mn-lt"/>
                          <a:ea typeface="+mn-ea"/>
                          <a:cs typeface="+mn-cs"/>
                        </a:rPr>
                        <a:t>Mockito warns that partial mocking isn't a good practice and you should revise your Object Oriented architecture.</a:t>
                      </a:r>
                    </a:p>
                  </a:txBody>
                  <a:tcPr marL="76200" marR="76200" marT="76200" marB="76200"/>
                </a:tc>
                <a:tc>
                  <a:txBody>
                    <a:bodyPr/>
                    <a:lstStyle/>
                    <a:p>
                      <a:pPr marL="190500" marR="0" algn="l" defTabSz="914400" rtl="0" eaLnBrk="1" latinLnBrk="0" hangingPunct="1">
                        <a:lnSpc>
                          <a:spcPts val="1725"/>
                        </a:lnSpc>
                        <a:spcBef>
                          <a:spcPts val="0"/>
                        </a:spcBef>
                        <a:spcAft>
                          <a:spcPts val="800"/>
                        </a:spcAft>
                      </a:pPr>
                      <a:endParaRPr lang="en-US" sz="1400" kern="1200" dirty="0">
                        <a:solidFill>
                          <a:schemeClr val="dk1"/>
                        </a:solidFill>
                        <a:effectLst/>
                        <a:latin typeface="+mn-lt"/>
                        <a:ea typeface="+mn-ea"/>
                        <a:cs typeface="+mn-cs"/>
                      </a:endParaRPr>
                    </a:p>
                    <a:p>
                      <a:pPr marL="190500" marR="0" algn="l" defTabSz="914400" rtl="0" eaLnBrk="1" latinLnBrk="0" hangingPunct="1">
                        <a:lnSpc>
                          <a:spcPts val="1725"/>
                        </a:lnSpc>
                        <a:spcBef>
                          <a:spcPts val="0"/>
                        </a:spcBef>
                        <a:spcAft>
                          <a:spcPts val="800"/>
                        </a:spcAft>
                      </a:pPr>
                      <a:r>
                        <a:rPr lang="en-US" sz="1400" kern="1200" dirty="0">
                          <a:solidFill>
                            <a:schemeClr val="dk1"/>
                          </a:solidFill>
                          <a:effectLst/>
                          <a:latin typeface="+mn-lt"/>
                          <a:ea typeface="+mn-ea"/>
                          <a:cs typeface="+mn-cs"/>
                        </a:rPr>
                        <a:t>Spy (or partial mocking) is recommended to test legacy code.</a:t>
                      </a:r>
                    </a:p>
                  </a:txBody>
                  <a:tcPr marL="76200" marR="76200" marT="76200" marB="76200"/>
                </a:tc>
                <a:extLst>
                  <a:ext uri="{0D108BD9-81ED-4DB2-BD59-A6C34878D82A}">
                    <a16:rowId xmlns:a16="http://schemas.microsoft.com/office/drawing/2014/main" val="3109853565"/>
                  </a:ext>
                </a:extLst>
              </a:tr>
              <a:tr h="1482175">
                <a:tc>
                  <a:txBody>
                    <a:bodyPr/>
                    <a:lstStyle/>
                    <a:p>
                      <a:pPr marL="190500" marR="0">
                        <a:lnSpc>
                          <a:spcPts val="1725"/>
                        </a:lnSpc>
                        <a:spcBef>
                          <a:spcPts val="0"/>
                        </a:spcBef>
                        <a:spcAft>
                          <a:spcPts val="8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l" defTabSz="914400" rtl="0" eaLnBrk="1" latinLnBrk="0" hangingPunct="1">
                        <a:lnSpc>
                          <a:spcPts val="1725"/>
                        </a:lnSpc>
                        <a:spcBef>
                          <a:spcPts val="0"/>
                        </a:spcBef>
                        <a:spcAft>
                          <a:spcPts val="800"/>
                        </a:spcAft>
                      </a:pPr>
                      <a:r>
                        <a:rPr lang="en-US" sz="1400" kern="1200" dirty="0">
                          <a:solidFill>
                            <a:schemeClr val="dk1"/>
                          </a:solidFill>
                          <a:effectLst/>
                          <a:latin typeface="+mn-lt"/>
                          <a:ea typeface="+mn-ea"/>
                          <a:cs typeface="+mn-cs"/>
                        </a:rPr>
                        <a:t>When using mock objects, the default behavior of the method when not stub is do nothing. Simple means, if its a void method, then it will do nothing when you call the method or if its a method with a return then it may return null, empty or the default value.</a:t>
                      </a:r>
                    </a:p>
                  </a:txBody>
                  <a:tcPr marL="76200" marR="76200" marT="76200" marB="76200"/>
                </a:tc>
                <a:tc>
                  <a:txBody>
                    <a:bodyPr/>
                    <a:lstStyle/>
                    <a:p>
                      <a:pPr marL="190500" marR="0" algn="l" defTabSz="914400" rtl="0" eaLnBrk="1" latinLnBrk="0" hangingPunct="1">
                        <a:lnSpc>
                          <a:spcPts val="1725"/>
                        </a:lnSpc>
                        <a:spcBef>
                          <a:spcPts val="0"/>
                        </a:spcBef>
                        <a:spcAft>
                          <a:spcPts val="800"/>
                        </a:spcAft>
                      </a:pPr>
                      <a:r>
                        <a:rPr lang="en-US" sz="1400" kern="1200" dirty="0">
                          <a:solidFill>
                            <a:schemeClr val="dk1"/>
                          </a:solidFill>
                          <a:effectLst/>
                          <a:latin typeface="+mn-lt"/>
                          <a:ea typeface="+mn-ea"/>
                          <a:cs typeface="+mn-cs"/>
                        </a:rPr>
                        <a:t>While in spy objects, of course, since it is a real method, when you are not stubbing the method, then it will call the real method behavior. If you want to change and mock the method, then you need to stub it.</a:t>
                      </a:r>
                    </a:p>
                  </a:txBody>
                  <a:tcPr marL="76200" marR="76200" marT="76200" marB="76200"/>
                </a:tc>
                <a:extLst>
                  <a:ext uri="{0D108BD9-81ED-4DB2-BD59-A6C34878D82A}">
                    <a16:rowId xmlns:a16="http://schemas.microsoft.com/office/drawing/2014/main" val="4195296355"/>
                  </a:ext>
                </a:extLst>
              </a:tr>
            </a:tbl>
          </a:graphicData>
        </a:graphic>
      </p:graphicFrame>
    </p:spTree>
    <p:extLst>
      <p:ext uri="{BB962C8B-B14F-4D97-AF65-F5344CB8AC3E}">
        <p14:creationId xmlns:p14="http://schemas.microsoft.com/office/powerpoint/2010/main" val="1568408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C8C293F-8E1E-43C6-83E2-40E8B18EC903}"/>
              </a:ext>
            </a:extLst>
          </p:cNvPr>
          <p:cNvGraphicFramePr>
            <a:graphicFrameLocks noGrp="1"/>
          </p:cNvGraphicFramePr>
          <p:nvPr>
            <p:ph idx="1"/>
            <p:extLst>
              <p:ext uri="{D42A27DB-BD31-4B8C-83A1-F6EECF244321}">
                <p14:modId xmlns:p14="http://schemas.microsoft.com/office/powerpoint/2010/main" val="2026419748"/>
              </p:ext>
            </p:extLst>
          </p:nvPr>
        </p:nvGraphicFramePr>
        <p:xfrm>
          <a:off x="380143" y="996594"/>
          <a:ext cx="11394040" cy="5568596"/>
        </p:xfrm>
        <a:graphic>
          <a:graphicData uri="http://schemas.openxmlformats.org/drawingml/2006/table">
            <a:tbl>
              <a:tblPr firstRow="1" bandRow="1">
                <a:tableStyleId>{5C22544A-7EE6-4342-B048-85BDC9FD1C3A}</a:tableStyleId>
              </a:tblPr>
              <a:tblGrid>
                <a:gridCol w="4622111">
                  <a:extLst>
                    <a:ext uri="{9D8B030D-6E8A-4147-A177-3AD203B41FA5}">
                      <a16:colId xmlns:a16="http://schemas.microsoft.com/office/drawing/2014/main" val="2390087369"/>
                    </a:ext>
                  </a:extLst>
                </a:gridCol>
                <a:gridCol w="3712229">
                  <a:extLst>
                    <a:ext uri="{9D8B030D-6E8A-4147-A177-3AD203B41FA5}">
                      <a16:colId xmlns:a16="http://schemas.microsoft.com/office/drawing/2014/main" val="923094694"/>
                    </a:ext>
                  </a:extLst>
                </a:gridCol>
                <a:gridCol w="3059700">
                  <a:extLst>
                    <a:ext uri="{9D8B030D-6E8A-4147-A177-3AD203B41FA5}">
                      <a16:colId xmlns:a16="http://schemas.microsoft.com/office/drawing/2014/main" val="679364501"/>
                    </a:ext>
                  </a:extLst>
                </a:gridCol>
              </a:tblGrid>
              <a:tr h="424690">
                <a:tc>
                  <a:txBody>
                    <a:bodyPr/>
                    <a:lstStyle/>
                    <a:p>
                      <a:r>
                        <a:rPr lang="en-US" dirty="0"/>
                        <a:t>Stub</a:t>
                      </a:r>
                    </a:p>
                  </a:txBody>
                  <a:tcPr/>
                </a:tc>
                <a:tc>
                  <a:txBody>
                    <a:bodyPr/>
                    <a:lstStyle/>
                    <a:p>
                      <a:r>
                        <a:rPr lang="en-US" dirty="0"/>
                        <a:t>Mock</a:t>
                      </a:r>
                    </a:p>
                  </a:txBody>
                  <a:tcPr/>
                </a:tc>
                <a:tc>
                  <a:txBody>
                    <a:bodyPr/>
                    <a:lstStyle/>
                    <a:p>
                      <a:r>
                        <a:rPr lang="en-US" dirty="0"/>
                        <a:t>Fake</a:t>
                      </a:r>
                    </a:p>
                  </a:txBody>
                  <a:tcPr/>
                </a:tc>
                <a:extLst>
                  <a:ext uri="{0D108BD9-81ED-4DB2-BD59-A6C34878D82A}">
                    <a16:rowId xmlns:a16="http://schemas.microsoft.com/office/drawing/2014/main" val="4165006008"/>
                  </a:ext>
                </a:extLst>
              </a:tr>
              <a:tr h="740666">
                <a:tc>
                  <a:txBody>
                    <a:bodyPr/>
                    <a:lstStyle/>
                    <a:p>
                      <a:r>
                        <a:rPr lang="en-US" sz="1200" b="0" i="0" kern="1200" dirty="0">
                          <a:solidFill>
                            <a:schemeClr val="dk1"/>
                          </a:solidFill>
                          <a:effectLst/>
                          <a:latin typeface="+mn-lt"/>
                          <a:ea typeface="+mn-ea"/>
                          <a:cs typeface="+mn-cs"/>
                        </a:rPr>
                        <a:t>an object that provides predefined answers to method calls.</a:t>
                      </a:r>
                      <a:endParaRPr lang="en-US" sz="1200" dirty="0"/>
                    </a:p>
                  </a:txBody>
                  <a:tcPr/>
                </a:tc>
                <a:tc>
                  <a:txBody>
                    <a:bodyPr/>
                    <a:lstStyle/>
                    <a:p>
                      <a:r>
                        <a:rPr lang="en-US" sz="1200" b="0" i="0" kern="1200" dirty="0">
                          <a:solidFill>
                            <a:schemeClr val="dk1"/>
                          </a:solidFill>
                          <a:effectLst/>
                          <a:latin typeface="+mn-lt"/>
                          <a:ea typeface="+mn-ea"/>
                          <a:cs typeface="+mn-cs"/>
                        </a:rPr>
                        <a:t>an object on which you set expectations</a:t>
                      </a:r>
                      <a:endParaRPr lang="en-US" sz="1200" dirty="0"/>
                    </a:p>
                  </a:txBody>
                  <a:tcPr/>
                </a:tc>
                <a:tc>
                  <a:txBody>
                    <a:bodyPr/>
                    <a:lstStyle/>
                    <a:p>
                      <a:r>
                        <a:rPr lang="en-US" sz="1200" b="0" i="0" kern="1200" dirty="0">
                          <a:solidFill>
                            <a:schemeClr val="dk1"/>
                          </a:solidFill>
                          <a:effectLst/>
                          <a:latin typeface="+mn-lt"/>
                          <a:ea typeface="+mn-ea"/>
                          <a:cs typeface="+mn-cs"/>
                        </a:rPr>
                        <a:t>an object with limited capabilities (for the purposes of testing), e.g. a fake web service.</a:t>
                      </a:r>
                      <a:endParaRPr lang="en-US" sz="1200" dirty="0"/>
                    </a:p>
                  </a:txBody>
                  <a:tcPr/>
                </a:tc>
                <a:extLst>
                  <a:ext uri="{0D108BD9-81ED-4DB2-BD59-A6C34878D82A}">
                    <a16:rowId xmlns:a16="http://schemas.microsoft.com/office/drawing/2014/main" val="3611265351"/>
                  </a:ext>
                </a:extLst>
              </a:tr>
              <a:tr h="583564">
                <a:tc>
                  <a:txBody>
                    <a:bodyPr/>
                    <a:lstStyle/>
                    <a:p>
                      <a:r>
                        <a:rPr lang="en-US" sz="1200" b="0" i="0" kern="1200" dirty="0">
                          <a:solidFill>
                            <a:schemeClr val="dk1"/>
                          </a:solidFill>
                          <a:effectLst/>
                          <a:latin typeface="+mn-lt"/>
                          <a:ea typeface="+mn-ea"/>
                          <a:cs typeface="+mn-cs"/>
                        </a:rPr>
                        <a:t>you do not assert against a stub.</a:t>
                      </a:r>
                      <a:endParaRPr lang="en-US" sz="1200" dirty="0"/>
                    </a:p>
                  </a:txBody>
                  <a:tcPr/>
                </a:tc>
                <a:tc>
                  <a:txBody>
                    <a:bodyPr/>
                    <a:lstStyle/>
                    <a:p>
                      <a:r>
                        <a:rPr lang="en-US" sz="1200" b="0" i="0" kern="1200" dirty="0">
                          <a:solidFill>
                            <a:schemeClr val="dk1"/>
                          </a:solidFill>
                          <a:effectLst/>
                          <a:latin typeface="+mn-lt"/>
                          <a:ea typeface="+mn-ea"/>
                          <a:cs typeface="+mn-cs"/>
                        </a:rPr>
                        <a:t>mocks are just like stubs, but you assert against the mock object,</a:t>
                      </a:r>
                      <a:endParaRPr lang="en-US" sz="1200" dirty="0"/>
                    </a:p>
                  </a:txBody>
                  <a:tcPr/>
                </a:tc>
                <a:tc>
                  <a:txBody>
                    <a:bodyPr/>
                    <a:lstStyle/>
                    <a:p>
                      <a:r>
                        <a:rPr lang="en-US" sz="1200" dirty="0"/>
                        <a:t>Fake are close to real world implementation than a stub</a:t>
                      </a:r>
                    </a:p>
                  </a:txBody>
                  <a:tcPr/>
                </a:tc>
                <a:extLst>
                  <a:ext uri="{0D108BD9-81ED-4DB2-BD59-A6C34878D82A}">
                    <a16:rowId xmlns:a16="http://schemas.microsoft.com/office/drawing/2014/main" val="662714401"/>
                  </a:ext>
                </a:extLst>
              </a:tr>
              <a:tr h="1984987">
                <a:tc>
                  <a:txBody>
                    <a:bodyPr/>
                    <a:lstStyle/>
                    <a:p>
                      <a:r>
                        <a:rPr lang="en-US" sz="1200" b="1" i="0" kern="1200" dirty="0">
                          <a:solidFill>
                            <a:schemeClr val="dk1"/>
                          </a:solidFill>
                          <a:effectLst/>
                          <a:latin typeface="+mn-lt"/>
                          <a:ea typeface="+mn-ea"/>
                          <a:cs typeface="+mn-cs"/>
                        </a:rPr>
                        <a:t>Stubs</a:t>
                      </a:r>
                      <a:r>
                        <a:rPr lang="en-US" sz="1200" b="0" i="0" kern="1200" dirty="0">
                          <a:solidFill>
                            <a:schemeClr val="dk1"/>
                          </a:solidFill>
                          <a:effectLst/>
                          <a:latin typeface="+mn-lt"/>
                          <a:ea typeface="+mn-ea"/>
                          <a:cs typeface="+mn-cs"/>
                        </a:rPr>
                        <a:t> provide canned answers to calls made during the test, usually not responding at all to anything outside what's programmed in for the test. Stubs may also record information about calls, such as an email gateway stub that remembers the messages it 'sent', or maybe only how many messages it 'sent'.</a:t>
                      </a:r>
                      <a:endParaRPr lang="en-US" sz="1200" dirty="0"/>
                    </a:p>
                  </a:txBody>
                  <a:tcPr/>
                </a:tc>
                <a:tc>
                  <a:txBody>
                    <a:bodyPr/>
                    <a:lstStyle/>
                    <a:p>
                      <a:r>
                        <a:rPr lang="en-US" sz="1200" b="1" i="0" kern="1200" dirty="0">
                          <a:solidFill>
                            <a:schemeClr val="dk1"/>
                          </a:solidFill>
                          <a:effectLst/>
                          <a:latin typeface="+mn-lt"/>
                          <a:ea typeface="+mn-ea"/>
                          <a:cs typeface="+mn-cs"/>
                        </a:rPr>
                        <a:t>Mocks</a:t>
                      </a:r>
                      <a:r>
                        <a:rPr lang="en-US" sz="1200" b="0" i="0" kern="1200" dirty="0">
                          <a:solidFill>
                            <a:schemeClr val="dk1"/>
                          </a:solidFill>
                          <a:effectLst/>
                          <a:latin typeface="+mn-lt"/>
                          <a:ea typeface="+mn-ea"/>
                          <a:cs typeface="+mn-cs"/>
                        </a:rPr>
                        <a:t> are what we are talking about here: objects pre-programmed with expectations which form a specification of the calls they are expected to receive.</a:t>
                      </a:r>
                      <a:endParaRPr lang="en-US" sz="1200" dirty="0"/>
                    </a:p>
                  </a:txBody>
                  <a:tcPr/>
                </a:tc>
                <a:tc>
                  <a:txBody>
                    <a:bodyPr/>
                    <a:lstStyle/>
                    <a:p>
                      <a:r>
                        <a:rPr lang="en-US" sz="1200" b="1" i="0" kern="1200" dirty="0">
                          <a:solidFill>
                            <a:schemeClr val="dk1"/>
                          </a:solidFill>
                          <a:effectLst/>
                          <a:latin typeface="+mn-lt"/>
                          <a:ea typeface="+mn-ea"/>
                          <a:cs typeface="+mn-cs"/>
                        </a:rPr>
                        <a:t>Fake</a:t>
                      </a:r>
                      <a:r>
                        <a:rPr lang="en-US" sz="1200" b="0" i="0" kern="1200" dirty="0">
                          <a:solidFill>
                            <a:schemeClr val="dk1"/>
                          </a:solidFill>
                          <a:effectLst/>
                          <a:latin typeface="+mn-lt"/>
                          <a:ea typeface="+mn-ea"/>
                          <a:cs typeface="+mn-cs"/>
                        </a:rPr>
                        <a:t> objects actually have working implementations, but usually take some shortcut which makes them not suitable for production</a:t>
                      </a:r>
                      <a:endParaRPr lang="en-US" sz="1200" dirty="0"/>
                    </a:p>
                  </a:txBody>
                  <a:tcPr/>
                </a:tc>
                <a:extLst>
                  <a:ext uri="{0D108BD9-81ED-4DB2-BD59-A6C34878D82A}">
                    <a16:rowId xmlns:a16="http://schemas.microsoft.com/office/drawing/2014/main" val="3449444692"/>
                  </a:ext>
                </a:extLst>
              </a:tr>
              <a:tr h="1834689">
                <a:tc>
                  <a:txBody>
                    <a:bodyPr/>
                    <a:lstStyle/>
                    <a:p>
                      <a:r>
                        <a:rPr lang="en-US" sz="1200" b="1" i="0" kern="1200" dirty="0">
                          <a:solidFill>
                            <a:schemeClr val="dk1"/>
                          </a:solidFill>
                          <a:effectLst/>
                          <a:latin typeface="+mn-lt"/>
                          <a:ea typeface="+mn-ea"/>
                          <a:cs typeface="+mn-cs"/>
                        </a:rPr>
                        <a:t>The purpose of a stub is to get your system under test into a specific state.</a:t>
                      </a:r>
                      <a:r>
                        <a:rPr lang="en-US" sz="1200" b="0" i="0" kern="1200" dirty="0">
                          <a:solidFill>
                            <a:schemeClr val="dk1"/>
                          </a:solidFill>
                          <a:effectLst/>
                          <a:latin typeface="+mn-lt"/>
                          <a:ea typeface="+mn-ea"/>
                          <a:cs typeface="+mn-cs"/>
                        </a:rPr>
                        <a:t> For example, if you are writing a test for some code that interacts with a REST API, you could </a:t>
                      </a:r>
                      <a:r>
                        <a:rPr lang="en-US" sz="1200" b="0" i="1" kern="1200" dirty="0">
                          <a:solidFill>
                            <a:schemeClr val="dk1"/>
                          </a:solidFill>
                          <a:effectLst/>
                          <a:latin typeface="+mn-lt"/>
                          <a:ea typeface="+mn-ea"/>
                          <a:cs typeface="+mn-cs"/>
                        </a:rPr>
                        <a:t>stub out</a:t>
                      </a:r>
                      <a:r>
                        <a:rPr lang="en-US" sz="1200" b="0" i="0" kern="1200" dirty="0">
                          <a:solidFill>
                            <a:schemeClr val="dk1"/>
                          </a:solidFill>
                          <a:effectLst/>
                          <a:latin typeface="+mn-lt"/>
                          <a:ea typeface="+mn-ea"/>
                          <a:cs typeface="+mn-cs"/>
                        </a:rPr>
                        <a:t> the REST API with an API that always returns a canned response, or that responds to an API request with a specific error. This way you could write tests that make assertions about how the system reacts to these states; for example, testing the response your users get if the API returns a 404 error.</a:t>
                      </a:r>
                      <a:endParaRPr lang="en-US" sz="1200" dirty="0"/>
                    </a:p>
                  </a:txBody>
                  <a:tcPr/>
                </a:tc>
                <a:tc>
                  <a:txBody>
                    <a:bodyPr/>
                    <a:lstStyle/>
                    <a:p>
                      <a:r>
                        <a:rPr lang="en-US" sz="1200" b="0" i="0" kern="1200" dirty="0">
                          <a:solidFill>
                            <a:schemeClr val="dk1"/>
                          </a:solidFill>
                          <a:effectLst/>
                          <a:latin typeface="+mn-lt"/>
                          <a:ea typeface="+mn-ea"/>
                          <a:cs typeface="+mn-cs"/>
                        </a:rPr>
                        <a:t>For example, if you are writing a test for a system that uploads files to a website, you could build a </a:t>
                      </a:r>
                      <a:r>
                        <a:rPr lang="en-US" sz="1200" b="0" i="1" kern="1200" dirty="0">
                          <a:solidFill>
                            <a:schemeClr val="dk1"/>
                          </a:solidFill>
                          <a:effectLst/>
                          <a:latin typeface="+mn-lt"/>
                          <a:ea typeface="+mn-ea"/>
                          <a:cs typeface="+mn-cs"/>
                        </a:rPr>
                        <a:t>mock</a:t>
                      </a:r>
                      <a:r>
                        <a:rPr lang="en-US" sz="1200" b="0" i="0" kern="1200" dirty="0">
                          <a:solidFill>
                            <a:schemeClr val="dk1"/>
                          </a:solidFill>
                          <a:effectLst/>
                          <a:latin typeface="+mn-lt"/>
                          <a:ea typeface="+mn-ea"/>
                          <a:cs typeface="+mn-cs"/>
                        </a:rPr>
                        <a:t> that accepts a file and that you can use to assert that the uploaded file was correct. Or, on a smaller scale, it's common to use a mock of an object to verify that the system under test calls specific methods of the mocked object.</a:t>
                      </a:r>
                      <a:endParaRPr lang="en-US" sz="1200" dirty="0"/>
                    </a:p>
                  </a:txBody>
                  <a:tcPr/>
                </a:tc>
                <a:tc>
                  <a:txBody>
                    <a:bodyPr/>
                    <a:lstStyle/>
                    <a:p>
                      <a:r>
                        <a:rPr lang="en-US" sz="1200" dirty="0" err="1"/>
                        <a:t>Eg.</a:t>
                      </a:r>
                      <a:r>
                        <a:rPr lang="en-US" sz="1200" dirty="0"/>
                        <a:t> In memory database.</a:t>
                      </a:r>
                    </a:p>
                  </a:txBody>
                  <a:tcPr/>
                </a:tc>
                <a:extLst>
                  <a:ext uri="{0D108BD9-81ED-4DB2-BD59-A6C34878D82A}">
                    <a16:rowId xmlns:a16="http://schemas.microsoft.com/office/drawing/2014/main" val="607614615"/>
                  </a:ext>
                </a:extLst>
              </a:tr>
            </a:tbl>
          </a:graphicData>
        </a:graphic>
      </p:graphicFrame>
      <p:sp>
        <p:nvSpPr>
          <p:cNvPr id="3" name="Title 1">
            <a:extLst>
              <a:ext uri="{FF2B5EF4-FFF2-40B4-BE49-F238E27FC236}">
                <a16:creationId xmlns:a16="http://schemas.microsoft.com/office/drawing/2014/main" id="{FEE91525-47FA-4DD0-9C7C-469D01BBCD6A}"/>
              </a:ext>
            </a:extLst>
          </p:cNvPr>
          <p:cNvSpPr>
            <a:spLocks noGrp="1"/>
          </p:cNvSpPr>
          <p:nvPr>
            <p:ph type="title"/>
          </p:nvPr>
        </p:nvSpPr>
        <p:spPr>
          <a:xfrm>
            <a:off x="686655" y="0"/>
            <a:ext cx="10974513" cy="1371600"/>
          </a:xfrm>
        </p:spPr>
        <p:txBody>
          <a:bodyPr/>
          <a:lstStyle/>
          <a:p>
            <a:r>
              <a:rPr lang="en-US" dirty="0"/>
              <a:t>Difference between </a:t>
            </a:r>
            <a:r>
              <a:rPr lang="en-US" dirty="0" err="1"/>
              <a:t>stub,mock</a:t>
            </a:r>
            <a:r>
              <a:rPr lang="en-US" dirty="0"/>
              <a:t> and fake</a:t>
            </a:r>
          </a:p>
        </p:txBody>
      </p:sp>
    </p:spTree>
    <p:extLst>
      <p:ext uri="{BB962C8B-B14F-4D97-AF65-F5344CB8AC3E}">
        <p14:creationId xmlns:p14="http://schemas.microsoft.com/office/powerpoint/2010/main" val="700269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4D7A3-A194-4369-80D9-02C1813FEEFF}"/>
              </a:ext>
            </a:extLst>
          </p:cNvPr>
          <p:cNvSpPr>
            <a:spLocks noGrp="1"/>
          </p:cNvSpPr>
          <p:nvPr>
            <p:ph type="title"/>
          </p:nvPr>
        </p:nvSpPr>
        <p:spPr>
          <a:xfrm>
            <a:off x="912688" y="149434"/>
            <a:ext cx="10058400" cy="990997"/>
          </a:xfrm>
        </p:spPr>
        <p:txBody>
          <a:bodyPr/>
          <a:lstStyle/>
          <a:p>
            <a:r>
              <a:rPr lang="en-US" dirty="0"/>
              <a:t>Difference between stub and mock</a:t>
            </a:r>
          </a:p>
        </p:txBody>
      </p:sp>
      <p:graphicFrame>
        <p:nvGraphicFramePr>
          <p:cNvPr id="4" name="Content Placeholder 3">
            <a:extLst>
              <a:ext uri="{FF2B5EF4-FFF2-40B4-BE49-F238E27FC236}">
                <a16:creationId xmlns:a16="http://schemas.microsoft.com/office/drawing/2014/main" id="{CB21AC0F-D5AC-4E1B-9877-4866CA70FAD2}"/>
              </a:ext>
            </a:extLst>
          </p:cNvPr>
          <p:cNvGraphicFramePr>
            <a:graphicFrameLocks noGrp="1"/>
          </p:cNvGraphicFramePr>
          <p:nvPr>
            <p:ph idx="1"/>
            <p:extLst>
              <p:ext uri="{D42A27DB-BD31-4B8C-83A1-F6EECF244321}">
                <p14:modId xmlns:p14="http://schemas.microsoft.com/office/powerpoint/2010/main" val="3682299391"/>
              </p:ext>
            </p:extLst>
          </p:nvPr>
        </p:nvGraphicFramePr>
        <p:xfrm>
          <a:off x="441790" y="1150205"/>
          <a:ext cx="11342667" cy="5312239"/>
        </p:xfrm>
        <a:graphic>
          <a:graphicData uri="http://schemas.openxmlformats.org/drawingml/2006/table">
            <a:tbl>
              <a:tblPr firstRow="1" firstCol="1" bandRow="1">
                <a:tableStyleId>{5C22544A-7EE6-4342-B048-85BDC9FD1C3A}</a:tableStyleId>
              </a:tblPr>
              <a:tblGrid>
                <a:gridCol w="3780889">
                  <a:extLst>
                    <a:ext uri="{9D8B030D-6E8A-4147-A177-3AD203B41FA5}">
                      <a16:colId xmlns:a16="http://schemas.microsoft.com/office/drawing/2014/main" val="2729277376"/>
                    </a:ext>
                  </a:extLst>
                </a:gridCol>
                <a:gridCol w="3780889">
                  <a:extLst>
                    <a:ext uri="{9D8B030D-6E8A-4147-A177-3AD203B41FA5}">
                      <a16:colId xmlns:a16="http://schemas.microsoft.com/office/drawing/2014/main" val="603121876"/>
                    </a:ext>
                  </a:extLst>
                </a:gridCol>
                <a:gridCol w="3780889">
                  <a:extLst>
                    <a:ext uri="{9D8B030D-6E8A-4147-A177-3AD203B41FA5}">
                      <a16:colId xmlns:a16="http://schemas.microsoft.com/office/drawing/2014/main" val="660769423"/>
                    </a:ext>
                  </a:extLst>
                </a:gridCol>
              </a:tblGrid>
              <a:tr h="788013">
                <a:tc>
                  <a:txBody>
                    <a:bodyPr/>
                    <a:lstStyle/>
                    <a:p>
                      <a:pPr marL="0" marR="0">
                        <a:lnSpc>
                          <a:spcPct val="107000"/>
                        </a:lnSpc>
                        <a:spcBef>
                          <a:spcPts val="0"/>
                        </a:spcBef>
                        <a:spcAft>
                          <a:spcPts val="800"/>
                        </a:spcAft>
                      </a:pPr>
                      <a:r>
                        <a:rPr lang="en-US" sz="1400">
                          <a:effectLst/>
                        </a:rPr>
                        <a:t>Parameters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nSpc>
                          <a:spcPct val="107000"/>
                        </a:lnSpc>
                        <a:spcBef>
                          <a:spcPts val="0"/>
                        </a:spcBef>
                        <a:spcAft>
                          <a:spcPts val="800"/>
                        </a:spcAft>
                      </a:pPr>
                      <a:r>
                        <a:rPr lang="en-US" sz="1400" dirty="0">
                          <a:effectLst/>
                        </a:rPr>
                        <a:t>Stub</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nSpc>
                          <a:spcPct val="107000"/>
                        </a:lnSpc>
                        <a:spcBef>
                          <a:spcPts val="0"/>
                        </a:spcBef>
                        <a:spcAft>
                          <a:spcPts val="800"/>
                        </a:spcAft>
                      </a:pPr>
                      <a:r>
                        <a:rPr lang="en-US" sz="1400">
                          <a:effectLst/>
                        </a:rPr>
                        <a:t>Mock</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extLst>
                  <a:ext uri="{0D108BD9-81ED-4DB2-BD59-A6C34878D82A}">
                    <a16:rowId xmlns:a16="http://schemas.microsoft.com/office/drawing/2014/main" val="963197612"/>
                  </a:ext>
                </a:extLst>
              </a:tr>
              <a:tr h="1428090">
                <a:tc>
                  <a:txBody>
                    <a:bodyPr/>
                    <a:lstStyle/>
                    <a:p>
                      <a:pPr marL="190500" marR="0">
                        <a:lnSpc>
                          <a:spcPts val="1725"/>
                        </a:lnSpc>
                        <a:spcBef>
                          <a:spcPts val="0"/>
                        </a:spcBef>
                        <a:spcAft>
                          <a:spcPts val="800"/>
                        </a:spcAft>
                      </a:pPr>
                      <a:r>
                        <a:rPr lang="en-US" sz="1400" dirty="0">
                          <a:effectLst/>
                        </a:rPr>
                        <a:t>Data Source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725"/>
                        </a:lnSpc>
                        <a:spcBef>
                          <a:spcPts val="0"/>
                        </a:spcBef>
                        <a:spcAft>
                          <a:spcPts val="800"/>
                        </a:spcAft>
                      </a:pPr>
                      <a:r>
                        <a:rPr lang="en-US" sz="1400">
                          <a:effectLst/>
                        </a:rPr>
                        <a:t>The data source of stubs is hardcoded. It is usually tightly coupled to the test suite.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725"/>
                        </a:lnSpc>
                        <a:spcBef>
                          <a:spcPts val="0"/>
                        </a:spcBef>
                        <a:spcAft>
                          <a:spcPts val="800"/>
                        </a:spcAft>
                      </a:pPr>
                      <a:r>
                        <a:rPr lang="en-US" sz="1400">
                          <a:effectLst/>
                        </a:rPr>
                        <a:t>Data on mocks is set up by the tests.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352284390"/>
                  </a:ext>
                </a:extLst>
              </a:tr>
              <a:tr h="1428090">
                <a:tc>
                  <a:txBody>
                    <a:bodyPr/>
                    <a:lstStyle/>
                    <a:p>
                      <a:pPr marL="190500" marR="0">
                        <a:lnSpc>
                          <a:spcPts val="1725"/>
                        </a:lnSpc>
                        <a:spcBef>
                          <a:spcPts val="0"/>
                        </a:spcBef>
                        <a:spcAft>
                          <a:spcPts val="800"/>
                        </a:spcAft>
                      </a:pPr>
                      <a:r>
                        <a:rPr lang="en-US" sz="1400" dirty="0">
                          <a:effectLst/>
                        </a:rPr>
                        <a:t>Created by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725"/>
                        </a:lnSpc>
                        <a:spcBef>
                          <a:spcPts val="0"/>
                        </a:spcBef>
                        <a:spcAft>
                          <a:spcPts val="800"/>
                        </a:spcAft>
                      </a:pPr>
                      <a:r>
                        <a:rPr lang="en-US" sz="1400">
                          <a:effectLst/>
                        </a:rPr>
                        <a:t>Stubs are usually handwritten, and some are generated by tools.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725"/>
                        </a:lnSpc>
                        <a:spcBef>
                          <a:spcPts val="0"/>
                        </a:spcBef>
                        <a:spcAft>
                          <a:spcPts val="800"/>
                        </a:spcAft>
                      </a:pPr>
                      <a:r>
                        <a:rPr lang="en-US" sz="1400">
                          <a:effectLst/>
                        </a:rPr>
                        <a:t>Mocks are usually created by using the third-party library such as Mockito, JMock, and WireMock.</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659837602"/>
                  </a:ext>
                </a:extLst>
              </a:tr>
              <a:tr h="1032046">
                <a:tc>
                  <a:txBody>
                    <a:bodyPr/>
                    <a:lstStyle/>
                    <a:p>
                      <a:pPr marL="190500" marR="0">
                        <a:lnSpc>
                          <a:spcPts val="1725"/>
                        </a:lnSpc>
                        <a:spcBef>
                          <a:spcPts val="0"/>
                        </a:spcBef>
                        <a:spcAft>
                          <a:spcPts val="800"/>
                        </a:spcAft>
                      </a:pPr>
                      <a:r>
                        <a:rPr lang="en-US" sz="1400">
                          <a:effectLst/>
                        </a:rPr>
                        <a:t>Usage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725"/>
                        </a:lnSpc>
                        <a:spcBef>
                          <a:spcPts val="0"/>
                        </a:spcBef>
                        <a:spcAft>
                          <a:spcPts val="800"/>
                        </a:spcAft>
                      </a:pPr>
                      <a:r>
                        <a:rPr lang="en-US" sz="1400">
                          <a:effectLst/>
                        </a:rPr>
                        <a:t>Stubs are mainly used for simple test suites.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725"/>
                        </a:lnSpc>
                        <a:spcBef>
                          <a:spcPts val="0"/>
                        </a:spcBef>
                        <a:spcAft>
                          <a:spcPts val="800"/>
                        </a:spcAft>
                      </a:pPr>
                      <a:r>
                        <a:rPr lang="en-US" sz="1400">
                          <a:effectLst/>
                        </a:rPr>
                        <a:t>Mocks are mainly used for large test suites.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337562851"/>
                  </a:ext>
                </a:extLst>
              </a:tr>
              <a:tr h="636000">
                <a:tc>
                  <a:txBody>
                    <a:bodyPr/>
                    <a:lstStyle/>
                    <a:p>
                      <a:pPr marL="190500" marR="0">
                        <a:lnSpc>
                          <a:spcPts val="1725"/>
                        </a:lnSpc>
                        <a:spcBef>
                          <a:spcPts val="0"/>
                        </a:spcBef>
                        <a:spcAft>
                          <a:spcPts val="800"/>
                        </a:spcAft>
                      </a:pPr>
                      <a:r>
                        <a:rPr lang="en-US" sz="1400">
                          <a:effectLst/>
                        </a:rPr>
                        <a:t>Graphics User Interface (GUI)</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725"/>
                        </a:lnSpc>
                        <a:spcBef>
                          <a:spcPts val="0"/>
                        </a:spcBef>
                        <a:spcAft>
                          <a:spcPts val="800"/>
                        </a:spcAft>
                      </a:pPr>
                      <a:r>
                        <a:rPr lang="en-US" sz="1400">
                          <a:effectLst/>
                        </a:rPr>
                        <a:t>Stubs do not have a GUI.</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725"/>
                        </a:lnSpc>
                        <a:spcBef>
                          <a:spcPts val="0"/>
                        </a:spcBef>
                        <a:spcAft>
                          <a:spcPts val="800"/>
                        </a:spcAft>
                      </a:pPr>
                      <a:r>
                        <a:rPr lang="en-US" sz="1400" dirty="0">
                          <a:effectLst/>
                        </a:rPr>
                        <a:t>Mocks have a GUI.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855393421"/>
                  </a:ext>
                </a:extLst>
              </a:tr>
            </a:tbl>
          </a:graphicData>
        </a:graphic>
      </p:graphicFrame>
    </p:spTree>
    <p:extLst>
      <p:ext uri="{BB962C8B-B14F-4D97-AF65-F5344CB8AC3E}">
        <p14:creationId xmlns:p14="http://schemas.microsoft.com/office/powerpoint/2010/main" val="284894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20560"/>
            <a:ext cx="10058400" cy="1371600"/>
          </a:xfrm>
        </p:spPr>
        <p:txBody>
          <a:bodyPr>
            <a:normAutofit/>
          </a:bodyPr>
          <a:lstStyle/>
          <a:p>
            <a:pPr algn="ctr"/>
            <a:r>
              <a:rPr lang="en-US" b="1" dirty="0">
                <a:latin typeface="Graphik" panose="020B0503030202060203" pitchFamily="34" charset="0"/>
              </a:rPr>
              <a:t>What are test doubles</a:t>
            </a:r>
          </a:p>
        </p:txBody>
      </p:sp>
      <p:sp>
        <p:nvSpPr>
          <p:cNvPr id="3" name="Content Placeholder 2">
            <a:extLst>
              <a:ext uri="{FF2B5EF4-FFF2-40B4-BE49-F238E27FC236}">
                <a16:creationId xmlns:a16="http://schemas.microsoft.com/office/drawing/2014/main" id="{6340BBAA-C174-4D9B-8DF9-13B6C1668A61}"/>
              </a:ext>
            </a:extLst>
          </p:cNvPr>
          <p:cNvSpPr>
            <a:spLocks noGrp="1"/>
          </p:cNvSpPr>
          <p:nvPr>
            <p:ph idx="1"/>
          </p:nvPr>
        </p:nvSpPr>
        <p:spPr>
          <a:xfrm>
            <a:off x="1066800" y="1816681"/>
            <a:ext cx="10058400" cy="3849624"/>
          </a:xfrm>
        </p:spPr>
        <p:txBody>
          <a:bodyPr>
            <a:noAutofit/>
          </a:bodyPr>
          <a:lstStyle/>
          <a:p>
            <a:r>
              <a:rPr lang="en-US" sz="2400" dirty="0">
                <a:latin typeface="Graphik" panose="020B0503030202060203" pitchFamily="34" charset="0"/>
              </a:rPr>
              <a:t>In automated testing it is common to use objects that look and behave like their production equivalents, but are actually simplified. This reduces complexity, allows to verify code independently from the rest of the system and sometimes it is even necessary to execute self validating tests at all. A Test Double is a generic term used for these objects.</a:t>
            </a:r>
          </a:p>
          <a:p>
            <a:r>
              <a:rPr lang="en-US" sz="2400" dirty="0">
                <a:latin typeface="Graphik" panose="020B0503030202060203" pitchFamily="34" charset="0"/>
              </a:rPr>
              <a:t>Real life examples :</a:t>
            </a:r>
          </a:p>
          <a:p>
            <a:pPr lvl="1">
              <a:buFont typeface="Wingdings" panose="05000000000000000000" pitchFamily="2" charset="2"/>
              <a:buChar char="Ø"/>
            </a:pPr>
            <a:r>
              <a:rPr lang="en-US" sz="2400" dirty="0">
                <a:latin typeface="Graphik" panose="020B0503030202060203" pitchFamily="34" charset="0"/>
              </a:rPr>
              <a:t>Stunt dummies used in movies.</a:t>
            </a:r>
          </a:p>
          <a:p>
            <a:pPr lvl="1">
              <a:buFont typeface="Wingdings" panose="05000000000000000000" pitchFamily="2" charset="2"/>
              <a:buChar char="Ø"/>
            </a:pPr>
            <a:r>
              <a:rPr lang="en-US" sz="2400" dirty="0">
                <a:latin typeface="Graphik" panose="020B0503030202060203" pitchFamily="34" charset="0"/>
              </a:rPr>
              <a:t>Toy remote, toy camera</a:t>
            </a:r>
          </a:p>
          <a:p>
            <a:pPr lvl="1">
              <a:buFont typeface="Wingdings" panose="05000000000000000000" pitchFamily="2" charset="2"/>
              <a:buChar char="Ø"/>
            </a:pPr>
            <a:endParaRPr lang="en-US" sz="2400" dirty="0">
              <a:latin typeface="Graphik" panose="020B0503030202060203" pitchFamily="34" charset="0"/>
            </a:endParaRPr>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AAAFE-A724-47B1-B880-7147F5C293D2}"/>
              </a:ext>
            </a:extLst>
          </p:cNvPr>
          <p:cNvSpPr>
            <a:spLocks noGrp="1"/>
          </p:cNvSpPr>
          <p:nvPr>
            <p:ph type="title"/>
          </p:nvPr>
        </p:nvSpPr>
        <p:spPr/>
        <p:txBody>
          <a:bodyPr/>
          <a:lstStyle/>
          <a:p>
            <a:r>
              <a:rPr lang="en-US" dirty="0"/>
              <a:t>Why we need test doubles?</a:t>
            </a:r>
          </a:p>
        </p:txBody>
      </p:sp>
      <p:sp>
        <p:nvSpPr>
          <p:cNvPr id="3" name="Content Placeholder 2">
            <a:extLst>
              <a:ext uri="{FF2B5EF4-FFF2-40B4-BE49-F238E27FC236}">
                <a16:creationId xmlns:a16="http://schemas.microsoft.com/office/drawing/2014/main" id="{6239CC0F-9C01-4A05-A4A8-AA7117E48355}"/>
              </a:ext>
            </a:extLst>
          </p:cNvPr>
          <p:cNvSpPr>
            <a:spLocks noGrp="1"/>
          </p:cNvSpPr>
          <p:nvPr>
            <p:ph idx="1"/>
          </p:nvPr>
        </p:nvSpPr>
        <p:spPr/>
        <p:txBody>
          <a:bodyPr>
            <a:noAutofit/>
          </a:bodyPr>
          <a:lstStyle/>
          <a:p>
            <a:r>
              <a:rPr lang="en-US" sz="2000" dirty="0">
                <a:latin typeface="Graphik" panose="020B0503030202060203" pitchFamily="34" charset="0"/>
              </a:rPr>
              <a:t>Sometimes it is just plain hard to test the </a:t>
            </a:r>
            <a:r>
              <a:rPr lang="en-US" sz="2000" b="1" u="sng" dirty="0">
                <a:latin typeface="Graphik" panose="020B0503030202060203" pitchFamily="34" charset="0"/>
                <a:hlinkClick r:id="rId2"/>
              </a:rPr>
              <a:t>system under test (SUT)</a:t>
            </a:r>
            <a:r>
              <a:rPr lang="en-US" sz="2000" dirty="0">
                <a:latin typeface="Graphik" panose="020B0503030202060203" pitchFamily="34" charset="0"/>
              </a:rPr>
              <a:t> because it depends on other components that cannot be used in the test environment. This could be because they aren't available, they will not return the results needed for the test or because executing them would have undesirable side effects. In other cases, our test strategy requires us to have more control or visibility of the internal behavior of the </a:t>
            </a:r>
            <a:r>
              <a:rPr lang="en-US" sz="2000" b="1" u="sng" dirty="0">
                <a:latin typeface="Graphik" panose="020B0503030202060203" pitchFamily="34" charset="0"/>
                <a:hlinkClick r:id="rId2"/>
              </a:rPr>
              <a:t>SUT</a:t>
            </a:r>
            <a:r>
              <a:rPr lang="en-US" sz="2000" dirty="0">
                <a:latin typeface="Graphik" panose="020B0503030202060203" pitchFamily="34" charset="0"/>
              </a:rPr>
              <a:t>.</a:t>
            </a:r>
          </a:p>
          <a:p>
            <a:r>
              <a:rPr lang="en-US" sz="2000" dirty="0">
                <a:latin typeface="Graphik" panose="020B0503030202060203" pitchFamily="34" charset="0"/>
              </a:rPr>
              <a:t>When we are writing a test in which we cannot (or chose not to) use a real </a:t>
            </a:r>
            <a:r>
              <a:rPr lang="en-US" sz="2000" b="1" u="sng" dirty="0">
                <a:latin typeface="Graphik" panose="020B0503030202060203" pitchFamily="34" charset="0"/>
                <a:hlinkClick r:id="rId3"/>
              </a:rPr>
              <a:t>depended-on component (DOC)</a:t>
            </a:r>
            <a:r>
              <a:rPr lang="en-US" sz="2000" dirty="0">
                <a:latin typeface="Graphik" panose="020B0503030202060203" pitchFamily="34" charset="0"/>
              </a:rPr>
              <a:t>, we can replace it with a </a:t>
            </a:r>
            <a:r>
              <a:rPr lang="en-US" sz="2000" i="1" dirty="0">
                <a:latin typeface="Graphik" panose="020B0503030202060203" pitchFamily="34" charset="0"/>
              </a:rPr>
              <a:t>Test Double</a:t>
            </a:r>
            <a:r>
              <a:rPr lang="en-US" sz="2000" dirty="0">
                <a:latin typeface="Graphik" panose="020B0503030202060203" pitchFamily="34" charset="0"/>
              </a:rPr>
              <a:t>. The </a:t>
            </a:r>
            <a:r>
              <a:rPr lang="en-US" sz="2000" i="1" dirty="0">
                <a:latin typeface="Graphik" panose="020B0503030202060203" pitchFamily="34" charset="0"/>
              </a:rPr>
              <a:t>Test Double</a:t>
            </a:r>
            <a:r>
              <a:rPr lang="en-US" sz="2000" dirty="0">
                <a:latin typeface="Graphik" panose="020B0503030202060203" pitchFamily="34" charset="0"/>
              </a:rPr>
              <a:t> doesn't have to behave exactly like the real </a:t>
            </a:r>
            <a:r>
              <a:rPr lang="en-US" sz="2000" b="1" u="sng" dirty="0">
                <a:latin typeface="Graphik" panose="020B0503030202060203" pitchFamily="34" charset="0"/>
                <a:hlinkClick r:id="rId3"/>
              </a:rPr>
              <a:t>DOC</a:t>
            </a:r>
            <a:r>
              <a:rPr lang="en-US" sz="2000" dirty="0">
                <a:latin typeface="Graphik" panose="020B0503030202060203" pitchFamily="34" charset="0"/>
              </a:rPr>
              <a:t>; it merely has to provide the same API as the real one so that the SUT </a:t>
            </a:r>
            <a:r>
              <a:rPr lang="en-US" sz="2000" b="1" dirty="0">
                <a:latin typeface="Graphik" panose="020B0503030202060203" pitchFamily="34" charset="0"/>
              </a:rPr>
              <a:t>thinks</a:t>
            </a:r>
            <a:r>
              <a:rPr lang="en-US" sz="2000" dirty="0">
                <a:latin typeface="Graphik" panose="020B0503030202060203" pitchFamily="34" charset="0"/>
              </a:rPr>
              <a:t> it is the real one!</a:t>
            </a:r>
          </a:p>
          <a:p>
            <a:endParaRPr lang="en-US" sz="2000" dirty="0">
              <a:latin typeface="Graphik" panose="020B0503030202060203" pitchFamily="34" charset="0"/>
            </a:endParaRPr>
          </a:p>
        </p:txBody>
      </p:sp>
    </p:spTree>
    <p:extLst>
      <p:ext uri="{BB962C8B-B14F-4D97-AF65-F5344CB8AC3E}">
        <p14:creationId xmlns:p14="http://schemas.microsoft.com/office/powerpoint/2010/main" val="131902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5ABA9-D42C-4896-864A-3463B6FE5E5C}"/>
              </a:ext>
            </a:extLst>
          </p:cNvPr>
          <p:cNvSpPr>
            <a:spLocks noGrp="1"/>
          </p:cNvSpPr>
          <p:nvPr>
            <p:ph type="title"/>
          </p:nvPr>
        </p:nvSpPr>
        <p:spPr/>
        <p:txBody>
          <a:bodyPr/>
          <a:lstStyle/>
          <a:p>
            <a:r>
              <a:rPr lang="en-US" dirty="0"/>
              <a:t>Types of test doubles</a:t>
            </a:r>
          </a:p>
        </p:txBody>
      </p:sp>
      <p:sp>
        <p:nvSpPr>
          <p:cNvPr id="3" name="Content Placeholder 2">
            <a:extLst>
              <a:ext uri="{FF2B5EF4-FFF2-40B4-BE49-F238E27FC236}">
                <a16:creationId xmlns:a16="http://schemas.microsoft.com/office/drawing/2014/main" id="{396DE2C1-52A1-4DB1-AFD0-BC2E1310F946}"/>
              </a:ext>
            </a:extLst>
          </p:cNvPr>
          <p:cNvSpPr>
            <a:spLocks noGrp="1"/>
          </p:cNvSpPr>
          <p:nvPr>
            <p:ph idx="1"/>
          </p:nvPr>
        </p:nvSpPr>
        <p:spPr/>
        <p:txBody>
          <a:bodyPr/>
          <a:lstStyle/>
          <a:p>
            <a:pPr lvl="0" fontAlgn="base"/>
            <a:r>
              <a:rPr lang="en-US" b="1" dirty="0"/>
              <a:t>Dummy</a:t>
            </a:r>
            <a:r>
              <a:rPr lang="en-US" dirty="0"/>
              <a:t> objects are passed around but never actually used. Usually they are just used to fill parameter lists.</a:t>
            </a:r>
          </a:p>
          <a:p>
            <a:pPr lvl="0" fontAlgn="base"/>
            <a:r>
              <a:rPr lang="en-US" b="1" dirty="0"/>
              <a:t>Fake</a:t>
            </a:r>
            <a:r>
              <a:rPr lang="en-US" dirty="0"/>
              <a:t> objects actually have working implementations, but usually take some shortcut which makes them not suitable for production (an </a:t>
            </a:r>
            <a:r>
              <a:rPr lang="en-US" u="sng" dirty="0" err="1">
                <a:hlinkClick r:id="rId2"/>
              </a:rPr>
              <a:t>InMemoryTestDatabase</a:t>
            </a:r>
            <a:r>
              <a:rPr lang="en-US" dirty="0"/>
              <a:t> is a good example).</a:t>
            </a:r>
          </a:p>
          <a:p>
            <a:pPr lvl="0" fontAlgn="base"/>
            <a:r>
              <a:rPr lang="en-US" b="1" dirty="0"/>
              <a:t>Stubs</a:t>
            </a:r>
            <a:r>
              <a:rPr lang="en-US" dirty="0"/>
              <a:t> provide canned answers to calls made during the test, usually not responding at all to anything outside what's programmed in for the test.</a:t>
            </a:r>
          </a:p>
          <a:p>
            <a:pPr lvl="0" fontAlgn="base"/>
            <a:r>
              <a:rPr lang="en-US" b="1" dirty="0"/>
              <a:t>Spies</a:t>
            </a:r>
            <a:r>
              <a:rPr lang="en-US" dirty="0"/>
              <a:t> are stubs that also record some information based on how they were called. One form of this might be an email service that records how many messages it was sent.</a:t>
            </a:r>
          </a:p>
          <a:p>
            <a:pPr lvl="0" fontAlgn="base"/>
            <a:r>
              <a:rPr lang="en-US" b="1" dirty="0"/>
              <a:t>Mocks</a:t>
            </a:r>
            <a:r>
              <a:rPr lang="en-US" dirty="0"/>
              <a:t> are pre-programmed with expectations which form a specification of the calls they are expected to receive. They can throw an exception if they receive a call they don't expect and are checked during verification to ensure they got all the calls they were expecting.</a:t>
            </a:r>
          </a:p>
          <a:p>
            <a:endParaRPr lang="en-US" dirty="0"/>
          </a:p>
        </p:txBody>
      </p:sp>
    </p:spTree>
    <p:extLst>
      <p:ext uri="{BB962C8B-B14F-4D97-AF65-F5344CB8AC3E}">
        <p14:creationId xmlns:p14="http://schemas.microsoft.com/office/powerpoint/2010/main" val="2215647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F87FF-DFE5-439E-B615-44A3DC76A134}"/>
              </a:ext>
            </a:extLst>
          </p:cNvPr>
          <p:cNvSpPr>
            <a:spLocks noGrp="1"/>
          </p:cNvSpPr>
          <p:nvPr>
            <p:ph type="title"/>
          </p:nvPr>
        </p:nvSpPr>
        <p:spPr>
          <a:xfrm>
            <a:off x="1066800" y="642594"/>
            <a:ext cx="10058400" cy="890931"/>
          </a:xfrm>
        </p:spPr>
        <p:txBody>
          <a:bodyPr/>
          <a:lstStyle/>
          <a:p>
            <a:r>
              <a:rPr lang="en-US" dirty="0"/>
              <a:t>Dummy objects</a:t>
            </a:r>
          </a:p>
        </p:txBody>
      </p:sp>
      <p:sp>
        <p:nvSpPr>
          <p:cNvPr id="3" name="Content Placeholder 2">
            <a:extLst>
              <a:ext uri="{FF2B5EF4-FFF2-40B4-BE49-F238E27FC236}">
                <a16:creationId xmlns:a16="http://schemas.microsoft.com/office/drawing/2014/main" id="{4FF73458-1837-4863-BE86-E93FD298A802}"/>
              </a:ext>
            </a:extLst>
          </p:cNvPr>
          <p:cNvSpPr>
            <a:spLocks noGrp="1"/>
          </p:cNvSpPr>
          <p:nvPr>
            <p:ph idx="1"/>
          </p:nvPr>
        </p:nvSpPr>
        <p:spPr>
          <a:xfrm>
            <a:off x="571041" y="1533525"/>
            <a:ext cx="5686540" cy="4609719"/>
          </a:xfrm>
        </p:spPr>
        <p:txBody>
          <a:bodyPr>
            <a:normAutofit fontScale="92500" lnSpcReduction="20000"/>
          </a:bodyPr>
          <a:lstStyle/>
          <a:p>
            <a:r>
              <a:rPr lang="en-US" sz="1800" dirty="0">
                <a:latin typeface="Graphik" panose="020B0503030202060203" pitchFamily="34" charset="0"/>
              </a:rPr>
              <a:t>The first one is the Dummy Object, it’s the simplest one, a Dummy is just an object that you pass to satisfy constructor, it will not have any method implemented and it shouldn’t.</a:t>
            </a:r>
          </a:p>
          <a:p>
            <a:r>
              <a:rPr lang="en-US" sz="1800" dirty="0">
                <a:solidFill>
                  <a:schemeClr val="accent1"/>
                </a:solidFill>
                <a:latin typeface="Graphik" panose="020B0503030202060203" pitchFamily="34" charset="0"/>
              </a:rPr>
              <a:t>Example. </a:t>
            </a:r>
            <a:r>
              <a:rPr lang="en-US" sz="1800" dirty="0" err="1">
                <a:solidFill>
                  <a:schemeClr val="accent1"/>
                </a:solidFill>
                <a:latin typeface="Graphik" panose="020B0503030202060203" pitchFamily="34" charset="0"/>
              </a:rPr>
              <a:t>PaymentService</a:t>
            </a:r>
            <a:r>
              <a:rPr lang="en-US" sz="1800" dirty="0">
                <a:solidFill>
                  <a:schemeClr val="accent1"/>
                </a:solidFill>
                <a:latin typeface="Graphik" panose="020B0503030202060203" pitchFamily="34" charset="0"/>
              </a:rPr>
              <a:t> method using Logger to log details. We don’t need to check logger functionality but payment process functionality, so We can pass dummy Log object as parameter which is not actually used by our test and does not have any contribution in our actual test.</a:t>
            </a:r>
          </a:p>
          <a:p>
            <a:r>
              <a:rPr lang="en-US" sz="1800" dirty="0">
                <a:latin typeface="Graphik" panose="020B0503030202060203" pitchFamily="34" charset="0"/>
              </a:rPr>
              <a:t>As the name implies, a dummy is a very dumb class. It contains next to nothing, basically just enough to get your code to compile. You pass a dummy into something when you don’t care how it’s used. e.g. as part of a test, when you must pass an argument, but you don’t expect the argument to be used.</a:t>
            </a:r>
          </a:p>
          <a:p>
            <a:endParaRPr lang="en-US" sz="1800" dirty="0">
              <a:latin typeface="Graphik" panose="020B0503030202060203" pitchFamily="34" charset="0"/>
            </a:endParaRPr>
          </a:p>
        </p:txBody>
      </p:sp>
      <p:pic>
        <p:nvPicPr>
          <p:cNvPr id="5" name="Picture 4">
            <a:extLst>
              <a:ext uri="{FF2B5EF4-FFF2-40B4-BE49-F238E27FC236}">
                <a16:creationId xmlns:a16="http://schemas.microsoft.com/office/drawing/2014/main" id="{2910B446-9182-4C8E-AFBA-8E78DE5B86DB}"/>
              </a:ext>
            </a:extLst>
          </p:cNvPr>
          <p:cNvPicPr>
            <a:picLocks noChangeAspect="1"/>
          </p:cNvPicPr>
          <p:nvPr/>
        </p:nvPicPr>
        <p:blipFill>
          <a:blip r:embed="rId2"/>
          <a:stretch>
            <a:fillRect/>
          </a:stretch>
        </p:blipFill>
        <p:spPr>
          <a:xfrm>
            <a:off x="6444867" y="3006109"/>
            <a:ext cx="5226952" cy="2586432"/>
          </a:xfrm>
          <a:prstGeom prst="rect">
            <a:avLst/>
          </a:prstGeom>
        </p:spPr>
      </p:pic>
      <p:pic>
        <p:nvPicPr>
          <p:cNvPr id="6" name="Picture 5">
            <a:extLst>
              <a:ext uri="{FF2B5EF4-FFF2-40B4-BE49-F238E27FC236}">
                <a16:creationId xmlns:a16="http://schemas.microsoft.com/office/drawing/2014/main" id="{63D0A9A5-2905-4B6C-B14A-2AD55D2EAB7C}"/>
              </a:ext>
            </a:extLst>
          </p:cNvPr>
          <p:cNvPicPr>
            <a:picLocks noChangeAspect="1"/>
          </p:cNvPicPr>
          <p:nvPr/>
        </p:nvPicPr>
        <p:blipFill>
          <a:blip r:embed="rId3"/>
          <a:stretch>
            <a:fillRect/>
          </a:stretch>
        </p:blipFill>
        <p:spPr>
          <a:xfrm>
            <a:off x="6444867" y="1299078"/>
            <a:ext cx="5226952" cy="1233561"/>
          </a:xfrm>
          <a:prstGeom prst="rect">
            <a:avLst/>
          </a:prstGeom>
        </p:spPr>
      </p:pic>
    </p:spTree>
    <p:extLst>
      <p:ext uri="{BB962C8B-B14F-4D97-AF65-F5344CB8AC3E}">
        <p14:creationId xmlns:p14="http://schemas.microsoft.com/office/powerpoint/2010/main" val="4091883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F69ED-6736-4B5C-B1AF-EBF30F7A0FA0}"/>
              </a:ext>
            </a:extLst>
          </p:cNvPr>
          <p:cNvSpPr>
            <a:spLocks noGrp="1"/>
          </p:cNvSpPr>
          <p:nvPr>
            <p:ph type="title"/>
          </p:nvPr>
        </p:nvSpPr>
        <p:spPr>
          <a:xfrm>
            <a:off x="820221" y="166634"/>
            <a:ext cx="3889969" cy="977362"/>
          </a:xfrm>
        </p:spPr>
        <p:txBody>
          <a:bodyPr anchor="ctr">
            <a:normAutofit/>
          </a:bodyPr>
          <a:lstStyle/>
          <a:p>
            <a:r>
              <a:rPr lang="en-US" dirty="0"/>
              <a:t>Fake Objects</a:t>
            </a:r>
          </a:p>
        </p:txBody>
      </p:sp>
      <p:sp>
        <p:nvSpPr>
          <p:cNvPr id="3" name="Content Placeholder 2">
            <a:extLst>
              <a:ext uri="{FF2B5EF4-FFF2-40B4-BE49-F238E27FC236}">
                <a16:creationId xmlns:a16="http://schemas.microsoft.com/office/drawing/2014/main" id="{06AFA30D-E23A-45D4-81E4-9E98059293EF}"/>
              </a:ext>
            </a:extLst>
          </p:cNvPr>
          <p:cNvSpPr>
            <a:spLocks noGrp="1"/>
          </p:cNvSpPr>
          <p:nvPr>
            <p:ph sz="half" idx="1"/>
          </p:nvPr>
        </p:nvSpPr>
        <p:spPr>
          <a:xfrm>
            <a:off x="460374" y="912641"/>
            <a:ext cx="6577424" cy="3561569"/>
          </a:xfrm>
        </p:spPr>
        <p:txBody>
          <a:bodyPr>
            <a:noAutofit/>
          </a:bodyPr>
          <a:lstStyle/>
          <a:p>
            <a:pPr>
              <a:lnSpc>
                <a:spcPct val="100000"/>
              </a:lnSpc>
            </a:pPr>
            <a:r>
              <a:rPr lang="en-US" sz="1500" dirty="0">
                <a:latin typeface="Graphik" panose="020B0503030202060203" pitchFamily="34" charset="0"/>
              </a:rPr>
              <a:t>We use a </a:t>
            </a:r>
            <a:r>
              <a:rPr lang="en-US" sz="1500" i="1" u="sng" dirty="0">
                <a:latin typeface="Graphik" panose="020B0503030202060203" pitchFamily="34" charset="0"/>
                <a:hlinkClick r:id="rId2"/>
              </a:rPr>
              <a:t>Fake Object</a:t>
            </a:r>
            <a:r>
              <a:rPr lang="en-US" sz="1500" i="1" dirty="0">
                <a:latin typeface="Graphik" panose="020B0503030202060203" pitchFamily="34" charset="0"/>
              </a:rPr>
              <a:t> </a:t>
            </a:r>
            <a:r>
              <a:rPr lang="en-US" sz="1500" dirty="0">
                <a:latin typeface="Graphik" panose="020B0503030202060203" pitchFamily="34" charset="0"/>
              </a:rPr>
              <a:t> to replace the</a:t>
            </a:r>
            <a:r>
              <a:rPr lang="en-US" sz="1500" b="1" dirty="0">
                <a:solidFill>
                  <a:schemeClr val="accent1"/>
                </a:solidFill>
                <a:latin typeface="Graphik" panose="020B0503030202060203" pitchFamily="34" charset="0"/>
              </a:rPr>
              <a:t> functionality of a real component.</a:t>
            </a:r>
            <a:r>
              <a:rPr lang="en-US" sz="1500" dirty="0">
                <a:latin typeface="Graphik" panose="020B0503030202060203" pitchFamily="34" charset="0"/>
              </a:rPr>
              <a:t> Typically, it implements the same functionality as the real component  but in a much simpler way</a:t>
            </a:r>
          </a:p>
          <a:p>
            <a:pPr>
              <a:lnSpc>
                <a:spcPct val="100000"/>
              </a:lnSpc>
            </a:pPr>
            <a:r>
              <a:rPr lang="en-US" sz="1500" b="1" dirty="0">
                <a:latin typeface="Graphik" panose="020B0503030202060203" pitchFamily="34" charset="0"/>
              </a:rPr>
              <a:t>Fake Objects are simplified version of the business logic.</a:t>
            </a:r>
          </a:p>
          <a:p>
            <a:pPr>
              <a:lnSpc>
                <a:spcPct val="100000"/>
              </a:lnSpc>
            </a:pPr>
            <a:r>
              <a:rPr lang="en-US" sz="1500" dirty="0">
                <a:latin typeface="Graphik" panose="020B0503030202060203" pitchFamily="34" charset="0"/>
              </a:rPr>
              <a:t>Fake objects actually have working implementations, but usually take some shortcut which makes them not suitable for production (an </a:t>
            </a:r>
            <a:r>
              <a:rPr lang="en-US" sz="1500" u="sng" dirty="0" err="1">
                <a:latin typeface="Graphik" panose="020B0503030202060203" pitchFamily="34" charset="0"/>
                <a:hlinkClick r:id="rId3"/>
              </a:rPr>
              <a:t>InMemoryTestDatabase</a:t>
            </a:r>
            <a:r>
              <a:rPr lang="en-US" sz="1500" dirty="0">
                <a:latin typeface="Graphik" panose="020B0503030202060203" pitchFamily="34" charset="0"/>
              </a:rPr>
              <a:t> is a good example).</a:t>
            </a:r>
          </a:p>
          <a:p>
            <a:pPr>
              <a:lnSpc>
                <a:spcPct val="100000"/>
              </a:lnSpc>
            </a:pPr>
            <a:r>
              <a:rPr lang="en-US" sz="1500" dirty="0">
                <a:latin typeface="Graphik" panose="020B0503030202060203" pitchFamily="34" charset="0"/>
              </a:rPr>
              <a:t>The most common reason for using a </a:t>
            </a:r>
            <a:r>
              <a:rPr lang="en-US" sz="1500" i="1" u="sng" dirty="0">
                <a:latin typeface="Graphik" panose="020B0503030202060203" pitchFamily="34" charset="0"/>
                <a:hlinkClick r:id="rId2"/>
              </a:rPr>
              <a:t>Fake Object</a:t>
            </a:r>
            <a:r>
              <a:rPr lang="en-US" sz="1500" dirty="0">
                <a:latin typeface="Graphik" panose="020B0503030202060203" pitchFamily="34" charset="0"/>
              </a:rPr>
              <a:t> is that the real depended-on component is not available yet, is too slow or cannot be used in the test environment because of deleterious side effects. For example, we can  encapsulate all database access behind a persistence layer interface and  replace the database with in-memory hash tables and make our tests run 50 times faster. </a:t>
            </a:r>
          </a:p>
          <a:p>
            <a:pPr>
              <a:lnSpc>
                <a:spcPct val="100000"/>
              </a:lnSpc>
            </a:pPr>
            <a:endParaRPr lang="en-US" sz="1500" dirty="0">
              <a:latin typeface="Graphik" panose="020B0503030202060203" pitchFamily="34" charset="0"/>
            </a:endParaRPr>
          </a:p>
        </p:txBody>
      </p:sp>
      <p:pic>
        <p:nvPicPr>
          <p:cNvPr id="4" name="Picture 3">
            <a:extLst>
              <a:ext uri="{FF2B5EF4-FFF2-40B4-BE49-F238E27FC236}">
                <a16:creationId xmlns:a16="http://schemas.microsoft.com/office/drawing/2014/main" id="{9E5DBAF8-196C-407A-944D-2AE87FD2B84C}"/>
              </a:ext>
            </a:extLst>
          </p:cNvPr>
          <p:cNvPicPr>
            <a:picLocks noChangeAspect="1"/>
          </p:cNvPicPr>
          <p:nvPr/>
        </p:nvPicPr>
        <p:blipFill>
          <a:blip r:embed="rId4"/>
          <a:stretch>
            <a:fillRect/>
          </a:stretch>
        </p:blipFill>
        <p:spPr>
          <a:xfrm>
            <a:off x="7579810" y="273800"/>
            <a:ext cx="3889969" cy="2898026"/>
          </a:xfrm>
          <a:prstGeom prst="rect">
            <a:avLst/>
          </a:prstGeom>
          <a:noFill/>
        </p:spPr>
      </p:pic>
      <p:pic>
        <p:nvPicPr>
          <p:cNvPr id="5" name="Picture 4">
            <a:extLst>
              <a:ext uri="{FF2B5EF4-FFF2-40B4-BE49-F238E27FC236}">
                <a16:creationId xmlns:a16="http://schemas.microsoft.com/office/drawing/2014/main" id="{E3B5836E-E41D-4012-92FF-6C813327A01F}"/>
              </a:ext>
            </a:extLst>
          </p:cNvPr>
          <p:cNvPicPr>
            <a:picLocks noChangeAspect="1"/>
          </p:cNvPicPr>
          <p:nvPr/>
        </p:nvPicPr>
        <p:blipFill>
          <a:blip r:embed="rId5"/>
          <a:stretch>
            <a:fillRect/>
          </a:stretch>
        </p:blipFill>
        <p:spPr>
          <a:xfrm>
            <a:off x="7579810" y="3429000"/>
            <a:ext cx="4022726" cy="2833740"/>
          </a:xfrm>
          <a:prstGeom prst="rect">
            <a:avLst/>
          </a:prstGeom>
        </p:spPr>
      </p:pic>
      <p:pic>
        <p:nvPicPr>
          <p:cNvPr id="6" name="Picture 5">
            <a:extLst>
              <a:ext uri="{FF2B5EF4-FFF2-40B4-BE49-F238E27FC236}">
                <a16:creationId xmlns:a16="http://schemas.microsoft.com/office/drawing/2014/main" id="{54A3255C-8985-4312-A954-5C82CF9E6482}"/>
              </a:ext>
            </a:extLst>
          </p:cNvPr>
          <p:cNvPicPr>
            <a:picLocks noChangeAspect="1"/>
          </p:cNvPicPr>
          <p:nvPr/>
        </p:nvPicPr>
        <p:blipFill>
          <a:blip r:embed="rId6"/>
          <a:stretch>
            <a:fillRect/>
          </a:stretch>
        </p:blipFill>
        <p:spPr>
          <a:xfrm>
            <a:off x="326810" y="4705564"/>
            <a:ext cx="6844552" cy="1740394"/>
          </a:xfrm>
          <a:prstGeom prst="rect">
            <a:avLst/>
          </a:prstGeom>
        </p:spPr>
      </p:pic>
    </p:spTree>
    <p:extLst>
      <p:ext uri="{BB962C8B-B14F-4D97-AF65-F5344CB8AC3E}">
        <p14:creationId xmlns:p14="http://schemas.microsoft.com/office/powerpoint/2010/main" val="265557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3D2E4-82E0-43C8-A976-EE3BDEA63EB1}"/>
              </a:ext>
            </a:extLst>
          </p:cNvPr>
          <p:cNvSpPr>
            <a:spLocks noGrp="1"/>
          </p:cNvSpPr>
          <p:nvPr>
            <p:ph type="title"/>
          </p:nvPr>
        </p:nvSpPr>
        <p:spPr>
          <a:xfrm>
            <a:off x="799672" y="361951"/>
            <a:ext cx="4614809" cy="690906"/>
          </a:xfrm>
        </p:spPr>
        <p:txBody>
          <a:bodyPr/>
          <a:lstStyle/>
          <a:p>
            <a:r>
              <a:rPr lang="en-US" dirty="0"/>
              <a:t>Stubs</a:t>
            </a:r>
          </a:p>
        </p:txBody>
      </p:sp>
      <p:sp>
        <p:nvSpPr>
          <p:cNvPr id="3" name="Content Placeholder 2">
            <a:extLst>
              <a:ext uri="{FF2B5EF4-FFF2-40B4-BE49-F238E27FC236}">
                <a16:creationId xmlns:a16="http://schemas.microsoft.com/office/drawing/2014/main" id="{2C6B76A9-6DB8-4EDA-A397-F43408EBF44D}"/>
              </a:ext>
            </a:extLst>
          </p:cNvPr>
          <p:cNvSpPr>
            <a:spLocks noGrp="1"/>
          </p:cNvSpPr>
          <p:nvPr>
            <p:ph idx="1"/>
          </p:nvPr>
        </p:nvSpPr>
        <p:spPr>
          <a:xfrm>
            <a:off x="523982" y="934167"/>
            <a:ext cx="6667072" cy="3751885"/>
          </a:xfrm>
        </p:spPr>
        <p:txBody>
          <a:bodyPr>
            <a:noAutofit/>
          </a:bodyPr>
          <a:lstStyle/>
          <a:p>
            <a:r>
              <a:rPr lang="en-US" sz="1400" dirty="0">
                <a:latin typeface="Graphik" panose="020B0503030202060203" pitchFamily="34" charset="0"/>
              </a:rPr>
              <a:t>Stubs are </a:t>
            </a:r>
            <a:r>
              <a:rPr lang="en-US" sz="1400" b="1" dirty="0">
                <a:latin typeface="Graphik" panose="020B0503030202060203" pitchFamily="34" charset="0"/>
              </a:rPr>
              <a:t>the objects that hold predefined data (canned answer) and uses it to give responses during tests</a:t>
            </a:r>
            <a:r>
              <a:rPr lang="en-US" sz="1400" dirty="0">
                <a:latin typeface="Graphik" panose="020B0503030202060203" pitchFamily="34" charset="0"/>
              </a:rPr>
              <a:t>. Stubs are used when we don't want to use objects that would give a response with real data. A stub is referred to as the lightest, and the most static version of the test doubles.</a:t>
            </a:r>
          </a:p>
          <a:p>
            <a:pPr marL="0" indent="0">
              <a:buNone/>
            </a:pPr>
            <a:r>
              <a:rPr lang="en-US" sz="1400" dirty="0">
                <a:solidFill>
                  <a:schemeClr val="accent1"/>
                </a:solidFill>
                <a:latin typeface="Graphik" panose="020B0503030202060203" pitchFamily="34" charset="0"/>
              </a:rPr>
              <a:t>The main functions of the stubs are:</a:t>
            </a:r>
          </a:p>
          <a:p>
            <a:pPr lvl="0"/>
            <a:r>
              <a:rPr lang="en-US" sz="1400" dirty="0">
                <a:latin typeface="Graphik" panose="020B0503030202060203" pitchFamily="34" charset="0"/>
              </a:rPr>
              <a:t>It always returns the predefined output regardless of the input.</a:t>
            </a:r>
          </a:p>
          <a:p>
            <a:pPr lvl="0"/>
            <a:r>
              <a:rPr lang="en-US" sz="1400" dirty="0">
                <a:latin typeface="Graphik" panose="020B0503030202060203" pitchFamily="34" charset="0"/>
              </a:rPr>
              <a:t>It can be used to resemble the database objects.</a:t>
            </a:r>
          </a:p>
          <a:p>
            <a:pPr lvl="0"/>
            <a:r>
              <a:rPr lang="en-US" sz="1400" dirty="0">
                <a:latin typeface="Graphik" panose="020B0503030202060203" pitchFamily="34" charset="0"/>
              </a:rPr>
              <a:t>Stubs are used to reduce the complexities that occur during the creation of the real objects. They are mainly used for performing </a:t>
            </a:r>
            <a:r>
              <a:rPr lang="en-US" sz="1400" b="1" dirty="0">
                <a:latin typeface="Graphik" panose="020B0503030202060203" pitchFamily="34" charset="0"/>
              </a:rPr>
              <a:t>state verification</a:t>
            </a:r>
            <a:r>
              <a:rPr lang="en-US" sz="1400" dirty="0">
                <a:latin typeface="Graphik" panose="020B0503030202060203" pitchFamily="34" charset="0"/>
              </a:rPr>
              <a:t>.</a:t>
            </a:r>
          </a:p>
          <a:p>
            <a:pPr lvl="0"/>
            <a:r>
              <a:rPr lang="en-US" sz="1400" dirty="0">
                <a:latin typeface="Graphik" panose="020B0503030202060203" pitchFamily="34" charset="0"/>
              </a:rPr>
              <a:t>Example. If our method’s main purpose is to fetch data from </a:t>
            </a:r>
            <a:r>
              <a:rPr lang="en-US" sz="1400" dirty="0" err="1">
                <a:latin typeface="Graphik" panose="020B0503030202060203" pitchFamily="34" charset="0"/>
              </a:rPr>
              <a:t>db</a:t>
            </a:r>
            <a:r>
              <a:rPr lang="en-US" sz="1400" dirty="0">
                <a:latin typeface="Graphik" panose="020B0503030202060203" pitchFamily="34" charset="0"/>
              </a:rPr>
              <a:t> and calculate average value of that data, then stubs can be used to give some data rather than having actual </a:t>
            </a:r>
            <a:r>
              <a:rPr lang="en-US" sz="1400" dirty="0" err="1">
                <a:latin typeface="Graphik" panose="020B0503030202060203" pitchFamily="34" charset="0"/>
              </a:rPr>
              <a:t>db</a:t>
            </a:r>
            <a:r>
              <a:rPr lang="en-US" sz="1400" dirty="0">
                <a:latin typeface="Graphik" panose="020B0503030202060203" pitchFamily="34" charset="0"/>
              </a:rPr>
              <a:t> call and validation can be done in test for those values of data returned by stub.</a:t>
            </a:r>
          </a:p>
          <a:p>
            <a:pPr lvl="0"/>
            <a:r>
              <a:rPr lang="en-US" sz="1400" dirty="0">
                <a:latin typeface="Graphik" panose="020B0503030202060203" pitchFamily="34" charset="0"/>
              </a:rPr>
              <a:t>Returns success , failure or exception (as coded). Checks the behavior of code under test in case of these return values.</a:t>
            </a:r>
          </a:p>
          <a:p>
            <a:pPr lvl="0"/>
            <a:endParaRPr lang="en-US" sz="1400" dirty="0">
              <a:latin typeface="Graphik" panose="020B0503030202060203" pitchFamily="34" charset="0"/>
            </a:endParaRPr>
          </a:p>
          <a:p>
            <a:endParaRPr lang="en-US" sz="1400" dirty="0">
              <a:latin typeface="Graphik" panose="020B0503030202060203" pitchFamily="34" charset="0"/>
            </a:endParaRPr>
          </a:p>
        </p:txBody>
      </p:sp>
      <p:pic>
        <p:nvPicPr>
          <p:cNvPr id="4" name="Picture 3">
            <a:extLst>
              <a:ext uri="{FF2B5EF4-FFF2-40B4-BE49-F238E27FC236}">
                <a16:creationId xmlns:a16="http://schemas.microsoft.com/office/drawing/2014/main" id="{F51CF82A-010C-41B0-926C-474FDE5BDCDF}"/>
              </a:ext>
            </a:extLst>
          </p:cNvPr>
          <p:cNvPicPr>
            <a:picLocks noChangeAspect="1"/>
          </p:cNvPicPr>
          <p:nvPr/>
        </p:nvPicPr>
        <p:blipFill>
          <a:blip r:embed="rId2"/>
          <a:stretch>
            <a:fillRect/>
          </a:stretch>
        </p:blipFill>
        <p:spPr>
          <a:xfrm>
            <a:off x="7461416" y="361951"/>
            <a:ext cx="4311484" cy="2819399"/>
          </a:xfrm>
          <a:prstGeom prst="rect">
            <a:avLst/>
          </a:prstGeom>
        </p:spPr>
      </p:pic>
      <p:pic>
        <p:nvPicPr>
          <p:cNvPr id="5" name="Picture 4">
            <a:extLst>
              <a:ext uri="{FF2B5EF4-FFF2-40B4-BE49-F238E27FC236}">
                <a16:creationId xmlns:a16="http://schemas.microsoft.com/office/drawing/2014/main" id="{B4275F99-6737-4381-8838-B60EE23987DB}"/>
              </a:ext>
            </a:extLst>
          </p:cNvPr>
          <p:cNvPicPr>
            <a:picLocks noChangeAspect="1"/>
          </p:cNvPicPr>
          <p:nvPr/>
        </p:nvPicPr>
        <p:blipFill>
          <a:blip r:embed="rId3"/>
          <a:stretch>
            <a:fillRect/>
          </a:stretch>
        </p:blipFill>
        <p:spPr>
          <a:xfrm>
            <a:off x="7577138" y="3295651"/>
            <a:ext cx="4195762" cy="3047999"/>
          </a:xfrm>
          <a:prstGeom prst="rect">
            <a:avLst/>
          </a:prstGeom>
        </p:spPr>
      </p:pic>
      <p:pic>
        <p:nvPicPr>
          <p:cNvPr id="6" name="Picture 5">
            <a:extLst>
              <a:ext uri="{FF2B5EF4-FFF2-40B4-BE49-F238E27FC236}">
                <a16:creationId xmlns:a16="http://schemas.microsoft.com/office/drawing/2014/main" id="{FB060CB1-6C08-4601-A629-46ACB8ED6C3F}"/>
              </a:ext>
            </a:extLst>
          </p:cNvPr>
          <p:cNvPicPr>
            <a:picLocks noChangeAspect="1"/>
          </p:cNvPicPr>
          <p:nvPr/>
        </p:nvPicPr>
        <p:blipFill>
          <a:blip r:embed="rId4"/>
          <a:stretch>
            <a:fillRect/>
          </a:stretch>
        </p:blipFill>
        <p:spPr>
          <a:xfrm>
            <a:off x="523982" y="4992687"/>
            <a:ext cx="6182778" cy="1503362"/>
          </a:xfrm>
          <a:prstGeom prst="rect">
            <a:avLst/>
          </a:prstGeom>
        </p:spPr>
      </p:pic>
    </p:spTree>
    <p:extLst>
      <p:ext uri="{BB962C8B-B14F-4D97-AF65-F5344CB8AC3E}">
        <p14:creationId xmlns:p14="http://schemas.microsoft.com/office/powerpoint/2010/main" val="1192351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7D20-7BFB-4C43-AB56-1397DB831170}"/>
              </a:ext>
            </a:extLst>
          </p:cNvPr>
          <p:cNvSpPr>
            <a:spLocks noGrp="1"/>
          </p:cNvSpPr>
          <p:nvPr>
            <p:ph type="title"/>
          </p:nvPr>
        </p:nvSpPr>
        <p:spPr>
          <a:xfrm>
            <a:off x="695325" y="256316"/>
            <a:ext cx="10058400" cy="772556"/>
          </a:xfrm>
        </p:spPr>
        <p:txBody>
          <a:bodyPr/>
          <a:lstStyle/>
          <a:p>
            <a:r>
              <a:rPr lang="en-US" dirty="0"/>
              <a:t>Mocks</a:t>
            </a:r>
          </a:p>
        </p:txBody>
      </p:sp>
      <p:sp>
        <p:nvSpPr>
          <p:cNvPr id="3" name="Content Placeholder 2">
            <a:extLst>
              <a:ext uri="{FF2B5EF4-FFF2-40B4-BE49-F238E27FC236}">
                <a16:creationId xmlns:a16="http://schemas.microsoft.com/office/drawing/2014/main" id="{03704C9B-B00E-453B-8575-1DC68DF83745}"/>
              </a:ext>
            </a:extLst>
          </p:cNvPr>
          <p:cNvSpPr>
            <a:spLocks noGrp="1"/>
          </p:cNvSpPr>
          <p:nvPr>
            <p:ph idx="1"/>
          </p:nvPr>
        </p:nvSpPr>
        <p:spPr>
          <a:xfrm>
            <a:off x="503434" y="863350"/>
            <a:ext cx="6773666" cy="3803344"/>
          </a:xfrm>
        </p:spPr>
        <p:txBody>
          <a:bodyPr>
            <a:normAutofit fontScale="92500" lnSpcReduction="10000"/>
          </a:bodyPr>
          <a:lstStyle/>
          <a:p>
            <a:r>
              <a:rPr lang="en-US" sz="1400" dirty="0">
                <a:latin typeface="Graphik" panose="020B0503030202060203" pitchFamily="34" charset="0"/>
              </a:rPr>
              <a:t>Mocks are the objects that store method calls. It referred to as the dynamic wrappers for dependencies used in the tests. It is used to record and verify the interaction between the Java classes. A mock is known as the most powerful and flexible version of the test doubles. We use a method for mocking is called </a:t>
            </a:r>
            <a:r>
              <a:rPr lang="en-US" sz="1400" b="1" dirty="0">
                <a:latin typeface="Graphik" panose="020B0503030202060203" pitchFamily="34" charset="0"/>
              </a:rPr>
              <a:t>mock()</a:t>
            </a:r>
            <a:r>
              <a:rPr lang="en-US" sz="1400" dirty="0">
                <a:latin typeface="Graphik" panose="020B0503030202060203" pitchFamily="34" charset="0"/>
              </a:rPr>
              <a:t>.</a:t>
            </a:r>
          </a:p>
          <a:p>
            <a:r>
              <a:rPr lang="en-US" sz="1400" dirty="0">
                <a:latin typeface="Graphik" panose="020B0503030202060203" pitchFamily="34" charset="0"/>
              </a:rPr>
              <a:t>The main function of using mocks is that it gives full control over the behavior of the mocked objects. The mock objects are generally used for </a:t>
            </a:r>
            <a:r>
              <a:rPr lang="en-US" sz="1400" b="1" dirty="0">
                <a:latin typeface="Graphik" panose="020B0503030202060203" pitchFamily="34" charset="0"/>
              </a:rPr>
              <a:t>behavior verification</a:t>
            </a:r>
            <a:r>
              <a:rPr lang="en-US" sz="1400" dirty="0">
                <a:latin typeface="Graphik" panose="020B0503030202060203" pitchFamily="34" charset="0"/>
              </a:rPr>
              <a:t>. The term behavior means to check the correct methods and paths that are applied to the objects.</a:t>
            </a:r>
          </a:p>
          <a:p>
            <a:r>
              <a:rPr lang="en-US" sz="1400" dirty="0">
                <a:latin typeface="Graphik" panose="020B0503030202060203" pitchFamily="34" charset="0"/>
              </a:rPr>
              <a:t>Mocks are mostly created by using a library or a mocking framework like Mockito, </a:t>
            </a:r>
            <a:r>
              <a:rPr lang="en-US" sz="1400" dirty="0" err="1">
                <a:latin typeface="Graphik" panose="020B0503030202060203" pitchFamily="34" charset="0"/>
              </a:rPr>
              <a:t>JMock</a:t>
            </a:r>
            <a:r>
              <a:rPr lang="en-US" sz="1400" dirty="0">
                <a:latin typeface="Graphik" panose="020B0503030202060203" pitchFamily="34" charset="0"/>
              </a:rPr>
              <a:t>, and </a:t>
            </a:r>
            <a:r>
              <a:rPr lang="en-US" sz="1400" dirty="0" err="1">
                <a:latin typeface="Graphik" panose="020B0503030202060203" pitchFamily="34" charset="0"/>
              </a:rPr>
              <a:t>EasyMock</a:t>
            </a:r>
            <a:r>
              <a:rPr lang="en-US" sz="1400" dirty="0">
                <a:latin typeface="Graphik" panose="020B0503030202060203" pitchFamily="34" charset="0"/>
              </a:rPr>
              <a:t>. It is used for testing a large suite of tests where stubs are not sufficient. One of the essential functions of mock is, we can verify how many times a given method is called, what </a:t>
            </a:r>
            <a:r>
              <a:rPr lang="en-US" sz="1400" dirty="0" err="1">
                <a:latin typeface="Graphik" panose="020B0503030202060203" pitchFamily="34" charset="0"/>
              </a:rPr>
              <a:t>paparmeters</a:t>
            </a:r>
            <a:r>
              <a:rPr lang="en-US" sz="1400" dirty="0">
                <a:latin typeface="Graphik" panose="020B0503030202060203" pitchFamily="34" charset="0"/>
              </a:rPr>
              <a:t> are passed when it was </a:t>
            </a:r>
            <a:r>
              <a:rPr lang="en-US" sz="1400" dirty="0" err="1">
                <a:latin typeface="Graphik" panose="020B0503030202060203" pitchFamily="34" charset="0"/>
              </a:rPr>
              <a:t>called,So</a:t>
            </a:r>
            <a:r>
              <a:rPr lang="en-US" sz="1400" dirty="0">
                <a:latin typeface="Graphik" panose="020B0503030202060203" pitchFamily="34" charset="0"/>
              </a:rPr>
              <a:t> to verify right calls, right number of times with right parameters.</a:t>
            </a:r>
          </a:p>
          <a:p>
            <a:r>
              <a:rPr lang="en-US" sz="1400" dirty="0">
                <a:latin typeface="Graphik" panose="020B0503030202060203" pitchFamily="34" charset="0"/>
              </a:rPr>
              <a:t>The following code snippet shows how to use mock().</a:t>
            </a:r>
          </a:p>
          <a:p>
            <a:pPr lvl="0"/>
            <a:r>
              <a:rPr lang="en-US" sz="1400" dirty="0" err="1">
                <a:latin typeface="Graphik" panose="020B0503030202060203" pitchFamily="34" charset="0"/>
              </a:rPr>
              <a:t>ToDoService</a:t>
            </a:r>
            <a:r>
              <a:rPr lang="en-US" sz="1400" dirty="0">
                <a:latin typeface="Graphik" panose="020B0503030202060203" pitchFamily="34" charset="0"/>
              </a:rPr>
              <a:t> </a:t>
            </a:r>
            <a:r>
              <a:rPr lang="en-US" sz="1400" dirty="0" err="1">
                <a:latin typeface="Graphik" panose="020B0503030202060203" pitchFamily="34" charset="0"/>
              </a:rPr>
              <a:t>doService</a:t>
            </a:r>
            <a:r>
              <a:rPr lang="en-US" sz="1400" dirty="0">
                <a:latin typeface="Graphik" panose="020B0503030202060203" pitchFamily="34" charset="0"/>
              </a:rPr>
              <a:t> = mock(</a:t>
            </a:r>
            <a:r>
              <a:rPr lang="en-US" sz="1400" dirty="0" err="1">
                <a:latin typeface="Graphik" panose="020B0503030202060203" pitchFamily="34" charset="0"/>
              </a:rPr>
              <a:t>ToDoService.</a:t>
            </a:r>
            <a:r>
              <a:rPr lang="en-US" sz="1400" b="1" dirty="0" err="1">
                <a:latin typeface="Graphik" panose="020B0503030202060203" pitchFamily="34" charset="0"/>
              </a:rPr>
              <a:t>class</a:t>
            </a:r>
            <a:r>
              <a:rPr lang="en-US" sz="1400" dirty="0">
                <a:latin typeface="Graphik" panose="020B0503030202060203" pitchFamily="34" charset="0"/>
              </a:rPr>
              <a:t>);  </a:t>
            </a:r>
          </a:p>
          <a:p>
            <a:endParaRPr lang="en-US" sz="1600" dirty="0">
              <a:latin typeface="Graphik" panose="020B0503030202060203" pitchFamily="34" charset="0"/>
            </a:endParaRPr>
          </a:p>
        </p:txBody>
      </p:sp>
      <p:pic>
        <p:nvPicPr>
          <p:cNvPr id="4" name="Picture 3">
            <a:extLst>
              <a:ext uri="{FF2B5EF4-FFF2-40B4-BE49-F238E27FC236}">
                <a16:creationId xmlns:a16="http://schemas.microsoft.com/office/drawing/2014/main" id="{4EBD8DA2-FA85-4567-81B7-06646DAE7E7D}"/>
              </a:ext>
            </a:extLst>
          </p:cNvPr>
          <p:cNvPicPr>
            <a:picLocks noChangeAspect="1"/>
          </p:cNvPicPr>
          <p:nvPr/>
        </p:nvPicPr>
        <p:blipFill>
          <a:blip r:embed="rId2"/>
          <a:stretch>
            <a:fillRect/>
          </a:stretch>
        </p:blipFill>
        <p:spPr>
          <a:xfrm>
            <a:off x="7353300" y="339047"/>
            <a:ext cx="4257675" cy="2684797"/>
          </a:xfrm>
          <a:prstGeom prst="rect">
            <a:avLst/>
          </a:prstGeom>
        </p:spPr>
      </p:pic>
      <p:pic>
        <p:nvPicPr>
          <p:cNvPr id="6" name="Picture 5">
            <a:extLst>
              <a:ext uri="{FF2B5EF4-FFF2-40B4-BE49-F238E27FC236}">
                <a16:creationId xmlns:a16="http://schemas.microsoft.com/office/drawing/2014/main" id="{FA7BB337-542D-4ABD-B821-3DBA88E4A83D}"/>
              </a:ext>
            </a:extLst>
          </p:cNvPr>
          <p:cNvPicPr>
            <a:picLocks noChangeAspect="1"/>
          </p:cNvPicPr>
          <p:nvPr/>
        </p:nvPicPr>
        <p:blipFill>
          <a:blip r:embed="rId3"/>
          <a:stretch>
            <a:fillRect/>
          </a:stretch>
        </p:blipFill>
        <p:spPr>
          <a:xfrm>
            <a:off x="7467600" y="3181694"/>
            <a:ext cx="4143375" cy="3191562"/>
          </a:xfrm>
          <a:prstGeom prst="rect">
            <a:avLst/>
          </a:prstGeom>
        </p:spPr>
      </p:pic>
      <p:pic>
        <p:nvPicPr>
          <p:cNvPr id="7" name="Picture 6">
            <a:extLst>
              <a:ext uri="{FF2B5EF4-FFF2-40B4-BE49-F238E27FC236}">
                <a16:creationId xmlns:a16="http://schemas.microsoft.com/office/drawing/2014/main" id="{A6A91B71-0112-4E92-A672-2FAE9B0F13A8}"/>
              </a:ext>
            </a:extLst>
          </p:cNvPr>
          <p:cNvPicPr>
            <a:picLocks noChangeAspect="1"/>
          </p:cNvPicPr>
          <p:nvPr/>
        </p:nvPicPr>
        <p:blipFill>
          <a:blip r:embed="rId4"/>
          <a:stretch>
            <a:fillRect/>
          </a:stretch>
        </p:blipFill>
        <p:spPr>
          <a:xfrm>
            <a:off x="427234" y="4666694"/>
            <a:ext cx="6654604" cy="1706562"/>
          </a:xfrm>
          <a:prstGeom prst="rect">
            <a:avLst/>
          </a:prstGeom>
        </p:spPr>
      </p:pic>
    </p:spTree>
    <p:extLst>
      <p:ext uri="{BB962C8B-B14F-4D97-AF65-F5344CB8AC3E}">
        <p14:creationId xmlns:p14="http://schemas.microsoft.com/office/powerpoint/2010/main" val="1431691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EB96-ADD9-477F-A4E3-10AA3536EE9F}"/>
              </a:ext>
            </a:extLst>
          </p:cNvPr>
          <p:cNvSpPr>
            <a:spLocks noGrp="1"/>
          </p:cNvSpPr>
          <p:nvPr>
            <p:ph type="title"/>
          </p:nvPr>
        </p:nvSpPr>
        <p:spPr>
          <a:xfrm>
            <a:off x="892139" y="0"/>
            <a:ext cx="10058400" cy="1371600"/>
          </a:xfrm>
        </p:spPr>
        <p:txBody>
          <a:bodyPr/>
          <a:lstStyle/>
          <a:p>
            <a:r>
              <a:rPr lang="en-US" dirty="0"/>
              <a:t>Spy</a:t>
            </a:r>
          </a:p>
        </p:txBody>
      </p:sp>
      <p:sp>
        <p:nvSpPr>
          <p:cNvPr id="3" name="Content Placeholder 2">
            <a:extLst>
              <a:ext uri="{FF2B5EF4-FFF2-40B4-BE49-F238E27FC236}">
                <a16:creationId xmlns:a16="http://schemas.microsoft.com/office/drawing/2014/main" id="{051F5D5C-F31A-450A-9344-53D943DEEC63}"/>
              </a:ext>
            </a:extLst>
          </p:cNvPr>
          <p:cNvSpPr>
            <a:spLocks noGrp="1"/>
          </p:cNvSpPr>
          <p:nvPr>
            <p:ph idx="1"/>
          </p:nvPr>
        </p:nvSpPr>
        <p:spPr>
          <a:xfrm>
            <a:off x="892139" y="1281187"/>
            <a:ext cx="10058400" cy="4431244"/>
          </a:xfrm>
        </p:spPr>
        <p:txBody>
          <a:bodyPr>
            <a:normAutofit/>
          </a:bodyPr>
          <a:lstStyle/>
          <a:p>
            <a:r>
              <a:rPr lang="en-US" dirty="0">
                <a:latin typeface="Graphik" panose="020B0503030202060203" pitchFamily="34" charset="0"/>
              </a:rPr>
              <a:t>There are times when we would like to use most of the original object’s behavior but mock only a portion of it. This is called spying objects, also called as partial mocking.</a:t>
            </a:r>
          </a:p>
          <a:p>
            <a:r>
              <a:rPr lang="en-US" dirty="0">
                <a:latin typeface="Graphik" panose="020B0503030202060203" pitchFamily="34" charset="0"/>
              </a:rPr>
              <a:t>Spies are known as </a:t>
            </a:r>
            <a:r>
              <a:rPr lang="en-US" b="1" dirty="0">
                <a:latin typeface="Graphik" panose="020B0503030202060203" pitchFamily="34" charset="0"/>
              </a:rPr>
              <a:t>partially mock objects</a:t>
            </a:r>
            <a:r>
              <a:rPr lang="en-US" dirty="0">
                <a:latin typeface="Graphik" panose="020B0503030202060203" pitchFamily="34" charset="0"/>
              </a:rPr>
              <a:t>. It means spy creates a partial object or a half dummy of the real object by stubbing or spying the real ones. In spying, the real object remains unchanged, and we just spy some specific methods of it. In other words, we take the existing (real) object and </a:t>
            </a:r>
            <a:r>
              <a:rPr lang="en-US" b="1" dirty="0">
                <a:latin typeface="Graphik" panose="020B0503030202060203" pitchFamily="34" charset="0"/>
              </a:rPr>
              <a:t>replace</a:t>
            </a:r>
            <a:r>
              <a:rPr lang="en-US" dirty="0">
                <a:latin typeface="Graphik" panose="020B0503030202060203" pitchFamily="34" charset="0"/>
              </a:rPr>
              <a:t> or </a:t>
            </a:r>
            <a:r>
              <a:rPr lang="en-US" b="1" dirty="0">
                <a:latin typeface="Graphik" panose="020B0503030202060203" pitchFamily="34" charset="0"/>
              </a:rPr>
              <a:t>spy</a:t>
            </a:r>
            <a:r>
              <a:rPr lang="en-US" dirty="0">
                <a:latin typeface="Graphik" panose="020B0503030202060203" pitchFamily="34" charset="0"/>
              </a:rPr>
              <a:t> only some of its methods.</a:t>
            </a:r>
          </a:p>
          <a:p>
            <a:r>
              <a:rPr lang="en-US" dirty="0">
                <a:latin typeface="Graphik" panose="020B0503030202060203" pitchFamily="34" charset="0"/>
              </a:rPr>
              <a:t>Spies are useful when we have a huge class full of methods, and we want to mock certain methods. In this scenario, we should prefer using spies rather than mocks and stubs. It calls the real method behavior, if the methods are not stubbed.</a:t>
            </a:r>
          </a:p>
          <a:p>
            <a:r>
              <a:rPr lang="en-US" dirty="0">
                <a:latin typeface="Graphik" panose="020B0503030202060203" pitchFamily="34" charset="0"/>
              </a:rPr>
              <a:t>In Mockito, spy() method is used for creating spy objects. It allows us to call the normal methods of the real object. The following code snippet shows how to use the spy() method.</a:t>
            </a:r>
          </a:p>
          <a:p>
            <a:pPr lvl="0"/>
            <a:r>
              <a:rPr lang="en-US" dirty="0">
                <a:latin typeface="Graphik" panose="020B0503030202060203" pitchFamily="34" charset="0"/>
              </a:rPr>
              <a:t>List </a:t>
            </a:r>
            <a:r>
              <a:rPr lang="en-US" dirty="0" err="1">
                <a:latin typeface="Graphik" panose="020B0503030202060203" pitchFamily="34" charset="0"/>
              </a:rPr>
              <a:t>spyArrayList</a:t>
            </a:r>
            <a:r>
              <a:rPr lang="en-US" dirty="0">
                <a:latin typeface="Graphik" panose="020B0503030202060203" pitchFamily="34" charset="0"/>
              </a:rPr>
              <a:t> = spy(</a:t>
            </a:r>
            <a:r>
              <a:rPr lang="en-US" dirty="0" err="1">
                <a:latin typeface="Graphik" panose="020B0503030202060203" pitchFamily="34" charset="0"/>
              </a:rPr>
              <a:t>ArrayList.</a:t>
            </a:r>
            <a:r>
              <a:rPr lang="en-US" b="1" dirty="0" err="1">
                <a:latin typeface="Graphik" panose="020B0503030202060203" pitchFamily="34" charset="0"/>
              </a:rPr>
              <a:t>class</a:t>
            </a:r>
            <a:r>
              <a:rPr lang="en-US" dirty="0">
                <a:latin typeface="Graphik" panose="020B0503030202060203" pitchFamily="34" charset="0"/>
              </a:rPr>
              <a:t>);  </a:t>
            </a:r>
          </a:p>
          <a:p>
            <a:endParaRPr lang="en-US" dirty="0">
              <a:latin typeface="Graphik" panose="020B0503030202060203" pitchFamily="34" charset="0"/>
            </a:endParaRPr>
          </a:p>
        </p:txBody>
      </p:sp>
    </p:spTree>
    <p:extLst>
      <p:ext uri="{BB962C8B-B14F-4D97-AF65-F5344CB8AC3E}">
        <p14:creationId xmlns:p14="http://schemas.microsoft.com/office/powerpoint/2010/main" val="19106978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396ED8F95D282439067C14551FE49F7" ma:contentTypeVersion="4" ma:contentTypeDescription="Create a new document." ma:contentTypeScope="" ma:versionID="3390b515880d43a4a135e8cf73b9fa0d">
  <xsd:schema xmlns:xsd="http://www.w3.org/2001/XMLSchema" xmlns:xs="http://www.w3.org/2001/XMLSchema" xmlns:p="http://schemas.microsoft.com/office/2006/metadata/properties" xmlns:ns2="28ac55e7-e4b4-4070-99a2-c5681c58fbc2" targetNamespace="http://schemas.microsoft.com/office/2006/metadata/properties" ma:root="true" ma:fieldsID="f676f2748e94546448fcd13fc28292a4" ns2:_="">
    <xsd:import namespace="28ac55e7-e4b4-4070-99a2-c5681c58fbc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ac55e7-e4b4-4070-99a2-c5681c58fb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28ac55e7-e4b4-4070-99a2-c5681c58fbc2"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C48CB500-856B-49EE-89C1-7D69277C56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ac55e7-e4b4-4070-99a2-c5681c58fb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www.w3.org/XML/1998/namespace"/>
    <ds:schemaRef ds:uri="http://schemas.microsoft.com/office/2006/metadata/properties"/>
    <ds:schemaRef ds:uri="http://purl.org/dc/dcmitype/"/>
    <ds:schemaRef ds:uri="28ac55e7-e4b4-4070-99a2-c5681c58fbc2"/>
    <ds:schemaRef ds:uri="http://schemas.microsoft.com/office/infopath/2007/PartnerControls"/>
    <ds:schemaRef ds:uri="http://schemas.microsoft.com/office/2006/documentManagement/types"/>
    <ds:schemaRef ds:uri="http://schemas.openxmlformats.org/package/2006/metadata/core-propertie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0</TotalTime>
  <Words>2220</Words>
  <Application>Microsoft Office PowerPoint</Application>
  <PresentationFormat>Widescreen</PresentationFormat>
  <Paragraphs>109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Century Gothic</vt:lpstr>
      <vt:lpstr>Garamond</vt:lpstr>
      <vt:lpstr>Graphik</vt:lpstr>
      <vt:lpstr>Wingdings</vt:lpstr>
      <vt:lpstr>SavonVTI</vt:lpstr>
      <vt:lpstr>Understanding Test Doubles</vt:lpstr>
      <vt:lpstr>What are test doubles</vt:lpstr>
      <vt:lpstr>Why we need test doubles?</vt:lpstr>
      <vt:lpstr>Types of test doubles</vt:lpstr>
      <vt:lpstr>Dummy objects</vt:lpstr>
      <vt:lpstr>Fake Objects</vt:lpstr>
      <vt:lpstr>Stubs</vt:lpstr>
      <vt:lpstr>Mocks</vt:lpstr>
      <vt:lpstr>Spy</vt:lpstr>
      <vt:lpstr> Spy with stub sample example </vt:lpstr>
      <vt:lpstr>Difference between mock and spy</vt:lpstr>
      <vt:lpstr>Difference between stub,mock and fake</vt:lpstr>
      <vt:lpstr>Difference between stub and mock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2020-09-03T16:36:22Z</dcterms:created>
  <dcterms:modified xsi:type="dcterms:W3CDTF">2021-06-01T06:40:14Z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0x0101008396ED8F95D282439067C14551FE49F7</vt:lpwstr>
  </property>
</Properties>
</file>