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2"/>
  </p:notesMasterIdLst>
  <p:sldIdLst>
    <p:sldId id="2076136898" r:id="rId5"/>
    <p:sldId id="2076136895" r:id="rId6"/>
    <p:sldId id="256" r:id="rId7"/>
    <p:sldId id="332" r:id="rId8"/>
    <p:sldId id="2076136896" r:id="rId9"/>
    <p:sldId id="2076136899" r:id="rId10"/>
    <p:sldId id="2076136900" r:id="rId11"/>
    <p:sldId id="2076136901" r:id="rId12"/>
    <p:sldId id="2076136902" r:id="rId13"/>
    <p:sldId id="2076136903" r:id="rId14"/>
    <p:sldId id="1375" r:id="rId15"/>
    <p:sldId id="1376" r:id="rId16"/>
    <p:sldId id="2076136906" r:id="rId17"/>
    <p:sldId id="2076136907" r:id="rId18"/>
    <p:sldId id="2076136921" r:id="rId19"/>
    <p:sldId id="365" r:id="rId20"/>
    <p:sldId id="2076136911" r:id="rId21"/>
    <p:sldId id="2076136913" r:id="rId22"/>
    <p:sldId id="5893" r:id="rId23"/>
    <p:sldId id="2076136914" r:id="rId24"/>
    <p:sldId id="2076136915" r:id="rId25"/>
    <p:sldId id="2076136886" r:id="rId26"/>
    <p:sldId id="2076136916" r:id="rId27"/>
    <p:sldId id="2076136917" r:id="rId28"/>
    <p:sldId id="2076136918" r:id="rId29"/>
    <p:sldId id="2076136919" r:id="rId30"/>
    <p:sldId id="2076136885" r:id="rId31"/>
    <p:sldId id="346" r:id="rId32"/>
    <p:sldId id="353" r:id="rId33"/>
    <p:sldId id="5853" r:id="rId34"/>
    <p:sldId id="5854" r:id="rId35"/>
    <p:sldId id="5855" r:id="rId36"/>
    <p:sldId id="2043" r:id="rId37"/>
    <p:sldId id="2044" r:id="rId38"/>
    <p:sldId id="2076136883" r:id="rId39"/>
    <p:sldId id="2076136882" r:id="rId40"/>
    <p:sldId id="583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4DD5C9-A4E3-4BB0-A398-F5E0498EECF6}" v="6" dt="2021-02-24T04:12:38.9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372" autoAdjust="0"/>
  </p:normalViewPr>
  <p:slideViewPr>
    <p:cSldViewPr snapToGrid="0">
      <p:cViewPr varScale="1">
        <p:scale>
          <a:sx n="58" d="100"/>
          <a:sy n="58"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ote, Mamata R." userId="S::mamata.r.raote@accenture.com::58c1165a-c460-4a43-9ae8-8e0feee2f05a" providerId="AD" clId="Web-{7F4DD5C9-A4E3-4BB0-A398-F5E0498EECF6}"/>
    <pc:docChg chg="modSld">
      <pc:chgData name="Raote, Mamata R." userId="S::mamata.r.raote@accenture.com::58c1165a-c460-4a43-9ae8-8e0feee2f05a" providerId="AD" clId="Web-{7F4DD5C9-A4E3-4BB0-A398-F5E0498EECF6}" dt="2021-02-24T04:12:36.791" v="1" actId="20577"/>
      <pc:docMkLst>
        <pc:docMk/>
      </pc:docMkLst>
      <pc:sldChg chg="modSp">
        <pc:chgData name="Raote, Mamata R." userId="S::mamata.r.raote@accenture.com::58c1165a-c460-4a43-9ae8-8e0feee2f05a" providerId="AD" clId="Web-{7F4DD5C9-A4E3-4BB0-A398-F5E0498EECF6}" dt="2021-02-24T04:12:36.791" v="1" actId="20577"/>
        <pc:sldMkLst>
          <pc:docMk/>
          <pc:sldMk cId="1927254667" sldId="2076136911"/>
        </pc:sldMkLst>
        <pc:spChg chg="mod">
          <ac:chgData name="Raote, Mamata R." userId="S::mamata.r.raote@accenture.com::58c1165a-c460-4a43-9ae8-8e0feee2f05a" providerId="AD" clId="Web-{7F4DD5C9-A4E3-4BB0-A398-F5E0498EECF6}" dt="2021-02-24T04:12:36.791" v="1" actId="20577"/>
          <ac:spMkLst>
            <pc:docMk/>
            <pc:sldMk cId="1927254667" sldId="2076136911"/>
            <ac:spMk id="6" creationId="{D897F6E7-A15F-40B0-B99D-DF02643E355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E95643-8A39-4D9A-986D-AA940A9EBB8A}"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716FDF7C-FAE5-4D08-A185-215CC3C99D0D}">
      <dgm:prSet phldrT="[Text]"/>
      <dgm:spPr/>
      <dgm:t>
        <a:bodyPr/>
        <a:lstStyle/>
        <a:p>
          <a:r>
            <a:rPr lang="en-US"/>
            <a:t>Specification by example</a:t>
          </a:r>
        </a:p>
      </dgm:t>
    </dgm:pt>
    <dgm:pt modelId="{AD1DCA91-0A59-4677-B7A8-DEFCEB5600F1}" type="parTrans" cxnId="{6D506A3D-207D-4EEC-AC03-C3616A5DB242}">
      <dgm:prSet/>
      <dgm:spPr/>
      <dgm:t>
        <a:bodyPr/>
        <a:lstStyle/>
        <a:p>
          <a:endParaRPr lang="en-US"/>
        </a:p>
      </dgm:t>
    </dgm:pt>
    <dgm:pt modelId="{35747E47-9C62-4C71-920A-7DCC5632E4D2}" type="sibTrans" cxnId="{6D506A3D-207D-4EEC-AC03-C3616A5DB242}">
      <dgm:prSet/>
      <dgm:spPr/>
      <dgm:t>
        <a:bodyPr/>
        <a:lstStyle/>
        <a:p>
          <a:endParaRPr lang="en-US"/>
        </a:p>
      </dgm:t>
    </dgm:pt>
    <dgm:pt modelId="{4D571587-59E3-48B8-A772-486314D5C70B}">
      <dgm:prSet phldrT="[Text]"/>
      <dgm:spPr/>
      <dgm:t>
        <a:bodyPr/>
        <a:lstStyle/>
        <a:p>
          <a:r>
            <a:rPr lang="en-US"/>
            <a:t>ATDD</a:t>
          </a:r>
        </a:p>
      </dgm:t>
    </dgm:pt>
    <dgm:pt modelId="{5BC471EC-EAC2-4B32-A7BB-85854FB834CC}" type="parTrans" cxnId="{977E49E0-88E2-4BBC-84D4-BEC15CA95852}">
      <dgm:prSet/>
      <dgm:spPr/>
      <dgm:t>
        <a:bodyPr/>
        <a:lstStyle/>
        <a:p>
          <a:endParaRPr lang="en-US"/>
        </a:p>
      </dgm:t>
    </dgm:pt>
    <dgm:pt modelId="{60CE737C-2A34-4653-8745-1A372C84E9DD}" type="sibTrans" cxnId="{977E49E0-88E2-4BBC-84D4-BEC15CA95852}">
      <dgm:prSet/>
      <dgm:spPr/>
      <dgm:t>
        <a:bodyPr/>
        <a:lstStyle/>
        <a:p>
          <a:endParaRPr lang="en-US"/>
        </a:p>
      </dgm:t>
    </dgm:pt>
    <dgm:pt modelId="{6259A779-F67A-4836-8119-3A5C5368D8EF}">
      <dgm:prSet phldrT="[Text]"/>
      <dgm:spPr/>
      <dgm:t>
        <a:bodyPr/>
        <a:lstStyle/>
        <a:p>
          <a:r>
            <a:rPr lang="en-US"/>
            <a:t>BDD</a:t>
          </a:r>
        </a:p>
      </dgm:t>
    </dgm:pt>
    <dgm:pt modelId="{0D7CB14F-EB4D-487D-9E4E-C12C9069BBF2}" type="parTrans" cxnId="{9850B87A-03B2-4E5F-B7E8-3D6C5169F6CD}">
      <dgm:prSet/>
      <dgm:spPr/>
      <dgm:t>
        <a:bodyPr/>
        <a:lstStyle/>
        <a:p>
          <a:endParaRPr lang="en-US"/>
        </a:p>
      </dgm:t>
    </dgm:pt>
    <dgm:pt modelId="{836DFA67-A114-47D2-A812-D8D061434B5D}" type="sibTrans" cxnId="{9850B87A-03B2-4E5F-B7E8-3D6C5169F6CD}">
      <dgm:prSet/>
      <dgm:spPr/>
      <dgm:t>
        <a:bodyPr/>
        <a:lstStyle/>
        <a:p>
          <a:endParaRPr lang="en-US"/>
        </a:p>
      </dgm:t>
    </dgm:pt>
    <dgm:pt modelId="{2F639A72-9D95-481F-A576-113F55D79E29}" type="pres">
      <dgm:prSet presAssocID="{95E95643-8A39-4D9A-986D-AA940A9EBB8A}" presName="rootnode" presStyleCnt="0">
        <dgm:presLayoutVars>
          <dgm:chMax/>
          <dgm:chPref/>
          <dgm:dir/>
          <dgm:animLvl val="lvl"/>
        </dgm:presLayoutVars>
      </dgm:prSet>
      <dgm:spPr/>
    </dgm:pt>
    <dgm:pt modelId="{156A337F-38B6-4C87-BE7F-9FEAEFBE9640}" type="pres">
      <dgm:prSet presAssocID="{716FDF7C-FAE5-4D08-A185-215CC3C99D0D}" presName="composite" presStyleCnt="0"/>
      <dgm:spPr/>
    </dgm:pt>
    <dgm:pt modelId="{3D2F6539-B807-4DA1-8BAF-D679DF1A8E04}" type="pres">
      <dgm:prSet presAssocID="{716FDF7C-FAE5-4D08-A185-215CC3C99D0D}" presName="LShape" presStyleLbl="alignNode1" presStyleIdx="0" presStyleCnt="5"/>
      <dgm:spPr/>
    </dgm:pt>
    <dgm:pt modelId="{79E55951-FB62-4F94-8DA1-84A42E91C3F0}" type="pres">
      <dgm:prSet presAssocID="{716FDF7C-FAE5-4D08-A185-215CC3C99D0D}" presName="ParentText" presStyleLbl="revTx" presStyleIdx="0" presStyleCnt="3">
        <dgm:presLayoutVars>
          <dgm:chMax val="0"/>
          <dgm:chPref val="0"/>
          <dgm:bulletEnabled val="1"/>
        </dgm:presLayoutVars>
      </dgm:prSet>
      <dgm:spPr/>
    </dgm:pt>
    <dgm:pt modelId="{6CC47DDC-0A0A-48C1-8307-812ADF4995D4}" type="pres">
      <dgm:prSet presAssocID="{716FDF7C-FAE5-4D08-A185-215CC3C99D0D}" presName="Triangle" presStyleLbl="alignNode1" presStyleIdx="1" presStyleCnt="5"/>
      <dgm:spPr/>
    </dgm:pt>
    <dgm:pt modelId="{59535514-9B82-476F-B11C-ED3C17B4A099}" type="pres">
      <dgm:prSet presAssocID="{35747E47-9C62-4C71-920A-7DCC5632E4D2}" presName="sibTrans" presStyleCnt="0"/>
      <dgm:spPr/>
    </dgm:pt>
    <dgm:pt modelId="{55D6D128-9EB2-41A2-A2C2-21B18F6C0C40}" type="pres">
      <dgm:prSet presAssocID="{35747E47-9C62-4C71-920A-7DCC5632E4D2}" presName="space" presStyleCnt="0"/>
      <dgm:spPr/>
    </dgm:pt>
    <dgm:pt modelId="{9C9DF23C-55EA-4D32-A9F9-1B3B472AE19F}" type="pres">
      <dgm:prSet presAssocID="{4D571587-59E3-48B8-A772-486314D5C70B}" presName="composite" presStyleCnt="0"/>
      <dgm:spPr/>
    </dgm:pt>
    <dgm:pt modelId="{0072FA63-B4A1-49C2-B1EC-6290C67DD3C1}" type="pres">
      <dgm:prSet presAssocID="{4D571587-59E3-48B8-A772-486314D5C70B}" presName="LShape" presStyleLbl="alignNode1" presStyleIdx="2" presStyleCnt="5"/>
      <dgm:spPr/>
    </dgm:pt>
    <dgm:pt modelId="{C33A97AB-7D90-45C7-84D8-1FF28B3A24F0}" type="pres">
      <dgm:prSet presAssocID="{4D571587-59E3-48B8-A772-486314D5C70B}" presName="ParentText" presStyleLbl="revTx" presStyleIdx="1" presStyleCnt="3">
        <dgm:presLayoutVars>
          <dgm:chMax val="0"/>
          <dgm:chPref val="0"/>
          <dgm:bulletEnabled val="1"/>
        </dgm:presLayoutVars>
      </dgm:prSet>
      <dgm:spPr/>
    </dgm:pt>
    <dgm:pt modelId="{6AAD96CF-53EE-4BC9-889F-AA73A89808D6}" type="pres">
      <dgm:prSet presAssocID="{4D571587-59E3-48B8-A772-486314D5C70B}" presName="Triangle" presStyleLbl="alignNode1" presStyleIdx="3" presStyleCnt="5"/>
      <dgm:spPr/>
    </dgm:pt>
    <dgm:pt modelId="{E4E96FE2-DF57-4D00-8274-202FCDEA6AFF}" type="pres">
      <dgm:prSet presAssocID="{60CE737C-2A34-4653-8745-1A372C84E9DD}" presName="sibTrans" presStyleCnt="0"/>
      <dgm:spPr/>
    </dgm:pt>
    <dgm:pt modelId="{47339491-F278-4313-A4FE-6DDD8D8EDF02}" type="pres">
      <dgm:prSet presAssocID="{60CE737C-2A34-4653-8745-1A372C84E9DD}" presName="space" presStyleCnt="0"/>
      <dgm:spPr/>
    </dgm:pt>
    <dgm:pt modelId="{2965A3BE-3952-469C-88D0-3F92FE0AD4A6}" type="pres">
      <dgm:prSet presAssocID="{6259A779-F67A-4836-8119-3A5C5368D8EF}" presName="composite" presStyleCnt="0"/>
      <dgm:spPr/>
    </dgm:pt>
    <dgm:pt modelId="{A4A20F46-DFD0-4BD0-A324-6E8491BF5D23}" type="pres">
      <dgm:prSet presAssocID="{6259A779-F67A-4836-8119-3A5C5368D8EF}" presName="LShape" presStyleLbl="alignNode1" presStyleIdx="4" presStyleCnt="5"/>
      <dgm:spPr/>
    </dgm:pt>
    <dgm:pt modelId="{1B93A414-987C-4B59-9BC3-E4A2CD575FA6}" type="pres">
      <dgm:prSet presAssocID="{6259A779-F67A-4836-8119-3A5C5368D8EF}" presName="ParentText" presStyleLbl="revTx" presStyleIdx="2" presStyleCnt="3">
        <dgm:presLayoutVars>
          <dgm:chMax val="0"/>
          <dgm:chPref val="0"/>
          <dgm:bulletEnabled val="1"/>
        </dgm:presLayoutVars>
      </dgm:prSet>
      <dgm:spPr/>
    </dgm:pt>
  </dgm:ptLst>
  <dgm:cxnLst>
    <dgm:cxn modelId="{0CEFEA11-63CB-4608-A99D-6D6403A6D91C}" type="presOf" srcId="{4D571587-59E3-48B8-A772-486314D5C70B}" destId="{C33A97AB-7D90-45C7-84D8-1FF28B3A24F0}" srcOrd="0" destOrd="0" presId="urn:microsoft.com/office/officeart/2009/3/layout/StepUpProcess"/>
    <dgm:cxn modelId="{6D506A3D-207D-4EEC-AC03-C3616A5DB242}" srcId="{95E95643-8A39-4D9A-986D-AA940A9EBB8A}" destId="{716FDF7C-FAE5-4D08-A185-215CC3C99D0D}" srcOrd="0" destOrd="0" parTransId="{AD1DCA91-0A59-4677-B7A8-DEFCEB5600F1}" sibTransId="{35747E47-9C62-4C71-920A-7DCC5632E4D2}"/>
    <dgm:cxn modelId="{A7C02067-35F7-43EC-B4B3-EBFD515CF17C}" type="presOf" srcId="{6259A779-F67A-4836-8119-3A5C5368D8EF}" destId="{1B93A414-987C-4B59-9BC3-E4A2CD575FA6}" srcOrd="0" destOrd="0" presId="urn:microsoft.com/office/officeart/2009/3/layout/StepUpProcess"/>
    <dgm:cxn modelId="{9850B87A-03B2-4E5F-B7E8-3D6C5169F6CD}" srcId="{95E95643-8A39-4D9A-986D-AA940A9EBB8A}" destId="{6259A779-F67A-4836-8119-3A5C5368D8EF}" srcOrd="2" destOrd="0" parTransId="{0D7CB14F-EB4D-487D-9E4E-C12C9069BBF2}" sibTransId="{836DFA67-A114-47D2-A812-D8D061434B5D}"/>
    <dgm:cxn modelId="{3FF01FD0-1222-48E5-B030-0B9F6B24978E}" type="presOf" srcId="{95E95643-8A39-4D9A-986D-AA940A9EBB8A}" destId="{2F639A72-9D95-481F-A576-113F55D79E29}" srcOrd="0" destOrd="0" presId="urn:microsoft.com/office/officeart/2009/3/layout/StepUpProcess"/>
    <dgm:cxn modelId="{977E49E0-88E2-4BBC-84D4-BEC15CA95852}" srcId="{95E95643-8A39-4D9A-986D-AA940A9EBB8A}" destId="{4D571587-59E3-48B8-A772-486314D5C70B}" srcOrd="1" destOrd="0" parTransId="{5BC471EC-EAC2-4B32-A7BB-85854FB834CC}" sibTransId="{60CE737C-2A34-4653-8745-1A372C84E9DD}"/>
    <dgm:cxn modelId="{0EDDF8E2-1608-4E8D-B999-655BED01DB14}" type="presOf" srcId="{716FDF7C-FAE5-4D08-A185-215CC3C99D0D}" destId="{79E55951-FB62-4F94-8DA1-84A42E91C3F0}" srcOrd="0" destOrd="0" presId="urn:microsoft.com/office/officeart/2009/3/layout/StepUpProcess"/>
    <dgm:cxn modelId="{FD7092B0-0310-441C-B6E5-B995B9A40A05}" type="presParOf" srcId="{2F639A72-9D95-481F-A576-113F55D79E29}" destId="{156A337F-38B6-4C87-BE7F-9FEAEFBE9640}" srcOrd="0" destOrd="0" presId="urn:microsoft.com/office/officeart/2009/3/layout/StepUpProcess"/>
    <dgm:cxn modelId="{267B0399-E091-4CD2-A0AC-B0DB26A79F3A}" type="presParOf" srcId="{156A337F-38B6-4C87-BE7F-9FEAEFBE9640}" destId="{3D2F6539-B807-4DA1-8BAF-D679DF1A8E04}" srcOrd="0" destOrd="0" presId="urn:microsoft.com/office/officeart/2009/3/layout/StepUpProcess"/>
    <dgm:cxn modelId="{EB39196C-D168-4851-A9D8-F573A7340144}" type="presParOf" srcId="{156A337F-38B6-4C87-BE7F-9FEAEFBE9640}" destId="{79E55951-FB62-4F94-8DA1-84A42E91C3F0}" srcOrd="1" destOrd="0" presId="urn:microsoft.com/office/officeart/2009/3/layout/StepUpProcess"/>
    <dgm:cxn modelId="{3782FB8E-2125-4868-A0B8-026C018B72A7}" type="presParOf" srcId="{156A337F-38B6-4C87-BE7F-9FEAEFBE9640}" destId="{6CC47DDC-0A0A-48C1-8307-812ADF4995D4}" srcOrd="2" destOrd="0" presId="urn:microsoft.com/office/officeart/2009/3/layout/StepUpProcess"/>
    <dgm:cxn modelId="{B6A332FD-1192-4E3D-8ABD-08A466C77C79}" type="presParOf" srcId="{2F639A72-9D95-481F-A576-113F55D79E29}" destId="{59535514-9B82-476F-B11C-ED3C17B4A099}" srcOrd="1" destOrd="0" presId="urn:microsoft.com/office/officeart/2009/3/layout/StepUpProcess"/>
    <dgm:cxn modelId="{1EF04495-9153-42CA-9CCB-CFD4EC29325F}" type="presParOf" srcId="{59535514-9B82-476F-B11C-ED3C17B4A099}" destId="{55D6D128-9EB2-41A2-A2C2-21B18F6C0C40}" srcOrd="0" destOrd="0" presId="urn:microsoft.com/office/officeart/2009/3/layout/StepUpProcess"/>
    <dgm:cxn modelId="{0A50B3EA-9F84-4503-9C52-507CBED8CD06}" type="presParOf" srcId="{2F639A72-9D95-481F-A576-113F55D79E29}" destId="{9C9DF23C-55EA-4D32-A9F9-1B3B472AE19F}" srcOrd="2" destOrd="0" presId="urn:microsoft.com/office/officeart/2009/3/layout/StepUpProcess"/>
    <dgm:cxn modelId="{CADF5FD7-D2AC-47DC-B98A-03E363163848}" type="presParOf" srcId="{9C9DF23C-55EA-4D32-A9F9-1B3B472AE19F}" destId="{0072FA63-B4A1-49C2-B1EC-6290C67DD3C1}" srcOrd="0" destOrd="0" presId="urn:microsoft.com/office/officeart/2009/3/layout/StepUpProcess"/>
    <dgm:cxn modelId="{ACD7E35E-41E0-48F6-BB44-90D032FBFCAF}" type="presParOf" srcId="{9C9DF23C-55EA-4D32-A9F9-1B3B472AE19F}" destId="{C33A97AB-7D90-45C7-84D8-1FF28B3A24F0}" srcOrd="1" destOrd="0" presId="urn:microsoft.com/office/officeart/2009/3/layout/StepUpProcess"/>
    <dgm:cxn modelId="{D436FD94-153C-4123-9249-D32FA5986111}" type="presParOf" srcId="{9C9DF23C-55EA-4D32-A9F9-1B3B472AE19F}" destId="{6AAD96CF-53EE-4BC9-889F-AA73A89808D6}" srcOrd="2" destOrd="0" presId="urn:microsoft.com/office/officeart/2009/3/layout/StepUpProcess"/>
    <dgm:cxn modelId="{EFA1F1B4-5E27-4330-80B8-6686FDA46ACA}" type="presParOf" srcId="{2F639A72-9D95-481F-A576-113F55D79E29}" destId="{E4E96FE2-DF57-4D00-8274-202FCDEA6AFF}" srcOrd="3" destOrd="0" presId="urn:microsoft.com/office/officeart/2009/3/layout/StepUpProcess"/>
    <dgm:cxn modelId="{F2D99667-7113-47F6-BE04-21E2B5B13561}" type="presParOf" srcId="{E4E96FE2-DF57-4D00-8274-202FCDEA6AFF}" destId="{47339491-F278-4313-A4FE-6DDD8D8EDF02}" srcOrd="0" destOrd="0" presId="urn:microsoft.com/office/officeart/2009/3/layout/StepUpProcess"/>
    <dgm:cxn modelId="{FEE103A7-68D4-419D-BA6D-065F45A2FF3A}" type="presParOf" srcId="{2F639A72-9D95-481F-A576-113F55D79E29}" destId="{2965A3BE-3952-469C-88D0-3F92FE0AD4A6}" srcOrd="4" destOrd="0" presId="urn:microsoft.com/office/officeart/2009/3/layout/StepUpProcess"/>
    <dgm:cxn modelId="{8A344F51-ED0A-42E0-9209-60911224612D}" type="presParOf" srcId="{2965A3BE-3952-469C-88D0-3F92FE0AD4A6}" destId="{A4A20F46-DFD0-4BD0-A324-6E8491BF5D23}" srcOrd="0" destOrd="0" presId="urn:microsoft.com/office/officeart/2009/3/layout/StepUpProcess"/>
    <dgm:cxn modelId="{5AE6EBCE-50CC-414A-B738-BECB401DF3C9}" type="presParOf" srcId="{2965A3BE-3952-469C-88D0-3F92FE0AD4A6}" destId="{1B93A414-987C-4B59-9BC3-E4A2CD575FA6}"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0C90E4-DFA2-4661-A7D8-E36C3DF3810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B76C8D1B-459F-4417-93C5-985D3D41B6F8}">
      <dgm:prSet phldrT="[Text]"/>
      <dgm:spPr/>
      <dgm:t>
        <a:bodyPr/>
        <a:lstStyle/>
        <a:p>
          <a:r>
            <a:rPr lang="en-US"/>
            <a:t>Collaboration </a:t>
          </a:r>
        </a:p>
      </dgm:t>
    </dgm:pt>
    <dgm:pt modelId="{7319D400-B241-4E8F-8F70-AD6A786FC622}" type="parTrans" cxnId="{194448ED-AF84-443F-B18A-971F509C6772}">
      <dgm:prSet/>
      <dgm:spPr/>
      <dgm:t>
        <a:bodyPr/>
        <a:lstStyle/>
        <a:p>
          <a:endParaRPr lang="en-US"/>
        </a:p>
      </dgm:t>
    </dgm:pt>
    <dgm:pt modelId="{5D9F948C-BA36-49F2-94CB-10F966748673}" type="sibTrans" cxnId="{194448ED-AF84-443F-B18A-971F509C6772}">
      <dgm:prSet/>
      <dgm:spPr/>
      <dgm:t>
        <a:bodyPr/>
        <a:lstStyle/>
        <a:p>
          <a:endParaRPr lang="en-US"/>
        </a:p>
      </dgm:t>
    </dgm:pt>
    <dgm:pt modelId="{463B5B0A-DAE4-4524-8D9F-7FD627C6A65D}">
      <dgm:prSet phldrT="[Text]"/>
      <dgm:spPr/>
      <dgm:t>
        <a:bodyPr/>
        <a:lstStyle/>
        <a:p>
          <a:r>
            <a:rPr lang="en-US"/>
            <a:t>Predictability </a:t>
          </a:r>
        </a:p>
      </dgm:t>
    </dgm:pt>
    <dgm:pt modelId="{D018FD82-B6D6-4460-AD0D-5CC85AE3DFE6}" type="parTrans" cxnId="{7D792987-2288-4D2B-8D9D-D4D9179B1723}">
      <dgm:prSet/>
      <dgm:spPr/>
      <dgm:t>
        <a:bodyPr/>
        <a:lstStyle/>
        <a:p>
          <a:endParaRPr lang="en-US"/>
        </a:p>
      </dgm:t>
    </dgm:pt>
    <dgm:pt modelId="{5F695C7D-1A1B-4331-A982-2F456218FF11}" type="sibTrans" cxnId="{7D792987-2288-4D2B-8D9D-D4D9179B1723}">
      <dgm:prSet/>
      <dgm:spPr/>
      <dgm:t>
        <a:bodyPr/>
        <a:lstStyle/>
        <a:p>
          <a:endParaRPr lang="en-US"/>
        </a:p>
      </dgm:t>
    </dgm:pt>
    <dgm:pt modelId="{2D7D1AAC-54F6-4FE7-9909-9839FB2DDAF5}">
      <dgm:prSet phldrT="[Text]"/>
      <dgm:spPr/>
      <dgm:t>
        <a:bodyPr/>
        <a:lstStyle/>
        <a:p>
          <a:r>
            <a:rPr lang="en-US"/>
            <a:t>Requirements Clarity</a:t>
          </a:r>
        </a:p>
      </dgm:t>
    </dgm:pt>
    <dgm:pt modelId="{61201A2C-0A7B-42BF-A408-543DE609DF11}" type="parTrans" cxnId="{65D1A894-98D5-4870-8F7D-7123E486FBD7}">
      <dgm:prSet/>
      <dgm:spPr/>
      <dgm:t>
        <a:bodyPr/>
        <a:lstStyle/>
        <a:p>
          <a:endParaRPr lang="en-US"/>
        </a:p>
      </dgm:t>
    </dgm:pt>
    <dgm:pt modelId="{16D2BF14-5822-4C6E-9C7D-D0A7D3C68C13}" type="sibTrans" cxnId="{65D1A894-98D5-4870-8F7D-7123E486FBD7}">
      <dgm:prSet/>
      <dgm:spPr/>
      <dgm:t>
        <a:bodyPr/>
        <a:lstStyle/>
        <a:p>
          <a:endParaRPr lang="en-US"/>
        </a:p>
      </dgm:t>
    </dgm:pt>
    <dgm:pt modelId="{29441C05-F20D-4868-B88F-872CCF556176}">
      <dgm:prSet phldrT="[Text]"/>
      <dgm:spPr/>
      <dgm:t>
        <a:bodyPr/>
        <a:lstStyle/>
        <a:p>
          <a:r>
            <a:rPr lang="en-US"/>
            <a:t>Quality</a:t>
          </a:r>
        </a:p>
      </dgm:t>
    </dgm:pt>
    <dgm:pt modelId="{D6607D1A-EB72-43D0-A90F-B9DEAEF3DEE0}" type="parTrans" cxnId="{D2135DFB-BAE8-42C1-9FFD-066D9000AB17}">
      <dgm:prSet/>
      <dgm:spPr/>
      <dgm:t>
        <a:bodyPr/>
        <a:lstStyle/>
        <a:p>
          <a:endParaRPr lang="en-US"/>
        </a:p>
      </dgm:t>
    </dgm:pt>
    <dgm:pt modelId="{DC0BE184-83A5-4828-A5E9-69CE712D8DFB}" type="sibTrans" cxnId="{D2135DFB-BAE8-42C1-9FFD-066D9000AB17}">
      <dgm:prSet/>
      <dgm:spPr/>
      <dgm:t>
        <a:bodyPr/>
        <a:lstStyle/>
        <a:p>
          <a:endParaRPr lang="en-US"/>
        </a:p>
      </dgm:t>
    </dgm:pt>
    <dgm:pt modelId="{9A594B4B-F5CA-4185-AA94-F806A6518472}" type="pres">
      <dgm:prSet presAssocID="{360C90E4-DFA2-4661-A7D8-E36C3DF38105}" presName="diagram" presStyleCnt="0">
        <dgm:presLayoutVars>
          <dgm:dir/>
          <dgm:resizeHandles val="exact"/>
        </dgm:presLayoutVars>
      </dgm:prSet>
      <dgm:spPr/>
    </dgm:pt>
    <dgm:pt modelId="{CEA565EB-7514-4100-8C6E-C84FBA226E81}" type="pres">
      <dgm:prSet presAssocID="{B76C8D1B-459F-4417-93C5-985D3D41B6F8}" presName="node" presStyleLbl="node1" presStyleIdx="0" presStyleCnt="4">
        <dgm:presLayoutVars>
          <dgm:bulletEnabled val="1"/>
        </dgm:presLayoutVars>
      </dgm:prSet>
      <dgm:spPr/>
    </dgm:pt>
    <dgm:pt modelId="{8813E3CE-A99E-408D-B802-97C62855A634}" type="pres">
      <dgm:prSet presAssocID="{5D9F948C-BA36-49F2-94CB-10F966748673}" presName="sibTrans" presStyleCnt="0"/>
      <dgm:spPr/>
    </dgm:pt>
    <dgm:pt modelId="{528BE174-19A8-49E4-AFE1-83FAEFB22DAA}" type="pres">
      <dgm:prSet presAssocID="{463B5B0A-DAE4-4524-8D9F-7FD627C6A65D}" presName="node" presStyleLbl="node1" presStyleIdx="1" presStyleCnt="4">
        <dgm:presLayoutVars>
          <dgm:bulletEnabled val="1"/>
        </dgm:presLayoutVars>
      </dgm:prSet>
      <dgm:spPr/>
    </dgm:pt>
    <dgm:pt modelId="{29D47BCC-797D-4A83-8AD1-04514F1D9762}" type="pres">
      <dgm:prSet presAssocID="{5F695C7D-1A1B-4331-A982-2F456218FF11}" presName="sibTrans" presStyleCnt="0"/>
      <dgm:spPr/>
    </dgm:pt>
    <dgm:pt modelId="{8F7FAE3E-EB41-40E0-AA78-C4224C49D6FF}" type="pres">
      <dgm:prSet presAssocID="{2D7D1AAC-54F6-4FE7-9909-9839FB2DDAF5}" presName="node" presStyleLbl="node1" presStyleIdx="2" presStyleCnt="4">
        <dgm:presLayoutVars>
          <dgm:bulletEnabled val="1"/>
        </dgm:presLayoutVars>
      </dgm:prSet>
      <dgm:spPr/>
    </dgm:pt>
    <dgm:pt modelId="{E06F6AA8-FB5C-4039-9E88-5755EB4A085B}" type="pres">
      <dgm:prSet presAssocID="{16D2BF14-5822-4C6E-9C7D-D0A7D3C68C13}" presName="sibTrans" presStyleCnt="0"/>
      <dgm:spPr/>
    </dgm:pt>
    <dgm:pt modelId="{4DD4CC35-9102-4324-8E3B-3ABFEF74BA45}" type="pres">
      <dgm:prSet presAssocID="{29441C05-F20D-4868-B88F-872CCF556176}" presName="node" presStyleLbl="node1" presStyleIdx="3" presStyleCnt="4">
        <dgm:presLayoutVars>
          <dgm:bulletEnabled val="1"/>
        </dgm:presLayoutVars>
      </dgm:prSet>
      <dgm:spPr/>
    </dgm:pt>
  </dgm:ptLst>
  <dgm:cxnLst>
    <dgm:cxn modelId="{F12CA600-09F4-49AD-B2F8-82A358A5A1AD}" type="presOf" srcId="{B76C8D1B-459F-4417-93C5-985D3D41B6F8}" destId="{CEA565EB-7514-4100-8C6E-C84FBA226E81}" srcOrd="0" destOrd="0" presId="urn:microsoft.com/office/officeart/2005/8/layout/default"/>
    <dgm:cxn modelId="{D9E58653-687B-47F5-9C74-4798168885AB}" type="presOf" srcId="{29441C05-F20D-4868-B88F-872CCF556176}" destId="{4DD4CC35-9102-4324-8E3B-3ABFEF74BA45}" srcOrd="0" destOrd="0" presId="urn:microsoft.com/office/officeart/2005/8/layout/default"/>
    <dgm:cxn modelId="{F0F87384-07AD-4FB1-941F-44DC6CDC8556}" type="presOf" srcId="{463B5B0A-DAE4-4524-8D9F-7FD627C6A65D}" destId="{528BE174-19A8-49E4-AFE1-83FAEFB22DAA}" srcOrd="0" destOrd="0" presId="urn:microsoft.com/office/officeart/2005/8/layout/default"/>
    <dgm:cxn modelId="{7D792987-2288-4D2B-8D9D-D4D9179B1723}" srcId="{360C90E4-DFA2-4661-A7D8-E36C3DF38105}" destId="{463B5B0A-DAE4-4524-8D9F-7FD627C6A65D}" srcOrd="1" destOrd="0" parTransId="{D018FD82-B6D6-4460-AD0D-5CC85AE3DFE6}" sibTransId="{5F695C7D-1A1B-4331-A982-2F456218FF11}"/>
    <dgm:cxn modelId="{65D1A894-98D5-4870-8F7D-7123E486FBD7}" srcId="{360C90E4-DFA2-4661-A7D8-E36C3DF38105}" destId="{2D7D1AAC-54F6-4FE7-9909-9839FB2DDAF5}" srcOrd="2" destOrd="0" parTransId="{61201A2C-0A7B-42BF-A408-543DE609DF11}" sibTransId="{16D2BF14-5822-4C6E-9C7D-D0A7D3C68C13}"/>
    <dgm:cxn modelId="{194448ED-AF84-443F-B18A-971F509C6772}" srcId="{360C90E4-DFA2-4661-A7D8-E36C3DF38105}" destId="{B76C8D1B-459F-4417-93C5-985D3D41B6F8}" srcOrd="0" destOrd="0" parTransId="{7319D400-B241-4E8F-8F70-AD6A786FC622}" sibTransId="{5D9F948C-BA36-49F2-94CB-10F966748673}"/>
    <dgm:cxn modelId="{98E7E2F8-34D1-4696-93A2-17E36AC7ACB1}" type="presOf" srcId="{360C90E4-DFA2-4661-A7D8-E36C3DF38105}" destId="{9A594B4B-F5CA-4185-AA94-F806A6518472}" srcOrd="0" destOrd="0" presId="urn:microsoft.com/office/officeart/2005/8/layout/default"/>
    <dgm:cxn modelId="{E38EDDF9-CE63-44BD-8D8B-E31D49CA8392}" type="presOf" srcId="{2D7D1AAC-54F6-4FE7-9909-9839FB2DDAF5}" destId="{8F7FAE3E-EB41-40E0-AA78-C4224C49D6FF}" srcOrd="0" destOrd="0" presId="urn:microsoft.com/office/officeart/2005/8/layout/default"/>
    <dgm:cxn modelId="{D2135DFB-BAE8-42C1-9FFD-066D9000AB17}" srcId="{360C90E4-DFA2-4661-A7D8-E36C3DF38105}" destId="{29441C05-F20D-4868-B88F-872CCF556176}" srcOrd="3" destOrd="0" parTransId="{D6607D1A-EB72-43D0-A90F-B9DEAEF3DEE0}" sibTransId="{DC0BE184-83A5-4828-A5E9-69CE712D8DFB}"/>
    <dgm:cxn modelId="{72444845-AFB2-4C36-9148-8097742BDEAD}" type="presParOf" srcId="{9A594B4B-F5CA-4185-AA94-F806A6518472}" destId="{CEA565EB-7514-4100-8C6E-C84FBA226E81}" srcOrd="0" destOrd="0" presId="urn:microsoft.com/office/officeart/2005/8/layout/default"/>
    <dgm:cxn modelId="{326E5C13-97CF-4B00-930B-941F115AF873}" type="presParOf" srcId="{9A594B4B-F5CA-4185-AA94-F806A6518472}" destId="{8813E3CE-A99E-408D-B802-97C62855A634}" srcOrd="1" destOrd="0" presId="urn:microsoft.com/office/officeart/2005/8/layout/default"/>
    <dgm:cxn modelId="{1AAC9D7B-FDCD-4333-998A-2E4A664E78DF}" type="presParOf" srcId="{9A594B4B-F5CA-4185-AA94-F806A6518472}" destId="{528BE174-19A8-49E4-AFE1-83FAEFB22DAA}" srcOrd="2" destOrd="0" presId="urn:microsoft.com/office/officeart/2005/8/layout/default"/>
    <dgm:cxn modelId="{FEE0C016-8D4C-4422-9A43-EF23E30C1BCF}" type="presParOf" srcId="{9A594B4B-F5CA-4185-AA94-F806A6518472}" destId="{29D47BCC-797D-4A83-8AD1-04514F1D9762}" srcOrd="3" destOrd="0" presId="urn:microsoft.com/office/officeart/2005/8/layout/default"/>
    <dgm:cxn modelId="{286590A4-5AED-47F3-B83F-B0491616BFD4}" type="presParOf" srcId="{9A594B4B-F5CA-4185-AA94-F806A6518472}" destId="{8F7FAE3E-EB41-40E0-AA78-C4224C49D6FF}" srcOrd="4" destOrd="0" presId="urn:microsoft.com/office/officeart/2005/8/layout/default"/>
    <dgm:cxn modelId="{2AAE1691-276B-4B04-99FF-5C23301A9A48}" type="presParOf" srcId="{9A594B4B-F5CA-4185-AA94-F806A6518472}" destId="{E06F6AA8-FB5C-4039-9E88-5755EB4A085B}" srcOrd="5" destOrd="0" presId="urn:microsoft.com/office/officeart/2005/8/layout/default"/>
    <dgm:cxn modelId="{4D0F2933-666F-4554-821D-CF688654DFAD}" type="presParOf" srcId="{9A594B4B-F5CA-4185-AA94-F806A6518472}" destId="{4DD4CC35-9102-4324-8E3B-3ABFEF74BA45}" srcOrd="6" destOrd="0" presId="urn:microsoft.com/office/officeart/2005/8/layout/defaul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FC2EBD-6CFC-4892-B24D-D55FF26B38E3}" type="doc">
      <dgm:prSet loTypeId="urn:microsoft.com/office/officeart/2005/8/layout/default" loCatId="list" qsTypeId="urn:microsoft.com/office/officeart/2005/8/quickstyle/simple1" qsCatId="simple" csTypeId="urn:microsoft.com/office/officeart/2005/8/colors/accent1_1" csCatId="accent1" phldr="1"/>
      <dgm:spPr/>
      <dgm:t>
        <a:bodyPr/>
        <a:lstStyle/>
        <a:p>
          <a:endParaRPr lang="en-US"/>
        </a:p>
      </dgm:t>
    </dgm:pt>
    <dgm:pt modelId="{ECAB7C72-A757-4F3E-A6C7-D96B22E9B036}">
      <dgm:prSet/>
      <dgm:spPr/>
      <dgm:t>
        <a:bodyPr/>
        <a:lstStyle/>
        <a:p>
          <a:r>
            <a:rPr lang="en-US"/>
            <a:t>BDD is not for testing</a:t>
          </a:r>
        </a:p>
      </dgm:t>
    </dgm:pt>
    <dgm:pt modelId="{CBC64054-6673-407A-A6A7-4DAD7AE2314A}" type="parTrans" cxnId="{CD19D124-0D93-4ED0-8EF8-7AAFE00ED413}">
      <dgm:prSet/>
      <dgm:spPr/>
      <dgm:t>
        <a:bodyPr/>
        <a:lstStyle/>
        <a:p>
          <a:endParaRPr lang="en-US"/>
        </a:p>
      </dgm:t>
    </dgm:pt>
    <dgm:pt modelId="{B8D8D523-7E0F-4214-AE80-2FC728800E3F}" type="sibTrans" cxnId="{CD19D124-0D93-4ED0-8EF8-7AAFE00ED413}">
      <dgm:prSet/>
      <dgm:spPr/>
      <dgm:t>
        <a:bodyPr/>
        <a:lstStyle/>
        <a:p>
          <a:endParaRPr lang="en-US"/>
        </a:p>
      </dgm:t>
    </dgm:pt>
    <dgm:pt modelId="{41E35BF6-836A-422B-9458-E57B0CE88EA6}">
      <dgm:prSet/>
      <dgm:spPr/>
      <dgm:t>
        <a:bodyPr/>
        <a:lstStyle/>
        <a:p>
          <a:r>
            <a:rPr lang="en-US"/>
            <a:t>BDD doesn't require a tool </a:t>
          </a:r>
        </a:p>
      </dgm:t>
    </dgm:pt>
    <dgm:pt modelId="{116F6EBC-EF8B-4F27-82E5-1C96315CB67D}" type="parTrans" cxnId="{8F668609-ACC4-4CF3-9704-5E978753DA75}">
      <dgm:prSet/>
      <dgm:spPr/>
      <dgm:t>
        <a:bodyPr/>
        <a:lstStyle/>
        <a:p>
          <a:endParaRPr lang="en-US"/>
        </a:p>
      </dgm:t>
    </dgm:pt>
    <dgm:pt modelId="{550E395C-E803-4B31-8C1F-D7929E8B8814}" type="sibTrans" cxnId="{8F668609-ACC4-4CF3-9704-5E978753DA75}">
      <dgm:prSet/>
      <dgm:spPr/>
      <dgm:t>
        <a:bodyPr/>
        <a:lstStyle/>
        <a:p>
          <a:endParaRPr lang="en-US"/>
        </a:p>
      </dgm:t>
    </dgm:pt>
    <dgm:pt modelId="{1E6EC000-9A1C-406B-8476-E482959F078C}">
      <dgm:prSet/>
      <dgm:spPr/>
      <dgm:t>
        <a:bodyPr/>
        <a:lstStyle/>
        <a:p>
          <a:r>
            <a:rPr lang="en-US"/>
            <a:t>tools are for automation</a:t>
          </a:r>
        </a:p>
      </dgm:t>
    </dgm:pt>
    <dgm:pt modelId="{38359CAF-2BFD-4183-8214-94398AF26E2A}" type="parTrans" cxnId="{4273D2F4-8035-4B17-8C51-ED4945B943C2}">
      <dgm:prSet/>
      <dgm:spPr/>
      <dgm:t>
        <a:bodyPr/>
        <a:lstStyle/>
        <a:p>
          <a:endParaRPr lang="en-US"/>
        </a:p>
      </dgm:t>
    </dgm:pt>
    <dgm:pt modelId="{3C65F083-9F1B-4497-B32B-9F67E227AC76}" type="sibTrans" cxnId="{4273D2F4-8035-4B17-8C51-ED4945B943C2}">
      <dgm:prSet/>
      <dgm:spPr/>
      <dgm:t>
        <a:bodyPr/>
        <a:lstStyle/>
        <a:p>
          <a:endParaRPr lang="en-US"/>
        </a:p>
      </dgm:t>
    </dgm:pt>
    <dgm:pt modelId="{13337150-898E-4D49-A410-61C7049FF674}">
      <dgm:prSet/>
      <dgm:spPr/>
      <dgm:t>
        <a:bodyPr/>
        <a:lstStyle/>
        <a:p>
          <a:r>
            <a:rPr lang="en-US"/>
            <a:t>Test are just an outcome</a:t>
          </a:r>
        </a:p>
        <a:p>
          <a:endParaRPr lang="en-US"/>
        </a:p>
      </dgm:t>
    </dgm:pt>
    <dgm:pt modelId="{BB0A1A0D-0CC7-4DCB-8EEC-F6F038B6A5D7}" type="parTrans" cxnId="{ABCC4F26-EFFC-48AB-A9C5-F36AAC411665}">
      <dgm:prSet/>
      <dgm:spPr/>
      <dgm:t>
        <a:bodyPr/>
        <a:lstStyle/>
        <a:p>
          <a:endParaRPr lang="en-US"/>
        </a:p>
      </dgm:t>
    </dgm:pt>
    <dgm:pt modelId="{DCEF8E25-2E8D-435D-A51D-1B5935426166}" type="sibTrans" cxnId="{ABCC4F26-EFFC-48AB-A9C5-F36AAC411665}">
      <dgm:prSet/>
      <dgm:spPr/>
      <dgm:t>
        <a:bodyPr/>
        <a:lstStyle/>
        <a:p>
          <a:endParaRPr lang="en-US"/>
        </a:p>
      </dgm:t>
    </dgm:pt>
    <dgm:pt modelId="{2C6E1D06-E7A2-407F-9FA9-FE2D3E230D6B}">
      <dgm:prSet/>
      <dgm:spPr/>
      <dgm:t>
        <a:bodyPr/>
        <a:lstStyle/>
        <a:p>
          <a:r>
            <a:rPr lang="en-US"/>
            <a:t>Just by Using Cucumber doesn't mean you are BDD</a:t>
          </a:r>
        </a:p>
      </dgm:t>
    </dgm:pt>
    <dgm:pt modelId="{B71E4A88-6B64-4B83-86D2-F1A58FF2D724}" type="parTrans" cxnId="{4CFEF57D-C850-45F2-9FBD-BA161B67F4FF}">
      <dgm:prSet/>
      <dgm:spPr/>
      <dgm:t>
        <a:bodyPr/>
        <a:lstStyle/>
        <a:p>
          <a:endParaRPr lang="en-US"/>
        </a:p>
      </dgm:t>
    </dgm:pt>
    <dgm:pt modelId="{0503F12B-D9B0-4AB9-8107-2DA173AC59FF}" type="sibTrans" cxnId="{4CFEF57D-C850-45F2-9FBD-BA161B67F4FF}">
      <dgm:prSet/>
      <dgm:spPr/>
      <dgm:t>
        <a:bodyPr/>
        <a:lstStyle/>
        <a:p>
          <a:endParaRPr lang="en-US"/>
        </a:p>
      </dgm:t>
    </dgm:pt>
    <dgm:pt modelId="{4D0FD57C-4AFF-49C6-86C0-99B9FB8011D3}">
      <dgm:prSet/>
      <dgm:spPr/>
      <dgm:t>
        <a:bodyPr/>
        <a:lstStyle/>
        <a:p>
          <a:r>
            <a:rPr lang="en-US"/>
            <a:t>Its not about Given When Then</a:t>
          </a:r>
        </a:p>
      </dgm:t>
    </dgm:pt>
    <dgm:pt modelId="{6F93B953-DEAA-4DD0-B235-2207B280C013}" type="parTrans" cxnId="{A2FD8138-93B8-48DE-9824-EB8C9F26E474}">
      <dgm:prSet/>
      <dgm:spPr/>
      <dgm:t>
        <a:bodyPr/>
        <a:lstStyle/>
        <a:p>
          <a:endParaRPr lang="en-US"/>
        </a:p>
      </dgm:t>
    </dgm:pt>
    <dgm:pt modelId="{34544D15-15E3-4687-B820-FC72FBF3177C}" type="sibTrans" cxnId="{A2FD8138-93B8-48DE-9824-EB8C9F26E474}">
      <dgm:prSet/>
      <dgm:spPr/>
      <dgm:t>
        <a:bodyPr/>
        <a:lstStyle/>
        <a:p>
          <a:endParaRPr lang="en-US"/>
        </a:p>
      </dgm:t>
    </dgm:pt>
    <dgm:pt modelId="{6525060E-37D1-490E-8299-F34E76637055}" type="pres">
      <dgm:prSet presAssocID="{34FC2EBD-6CFC-4892-B24D-D55FF26B38E3}" presName="diagram" presStyleCnt="0">
        <dgm:presLayoutVars>
          <dgm:dir/>
          <dgm:resizeHandles val="exact"/>
        </dgm:presLayoutVars>
      </dgm:prSet>
      <dgm:spPr/>
    </dgm:pt>
    <dgm:pt modelId="{45C5F8EC-5F30-480A-93A7-553CD1D0BD29}" type="pres">
      <dgm:prSet presAssocID="{ECAB7C72-A757-4F3E-A6C7-D96B22E9B036}" presName="node" presStyleLbl="node1" presStyleIdx="0" presStyleCnt="3">
        <dgm:presLayoutVars>
          <dgm:bulletEnabled val="1"/>
        </dgm:presLayoutVars>
      </dgm:prSet>
      <dgm:spPr/>
    </dgm:pt>
    <dgm:pt modelId="{B6B36997-506A-4327-A0DE-ACB2850FC076}" type="pres">
      <dgm:prSet presAssocID="{B8D8D523-7E0F-4214-AE80-2FC728800E3F}" presName="sibTrans" presStyleCnt="0"/>
      <dgm:spPr/>
    </dgm:pt>
    <dgm:pt modelId="{A57FDC14-34E4-4EF9-94FA-914A77EC2BE1}" type="pres">
      <dgm:prSet presAssocID="{41E35BF6-836A-422B-9458-E57B0CE88EA6}" presName="node" presStyleLbl="node1" presStyleIdx="1" presStyleCnt="3">
        <dgm:presLayoutVars>
          <dgm:bulletEnabled val="1"/>
        </dgm:presLayoutVars>
      </dgm:prSet>
      <dgm:spPr/>
    </dgm:pt>
    <dgm:pt modelId="{C45F99B0-7D21-4436-B979-107571570678}" type="pres">
      <dgm:prSet presAssocID="{550E395C-E803-4B31-8C1F-D7929E8B8814}" presName="sibTrans" presStyleCnt="0"/>
      <dgm:spPr/>
    </dgm:pt>
    <dgm:pt modelId="{0BCA31EE-57B4-436A-A7CE-C22FECA3D206}" type="pres">
      <dgm:prSet presAssocID="{2C6E1D06-E7A2-407F-9FA9-FE2D3E230D6B}" presName="node" presStyleLbl="node1" presStyleIdx="2" presStyleCnt="3">
        <dgm:presLayoutVars>
          <dgm:bulletEnabled val="1"/>
        </dgm:presLayoutVars>
      </dgm:prSet>
      <dgm:spPr/>
    </dgm:pt>
  </dgm:ptLst>
  <dgm:cxnLst>
    <dgm:cxn modelId="{301E1F03-3CC6-424C-96CF-0C95FBB32290}" type="presOf" srcId="{13337150-898E-4D49-A410-61C7049FF674}" destId="{45C5F8EC-5F30-480A-93A7-553CD1D0BD29}" srcOrd="0" destOrd="1" presId="urn:microsoft.com/office/officeart/2005/8/layout/default"/>
    <dgm:cxn modelId="{8F668609-ACC4-4CF3-9704-5E978753DA75}" srcId="{34FC2EBD-6CFC-4892-B24D-D55FF26B38E3}" destId="{41E35BF6-836A-422B-9458-E57B0CE88EA6}" srcOrd="1" destOrd="0" parTransId="{116F6EBC-EF8B-4F27-82E5-1C96315CB67D}" sibTransId="{550E395C-E803-4B31-8C1F-D7929E8B8814}"/>
    <dgm:cxn modelId="{79BB6C0E-1E03-4A00-B067-43C218DC489F}" type="presOf" srcId="{34FC2EBD-6CFC-4892-B24D-D55FF26B38E3}" destId="{6525060E-37D1-490E-8299-F34E76637055}" srcOrd="0" destOrd="0" presId="urn:microsoft.com/office/officeart/2005/8/layout/default"/>
    <dgm:cxn modelId="{CD19D124-0D93-4ED0-8EF8-7AAFE00ED413}" srcId="{34FC2EBD-6CFC-4892-B24D-D55FF26B38E3}" destId="{ECAB7C72-A757-4F3E-A6C7-D96B22E9B036}" srcOrd="0" destOrd="0" parTransId="{CBC64054-6673-407A-A6A7-4DAD7AE2314A}" sibTransId="{B8D8D523-7E0F-4214-AE80-2FC728800E3F}"/>
    <dgm:cxn modelId="{ABCC4F26-EFFC-48AB-A9C5-F36AAC411665}" srcId="{ECAB7C72-A757-4F3E-A6C7-D96B22E9B036}" destId="{13337150-898E-4D49-A410-61C7049FF674}" srcOrd="0" destOrd="0" parTransId="{BB0A1A0D-0CC7-4DCB-8EEC-F6F038B6A5D7}" sibTransId="{DCEF8E25-2E8D-435D-A51D-1B5935426166}"/>
    <dgm:cxn modelId="{A2FD8138-93B8-48DE-9824-EB8C9F26E474}" srcId="{2C6E1D06-E7A2-407F-9FA9-FE2D3E230D6B}" destId="{4D0FD57C-4AFF-49C6-86C0-99B9FB8011D3}" srcOrd="0" destOrd="0" parTransId="{6F93B953-DEAA-4DD0-B235-2207B280C013}" sibTransId="{34544D15-15E3-4687-B820-FC72FBF3177C}"/>
    <dgm:cxn modelId="{243AA941-559F-4749-9450-4A7F01F6BC44}" type="presOf" srcId="{1E6EC000-9A1C-406B-8476-E482959F078C}" destId="{A57FDC14-34E4-4EF9-94FA-914A77EC2BE1}" srcOrd="0" destOrd="1" presId="urn:microsoft.com/office/officeart/2005/8/layout/default"/>
    <dgm:cxn modelId="{AEEA0645-FA6D-42B9-B2E3-495CAFE8DBF2}" type="presOf" srcId="{ECAB7C72-A757-4F3E-A6C7-D96B22E9B036}" destId="{45C5F8EC-5F30-480A-93A7-553CD1D0BD29}" srcOrd="0" destOrd="0" presId="urn:microsoft.com/office/officeart/2005/8/layout/default"/>
    <dgm:cxn modelId="{4CFEF57D-C850-45F2-9FBD-BA161B67F4FF}" srcId="{34FC2EBD-6CFC-4892-B24D-D55FF26B38E3}" destId="{2C6E1D06-E7A2-407F-9FA9-FE2D3E230D6B}" srcOrd="2" destOrd="0" parTransId="{B71E4A88-6B64-4B83-86D2-F1A58FF2D724}" sibTransId="{0503F12B-D9B0-4AB9-8107-2DA173AC59FF}"/>
    <dgm:cxn modelId="{01BC7494-E5BB-40D8-9C6F-730A68C73F26}" type="presOf" srcId="{2C6E1D06-E7A2-407F-9FA9-FE2D3E230D6B}" destId="{0BCA31EE-57B4-436A-A7CE-C22FECA3D206}" srcOrd="0" destOrd="0" presId="urn:microsoft.com/office/officeart/2005/8/layout/default"/>
    <dgm:cxn modelId="{B849B2B9-EF76-40C8-8761-C5F4B4FBFF55}" type="presOf" srcId="{4D0FD57C-4AFF-49C6-86C0-99B9FB8011D3}" destId="{0BCA31EE-57B4-436A-A7CE-C22FECA3D206}" srcOrd="0" destOrd="1" presId="urn:microsoft.com/office/officeart/2005/8/layout/default"/>
    <dgm:cxn modelId="{4273D2F4-8035-4B17-8C51-ED4945B943C2}" srcId="{41E35BF6-836A-422B-9458-E57B0CE88EA6}" destId="{1E6EC000-9A1C-406B-8476-E482959F078C}" srcOrd="0" destOrd="0" parTransId="{38359CAF-2BFD-4183-8214-94398AF26E2A}" sibTransId="{3C65F083-9F1B-4497-B32B-9F67E227AC76}"/>
    <dgm:cxn modelId="{4764E1FF-62C3-4493-B225-E6D5268C69BD}" type="presOf" srcId="{41E35BF6-836A-422B-9458-E57B0CE88EA6}" destId="{A57FDC14-34E4-4EF9-94FA-914A77EC2BE1}" srcOrd="0" destOrd="0" presId="urn:microsoft.com/office/officeart/2005/8/layout/default"/>
    <dgm:cxn modelId="{65E64EAD-A1C4-40A8-8C3E-CEC044F5E188}" type="presParOf" srcId="{6525060E-37D1-490E-8299-F34E76637055}" destId="{45C5F8EC-5F30-480A-93A7-553CD1D0BD29}" srcOrd="0" destOrd="0" presId="urn:microsoft.com/office/officeart/2005/8/layout/default"/>
    <dgm:cxn modelId="{A7810BE5-D236-4F17-A3B0-66A332E0703E}" type="presParOf" srcId="{6525060E-37D1-490E-8299-F34E76637055}" destId="{B6B36997-506A-4327-A0DE-ACB2850FC076}" srcOrd="1" destOrd="0" presId="urn:microsoft.com/office/officeart/2005/8/layout/default"/>
    <dgm:cxn modelId="{B9DC98AE-1458-41A8-B4A1-A3797864DBD0}" type="presParOf" srcId="{6525060E-37D1-490E-8299-F34E76637055}" destId="{A57FDC14-34E4-4EF9-94FA-914A77EC2BE1}" srcOrd="2" destOrd="0" presId="urn:microsoft.com/office/officeart/2005/8/layout/default"/>
    <dgm:cxn modelId="{259425DB-FA9D-4028-8275-B085B3F0A219}" type="presParOf" srcId="{6525060E-37D1-490E-8299-F34E76637055}" destId="{C45F99B0-7D21-4436-B979-107571570678}" srcOrd="3" destOrd="0" presId="urn:microsoft.com/office/officeart/2005/8/layout/default"/>
    <dgm:cxn modelId="{7C998E61-8FC4-4241-9BDD-801EFECA4DD4}" type="presParOf" srcId="{6525060E-37D1-490E-8299-F34E76637055}" destId="{0BCA31EE-57B4-436A-A7CE-C22FECA3D206}" srcOrd="4" destOrd="0" presId="urn:microsoft.com/office/officeart/2005/8/layout/defaul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8F0C531-53E1-405E-9763-26FD04A892B8}" type="doc">
      <dgm:prSet loTypeId="urn:microsoft.com/office/officeart/2005/8/layout/venn2" loCatId="relationship" qsTypeId="urn:microsoft.com/office/officeart/2005/8/quickstyle/simple1" qsCatId="simple" csTypeId="urn:microsoft.com/office/officeart/2005/8/colors/accent3_5" csCatId="accent3" phldr="1"/>
      <dgm:spPr/>
      <dgm:t>
        <a:bodyPr/>
        <a:lstStyle/>
        <a:p>
          <a:endParaRPr lang="en-IN"/>
        </a:p>
      </dgm:t>
    </dgm:pt>
    <dgm:pt modelId="{51F6AF28-03C3-4B6F-9553-78CC26F655B7}">
      <dgm:prSet/>
      <dgm:spPr>
        <a:xfrm>
          <a:off x="1670234" y="1504576"/>
          <a:ext cx="1504576" cy="1504576"/>
        </a:xfrm>
        <a:prstGeom prst="ellipse">
          <a:avLst/>
        </a:prstGeom>
        <a:solidFill>
          <a:srgbClr val="008D96">
            <a:alpha val="90000"/>
            <a:hueOff val="0"/>
            <a:satOff val="0"/>
            <a:lumOff val="0"/>
            <a:alphaOff val="-40000"/>
          </a:srgbClr>
        </a:solidFill>
        <a:ln w="25400" cap="flat" cmpd="sng" algn="ctr">
          <a:solidFill>
            <a:sysClr val="window" lastClr="FFFFFF">
              <a:hueOff val="0"/>
              <a:satOff val="0"/>
              <a:lumOff val="0"/>
              <a:alphaOff val="0"/>
            </a:sysClr>
          </a:solidFill>
          <a:prstDash val="solid"/>
        </a:ln>
        <a:effectLst/>
      </dgm:spPr>
      <dgm:t>
        <a:bodyPr/>
        <a:lstStyle/>
        <a:p>
          <a:pPr>
            <a:buNone/>
          </a:pPr>
          <a:r>
            <a:rPr lang="en-IN">
              <a:solidFill>
                <a:sysClr val="window" lastClr="FFFFFF"/>
              </a:solidFill>
              <a:latin typeface="Calibri"/>
              <a:ea typeface="+mn-ea"/>
              <a:cs typeface="+mn-cs"/>
            </a:rPr>
            <a:t>Code</a:t>
          </a:r>
        </a:p>
      </dgm:t>
    </dgm:pt>
    <dgm:pt modelId="{3BCD180E-E7B1-47A4-A65C-78C55970C1E6}" type="parTrans" cxnId="{6F784958-825B-40AB-AF2A-2E28A995B02F}">
      <dgm:prSet/>
      <dgm:spPr/>
      <dgm:t>
        <a:bodyPr/>
        <a:lstStyle/>
        <a:p>
          <a:endParaRPr lang="en-IN"/>
        </a:p>
      </dgm:t>
    </dgm:pt>
    <dgm:pt modelId="{4DFC990F-9EAF-486F-8CC0-71063CF6ABF7}" type="sibTrans" cxnId="{6F784958-825B-40AB-AF2A-2E28A995B02F}">
      <dgm:prSet/>
      <dgm:spPr/>
      <dgm:t>
        <a:bodyPr/>
        <a:lstStyle/>
        <a:p>
          <a:endParaRPr lang="en-IN"/>
        </a:p>
      </dgm:t>
    </dgm:pt>
    <dgm:pt modelId="{1D43A60D-2656-4CBC-AE1F-A5CA7144DBC7}">
      <dgm:prSet/>
      <dgm:spPr>
        <a:xfrm>
          <a:off x="1294090" y="752288"/>
          <a:ext cx="2256864" cy="2256864"/>
        </a:xfrm>
        <a:prstGeom prst="ellipse">
          <a:avLst/>
        </a:prstGeom>
        <a:solidFill>
          <a:srgbClr val="008D96">
            <a:alpha val="90000"/>
            <a:hueOff val="0"/>
            <a:satOff val="0"/>
            <a:lumOff val="0"/>
            <a:alphaOff val="-20000"/>
          </a:srgbClr>
        </a:solidFill>
        <a:ln w="25400" cap="flat" cmpd="sng" algn="ctr">
          <a:solidFill>
            <a:sysClr val="window" lastClr="FFFFFF">
              <a:hueOff val="0"/>
              <a:satOff val="0"/>
              <a:lumOff val="0"/>
              <a:alphaOff val="0"/>
            </a:sysClr>
          </a:solidFill>
          <a:prstDash val="solid"/>
        </a:ln>
        <a:effectLst/>
      </dgm:spPr>
      <dgm:t>
        <a:bodyPr/>
        <a:lstStyle/>
        <a:p>
          <a:pPr>
            <a:buNone/>
          </a:pPr>
          <a:r>
            <a:rPr lang="en-IN">
              <a:solidFill>
                <a:sysClr val="window" lastClr="FFFFFF"/>
              </a:solidFill>
              <a:latin typeface="Calibri"/>
              <a:ea typeface="+mn-ea"/>
              <a:cs typeface="+mn-cs"/>
            </a:rPr>
            <a:t>Test </a:t>
          </a:r>
        </a:p>
      </dgm:t>
    </dgm:pt>
    <dgm:pt modelId="{ADB618BE-0EDC-4210-B4FA-B98A4FFC52E9}" type="parTrans" cxnId="{71FBB838-ACEA-4B5C-A024-FC225EF07CD9}">
      <dgm:prSet/>
      <dgm:spPr/>
      <dgm:t>
        <a:bodyPr/>
        <a:lstStyle/>
        <a:p>
          <a:endParaRPr lang="en-IN"/>
        </a:p>
      </dgm:t>
    </dgm:pt>
    <dgm:pt modelId="{4207DAFE-E720-4396-8AFF-17C049C648B5}" type="sibTrans" cxnId="{71FBB838-ACEA-4B5C-A024-FC225EF07CD9}">
      <dgm:prSet/>
      <dgm:spPr/>
      <dgm:t>
        <a:bodyPr/>
        <a:lstStyle/>
        <a:p>
          <a:endParaRPr lang="en-IN"/>
        </a:p>
      </dgm:t>
    </dgm:pt>
    <dgm:pt modelId="{6A69CC8C-62FC-44A5-B9E3-1374CD4769E1}">
      <dgm:prSet/>
      <dgm:spPr>
        <a:xfrm>
          <a:off x="712240" y="0"/>
          <a:ext cx="3009152" cy="3009152"/>
        </a:xfrm>
        <a:prstGeom prst="ellipse">
          <a:avLst/>
        </a:prstGeom>
        <a:solidFill>
          <a:srgbClr val="008D96">
            <a:alpha val="90000"/>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a:buNone/>
          </a:pPr>
          <a:r>
            <a:rPr lang="en-IN">
              <a:solidFill>
                <a:sysClr val="window" lastClr="FFFFFF"/>
              </a:solidFill>
              <a:latin typeface="Calibri"/>
              <a:ea typeface="+mn-ea"/>
              <a:cs typeface="+mn-cs"/>
            </a:rPr>
            <a:t>Spec</a:t>
          </a:r>
        </a:p>
      </dgm:t>
    </dgm:pt>
    <dgm:pt modelId="{C8F9A604-CFE2-43EC-A3E5-FA90A0BC2331}" type="parTrans" cxnId="{081EE115-F842-4F2B-B073-06636AEA1B9D}">
      <dgm:prSet/>
      <dgm:spPr/>
      <dgm:t>
        <a:bodyPr/>
        <a:lstStyle/>
        <a:p>
          <a:endParaRPr lang="en-IN"/>
        </a:p>
      </dgm:t>
    </dgm:pt>
    <dgm:pt modelId="{606034D0-78B9-41E0-AF6A-7113FA975FDF}" type="sibTrans" cxnId="{081EE115-F842-4F2B-B073-06636AEA1B9D}">
      <dgm:prSet/>
      <dgm:spPr/>
      <dgm:t>
        <a:bodyPr/>
        <a:lstStyle/>
        <a:p>
          <a:endParaRPr lang="en-IN"/>
        </a:p>
      </dgm:t>
    </dgm:pt>
    <dgm:pt modelId="{D4B6146C-F51B-4EA6-9AB2-80A0662516A2}" type="pres">
      <dgm:prSet presAssocID="{78F0C531-53E1-405E-9763-26FD04A892B8}" presName="Name0" presStyleCnt="0">
        <dgm:presLayoutVars>
          <dgm:chMax val="7"/>
          <dgm:resizeHandles val="exact"/>
        </dgm:presLayoutVars>
      </dgm:prSet>
      <dgm:spPr/>
    </dgm:pt>
    <dgm:pt modelId="{22D5FA16-9E77-4EAE-ACE7-C2DDF1ECED9E}" type="pres">
      <dgm:prSet presAssocID="{78F0C531-53E1-405E-9763-26FD04A892B8}" presName="comp1" presStyleCnt="0"/>
      <dgm:spPr/>
    </dgm:pt>
    <dgm:pt modelId="{9CCA0FF0-11F6-4471-B4BD-F2BA47173A53}" type="pres">
      <dgm:prSet presAssocID="{78F0C531-53E1-405E-9763-26FD04A892B8}" presName="circle1" presStyleLbl="node1" presStyleIdx="0" presStyleCnt="3" custLinFactNeighborX="-6836" custLinFactNeighborY="-13328"/>
      <dgm:spPr/>
    </dgm:pt>
    <dgm:pt modelId="{FFC143A8-1EA6-4623-9A17-C1CEF35C27E2}" type="pres">
      <dgm:prSet presAssocID="{78F0C531-53E1-405E-9763-26FD04A892B8}" presName="c1text" presStyleLbl="node1" presStyleIdx="0" presStyleCnt="3">
        <dgm:presLayoutVars>
          <dgm:bulletEnabled val="1"/>
        </dgm:presLayoutVars>
      </dgm:prSet>
      <dgm:spPr/>
    </dgm:pt>
    <dgm:pt modelId="{5FD5989C-B071-4DA9-9925-74AB9180333B}" type="pres">
      <dgm:prSet presAssocID="{78F0C531-53E1-405E-9763-26FD04A892B8}" presName="comp2" presStyleCnt="0"/>
      <dgm:spPr/>
    </dgm:pt>
    <dgm:pt modelId="{7F411C28-1C22-4FB3-A6C7-DB9B1D7D1748}" type="pres">
      <dgm:prSet presAssocID="{78F0C531-53E1-405E-9763-26FD04A892B8}" presName="circle2" presStyleLbl="node1" presStyleIdx="1" presStyleCnt="3"/>
      <dgm:spPr/>
    </dgm:pt>
    <dgm:pt modelId="{53DE3FB3-CBFE-49EC-AD36-7C612B7205CD}" type="pres">
      <dgm:prSet presAssocID="{78F0C531-53E1-405E-9763-26FD04A892B8}" presName="c2text" presStyleLbl="node1" presStyleIdx="1" presStyleCnt="3">
        <dgm:presLayoutVars>
          <dgm:bulletEnabled val="1"/>
        </dgm:presLayoutVars>
      </dgm:prSet>
      <dgm:spPr/>
    </dgm:pt>
    <dgm:pt modelId="{43F0DC5D-B8F1-4EA7-923C-9AAF9991A011}" type="pres">
      <dgm:prSet presAssocID="{78F0C531-53E1-405E-9763-26FD04A892B8}" presName="comp3" presStyleCnt="0"/>
      <dgm:spPr/>
    </dgm:pt>
    <dgm:pt modelId="{FF27DEA9-A65C-4F26-9BDA-CE36331E3905}" type="pres">
      <dgm:prSet presAssocID="{78F0C531-53E1-405E-9763-26FD04A892B8}" presName="circle3" presStyleLbl="node1" presStyleIdx="2" presStyleCnt="3"/>
      <dgm:spPr/>
    </dgm:pt>
    <dgm:pt modelId="{34A3002E-468C-4618-84D7-DCE7362A2F87}" type="pres">
      <dgm:prSet presAssocID="{78F0C531-53E1-405E-9763-26FD04A892B8}" presName="c3text" presStyleLbl="node1" presStyleIdx="2" presStyleCnt="3">
        <dgm:presLayoutVars>
          <dgm:bulletEnabled val="1"/>
        </dgm:presLayoutVars>
      </dgm:prSet>
      <dgm:spPr/>
    </dgm:pt>
  </dgm:ptLst>
  <dgm:cxnLst>
    <dgm:cxn modelId="{081EE115-F842-4F2B-B073-06636AEA1B9D}" srcId="{78F0C531-53E1-405E-9763-26FD04A892B8}" destId="{6A69CC8C-62FC-44A5-B9E3-1374CD4769E1}" srcOrd="0" destOrd="0" parTransId="{C8F9A604-CFE2-43EC-A3E5-FA90A0BC2331}" sibTransId="{606034D0-78B9-41E0-AF6A-7113FA975FDF}"/>
    <dgm:cxn modelId="{100DC81C-5E02-43CC-9D06-13F1399FA8D5}" type="presOf" srcId="{78F0C531-53E1-405E-9763-26FD04A892B8}" destId="{D4B6146C-F51B-4EA6-9AB2-80A0662516A2}" srcOrd="0" destOrd="0" presId="urn:microsoft.com/office/officeart/2005/8/layout/venn2"/>
    <dgm:cxn modelId="{37CCFB2A-80AD-47E1-90B7-BAD41F59C9D3}" type="presOf" srcId="{51F6AF28-03C3-4B6F-9553-78CC26F655B7}" destId="{FF27DEA9-A65C-4F26-9BDA-CE36331E3905}" srcOrd="0" destOrd="0" presId="urn:microsoft.com/office/officeart/2005/8/layout/venn2"/>
    <dgm:cxn modelId="{71FBB838-ACEA-4B5C-A024-FC225EF07CD9}" srcId="{78F0C531-53E1-405E-9763-26FD04A892B8}" destId="{1D43A60D-2656-4CBC-AE1F-A5CA7144DBC7}" srcOrd="1" destOrd="0" parTransId="{ADB618BE-0EDC-4210-B4FA-B98A4FFC52E9}" sibTransId="{4207DAFE-E720-4396-8AFF-17C049C648B5}"/>
    <dgm:cxn modelId="{1121635D-F1BC-4840-B6CD-20A9B7E0FC36}" type="presOf" srcId="{1D43A60D-2656-4CBC-AE1F-A5CA7144DBC7}" destId="{7F411C28-1C22-4FB3-A6C7-DB9B1D7D1748}" srcOrd="0" destOrd="0" presId="urn:microsoft.com/office/officeart/2005/8/layout/venn2"/>
    <dgm:cxn modelId="{4E702046-1F51-4B48-9754-B63858772420}" type="presOf" srcId="{1D43A60D-2656-4CBC-AE1F-A5CA7144DBC7}" destId="{53DE3FB3-CBFE-49EC-AD36-7C612B7205CD}" srcOrd="1" destOrd="0" presId="urn:microsoft.com/office/officeart/2005/8/layout/venn2"/>
    <dgm:cxn modelId="{6F784958-825B-40AB-AF2A-2E28A995B02F}" srcId="{78F0C531-53E1-405E-9763-26FD04A892B8}" destId="{51F6AF28-03C3-4B6F-9553-78CC26F655B7}" srcOrd="2" destOrd="0" parTransId="{3BCD180E-E7B1-47A4-A65C-78C55970C1E6}" sibTransId="{4DFC990F-9EAF-486F-8CC0-71063CF6ABF7}"/>
    <dgm:cxn modelId="{FE24088E-2D94-425B-A191-B9222A1C4DAD}" type="presOf" srcId="{51F6AF28-03C3-4B6F-9553-78CC26F655B7}" destId="{34A3002E-468C-4618-84D7-DCE7362A2F87}" srcOrd="1" destOrd="0" presId="urn:microsoft.com/office/officeart/2005/8/layout/venn2"/>
    <dgm:cxn modelId="{3BC35BAC-54A7-45B9-961E-1FEF9FECD2C0}" type="presOf" srcId="{6A69CC8C-62FC-44A5-B9E3-1374CD4769E1}" destId="{9CCA0FF0-11F6-4471-B4BD-F2BA47173A53}" srcOrd="0" destOrd="0" presId="urn:microsoft.com/office/officeart/2005/8/layout/venn2"/>
    <dgm:cxn modelId="{639445C0-46D2-4809-B3E5-D1F8DC4F6D04}" type="presOf" srcId="{6A69CC8C-62FC-44A5-B9E3-1374CD4769E1}" destId="{FFC143A8-1EA6-4623-9A17-C1CEF35C27E2}" srcOrd="1" destOrd="0" presId="urn:microsoft.com/office/officeart/2005/8/layout/venn2"/>
    <dgm:cxn modelId="{37FA8EB7-5C90-423F-82AF-57A6D4281658}" type="presParOf" srcId="{D4B6146C-F51B-4EA6-9AB2-80A0662516A2}" destId="{22D5FA16-9E77-4EAE-ACE7-C2DDF1ECED9E}" srcOrd="0" destOrd="0" presId="urn:microsoft.com/office/officeart/2005/8/layout/venn2"/>
    <dgm:cxn modelId="{294415F7-6A3F-4BB0-BA64-AAEA61624B29}" type="presParOf" srcId="{22D5FA16-9E77-4EAE-ACE7-C2DDF1ECED9E}" destId="{9CCA0FF0-11F6-4471-B4BD-F2BA47173A53}" srcOrd="0" destOrd="0" presId="urn:microsoft.com/office/officeart/2005/8/layout/venn2"/>
    <dgm:cxn modelId="{89AEF27F-4304-4670-B29E-80F94C65E2B9}" type="presParOf" srcId="{22D5FA16-9E77-4EAE-ACE7-C2DDF1ECED9E}" destId="{FFC143A8-1EA6-4623-9A17-C1CEF35C27E2}" srcOrd="1" destOrd="0" presId="urn:microsoft.com/office/officeart/2005/8/layout/venn2"/>
    <dgm:cxn modelId="{AE6A7ACB-6A6F-4CCC-A199-7927D9535E4F}" type="presParOf" srcId="{D4B6146C-F51B-4EA6-9AB2-80A0662516A2}" destId="{5FD5989C-B071-4DA9-9925-74AB9180333B}" srcOrd="1" destOrd="0" presId="urn:microsoft.com/office/officeart/2005/8/layout/venn2"/>
    <dgm:cxn modelId="{037DCAE3-3540-483B-BB8F-058014E9A7F2}" type="presParOf" srcId="{5FD5989C-B071-4DA9-9925-74AB9180333B}" destId="{7F411C28-1C22-4FB3-A6C7-DB9B1D7D1748}" srcOrd="0" destOrd="0" presId="urn:microsoft.com/office/officeart/2005/8/layout/venn2"/>
    <dgm:cxn modelId="{1CABE52C-65E9-48F4-97C6-3AC6E9A3D52F}" type="presParOf" srcId="{5FD5989C-B071-4DA9-9925-74AB9180333B}" destId="{53DE3FB3-CBFE-49EC-AD36-7C612B7205CD}" srcOrd="1" destOrd="0" presId="urn:microsoft.com/office/officeart/2005/8/layout/venn2"/>
    <dgm:cxn modelId="{26330275-D658-4B2D-A091-012A668F3B07}" type="presParOf" srcId="{D4B6146C-F51B-4EA6-9AB2-80A0662516A2}" destId="{43F0DC5D-B8F1-4EA7-923C-9AAF9991A011}" srcOrd="2" destOrd="0" presId="urn:microsoft.com/office/officeart/2005/8/layout/venn2"/>
    <dgm:cxn modelId="{3B47E005-CD9E-47E9-9AE4-809A840F9552}" type="presParOf" srcId="{43F0DC5D-B8F1-4EA7-923C-9AAF9991A011}" destId="{FF27DEA9-A65C-4F26-9BDA-CE36331E3905}" srcOrd="0" destOrd="0" presId="urn:microsoft.com/office/officeart/2005/8/layout/venn2"/>
    <dgm:cxn modelId="{0CCCA457-6D10-4EE1-80A4-5427F913DD02}" type="presParOf" srcId="{43F0DC5D-B8F1-4EA7-923C-9AAF9991A011}" destId="{34A3002E-468C-4618-84D7-DCE7362A2F87}"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460283F-9FC3-478B-AE8E-A3108AD11331}"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099BBA02-7038-4BA6-9751-98BCBDAFB270}">
      <dgm:prSet/>
      <dgm:spPr>
        <a:solidFill>
          <a:srgbClr val="00B050"/>
        </a:solidFill>
      </dgm:spPr>
      <dgm:t>
        <a:bodyPr/>
        <a:lstStyle/>
        <a:p>
          <a:r>
            <a:rPr lang="en-US" dirty="0"/>
            <a:t>The </a:t>
          </a:r>
          <a:r>
            <a:rPr lang="en-US" b="1" dirty="0"/>
            <a:t>given</a:t>
          </a:r>
          <a:r>
            <a:rPr lang="en-US" dirty="0"/>
            <a:t> part describes the state of the world before you begin the behavior you're specifying in this scenario. You can think of it as the pre-conditions to the test.</a:t>
          </a:r>
        </a:p>
      </dgm:t>
    </dgm:pt>
    <dgm:pt modelId="{13F19C7C-744B-4264-941E-314CA11A615F}" type="parTrans" cxnId="{27355162-B4DD-48A7-923E-07A9897B863A}">
      <dgm:prSet/>
      <dgm:spPr/>
      <dgm:t>
        <a:bodyPr/>
        <a:lstStyle/>
        <a:p>
          <a:endParaRPr lang="en-US"/>
        </a:p>
      </dgm:t>
    </dgm:pt>
    <dgm:pt modelId="{6850B77B-F9FE-4637-BFCF-6E0306DC8E88}" type="sibTrans" cxnId="{27355162-B4DD-48A7-923E-07A9897B863A}">
      <dgm:prSet/>
      <dgm:spPr/>
      <dgm:t>
        <a:bodyPr/>
        <a:lstStyle/>
        <a:p>
          <a:endParaRPr lang="en-US"/>
        </a:p>
      </dgm:t>
    </dgm:pt>
    <dgm:pt modelId="{E830A3AB-827D-469F-8990-A1434EA2E6F4}">
      <dgm:prSet/>
      <dgm:spPr>
        <a:solidFill>
          <a:srgbClr val="00B050"/>
        </a:solidFill>
      </dgm:spPr>
      <dgm:t>
        <a:bodyPr/>
        <a:lstStyle/>
        <a:p>
          <a:r>
            <a:rPr lang="en-US"/>
            <a:t>The </a:t>
          </a:r>
          <a:r>
            <a:rPr lang="en-US" b="1"/>
            <a:t>when</a:t>
          </a:r>
          <a:r>
            <a:rPr lang="en-US"/>
            <a:t> section is that behavior that you're specifying.</a:t>
          </a:r>
        </a:p>
      </dgm:t>
    </dgm:pt>
    <dgm:pt modelId="{823E37DD-0B48-4361-BF23-B05A5C2A1AA1}" type="parTrans" cxnId="{E9A0212E-5531-46B2-A229-6CD335FE8A6E}">
      <dgm:prSet/>
      <dgm:spPr/>
      <dgm:t>
        <a:bodyPr/>
        <a:lstStyle/>
        <a:p>
          <a:endParaRPr lang="en-US"/>
        </a:p>
      </dgm:t>
    </dgm:pt>
    <dgm:pt modelId="{D87791C9-4ABF-4C99-8C7D-6504CD4AAE66}" type="sibTrans" cxnId="{E9A0212E-5531-46B2-A229-6CD335FE8A6E}">
      <dgm:prSet/>
      <dgm:spPr/>
      <dgm:t>
        <a:bodyPr/>
        <a:lstStyle/>
        <a:p>
          <a:endParaRPr lang="en-US"/>
        </a:p>
      </dgm:t>
    </dgm:pt>
    <dgm:pt modelId="{38D47BC9-B9C6-4A59-8AFA-7DF6647AEC09}">
      <dgm:prSet/>
      <dgm:spPr>
        <a:solidFill>
          <a:srgbClr val="00B050"/>
        </a:solidFill>
      </dgm:spPr>
      <dgm:t>
        <a:bodyPr/>
        <a:lstStyle/>
        <a:p>
          <a:r>
            <a:rPr lang="en-US"/>
            <a:t>Finally the </a:t>
          </a:r>
          <a:r>
            <a:rPr lang="en-US" b="1"/>
            <a:t>then</a:t>
          </a:r>
          <a:r>
            <a:rPr lang="en-US"/>
            <a:t> section describes the changes you expect due to the specified behavior</a:t>
          </a:r>
        </a:p>
      </dgm:t>
    </dgm:pt>
    <dgm:pt modelId="{C4BAD8E1-AB92-4CFB-9082-DDE6D86DD2E6}" type="parTrans" cxnId="{2F42C52B-4D65-471F-8137-3296DDE582DD}">
      <dgm:prSet/>
      <dgm:spPr/>
      <dgm:t>
        <a:bodyPr/>
        <a:lstStyle/>
        <a:p>
          <a:endParaRPr lang="en-US"/>
        </a:p>
      </dgm:t>
    </dgm:pt>
    <dgm:pt modelId="{8DA4B6F9-F85C-4ABB-AAF6-7343A5BFE876}" type="sibTrans" cxnId="{2F42C52B-4D65-471F-8137-3296DDE582DD}">
      <dgm:prSet/>
      <dgm:spPr/>
      <dgm:t>
        <a:bodyPr/>
        <a:lstStyle/>
        <a:p>
          <a:endParaRPr lang="en-US"/>
        </a:p>
      </dgm:t>
    </dgm:pt>
    <dgm:pt modelId="{A5028405-990B-4405-B4EF-9A13C0583EEC}" type="pres">
      <dgm:prSet presAssocID="{E460283F-9FC3-478B-AE8E-A3108AD11331}" presName="Name0" presStyleCnt="0">
        <dgm:presLayoutVars>
          <dgm:dir/>
          <dgm:animLvl val="lvl"/>
          <dgm:resizeHandles val="exact"/>
        </dgm:presLayoutVars>
      </dgm:prSet>
      <dgm:spPr/>
    </dgm:pt>
    <dgm:pt modelId="{B8A229CB-69F1-4C59-BE47-A55495E2025E}" type="pres">
      <dgm:prSet presAssocID="{38D47BC9-B9C6-4A59-8AFA-7DF6647AEC09}" presName="boxAndChildren" presStyleCnt="0"/>
      <dgm:spPr/>
    </dgm:pt>
    <dgm:pt modelId="{003709B8-B0AD-4333-9724-32C48A727EBA}" type="pres">
      <dgm:prSet presAssocID="{38D47BC9-B9C6-4A59-8AFA-7DF6647AEC09}" presName="parentTextBox" presStyleLbl="node1" presStyleIdx="0" presStyleCnt="3"/>
      <dgm:spPr/>
    </dgm:pt>
    <dgm:pt modelId="{29712C18-DDE3-4891-83A9-3545575D8F91}" type="pres">
      <dgm:prSet presAssocID="{D87791C9-4ABF-4C99-8C7D-6504CD4AAE66}" presName="sp" presStyleCnt="0"/>
      <dgm:spPr/>
    </dgm:pt>
    <dgm:pt modelId="{D23BDDD1-5C9C-482C-9B62-FF233FC2577D}" type="pres">
      <dgm:prSet presAssocID="{E830A3AB-827D-469F-8990-A1434EA2E6F4}" presName="arrowAndChildren" presStyleCnt="0"/>
      <dgm:spPr/>
    </dgm:pt>
    <dgm:pt modelId="{4641DD16-B69D-4DC3-A330-24133956CCEF}" type="pres">
      <dgm:prSet presAssocID="{E830A3AB-827D-469F-8990-A1434EA2E6F4}" presName="parentTextArrow" presStyleLbl="node1" presStyleIdx="1" presStyleCnt="3"/>
      <dgm:spPr/>
    </dgm:pt>
    <dgm:pt modelId="{9278C667-DDE4-4059-A231-EF59D7D00E7C}" type="pres">
      <dgm:prSet presAssocID="{6850B77B-F9FE-4637-BFCF-6E0306DC8E88}" presName="sp" presStyleCnt="0"/>
      <dgm:spPr/>
    </dgm:pt>
    <dgm:pt modelId="{856CEB0B-1D1C-4636-8287-0E096E968374}" type="pres">
      <dgm:prSet presAssocID="{099BBA02-7038-4BA6-9751-98BCBDAFB270}" presName="arrowAndChildren" presStyleCnt="0"/>
      <dgm:spPr/>
    </dgm:pt>
    <dgm:pt modelId="{943469C4-EB39-4620-9416-A1EDC6EF50D4}" type="pres">
      <dgm:prSet presAssocID="{099BBA02-7038-4BA6-9751-98BCBDAFB270}" presName="parentTextArrow" presStyleLbl="node1" presStyleIdx="2" presStyleCnt="3"/>
      <dgm:spPr/>
    </dgm:pt>
  </dgm:ptLst>
  <dgm:cxnLst>
    <dgm:cxn modelId="{F330EF1D-87A7-43DF-B586-A1CE0E6470C8}" type="presOf" srcId="{099BBA02-7038-4BA6-9751-98BCBDAFB270}" destId="{943469C4-EB39-4620-9416-A1EDC6EF50D4}" srcOrd="0" destOrd="0" presId="urn:microsoft.com/office/officeart/2005/8/layout/process4"/>
    <dgm:cxn modelId="{2F42C52B-4D65-471F-8137-3296DDE582DD}" srcId="{E460283F-9FC3-478B-AE8E-A3108AD11331}" destId="{38D47BC9-B9C6-4A59-8AFA-7DF6647AEC09}" srcOrd="2" destOrd="0" parTransId="{C4BAD8E1-AB92-4CFB-9082-DDE6D86DD2E6}" sibTransId="{8DA4B6F9-F85C-4ABB-AAF6-7343A5BFE876}"/>
    <dgm:cxn modelId="{E9A0212E-5531-46B2-A229-6CD335FE8A6E}" srcId="{E460283F-9FC3-478B-AE8E-A3108AD11331}" destId="{E830A3AB-827D-469F-8990-A1434EA2E6F4}" srcOrd="1" destOrd="0" parTransId="{823E37DD-0B48-4361-BF23-B05A5C2A1AA1}" sibTransId="{D87791C9-4ABF-4C99-8C7D-6504CD4AAE66}"/>
    <dgm:cxn modelId="{27355162-B4DD-48A7-923E-07A9897B863A}" srcId="{E460283F-9FC3-478B-AE8E-A3108AD11331}" destId="{099BBA02-7038-4BA6-9751-98BCBDAFB270}" srcOrd="0" destOrd="0" parTransId="{13F19C7C-744B-4264-941E-314CA11A615F}" sibTransId="{6850B77B-F9FE-4637-BFCF-6E0306DC8E88}"/>
    <dgm:cxn modelId="{274A9743-0AE8-43FA-BC4A-A40077F720EF}" type="presOf" srcId="{E830A3AB-827D-469F-8990-A1434EA2E6F4}" destId="{4641DD16-B69D-4DC3-A330-24133956CCEF}" srcOrd="0" destOrd="0" presId="urn:microsoft.com/office/officeart/2005/8/layout/process4"/>
    <dgm:cxn modelId="{4CC30F78-1EDA-4140-8817-049A5123C25A}" type="presOf" srcId="{E460283F-9FC3-478B-AE8E-A3108AD11331}" destId="{A5028405-990B-4405-B4EF-9A13C0583EEC}" srcOrd="0" destOrd="0" presId="urn:microsoft.com/office/officeart/2005/8/layout/process4"/>
    <dgm:cxn modelId="{906FE3E8-5A64-496F-9AF4-CA6B24956987}" type="presOf" srcId="{38D47BC9-B9C6-4A59-8AFA-7DF6647AEC09}" destId="{003709B8-B0AD-4333-9724-32C48A727EBA}" srcOrd="0" destOrd="0" presId="urn:microsoft.com/office/officeart/2005/8/layout/process4"/>
    <dgm:cxn modelId="{4CF959BC-3511-4C26-BBE1-AAFC3E0C76E6}" type="presParOf" srcId="{A5028405-990B-4405-B4EF-9A13C0583EEC}" destId="{B8A229CB-69F1-4C59-BE47-A55495E2025E}" srcOrd="0" destOrd="0" presId="urn:microsoft.com/office/officeart/2005/8/layout/process4"/>
    <dgm:cxn modelId="{9E774B63-5C25-47E5-BA42-BA60D24C9E99}" type="presParOf" srcId="{B8A229CB-69F1-4C59-BE47-A55495E2025E}" destId="{003709B8-B0AD-4333-9724-32C48A727EBA}" srcOrd="0" destOrd="0" presId="urn:microsoft.com/office/officeart/2005/8/layout/process4"/>
    <dgm:cxn modelId="{9FD8F553-05FA-40A2-8810-EEAA218736DC}" type="presParOf" srcId="{A5028405-990B-4405-B4EF-9A13C0583EEC}" destId="{29712C18-DDE3-4891-83A9-3545575D8F91}" srcOrd="1" destOrd="0" presId="urn:microsoft.com/office/officeart/2005/8/layout/process4"/>
    <dgm:cxn modelId="{14F0B68A-0C2F-4E84-A88C-6B7F439955E1}" type="presParOf" srcId="{A5028405-990B-4405-B4EF-9A13C0583EEC}" destId="{D23BDDD1-5C9C-482C-9B62-FF233FC2577D}" srcOrd="2" destOrd="0" presId="urn:microsoft.com/office/officeart/2005/8/layout/process4"/>
    <dgm:cxn modelId="{F9CEC239-9D56-4662-A102-8EC5B5714FC6}" type="presParOf" srcId="{D23BDDD1-5C9C-482C-9B62-FF233FC2577D}" destId="{4641DD16-B69D-4DC3-A330-24133956CCEF}" srcOrd="0" destOrd="0" presId="urn:microsoft.com/office/officeart/2005/8/layout/process4"/>
    <dgm:cxn modelId="{102A4C01-DD0B-4FA8-AABB-0F7F5D934E4B}" type="presParOf" srcId="{A5028405-990B-4405-B4EF-9A13C0583EEC}" destId="{9278C667-DDE4-4059-A231-EF59D7D00E7C}" srcOrd="3" destOrd="0" presId="urn:microsoft.com/office/officeart/2005/8/layout/process4"/>
    <dgm:cxn modelId="{B04781F0-248F-479A-9ECB-8C3535E05559}" type="presParOf" srcId="{A5028405-990B-4405-B4EF-9A13C0583EEC}" destId="{856CEB0B-1D1C-4636-8287-0E096E968374}" srcOrd="4" destOrd="0" presId="urn:microsoft.com/office/officeart/2005/8/layout/process4"/>
    <dgm:cxn modelId="{014CFC3B-ECC7-4D08-A2D8-69DFA5CB75A8}" type="presParOf" srcId="{856CEB0B-1D1C-4636-8287-0E096E968374}" destId="{943469C4-EB39-4620-9416-A1EDC6EF50D4}"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2FC550F-35EA-4933-984F-04F47F645EC6}"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F32390E0-8B5A-4FA2-A9D1-C4F163135061}">
      <dgm:prSet custT="1"/>
      <dgm:spPr/>
      <dgm:t>
        <a:bodyPr/>
        <a:lstStyle/>
        <a:p>
          <a:r>
            <a:rPr lang="en-US" sz="1600" dirty="0"/>
            <a:t>Background is a set of steps that run before each of the scenarios you define</a:t>
          </a:r>
        </a:p>
      </dgm:t>
    </dgm:pt>
    <dgm:pt modelId="{82AFDD7F-31BE-4E50-A3A5-3E95D5362D6C}" type="parTrans" cxnId="{3DB92AC5-2770-4E28-8724-B652BDE2D0F6}">
      <dgm:prSet/>
      <dgm:spPr/>
      <dgm:t>
        <a:bodyPr/>
        <a:lstStyle/>
        <a:p>
          <a:endParaRPr lang="en-US"/>
        </a:p>
      </dgm:t>
    </dgm:pt>
    <dgm:pt modelId="{351474C8-11BA-414F-AB76-4D3FCCAB97BC}" type="sibTrans" cxnId="{3DB92AC5-2770-4E28-8724-B652BDE2D0F6}">
      <dgm:prSet/>
      <dgm:spPr/>
      <dgm:t>
        <a:bodyPr/>
        <a:lstStyle/>
        <a:p>
          <a:endParaRPr lang="en-US"/>
        </a:p>
      </dgm:t>
    </dgm:pt>
    <dgm:pt modelId="{34A598D0-425A-44CA-8EEC-BD0D296D29A7}">
      <dgm:prSet custT="1"/>
      <dgm:spPr/>
      <dgm:t>
        <a:bodyPr/>
        <a:lstStyle/>
        <a:p>
          <a:r>
            <a:rPr lang="en-US" sz="1600"/>
            <a:t>It should be used when you have the same initial Gherkin statements used for each scenario within a feature</a:t>
          </a:r>
        </a:p>
      </dgm:t>
    </dgm:pt>
    <dgm:pt modelId="{737BC6EB-4A2A-41E0-8995-CB48ADE04081}" type="parTrans" cxnId="{B9086098-0B1B-4050-A01F-F2D1D65B3000}">
      <dgm:prSet/>
      <dgm:spPr/>
      <dgm:t>
        <a:bodyPr/>
        <a:lstStyle/>
        <a:p>
          <a:endParaRPr lang="en-US"/>
        </a:p>
      </dgm:t>
    </dgm:pt>
    <dgm:pt modelId="{A457099B-30DE-4158-AFEB-5DE45F05B64B}" type="sibTrans" cxnId="{B9086098-0B1B-4050-A01F-F2D1D65B3000}">
      <dgm:prSet/>
      <dgm:spPr/>
      <dgm:t>
        <a:bodyPr/>
        <a:lstStyle/>
        <a:p>
          <a:endParaRPr lang="en-US"/>
        </a:p>
      </dgm:t>
    </dgm:pt>
    <dgm:pt modelId="{C4AD4D19-DCF6-43ED-95AC-47B11FE9FBFC}">
      <dgm:prSet custT="1"/>
      <dgm:spPr/>
      <dgm:t>
        <a:bodyPr/>
        <a:lstStyle/>
        <a:p>
          <a:r>
            <a:rPr lang="en-US" sz="1600"/>
            <a:t>You can now combine consistently reused initial steps into one place instead of copying and pasting them in each scenario.</a:t>
          </a:r>
        </a:p>
      </dgm:t>
    </dgm:pt>
    <dgm:pt modelId="{2B08D667-4433-4E1D-ACFD-B0108D178298}" type="parTrans" cxnId="{E0A326F5-3A05-4DB0-8A06-1EFFAF92FC85}">
      <dgm:prSet/>
      <dgm:spPr/>
      <dgm:t>
        <a:bodyPr/>
        <a:lstStyle/>
        <a:p>
          <a:endParaRPr lang="en-US"/>
        </a:p>
      </dgm:t>
    </dgm:pt>
    <dgm:pt modelId="{F44B0C62-901D-462F-8E36-FDF14B36B4C2}" type="sibTrans" cxnId="{E0A326F5-3A05-4DB0-8A06-1EFFAF92FC85}">
      <dgm:prSet/>
      <dgm:spPr/>
      <dgm:t>
        <a:bodyPr/>
        <a:lstStyle/>
        <a:p>
          <a:endParaRPr lang="en-US"/>
        </a:p>
      </dgm:t>
    </dgm:pt>
    <dgm:pt modelId="{CA0D6DFA-080F-4B81-8313-BA3A32EC30BF}">
      <dgm:prSet custT="1"/>
      <dgm:spPr/>
      <dgm:t>
        <a:bodyPr/>
        <a:lstStyle/>
        <a:p>
          <a:r>
            <a:rPr lang="en-US" sz="1600" dirty="0"/>
            <a:t>For each scenario, the background sets up “Greg”, the two blogs, and “Dr. Bill”, which can then be referenced within any scenario</a:t>
          </a:r>
        </a:p>
      </dgm:t>
    </dgm:pt>
    <dgm:pt modelId="{8B7D764C-3B79-4213-9E2C-8A43C920C13B}" type="parTrans" cxnId="{B6A7D0AC-0AA2-4A4B-8447-E493E99755FE}">
      <dgm:prSet/>
      <dgm:spPr/>
      <dgm:t>
        <a:bodyPr/>
        <a:lstStyle/>
        <a:p>
          <a:endParaRPr lang="en-US"/>
        </a:p>
      </dgm:t>
    </dgm:pt>
    <dgm:pt modelId="{840030DC-B502-41D3-B1FC-5F992D94D393}" type="sibTrans" cxnId="{B6A7D0AC-0AA2-4A4B-8447-E493E99755FE}">
      <dgm:prSet/>
      <dgm:spPr/>
      <dgm:t>
        <a:bodyPr/>
        <a:lstStyle/>
        <a:p>
          <a:endParaRPr lang="en-US"/>
        </a:p>
      </dgm:t>
    </dgm:pt>
    <dgm:pt modelId="{386E6B1A-40FC-404B-BA87-6CFA73A31D25}" type="pres">
      <dgm:prSet presAssocID="{82FC550F-35EA-4933-984F-04F47F645EC6}" presName="outerComposite" presStyleCnt="0">
        <dgm:presLayoutVars>
          <dgm:chMax val="5"/>
          <dgm:dir/>
          <dgm:resizeHandles val="exact"/>
        </dgm:presLayoutVars>
      </dgm:prSet>
      <dgm:spPr/>
    </dgm:pt>
    <dgm:pt modelId="{13586C8F-2079-4278-94E4-6B055908F6C3}" type="pres">
      <dgm:prSet presAssocID="{82FC550F-35EA-4933-984F-04F47F645EC6}" presName="dummyMaxCanvas" presStyleCnt="0">
        <dgm:presLayoutVars/>
      </dgm:prSet>
      <dgm:spPr/>
    </dgm:pt>
    <dgm:pt modelId="{24B98D81-9F2F-4E57-B9E7-A8E8CCED47ED}" type="pres">
      <dgm:prSet presAssocID="{82FC550F-35EA-4933-984F-04F47F645EC6}" presName="FourNodes_1" presStyleLbl="node1" presStyleIdx="0" presStyleCnt="4">
        <dgm:presLayoutVars>
          <dgm:bulletEnabled val="1"/>
        </dgm:presLayoutVars>
      </dgm:prSet>
      <dgm:spPr/>
    </dgm:pt>
    <dgm:pt modelId="{4CB4935C-43BF-4EAC-8786-EBA4408148C4}" type="pres">
      <dgm:prSet presAssocID="{82FC550F-35EA-4933-984F-04F47F645EC6}" presName="FourNodes_2" presStyleLbl="node1" presStyleIdx="1" presStyleCnt="4">
        <dgm:presLayoutVars>
          <dgm:bulletEnabled val="1"/>
        </dgm:presLayoutVars>
      </dgm:prSet>
      <dgm:spPr/>
    </dgm:pt>
    <dgm:pt modelId="{A50BCB32-47E9-4B44-9DC9-8BAC4665B4AC}" type="pres">
      <dgm:prSet presAssocID="{82FC550F-35EA-4933-984F-04F47F645EC6}" presName="FourNodes_3" presStyleLbl="node1" presStyleIdx="2" presStyleCnt="4">
        <dgm:presLayoutVars>
          <dgm:bulletEnabled val="1"/>
        </dgm:presLayoutVars>
      </dgm:prSet>
      <dgm:spPr/>
    </dgm:pt>
    <dgm:pt modelId="{8BE7D12C-A6A9-40FE-83D1-49BB16F92641}" type="pres">
      <dgm:prSet presAssocID="{82FC550F-35EA-4933-984F-04F47F645EC6}" presName="FourNodes_4" presStyleLbl="node1" presStyleIdx="3" presStyleCnt="4">
        <dgm:presLayoutVars>
          <dgm:bulletEnabled val="1"/>
        </dgm:presLayoutVars>
      </dgm:prSet>
      <dgm:spPr/>
    </dgm:pt>
    <dgm:pt modelId="{A0DAA571-34BE-41C2-B30A-3D3AC545BDFE}" type="pres">
      <dgm:prSet presAssocID="{82FC550F-35EA-4933-984F-04F47F645EC6}" presName="FourConn_1-2" presStyleLbl="fgAccFollowNode1" presStyleIdx="0" presStyleCnt="3">
        <dgm:presLayoutVars>
          <dgm:bulletEnabled val="1"/>
        </dgm:presLayoutVars>
      </dgm:prSet>
      <dgm:spPr/>
    </dgm:pt>
    <dgm:pt modelId="{A002424B-23CE-4B6E-96C0-3E330A233BAF}" type="pres">
      <dgm:prSet presAssocID="{82FC550F-35EA-4933-984F-04F47F645EC6}" presName="FourConn_2-3" presStyleLbl="fgAccFollowNode1" presStyleIdx="1" presStyleCnt="3">
        <dgm:presLayoutVars>
          <dgm:bulletEnabled val="1"/>
        </dgm:presLayoutVars>
      </dgm:prSet>
      <dgm:spPr/>
    </dgm:pt>
    <dgm:pt modelId="{DC3191A2-2BE8-4822-BDFF-AE976867A2FD}" type="pres">
      <dgm:prSet presAssocID="{82FC550F-35EA-4933-984F-04F47F645EC6}" presName="FourConn_3-4" presStyleLbl="fgAccFollowNode1" presStyleIdx="2" presStyleCnt="3">
        <dgm:presLayoutVars>
          <dgm:bulletEnabled val="1"/>
        </dgm:presLayoutVars>
      </dgm:prSet>
      <dgm:spPr/>
    </dgm:pt>
    <dgm:pt modelId="{49DEF90C-566D-4335-9510-441CEF015F27}" type="pres">
      <dgm:prSet presAssocID="{82FC550F-35EA-4933-984F-04F47F645EC6}" presName="FourNodes_1_text" presStyleLbl="node1" presStyleIdx="3" presStyleCnt="4">
        <dgm:presLayoutVars>
          <dgm:bulletEnabled val="1"/>
        </dgm:presLayoutVars>
      </dgm:prSet>
      <dgm:spPr/>
    </dgm:pt>
    <dgm:pt modelId="{401F2DFD-20CA-42AB-9369-691154F525B6}" type="pres">
      <dgm:prSet presAssocID="{82FC550F-35EA-4933-984F-04F47F645EC6}" presName="FourNodes_2_text" presStyleLbl="node1" presStyleIdx="3" presStyleCnt="4">
        <dgm:presLayoutVars>
          <dgm:bulletEnabled val="1"/>
        </dgm:presLayoutVars>
      </dgm:prSet>
      <dgm:spPr/>
    </dgm:pt>
    <dgm:pt modelId="{821297CB-A479-454F-87E4-CB9C29AAAD58}" type="pres">
      <dgm:prSet presAssocID="{82FC550F-35EA-4933-984F-04F47F645EC6}" presName="FourNodes_3_text" presStyleLbl="node1" presStyleIdx="3" presStyleCnt="4">
        <dgm:presLayoutVars>
          <dgm:bulletEnabled val="1"/>
        </dgm:presLayoutVars>
      </dgm:prSet>
      <dgm:spPr/>
    </dgm:pt>
    <dgm:pt modelId="{B253218E-D383-441A-9046-4B6AB96A37B5}" type="pres">
      <dgm:prSet presAssocID="{82FC550F-35EA-4933-984F-04F47F645EC6}" presName="FourNodes_4_text" presStyleLbl="node1" presStyleIdx="3" presStyleCnt="4">
        <dgm:presLayoutVars>
          <dgm:bulletEnabled val="1"/>
        </dgm:presLayoutVars>
      </dgm:prSet>
      <dgm:spPr/>
    </dgm:pt>
  </dgm:ptLst>
  <dgm:cxnLst>
    <dgm:cxn modelId="{FBBDB708-6BEC-4E57-A638-CC68AB690BD2}" type="presOf" srcId="{CA0D6DFA-080F-4B81-8313-BA3A32EC30BF}" destId="{8BE7D12C-A6A9-40FE-83D1-49BB16F92641}" srcOrd="0" destOrd="0" presId="urn:microsoft.com/office/officeart/2005/8/layout/vProcess5"/>
    <dgm:cxn modelId="{70E99E12-D376-4C14-9B52-2A401F494223}" type="presOf" srcId="{F44B0C62-901D-462F-8E36-FDF14B36B4C2}" destId="{DC3191A2-2BE8-4822-BDFF-AE976867A2FD}" srcOrd="0" destOrd="0" presId="urn:microsoft.com/office/officeart/2005/8/layout/vProcess5"/>
    <dgm:cxn modelId="{BF448341-E7AA-4B86-87EF-755B9861B079}" type="presOf" srcId="{C4AD4D19-DCF6-43ED-95AC-47B11FE9FBFC}" destId="{821297CB-A479-454F-87E4-CB9C29AAAD58}" srcOrd="1" destOrd="0" presId="urn:microsoft.com/office/officeart/2005/8/layout/vProcess5"/>
    <dgm:cxn modelId="{74C84E62-DEE9-4D4F-99E8-CD904E672368}" type="presOf" srcId="{A457099B-30DE-4158-AFEB-5DE45F05B64B}" destId="{A002424B-23CE-4B6E-96C0-3E330A233BAF}" srcOrd="0" destOrd="0" presId="urn:microsoft.com/office/officeart/2005/8/layout/vProcess5"/>
    <dgm:cxn modelId="{B0B4884F-6028-4CD2-B9E8-68D51A649604}" type="presOf" srcId="{CA0D6DFA-080F-4B81-8313-BA3A32EC30BF}" destId="{B253218E-D383-441A-9046-4B6AB96A37B5}" srcOrd="1" destOrd="0" presId="urn:microsoft.com/office/officeart/2005/8/layout/vProcess5"/>
    <dgm:cxn modelId="{C4CBBD71-E37B-4CCA-B87E-3E6B289FA72E}" type="presOf" srcId="{351474C8-11BA-414F-AB76-4D3FCCAB97BC}" destId="{A0DAA571-34BE-41C2-B30A-3D3AC545BDFE}" srcOrd="0" destOrd="0" presId="urn:microsoft.com/office/officeart/2005/8/layout/vProcess5"/>
    <dgm:cxn modelId="{7EE7E274-806A-4045-92F6-620998B9C257}" type="presOf" srcId="{82FC550F-35EA-4933-984F-04F47F645EC6}" destId="{386E6B1A-40FC-404B-BA87-6CFA73A31D25}" srcOrd="0" destOrd="0" presId="urn:microsoft.com/office/officeart/2005/8/layout/vProcess5"/>
    <dgm:cxn modelId="{BC99E177-5820-4044-8702-57A1027EEB34}" type="presOf" srcId="{34A598D0-425A-44CA-8EEC-BD0D296D29A7}" destId="{401F2DFD-20CA-42AB-9369-691154F525B6}" srcOrd="1" destOrd="0" presId="urn:microsoft.com/office/officeart/2005/8/layout/vProcess5"/>
    <dgm:cxn modelId="{317E1394-2E37-4F70-BAE3-B9BB26E79C03}" type="presOf" srcId="{34A598D0-425A-44CA-8EEC-BD0D296D29A7}" destId="{4CB4935C-43BF-4EAC-8786-EBA4408148C4}" srcOrd="0" destOrd="0" presId="urn:microsoft.com/office/officeart/2005/8/layout/vProcess5"/>
    <dgm:cxn modelId="{B9086098-0B1B-4050-A01F-F2D1D65B3000}" srcId="{82FC550F-35EA-4933-984F-04F47F645EC6}" destId="{34A598D0-425A-44CA-8EEC-BD0D296D29A7}" srcOrd="1" destOrd="0" parTransId="{737BC6EB-4A2A-41E0-8995-CB48ADE04081}" sibTransId="{A457099B-30DE-4158-AFEB-5DE45F05B64B}"/>
    <dgm:cxn modelId="{92262AAC-F683-4E01-BBCD-D7DD4B26F49C}" type="presOf" srcId="{C4AD4D19-DCF6-43ED-95AC-47B11FE9FBFC}" destId="{A50BCB32-47E9-4B44-9DC9-8BAC4665B4AC}" srcOrd="0" destOrd="0" presId="urn:microsoft.com/office/officeart/2005/8/layout/vProcess5"/>
    <dgm:cxn modelId="{B6A7D0AC-0AA2-4A4B-8447-E493E99755FE}" srcId="{82FC550F-35EA-4933-984F-04F47F645EC6}" destId="{CA0D6DFA-080F-4B81-8313-BA3A32EC30BF}" srcOrd="3" destOrd="0" parTransId="{8B7D764C-3B79-4213-9E2C-8A43C920C13B}" sibTransId="{840030DC-B502-41D3-B1FC-5F992D94D393}"/>
    <dgm:cxn modelId="{3DB92AC5-2770-4E28-8724-B652BDE2D0F6}" srcId="{82FC550F-35EA-4933-984F-04F47F645EC6}" destId="{F32390E0-8B5A-4FA2-A9D1-C4F163135061}" srcOrd="0" destOrd="0" parTransId="{82AFDD7F-31BE-4E50-A3A5-3E95D5362D6C}" sibTransId="{351474C8-11BA-414F-AB76-4D3FCCAB97BC}"/>
    <dgm:cxn modelId="{992418DA-8F3E-469A-9392-5B84827DB3FE}" type="presOf" srcId="{F32390E0-8B5A-4FA2-A9D1-C4F163135061}" destId="{49DEF90C-566D-4335-9510-441CEF015F27}" srcOrd="1" destOrd="0" presId="urn:microsoft.com/office/officeart/2005/8/layout/vProcess5"/>
    <dgm:cxn modelId="{E0A326F5-3A05-4DB0-8A06-1EFFAF92FC85}" srcId="{82FC550F-35EA-4933-984F-04F47F645EC6}" destId="{C4AD4D19-DCF6-43ED-95AC-47B11FE9FBFC}" srcOrd="2" destOrd="0" parTransId="{2B08D667-4433-4E1D-ACFD-B0108D178298}" sibTransId="{F44B0C62-901D-462F-8E36-FDF14B36B4C2}"/>
    <dgm:cxn modelId="{E953DDFA-43DC-44F8-8FD2-72EE7151152C}" type="presOf" srcId="{F32390E0-8B5A-4FA2-A9D1-C4F163135061}" destId="{24B98D81-9F2F-4E57-B9E7-A8E8CCED47ED}" srcOrd="0" destOrd="0" presId="urn:microsoft.com/office/officeart/2005/8/layout/vProcess5"/>
    <dgm:cxn modelId="{F5930AFA-85D3-4491-9DA2-4D8BEFEDC27C}" type="presParOf" srcId="{386E6B1A-40FC-404B-BA87-6CFA73A31D25}" destId="{13586C8F-2079-4278-94E4-6B055908F6C3}" srcOrd="0" destOrd="0" presId="urn:microsoft.com/office/officeart/2005/8/layout/vProcess5"/>
    <dgm:cxn modelId="{A089B8E7-4E6F-40B6-A495-8339EFCFD015}" type="presParOf" srcId="{386E6B1A-40FC-404B-BA87-6CFA73A31D25}" destId="{24B98D81-9F2F-4E57-B9E7-A8E8CCED47ED}" srcOrd="1" destOrd="0" presId="urn:microsoft.com/office/officeart/2005/8/layout/vProcess5"/>
    <dgm:cxn modelId="{4A426E3F-D89B-43CE-A19C-BAAA75256ACE}" type="presParOf" srcId="{386E6B1A-40FC-404B-BA87-6CFA73A31D25}" destId="{4CB4935C-43BF-4EAC-8786-EBA4408148C4}" srcOrd="2" destOrd="0" presId="urn:microsoft.com/office/officeart/2005/8/layout/vProcess5"/>
    <dgm:cxn modelId="{F65E5F88-666C-48B7-ACB1-3085A7E569BC}" type="presParOf" srcId="{386E6B1A-40FC-404B-BA87-6CFA73A31D25}" destId="{A50BCB32-47E9-4B44-9DC9-8BAC4665B4AC}" srcOrd="3" destOrd="0" presId="urn:microsoft.com/office/officeart/2005/8/layout/vProcess5"/>
    <dgm:cxn modelId="{70582A8E-58B3-438E-848B-8261B5FFC2C5}" type="presParOf" srcId="{386E6B1A-40FC-404B-BA87-6CFA73A31D25}" destId="{8BE7D12C-A6A9-40FE-83D1-49BB16F92641}" srcOrd="4" destOrd="0" presId="urn:microsoft.com/office/officeart/2005/8/layout/vProcess5"/>
    <dgm:cxn modelId="{9CF01406-0659-451F-AEC1-885DEC146E49}" type="presParOf" srcId="{386E6B1A-40FC-404B-BA87-6CFA73A31D25}" destId="{A0DAA571-34BE-41C2-B30A-3D3AC545BDFE}" srcOrd="5" destOrd="0" presId="urn:microsoft.com/office/officeart/2005/8/layout/vProcess5"/>
    <dgm:cxn modelId="{E3952898-1795-4024-89FD-6AED80FC5852}" type="presParOf" srcId="{386E6B1A-40FC-404B-BA87-6CFA73A31D25}" destId="{A002424B-23CE-4B6E-96C0-3E330A233BAF}" srcOrd="6" destOrd="0" presId="urn:microsoft.com/office/officeart/2005/8/layout/vProcess5"/>
    <dgm:cxn modelId="{554E3F74-F2FA-47AC-B62F-EEC120E2ADCE}" type="presParOf" srcId="{386E6B1A-40FC-404B-BA87-6CFA73A31D25}" destId="{DC3191A2-2BE8-4822-BDFF-AE976867A2FD}" srcOrd="7" destOrd="0" presId="urn:microsoft.com/office/officeart/2005/8/layout/vProcess5"/>
    <dgm:cxn modelId="{2668C41D-D8C4-4961-A073-C25676CF9591}" type="presParOf" srcId="{386E6B1A-40FC-404B-BA87-6CFA73A31D25}" destId="{49DEF90C-566D-4335-9510-441CEF015F27}" srcOrd="8" destOrd="0" presId="urn:microsoft.com/office/officeart/2005/8/layout/vProcess5"/>
    <dgm:cxn modelId="{C248758B-8752-470A-832F-9E3FA12B055A}" type="presParOf" srcId="{386E6B1A-40FC-404B-BA87-6CFA73A31D25}" destId="{401F2DFD-20CA-42AB-9369-691154F525B6}" srcOrd="9" destOrd="0" presId="urn:microsoft.com/office/officeart/2005/8/layout/vProcess5"/>
    <dgm:cxn modelId="{69A6AD32-D544-4975-8B80-B68B3DCEB42D}" type="presParOf" srcId="{386E6B1A-40FC-404B-BA87-6CFA73A31D25}" destId="{821297CB-A479-454F-87E4-CB9C29AAAD58}" srcOrd="10" destOrd="0" presId="urn:microsoft.com/office/officeart/2005/8/layout/vProcess5"/>
    <dgm:cxn modelId="{59F8EA8C-1EA2-4859-B904-FE8D39402FB3}" type="presParOf" srcId="{386E6B1A-40FC-404B-BA87-6CFA73A31D25}" destId="{B253218E-D383-441A-9046-4B6AB96A37B5}"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2F6539-B807-4DA1-8BAF-D679DF1A8E04}">
      <dsp:nvSpPr>
        <dsp:cNvPr id="0" name=""/>
        <dsp:cNvSpPr/>
      </dsp:nvSpPr>
      <dsp:spPr>
        <a:xfrm rot="5400000">
          <a:off x="1738437" y="423176"/>
          <a:ext cx="730207" cy="1215049"/>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E55951-FB62-4F94-8DA1-84A42E91C3F0}">
      <dsp:nvSpPr>
        <dsp:cNvPr id="0" name=""/>
        <dsp:cNvSpPr/>
      </dsp:nvSpPr>
      <dsp:spPr>
        <a:xfrm>
          <a:off x="1616548" y="786214"/>
          <a:ext cx="1096953" cy="961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Specification by example</a:t>
          </a:r>
        </a:p>
      </dsp:txBody>
      <dsp:txXfrm>
        <a:off x="1616548" y="786214"/>
        <a:ext cx="1096953" cy="961544"/>
      </dsp:txXfrm>
    </dsp:sp>
    <dsp:sp modelId="{6CC47DDC-0A0A-48C1-8307-812ADF4995D4}">
      <dsp:nvSpPr>
        <dsp:cNvPr id="0" name=""/>
        <dsp:cNvSpPr/>
      </dsp:nvSpPr>
      <dsp:spPr>
        <a:xfrm>
          <a:off x="2506529" y="333722"/>
          <a:ext cx="206972" cy="206972"/>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72FA63-B4A1-49C2-B1EC-6290C67DD3C1}">
      <dsp:nvSpPr>
        <dsp:cNvPr id="0" name=""/>
        <dsp:cNvSpPr/>
      </dsp:nvSpPr>
      <dsp:spPr>
        <a:xfrm rot="5400000">
          <a:off x="3081323" y="90877"/>
          <a:ext cx="730207" cy="1215049"/>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3A97AB-7D90-45C7-84D8-1FF28B3A24F0}">
      <dsp:nvSpPr>
        <dsp:cNvPr id="0" name=""/>
        <dsp:cNvSpPr/>
      </dsp:nvSpPr>
      <dsp:spPr>
        <a:xfrm>
          <a:off x="2959433" y="453916"/>
          <a:ext cx="1096953" cy="961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ATDD</a:t>
          </a:r>
        </a:p>
      </dsp:txBody>
      <dsp:txXfrm>
        <a:off x="2959433" y="453916"/>
        <a:ext cx="1096953" cy="961544"/>
      </dsp:txXfrm>
    </dsp:sp>
    <dsp:sp modelId="{6AAD96CF-53EE-4BC9-889F-AA73A89808D6}">
      <dsp:nvSpPr>
        <dsp:cNvPr id="0" name=""/>
        <dsp:cNvSpPr/>
      </dsp:nvSpPr>
      <dsp:spPr>
        <a:xfrm>
          <a:off x="3849414" y="1424"/>
          <a:ext cx="206972" cy="206972"/>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A20F46-DFD0-4BD0-A324-6E8491BF5D23}">
      <dsp:nvSpPr>
        <dsp:cNvPr id="0" name=""/>
        <dsp:cNvSpPr/>
      </dsp:nvSpPr>
      <dsp:spPr>
        <a:xfrm rot="5400000">
          <a:off x="4424209" y="-241420"/>
          <a:ext cx="730207" cy="1215049"/>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93A414-987C-4B59-9BC3-E4A2CD575FA6}">
      <dsp:nvSpPr>
        <dsp:cNvPr id="0" name=""/>
        <dsp:cNvSpPr/>
      </dsp:nvSpPr>
      <dsp:spPr>
        <a:xfrm>
          <a:off x="4302319" y="121617"/>
          <a:ext cx="1096953" cy="961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BDD</a:t>
          </a:r>
        </a:p>
      </dsp:txBody>
      <dsp:txXfrm>
        <a:off x="4302319" y="121617"/>
        <a:ext cx="1096953" cy="9615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A565EB-7514-4100-8C6E-C84FBA226E81}">
      <dsp:nvSpPr>
        <dsp:cNvPr id="0" name=""/>
        <dsp:cNvSpPr/>
      </dsp:nvSpPr>
      <dsp:spPr>
        <a:xfrm>
          <a:off x="1452" y="378066"/>
          <a:ext cx="1152187" cy="6913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Collaboration </a:t>
          </a:r>
        </a:p>
      </dsp:txBody>
      <dsp:txXfrm>
        <a:off x="1452" y="378066"/>
        <a:ext cx="1152187" cy="691312"/>
      </dsp:txXfrm>
    </dsp:sp>
    <dsp:sp modelId="{528BE174-19A8-49E4-AFE1-83FAEFB22DAA}">
      <dsp:nvSpPr>
        <dsp:cNvPr id="0" name=""/>
        <dsp:cNvSpPr/>
      </dsp:nvSpPr>
      <dsp:spPr>
        <a:xfrm>
          <a:off x="1268858" y="378066"/>
          <a:ext cx="1152187" cy="6913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Predictability </a:t>
          </a:r>
        </a:p>
      </dsp:txBody>
      <dsp:txXfrm>
        <a:off x="1268858" y="378066"/>
        <a:ext cx="1152187" cy="691312"/>
      </dsp:txXfrm>
    </dsp:sp>
    <dsp:sp modelId="{8F7FAE3E-EB41-40E0-AA78-C4224C49D6FF}">
      <dsp:nvSpPr>
        <dsp:cNvPr id="0" name=""/>
        <dsp:cNvSpPr/>
      </dsp:nvSpPr>
      <dsp:spPr>
        <a:xfrm>
          <a:off x="2536263" y="378066"/>
          <a:ext cx="1152187" cy="6913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Requirements Clarity</a:t>
          </a:r>
        </a:p>
      </dsp:txBody>
      <dsp:txXfrm>
        <a:off x="2536263" y="378066"/>
        <a:ext cx="1152187" cy="691312"/>
      </dsp:txXfrm>
    </dsp:sp>
    <dsp:sp modelId="{4DD4CC35-9102-4324-8E3B-3ABFEF74BA45}">
      <dsp:nvSpPr>
        <dsp:cNvPr id="0" name=""/>
        <dsp:cNvSpPr/>
      </dsp:nvSpPr>
      <dsp:spPr>
        <a:xfrm>
          <a:off x="3803669" y="378066"/>
          <a:ext cx="1152187" cy="6913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Quality</a:t>
          </a:r>
        </a:p>
      </dsp:txBody>
      <dsp:txXfrm>
        <a:off x="3803669" y="378066"/>
        <a:ext cx="1152187" cy="6913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C5F8EC-5F30-480A-93A7-553CD1D0BD29}">
      <dsp:nvSpPr>
        <dsp:cNvPr id="0" name=""/>
        <dsp:cNvSpPr/>
      </dsp:nvSpPr>
      <dsp:spPr>
        <a:xfrm>
          <a:off x="0" y="249974"/>
          <a:ext cx="1659568" cy="995740"/>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BDD is not for testing</a:t>
          </a:r>
        </a:p>
        <a:p>
          <a:pPr marL="57150" lvl="1" indent="-57150" algn="l" defTabSz="444500">
            <a:lnSpc>
              <a:spcPct val="90000"/>
            </a:lnSpc>
            <a:spcBef>
              <a:spcPct val="0"/>
            </a:spcBef>
            <a:spcAft>
              <a:spcPct val="15000"/>
            </a:spcAft>
            <a:buChar char="•"/>
          </a:pPr>
          <a:r>
            <a:rPr lang="en-US" sz="1000" kern="1200"/>
            <a:t>Test are just an outcome</a:t>
          </a:r>
        </a:p>
        <a:p>
          <a:pPr marL="57150" lvl="1" indent="-57150" algn="l" defTabSz="444500">
            <a:lnSpc>
              <a:spcPct val="90000"/>
            </a:lnSpc>
            <a:spcBef>
              <a:spcPct val="0"/>
            </a:spcBef>
            <a:spcAft>
              <a:spcPct val="15000"/>
            </a:spcAft>
            <a:buChar char="•"/>
          </a:pPr>
          <a:endParaRPr lang="en-US" sz="1000" kern="1200"/>
        </a:p>
      </dsp:txBody>
      <dsp:txXfrm>
        <a:off x="0" y="249974"/>
        <a:ext cx="1659568" cy="995740"/>
      </dsp:txXfrm>
    </dsp:sp>
    <dsp:sp modelId="{A57FDC14-34E4-4EF9-94FA-914A77EC2BE1}">
      <dsp:nvSpPr>
        <dsp:cNvPr id="0" name=""/>
        <dsp:cNvSpPr/>
      </dsp:nvSpPr>
      <dsp:spPr>
        <a:xfrm>
          <a:off x="1825524" y="249974"/>
          <a:ext cx="1659568" cy="995740"/>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BDD doesn't require a tool </a:t>
          </a:r>
        </a:p>
        <a:p>
          <a:pPr marL="57150" lvl="1" indent="-57150" algn="l" defTabSz="444500">
            <a:lnSpc>
              <a:spcPct val="90000"/>
            </a:lnSpc>
            <a:spcBef>
              <a:spcPct val="0"/>
            </a:spcBef>
            <a:spcAft>
              <a:spcPct val="15000"/>
            </a:spcAft>
            <a:buChar char="•"/>
          </a:pPr>
          <a:r>
            <a:rPr lang="en-US" sz="1000" kern="1200"/>
            <a:t>tools are for automation</a:t>
          </a:r>
        </a:p>
      </dsp:txBody>
      <dsp:txXfrm>
        <a:off x="1825524" y="249974"/>
        <a:ext cx="1659568" cy="995740"/>
      </dsp:txXfrm>
    </dsp:sp>
    <dsp:sp modelId="{0BCA31EE-57B4-436A-A7CE-C22FECA3D206}">
      <dsp:nvSpPr>
        <dsp:cNvPr id="0" name=""/>
        <dsp:cNvSpPr/>
      </dsp:nvSpPr>
      <dsp:spPr>
        <a:xfrm>
          <a:off x="3651049" y="249974"/>
          <a:ext cx="1659568" cy="995740"/>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Just by Using Cucumber doesn't mean you are BDD</a:t>
          </a:r>
        </a:p>
        <a:p>
          <a:pPr marL="57150" lvl="1" indent="-57150" algn="l" defTabSz="444500">
            <a:lnSpc>
              <a:spcPct val="90000"/>
            </a:lnSpc>
            <a:spcBef>
              <a:spcPct val="0"/>
            </a:spcBef>
            <a:spcAft>
              <a:spcPct val="15000"/>
            </a:spcAft>
            <a:buChar char="•"/>
          </a:pPr>
          <a:r>
            <a:rPr lang="en-US" sz="1000" kern="1200"/>
            <a:t>Its not about Given When Then</a:t>
          </a:r>
        </a:p>
      </dsp:txBody>
      <dsp:txXfrm>
        <a:off x="3651049" y="249974"/>
        <a:ext cx="1659568" cy="9957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CA0FF0-11F6-4471-B4BD-F2BA47173A53}">
      <dsp:nvSpPr>
        <dsp:cNvPr id="0" name=""/>
        <dsp:cNvSpPr/>
      </dsp:nvSpPr>
      <dsp:spPr>
        <a:xfrm>
          <a:off x="712240" y="0"/>
          <a:ext cx="3009152" cy="3009152"/>
        </a:xfrm>
        <a:prstGeom prst="ellipse">
          <a:avLst/>
        </a:prstGeom>
        <a:solidFill>
          <a:srgbClr val="008D96">
            <a:alpha val="90000"/>
            <a:hueOff val="0"/>
            <a:satOff val="0"/>
            <a:lumOff val="0"/>
            <a:alphaOff val="0"/>
          </a:srgbClr>
        </a:solidFill>
        <a:ln w="254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a:solidFill>
                <a:sysClr val="window" lastClr="FFFFFF"/>
              </a:solidFill>
              <a:latin typeface="Calibri"/>
              <a:ea typeface="+mn-ea"/>
              <a:cs typeface="+mn-cs"/>
            </a:rPr>
            <a:t>Spec</a:t>
          </a:r>
        </a:p>
      </dsp:txBody>
      <dsp:txXfrm>
        <a:off x="1844985" y="216559"/>
        <a:ext cx="743662" cy="319168"/>
      </dsp:txXfrm>
    </dsp:sp>
    <dsp:sp modelId="{7F411C28-1C22-4FB3-A6C7-DB9B1D7D1748}">
      <dsp:nvSpPr>
        <dsp:cNvPr id="0" name=""/>
        <dsp:cNvSpPr/>
      </dsp:nvSpPr>
      <dsp:spPr>
        <a:xfrm>
          <a:off x="1294090" y="752288"/>
          <a:ext cx="2256864" cy="2256864"/>
        </a:xfrm>
        <a:prstGeom prst="ellipse">
          <a:avLst/>
        </a:prstGeom>
        <a:solidFill>
          <a:srgbClr val="008D96">
            <a:alpha val="90000"/>
            <a:hueOff val="0"/>
            <a:satOff val="0"/>
            <a:lumOff val="0"/>
            <a:alphaOff val="-20000"/>
          </a:srgbClr>
        </a:solidFill>
        <a:ln w="254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a:solidFill>
                <a:sysClr val="window" lastClr="FFFFFF"/>
              </a:solidFill>
              <a:latin typeface="Calibri"/>
              <a:ea typeface="+mn-ea"/>
              <a:cs typeface="+mn-cs"/>
            </a:rPr>
            <a:t>Test </a:t>
          </a:r>
        </a:p>
      </dsp:txBody>
      <dsp:txXfrm>
        <a:off x="2050691" y="955313"/>
        <a:ext cx="743662" cy="299220"/>
      </dsp:txXfrm>
    </dsp:sp>
    <dsp:sp modelId="{FF27DEA9-A65C-4F26-9BDA-CE36331E3905}">
      <dsp:nvSpPr>
        <dsp:cNvPr id="0" name=""/>
        <dsp:cNvSpPr/>
      </dsp:nvSpPr>
      <dsp:spPr>
        <a:xfrm>
          <a:off x="1670234" y="1504576"/>
          <a:ext cx="1504576" cy="1504576"/>
        </a:xfrm>
        <a:prstGeom prst="ellipse">
          <a:avLst/>
        </a:prstGeom>
        <a:solidFill>
          <a:srgbClr val="008D96">
            <a:alpha val="90000"/>
            <a:hueOff val="0"/>
            <a:satOff val="0"/>
            <a:lumOff val="0"/>
            <a:alphaOff val="-40000"/>
          </a:srgbClr>
        </a:solidFill>
        <a:ln w="254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a:solidFill>
                <a:sysClr val="window" lastClr="FFFFFF"/>
              </a:solidFill>
              <a:latin typeface="Calibri"/>
              <a:ea typeface="+mn-ea"/>
              <a:cs typeface="+mn-cs"/>
            </a:rPr>
            <a:t>Code</a:t>
          </a:r>
        </a:p>
      </dsp:txBody>
      <dsp:txXfrm>
        <a:off x="2046378" y="1990890"/>
        <a:ext cx="752288" cy="5319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3709B8-B0AD-4333-9724-32C48A727EBA}">
      <dsp:nvSpPr>
        <dsp:cNvPr id="0" name=""/>
        <dsp:cNvSpPr/>
      </dsp:nvSpPr>
      <dsp:spPr>
        <a:xfrm>
          <a:off x="0" y="2668579"/>
          <a:ext cx="11063132" cy="875887"/>
        </a:xfrm>
        <a:prstGeom prst="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a:t>Finally the </a:t>
          </a:r>
          <a:r>
            <a:rPr lang="en-US" sz="2000" b="1" kern="1200"/>
            <a:t>then</a:t>
          </a:r>
          <a:r>
            <a:rPr lang="en-US" sz="2000" kern="1200"/>
            <a:t> section describes the changes you expect due to the specified behavior</a:t>
          </a:r>
        </a:p>
      </dsp:txBody>
      <dsp:txXfrm>
        <a:off x="0" y="2668579"/>
        <a:ext cx="11063132" cy="875887"/>
      </dsp:txXfrm>
    </dsp:sp>
    <dsp:sp modelId="{4641DD16-B69D-4DC3-A330-24133956CCEF}">
      <dsp:nvSpPr>
        <dsp:cNvPr id="0" name=""/>
        <dsp:cNvSpPr/>
      </dsp:nvSpPr>
      <dsp:spPr>
        <a:xfrm rot="10800000">
          <a:off x="0" y="1334603"/>
          <a:ext cx="11063132" cy="1347114"/>
        </a:xfrm>
        <a:prstGeom prst="upArrowCallou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a:t>The </a:t>
          </a:r>
          <a:r>
            <a:rPr lang="en-US" sz="2000" b="1" kern="1200"/>
            <a:t>when</a:t>
          </a:r>
          <a:r>
            <a:rPr lang="en-US" sz="2000" kern="1200"/>
            <a:t> section is that behavior that you're specifying.</a:t>
          </a:r>
        </a:p>
      </dsp:txBody>
      <dsp:txXfrm rot="10800000">
        <a:off x="0" y="1334603"/>
        <a:ext cx="11063132" cy="875314"/>
      </dsp:txXfrm>
    </dsp:sp>
    <dsp:sp modelId="{943469C4-EB39-4620-9416-A1EDC6EF50D4}">
      <dsp:nvSpPr>
        <dsp:cNvPr id="0" name=""/>
        <dsp:cNvSpPr/>
      </dsp:nvSpPr>
      <dsp:spPr>
        <a:xfrm rot="10800000">
          <a:off x="0" y="626"/>
          <a:ext cx="11063132" cy="1347114"/>
        </a:xfrm>
        <a:prstGeom prst="upArrowCallou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The </a:t>
          </a:r>
          <a:r>
            <a:rPr lang="en-US" sz="2000" b="1" kern="1200" dirty="0"/>
            <a:t>given</a:t>
          </a:r>
          <a:r>
            <a:rPr lang="en-US" sz="2000" kern="1200" dirty="0"/>
            <a:t> part describes the state of the world before you begin the behavior you're specifying in this scenario. You can think of it as the pre-conditions to the test.</a:t>
          </a:r>
        </a:p>
      </dsp:txBody>
      <dsp:txXfrm rot="10800000">
        <a:off x="0" y="626"/>
        <a:ext cx="11063132" cy="87531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B98D81-9F2F-4E57-B9E7-A8E8CCED47ED}">
      <dsp:nvSpPr>
        <dsp:cNvPr id="0" name=""/>
        <dsp:cNvSpPr/>
      </dsp:nvSpPr>
      <dsp:spPr>
        <a:xfrm>
          <a:off x="0" y="0"/>
          <a:ext cx="3854857" cy="11259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Background is a set of steps that run before each of the scenarios you define</a:t>
          </a:r>
        </a:p>
      </dsp:txBody>
      <dsp:txXfrm>
        <a:off x="32979" y="32979"/>
        <a:ext cx="2544702" cy="1060011"/>
      </dsp:txXfrm>
    </dsp:sp>
    <dsp:sp modelId="{4CB4935C-43BF-4EAC-8786-EBA4408148C4}">
      <dsp:nvSpPr>
        <dsp:cNvPr id="0" name=""/>
        <dsp:cNvSpPr/>
      </dsp:nvSpPr>
      <dsp:spPr>
        <a:xfrm>
          <a:off x="322844" y="1330691"/>
          <a:ext cx="3854857" cy="11259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It should be used when you have the same initial Gherkin statements used for each scenario within a feature</a:t>
          </a:r>
        </a:p>
      </dsp:txBody>
      <dsp:txXfrm>
        <a:off x="355823" y="1363670"/>
        <a:ext cx="2734174" cy="1060011"/>
      </dsp:txXfrm>
    </dsp:sp>
    <dsp:sp modelId="{A50BCB32-47E9-4B44-9DC9-8BAC4665B4AC}">
      <dsp:nvSpPr>
        <dsp:cNvPr id="0" name=""/>
        <dsp:cNvSpPr/>
      </dsp:nvSpPr>
      <dsp:spPr>
        <a:xfrm>
          <a:off x="640870" y="2661383"/>
          <a:ext cx="3854857" cy="11259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You can now combine consistently reused initial steps into one place instead of copying and pasting them in each scenario.</a:t>
          </a:r>
        </a:p>
      </dsp:txBody>
      <dsp:txXfrm>
        <a:off x="673849" y="2694362"/>
        <a:ext cx="2738993" cy="1060011"/>
      </dsp:txXfrm>
    </dsp:sp>
    <dsp:sp modelId="{8BE7D12C-A6A9-40FE-83D1-49BB16F92641}">
      <dsp:nvSpPr>
        <dsp:cNvPr id="0" name=""/>
        <dsp:cNvSpPr/>
      </dsp:nvSpPr>
      <dsp:spPr>
        <a:xfrm>
          <a:off x="963714" y="3992075"/>
          <a:ext cx="3854857" cy="11259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For each scenario, the background sets up “Greg”, the two blogs, and “Dr. Bill”, which can then be referenced within any scenario</a:t>
          </a:r>
        </a:p>
      </dsp:txBody>
      <dsp:txXfrm>
        <a:off x="996693" y="4025054"/>
        <a:ext cx="2734174" cy="1060011"/>
      </dsp:txXfrm>
    </dsp:sp>
    <dsp:sp modelId="{A0DAA571-34BE-41C2-B30A-3D3AC545BDFE}">
      <dsp:nvSpPr>
        <dsp:cNvPr id="0" name=""/>
        <dsp:cNvSpPr/>
      </dsp:nvSpPr>
      <dsp:spPr>
        <a:xfrm>
          <a:off x="3122977" y="862390"/>
          <a:ext cx="731880" cy="73188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3287650" y="862390"/>
        <a:ext cx="402534" cy="550740"/>
      </dsp:txXfrm>
    </dsp:sp>
    <dsp:sp modelId="{A002424B-23CE-4B6E-96C0-3E330A233BAF}">
      <dsp:nvSpPr>
        <dsp:cNvPr id="0" name=""/>
        <dsp:cNvSpPr/>
      </dsp:nvSpPr>
      <dsp:spPr>
        <a:xfrm>
          <a:off x="3445821" y="2193082"/>
          <a:ext cx="731880" cy="73188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3610494" y="2193082"/>
        <a:ext cx="402534" cy="550740"/>
      </dsp:txXfrm>
    </dsp:sp>
    <dsp:sp modelId="{DC3191A2-2BE8-4822-BDFF-AE976867A2FD}">
      <dsp:nvSpPr>
        <dsp:cNvPr id="0" name=""/>
        <dsp:cNvSpPr/>
      </dsp:nvSpPr>
      <dsp:spPr>
        <a:xfrm>
          <a:off x="3763847" y="3523773"/>
          <a:ext cx="731880" cy="73188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3928520" y="3523773"/>
        <a:ext cx="402534" cy="550740"/>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5E6608-CD03-4BF6-A3D0-7BEDC101E56C}" type="datetimeFigureOut">
              <a:rPr lang="en-US" smtClean="0"/>
              <a:t>9/4/2021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1788FD-A3F7-4F2D-8A18-1376B8F3F6E9}" type="slidenum">
              <a:rPr lang="en-US" smtClean="0"/>
              <a:t>‹#›</a:t>
            </a:fld>
            <a:endParaRPr lang="en-US"/>
          </a:p>
        </p:txBody>
      </p:sp>
    </p:spTree>
    <p:extLst>
      <p:ext uri="{BB962C8B-B14F-4D97-AF65-F5344CB8AC3E}">
        <p14:creationId xmlns:p14="http://schemas.microsoft.com/office/powerpoint/2010/main" val="75632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agilealliance.org/glossary/three-amigos/"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en.wikipedia.org/wiki/Meeting_of_the_mind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Dan North – coined the term BDD, creator of </a:t>
            </a:r>
            <a:r>
              <a:rPr lang="en-US" err="1"/>
              <a:t>JBehave</a:t>
            </a:r>
            <a:r>
              <a:rPr lang="en-US"/>
              <a:t> and </a:t>
            </a:r>
            <a:r>
              <a:rPr lang="en-US" err="1"/>
              <a:t>Rbehave</a:t>
            </a:r>
            <a:endParaRPr lang="en-US"/>
          </a:p>
          <a:p>
            <a:r>
              <a:rPr lang="en-US"/>
              <a:t>Liz Keogh – well-known blogger, and a core member of the BDD community and contributor to </a:t>
            </a:r>
            <a:r>
              <a:rPr lang="en-US" err="1"/>
              <a:t>JBehave</a:t>
            </a:r>
            <a:endParaRPr lang="en-US"/>
          </a:p>
        </p:txBody>
      </p:sp>
      <p:sp>
        <p:nvSpPr>
          <p:cNvPr id="4" name="Slide Number Placeholder 3"/>
          <p:cNvSpPr>
            <a:spLocks noGrp="1"/>
          </p:cNvSpPr>
          <p:nvPr>
            <p:ph type="sldNum" sz="quarter" idx="5"/>
          </p:nvPr>
        </p:nvSpPr>
        <p:spPr/>
        <p:txBody>
          <a:bodyPr/>
          <a:lstStyle/>
          <a:p>
            <a:fld id="{A38FE8C6-40C5-3A47-B40B-BF6D66835AAD}" type="slidenum">
              <a:rPr lang="en-US" smtClean="0"/>
              <a:t>2</a:t>
            </a:fld>
            <a:endParaRPr lang="en-US"/>
          </a:p>
        </p:txBody>
      </p:sp>
    </p:spTree>
    <p:extLst>
      <p:ext uri="{BB962C8B-B14F-4D97-AF65-F5344CB8AC3E}">
        <p14:creationId xmlns:p14="http://schemas.microsoft.com/office/powerpoint/2010/main" val="3792040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a:p>
            <a:r>
              <a:rPr lang="en-US" sz="1200" dirty="0"/>
              <a:t>BDD as a leading practice, drives quality up, waste down, and builds a common understanding of desired outcomes that are user/customer driven </a:t>
            </a:r>
          </a:p>
          <a:p>
            <a:r>
              <a:rPr lang="en-US" sz="1200" dirty="0"/>
              <a:t>A common sentence structure (Given, When, Then) enables repeatable translation from customer use cases to test cases</a:t>
            </a:r>
          </a:p>
          <a:p>
            <a:r>
              <a:rPr lang="en-US" sz="1200" dirty="0"/>
              <a:t>BDD enables additional forms of test-driven delivery to build a healthy, highly repeatable and economical feedback system for developers, product owners and stakeholders</a:t>
            </a:r>
          </a:p>
          <a:p>
            <a:r>
              <a:rPr lang="en-US" sz="1200" dirty="0"/>
              <a:t>Business and technology become more connected through continuous interaction and the breaking down of siloes</a:t>
            </a:r>
          </a:p>
          <a:p>
            <a:r>
              <a:rPr lang="en-US" sz="1200" dirty="0"/>
              <a:t>Common language and collaborative conversations reduce bad assumptions and miscommunication lowering rework and churn</a:t>
            </a:r>
          </a:p>
          <a:p>
            <a:r>
              <a:rPr lang="en-US" sz="1200" dirty="0"/>
              <a:t>Enables shift-left to identify errors earlier when they are less expensive to fix</a:t>
            </a:r>
          </a:p>
          <a:p>
            <a:r>
              <a:rPr lang="en-US" sz="1200" dirty="0"/>
              <a:t>Lends itself to more modular, parameterized, variable driven tests that are easier to maintain</a:t>
            </a:r>
          </a:p>
          <a:p>
            <a:endParaRPr lang="en-US" dirty="0"/>
          </a:p>
        </p:txBody>
      </p:sp>
      <p:sp>
        <p:nvSpPr>
          <p:cNvPr id="4" name="Slide Number Placeholder 3"/>
          <p:cNvSpPr>
            <a:spLocks noGrp="1"/>
          </p:cNvSpPr>
          <p:nvPr>
            <p:ph type="sldNum" sz="quarter" idx="5"/>
          </p:nvPr>
        </p:nvSpPr>
        <p:spPr/>
        <p:txBody>
          <a:bodyPr/>
          <a:lstStyle/>
          <a:p>
            <a:fld id="{BC1788FD-A3F7-4F2D-8A18-1376B8F3F6E9}" type="slidenum">
              <a:rPr lang="en-US" smtClean="0"/>
              <a:t>5</a:t>
            </a:fld>
            <a:endParaRPr lang="en-US"/>
          </a:p>
        </p:txBody>
      </p:sp>
    </p:spTree>
    <p:extLst>
      <p:ext uri="{BB962C8B-B14F-4D97-AF65-F5344CB8AC3E}">
        <p14:creationId xmlns:p14="http://schemas.microsoft.com/office/powerpoint/2010/main" val="783853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Lucida Grande"/>
              </a:rPr>
              <a:t>“</a:t>
            </a:r>
            <a:r>
              <a:rPr lang="en-US" b="0" i="0" u="none" strike="noStrike" dirty="0">
                <a:solidFill>
                  <a:srgbClr val="BB0000"/>
                </a:solidFill>
                <a:effectLst/>
                <a:latin typeface="Lucida Grande"/>
                <a:hlinkClick r:id="rId3"/>
              </a:rPr>
              <a:t>The Three Amigos</a:t>
            </a:r>
            <a:r>
              <a:rPr lang="en-US" b="0" i="0" dirty="0">
                <a:solidFill>
                  <a:srgbClr val="333333"/>
                </a:solidFill>
                <a:effectLst/>
                <a:latin typeface="Lucida Grande"/>
              </a:rPr>
              <a:t>” refers to a </a:t>
            </a:r>
            <a:r>
              <a:rPr lang="en-US" b="0" i="0" u="none" strike="noStrike" dirty="0">
                <a:solidFill>
                  <a:srgbClr val="BB0000"/>
                </a:solidFill>
                <a:effectLst/>
                <a:latin typeface="Lucida Grande"/>
                <a:hlinkClick r:id="rId4"/>
              </a:rPr>
              <a:t>meeting of the minds</a:t>
            </a:r>
            <a:r>
              <a:rPr lang="en-US" b="0" i="0" dirty="0">
                <a:solidFill>
                  <a:srgbClr val="333333"/>
                </a:solidFill>
                <a:effectLst/>
                <a:latin typeface="Lucida Grande"/>
              </a:rPr>
              <a:t> of the three primary roles involved in producing software:</a:t>
            </a:r>
          </a:p>
          <a:p>
            <a:pPr algn="l">
              <a:buFont typeface="+mj-lt"/>
              <a:buAutoNum type="arabicPeriod"/>
            </a:pPr>
            <a:r>
              <a:rPr lang="en-US" b="1" i="0" dirty="0">
                <a:solidFill>
                  <a:srgbClr val="333333"/>
                </a:solidFill>
                <a:effectLst/>
                <a:latin typeface="Lucida Grande"/>
              </a:rPr>
              <a:t>Business</a:t>
            </a:r>
            <a:r>
              <a:rPr lang="en-US" b="0" i="0" dirty="0">
                <a:solidFill>
                  <a:srgbClr val="333333"/>
                </a:solidFill>
                <a:effectLst/>
                <a:latin typeface="Lucida Grande"/>
              </a:rPr>
              <a:t> – Often named the “business analyst” (BA) or “product owner” (PO), the business role provides </a:t>
            </a:r>
            <a:r>
              <a:rPr lang="en-US" b="0" i="1" dirty="0">
                <a:solidFill>
                  <a:srgbClr val="333333"/>
                </a:solidFill>
                <a:effectLst/>
                <a:latin typeface="Lucida Grande"/>
              </a:rPr>
              <a:t>what</a:t>
            </a:r>
            <a:r>
              <a:rPr lang="en-US" b="0" i="0" dirty="0">
                <a:solidFill>
                  <a:srgbClr val="333333"/>
                </a:solidFill>
                <a:effectLst/>
                <a:latin typeface="Lucida Grande"/>
              </a:rPr>
              <a:t> problem must be solved. They provide requirements for the solution. Typically, the business role is non-technical.</a:t>
            </a:r>
          </a:p>
          <a:p>
            <a:pPr algn="l">
              <a:buFont typeface="+mj-lt"/>
              <a:buAutoNum type="arabicPeriod"/>
            </a:pPr>
            <a:r>
              <a:rPr lang="en-US" b="1" i="0" dirty="0">
                <a:solidFill>
                  <a:srgbClr val="333333"/>
                </a:solidFill>
                <a:effectLst/>
                <a:latin typeface="Lucida Grande"/>
              </a:rPr>
              <a:t>Development</a:t>
            </a:r>
            <a:r>
              <a:rPr lang="en-US" b="0" i="0" dirty="0">
                <a:solidFill>
                  <a:srgbClr val="333333"/>
                </a:solidFill>
                <a:effectLst/>
                <a:latin typeface="Lucida Grande"/>
              </a:rPr>
              <a:t> – The developer role provides </a:t>
            </a:r>
            <a:r>
              <a:rPr lang="en-US" b="0" i="1" dirty="0">
                <a:solidFill>
                  <a:srgbClr val="333333"/>
                </a:solidFill>
                <a:effectLst/>
                <a:latin typeface="Lucida Grande"/>
              </a:rPr>
              <a:t>how</a:t>
            </a:r>
            <a:r>
              <a:rPr lang="en-US" b="0" i="0" dirty="0">
                <a:solidFill>
                  <a:srgbClr val="333333"/>
                </a:solidFill>
                <a:effectLst/>
                <a:latin typeface="Lucida Grande"/>
              </a:rPr>
              <a:t> the solution to the problem will be implemented. They build the software and must be very technical.</a:t>
            </a:r>
          </a:p>
          <a:p>
            <a:pPr algn="l">
              <a:buFont typeface="+mj-lt"/>
              <a:buAutoNum type="arabicPeriod"/>
            </a:pPr>
            <a:r>
              <a:rPr lang="en-US" b="1" i="0" dirty="0">
                <a:solidFill>
                  <a:srgbClr val="333333"/>
                </a:solidFill>
                <a:effectLst/>
                <a:latin typeface="Lucida Grande"/>
              </a:rPr>
              <a:t>Testing</a:t>
            </a:r>
            <a:r>
              <a:rPr lang="en-US" b="0" i="0" dirty="0">
                <a:solidFill>
                  <a:srgbClr val="333333"/>
                </a:solidFill>
                <a:effectLst/>
                <a:latin typeface="Lucida Grande"/>
              </a:rPr>
              <a:t> – The testing role, sometimes named “quality assurance” (QA), verifies that the delivered software product works correctly. They also try to find defects. The tester role must be somewhat technical.</a:t>
            </a:r>
          </a:p>
          <a:p>
            <a:endParaRPr lang="en-US" dirty="0"/>
          </a:p>
          <a:p>
            <a:r>
              <a:rPr lang="en-US" b="0" i="0" dirty="0">
                <a:solidFill>
                  <a:srgbClr val="333333"/>
                </a:solidFill>
                <a:effectLst/>
                <a:latin typeface="Lucida Grande"/>
              </a:rPr>
              <a:t>Ideally, </a:t>
            </a:r>
            <a:r>
              <a:rPr lang="en-US" b="1" i="0" dirty="0">
                <a:solidFill>
                  <a:srgbClr val="333333"/>
                </a:solidFill>
                <a:effectLst/>
                <a:latin typeface="Lucida Grande"/>
              </a:rPr>
              <a:t>when The Three Amigos meet during grooming and planning, they would formalize acceptance criteria as Gherkin features</a:t>
            </a:r>
            <a:r>
              <a:rPr lang="en-US" b="0" i="0" dirty="0">
                <a:solidFill>
                  <a:srgbClr val="333333"/>
                </a:solidFill>
                <a:effectLst/>
                <a:latin typeface="Lucida Grande"/>
              </a:rPr>
              <a:t>. Those feature files are then used directly by the developer for direction and the tester for automation. They act like a receipt of purchase for the business role – the feature file says, “This is what you ordered.”</a:t>
            </a:r>
          </a:p>
          <a:p>
            <a:endParaRPr lang="en-US" dirty="0"/>
          </a:p>
          <a:p>
            <a:r>
              <a:rPr lang="en-US" b="0" i="0" dirty="0">
                <a:solidFill>
                  <a:srgbClr val="333333"/>
                </a:solidFill>
                <a:effectLst/>
                <a:latin typeface="Lucida Grande"/>
              </a:rPr>
              <a:t> Remember, </a:t>
            </a:r>
            <a:r>
              <a:rPr lang="en-US" b="1" i="0" dirty="0">
                <a:solidFill>
                  <a:srgbClr val="333333"/>
                </a:solidFill>
                <a:effectLst/>
                <a:latin typeface="Lucida Grande"/>
              </a:rPr>
              <a:t>the ultimate purpose for The Three Amigos is higher quality</a:t>
            </a:r>
            <a:r>
              <a:rPr lang="en-US" b="0" i="0" dirty="0">
                <a:solidFill>
                  <a:srgbClr val="333333"/>
                </a:solidFill>
                <a:effectLst/>
                <a:latin typeface="Lucida Grande"/>
              </a:rPr>
              <a:t> in both the product and the process. Nobody wants more meetings on their calendar, but everyone can agree that quality is necessary.</a:t>
            </a:r>
            <a:endParaRPr lang="en-US" dirty="0"/>
          </a:p>
        </p:txBody>
      </p:sp>
      <p:sp>
        <p:nvSpPr>
          <p:cNvPr id="4" name="Slide Number Placeholder 3"/>
          <p:cNvSpPr>
            <a:spLocks noGrp="1"/>
          </p:cNvSpPr>
          <p:nvPr>
            <p:ph type="sldNum" sz="quarter" idx="5"/>
          </p:nvPr>
        </p:nvSpPr>
        <p:spPr/>
        <p:txBody>
          <a:bodyPr/>
          <a:lstStyle/>
          <a:p>
            <a:fld id="{BC1788FD-A3F7-4F2D-8A18-1376B8F3F6E9}" type="slidenum">
              <a:rPr lang="en-US" smtClean="0"/>
              <a:t>9</a:t>
            </a:fld>
            <a:endParaRPr lang="en-US"/>
          </a:p>
        </p:txBody>
      </p:sp>
    </p:spTree>
    <p:extLst>
      <p:ext uri="{BB962C8B-B14F-4D97-AF65-F5344CB8AC3E}">
        <p14:creationId xmlns:p14="http://schemas.microsoft.com/office/powerpoint/2010/main" val="4166074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bwMode="auto">
          <a:ln/>
        </p:spPr>
        <p:txBody>
          <a:bodyPr/>
          <a:lstStyle/>
          <a:p>
            <a:fld id="{558A047C-C58C-4D3B-BAE2-6FEA3EF56BD0}" type="slidenum">
              <a:rPr lang="en-US"/>
              <a:pPr/>
              <a:t>27</a:t>
            </a:fld>
            <a:endParaRPr lang="en-US"/>
          </a:p>
        </p:txBody>
      </p:sp>
      <p:sp>
        <p:nvSpPr>
          <p:cNvPr id="107522" name="Rectangle 2"/>
          <p:cNvSpPr>
            <a:spLocks noGrp="1" noRot="1" noChangeAspect="1" noChangeArrowheads="1" noTextEdit="1"/>
          </p:cNvSpPr>
          <p:nvPr>
            <p:ph type="sldImg"/>
          </p:nvPr>
        </p:nvSpPr>
        <p:spPr bwMode="auto">
          <a:ln/>
        </p:spPr>
      </p:sp>
      <p:sp>
        <p:nvSpPr>
          <p:cNvPr id="107523" name="Rectangle 3"/>
          <p:cNvSpPr>
            <a:spLocks noGrp="1" noChangeArrowheads="1"/>
          </p:cNvSpPr>
          <p:nvPr>
            <p:ph type="body" idx="1"/>
          </p:nvPr>
        </p:nvSpPr>
        <p:spPr bwMode="auto">
          <a:xfrm>
            <a:off x="906357" y="4715907"/>
            <a:ext cx="4984962" cy="4467701"/>
          </a:xfrm>
        </p:spPr>
        <p:txBody>
          <a:bodyPr/>
          <a:lstStyle/>
          <a:p>
            <a:endParaRPr lang="de-DE"/>
          </a:p>
        </p:txBody>
      </p:sp>
    </p:spTree>
    <p:extLst>
      <p:ext uri="{BB962C8B-B14F-4D97-AF65-F5344CB8AC3E}">
        <p14:creationId xmlns:p14="http://schemas.microsoft.com/office/powerpoint/2010/main" val="2258790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A38FE8C6-40C5-3A47-B40B-BF6D66835AAD}" type="slidenum">
              <a:rPr lang="en-US" smtClean="0"/>
              <a:t>29</a:t>
            </a:fld>
            <a:endParaRPr lang="en-US"/>
          </a:p>
        </p:txBody>
      </p:sp>
    </p:spTree>
    <p:extLst>
      <p:ext uri="{BB962C8B-B14F-4D97-AF65-F5344CB8AC3E}">
        <p14:creationId xmlns:p14="http://schemas.microsoft.com/office/powerpoint/2010/main" val="890587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A38FE8C6-40C5-3A47-B40B-BF6D66835AAD}" type="slidenum">
              <a:rPr lang="en-US" smtClean="0"/>
              <a:t>30</a:t>
            </a:fld>
            <a:endParaRPr lang="en-US"/>
          </a:p>
        </p:txBody>
      </p:sp>
    </p:spTree>
    <p:extLst>
      <p:ext uri="{BB962C8B-B14F-4D97-AF65-F5344CB8AC3E}">
        <p14:creationId xmlns:p14="http://schemas.microsoft.com/office/powerpoint/2010/main" val="2493300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A38FE8C6-40C5-3A47-B40B-BF6D66835AAD}" type="slidenum">
              <a:rPr lang="en-US" smtClean="0"/>
              <a:t>31</a:t>
            </a:fld>
            <a:endParaRPr lang="en-US"/>
          </a:p>
        </p:txBody>
      </p:sp>
    </p:spTree>
    <p:extLst>
      <p:ext uri="{BB962C8B-B14F-4D97-AF65-F5344CB8AC3E}">
        <p14:creationId xmlns:p14="http://schemas.microsoft.com/office/powerpoint/2010/main" val="1241458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A38FE8C6-40C5-3A47-B40B-BF6D66835AAD}" type="slidenum">
              <a:rPr lang="en-US" smtClean="0"/>
              <a:t>32</a:t>
            </a:fld>
            <a:endParaRPr lang="en-US"/>
          </a:p>
        </p:txBody>
      </p:sp>
    </p:spTree>
    <p:extLst>
      <p:ext uri="{BB962C8B-B14F-4D97-AF65-F5344CB8AC3E}">
        <p14:creationId xmlns:p14="http://schemas.microsoft.com/office/powerpoint/2010/main" val="3511303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5AA5E-D65B-48ED-A430-C6C8841FB6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60DFF5-3F1C-40DB-B9E5-CD0AC026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AFBC3A-D1D5-4F30-BE3D-C6568F87752A}"/>
              </a:ext>
            </a:extLst>
          </p:cNvPr>
          <p:cNvSpPr>
            <a:spLocks noGrp="1"/>
          </p:cNvSpPr>
          <p:nvPr>
            <p:ph type="dt" sz="half" idx="10"/>
          </p:nvPr>
        </p:nvSpPr>
        <p:spPr/>
        <p:txBody>
          <a:bodyPr/>
          <a:lstStyle/>
          <a:p>
            <a:fld id="{D6CA6337-19D9-4100-A6B5-6E97A1275E97}" type="datetimeFigureOut">
              <a:rPr lang="en-US" smtClean="0"/>
              <a:t>9/4/2021</a:t>
            </a:fld>
            <a:endParaRPr lang="en-US"/>
          </a:p>
        </p:txBody>
      </p:sp>
      <p:sp>
        <p:nvSpPr>
          <p:cNvPr id="5" name="Footer Placeholder 4">
            <a:extLst>
              <a:ext uri="{FF2B5EF4-FFF2-40B4-BE49-F238E27FC236}">
                <a16:creationId xmlns:a16="http://schemas.microsoft.com/office/drawing/2014/main" id="{7E657FF3-A153-4728-8D3E-92238BC001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98CBA-C6E5-4FA6-AEF1-E8DBA7DEE49D}"/>
              </a:ext>
            </a:extLst>
          </p:cNvPr>
          <p:cNvSpPr>
            <a:spLocks noGrp="1"/>
          </p:cNvSpPr>
          <p:nvPr>
            <p:ph type="sldNum" sz="quarter" idx="12"/>
          </p:nvPr>
        </p:nvSpPr>
        <p:spPr/>
        <p:txBody>
          <a:bodyPr/>
          <a:lstStyle/>
          <a:p>
            <a:fld id="{1F40060B-AB83-4EB7-8F07-30B7F6C8664B}" type="slidenum">
              <a:rPr lang="en-US" smtClean="0"/>
              <a:t>‹#›</a:t>
            </a:fld>
            <a:endParaRPr lang="en-US"/>
          </a:p>
        </p:txBody>
      </p:sp>
    </p:spTree>
    <p:extLst>
      <p:ext uri="{BB962C8B-B14F-4D97-AF65-F5344CB8AC3E}">
        <p14:creationId xmlns:p14="http://schemas.microsoft.com/office/powerpoint/2010/main" val="3906075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88124-EA19-4619-A8E1-335153E829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4A1B6C-E58B-4A22-AFAC-2886F682AD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CF0AAB-6081-4629-B224-26F9BB0706BD}"/>
              </a:ext>
            </a:extLst>
          </p:cNvPr>
          <p:cNvSpPr>
            <a:spLocks noGrp="1"/>
          </p:cNvSpPr>
          <p:nvPr>
            <p:ph type="dt" sz="half" idx="10"/>
          </p:nvPr>
        </p:nvSpPr>
        <p:spPr/>
        <p:txBody>
          <a:bodyPr/>
          <a:lstStyle/>
          <a:p>
            <a:fld id="{D6CA6337-19D9-4100-A6B5-6E97A1275E97}" type="datetimeFigureOut">
              <a:rPr lang="en-US" smtClean="0"/>
              <a:t>9/4/2021</a:t>
            </a:fld>
            <a:endParaRPr lang="en-US"/>
          </a:p>
        </p:txBody>
      </p:sp>
      <p:sp>
        <p:nvSpPr>
          <p:cNvPr id="5" name="Footer Placeholder 4">
            <a:extLst>
              <a:ext uri="{FF2B5EF4-FFF2-40B4-BE49-F238E27FC236}">
                <a16:creationId xmlns:a16="http://schemas.microsoft.com/office/drawing/2014/main" id="{8AA5CE45-AF29-4FFE-A21A-756F9353B0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3F8248-C02E-4515-9183-CB03856BC6EC}"/>
              </a:ext>
            </a:extLst>
          </p:cNvPr>
          <p:cNvSpPr>
            <a:spLocks noGrp="1"/>
          </p:cNvSpPr>
          <p:nvPr>
            <p:ph type="sldNum" sz="quarter" idx="12"/>
          </p:nvPr>
        </p:nvSpPr>
        <p:spPr/>
        <p:txBody>
          <a:bodyPr/>
          <a:lstStyle/>
          <a:p>
            <a:fld id="{1F40060B-AB83-4EB7-8F07-30B7F6C8664B}" type="slidenum">
              <a:rPr lang="en-US" smtClean="0"/>
              <a:t>‹#›</a:t>
            </a:fld>
            <a:endParaRPr lang="en-US"/>
          </a:p>
        </p:txBody>
      </p:sp>
    </p:spTree>
    <p:extLst>
      <p:ext uri="{BB962C8B-B14F-4D97-AF65-F5344CB8AC3E}">
        <p14:creationId xmlns:p14="http://schemas.microsoft.com/office/powerpoint/2010/main" val="389132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C8A84F-79FB-460B-868F-AAEAAD78E3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FDAD4A-1090-41A3-8CA2-361C30407F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8E9920-3873-41BD-8EB0-054A4C493507}"/>
              </a:ext>
            </a:extLst>
          </p:cNvPr>
          <p:cNvSpPr>
            <a:spLocks noGrp="1"/>
          </p:cNvSpPr>
          <p:nvPr>
            <p:ph type="dt" sz="half" idx="10"/>
          </p:nvPr>
        </p:nvSpPr>
        <p:spPr/>
        <p:txBody>
          <a:bodyPr/>
          <a:lstStyle/>
          <a:p>
            <a:fld id="{D6CA6337-19D9-4100-A6B5-6E97A1275E97}" type="datetimeFigureOut">
              <a:rPr lang="en-US" smtClean="0"/>
              <a:t>9/4/2021</a:t>
            </a:fld>
            <a:endParaRPr lang="en-US"/>
          </a:p>
        </p:txBody>
      </p:sp>
      <p:sp>
        <p:nvSpPr>
          <p:cNvPr id="5" name="Footer Placeholder 4">
            <a:extLst>
              <a:ext uri="{FF2B5EF4-FFF2-40B4-BE49-F238E27FC236}">
                <a16:creationId xmlns:a16="http://schemas.microsoft.com/office/drawing/2014/main" id="{4ACAFD8F-866E-4267-AEB9-339AA8D11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093E2A-56A3-42F5-A190-7A7137A5167A}"/>
              </a:ext>
            </a:extLst>
          </p:cNvPr>
          <p:cNvSpPr>
            <a:spLocks noGrp="1"/>
          </p:cNvSpPr>
          <p:nvPr>
            <p:ph type="sldNum" sz="quarter" idx="12"/>
          </p:nvPr>
        </p:nvSpPr>
        <p:spPr/>
        <p:txBody>
          <a:bodyPr/>
          <a:lstStyle/>
          <a:p>
            <a:fld id="{1F40060B-AB83-4EB7-8F07-30B7F6C8664B}" type="slidenum">
              <a:rPr lang="en-US" smtClean="0"/>
              <a:t>‹#›</a:t>
            </a:fld>
            <a:endParaRPr lang="en-US"/>
          </a:p>
        </p:txBody>
      </p:sp>
    </p:spTree>
    <p:extLst>
      <p:ext uri="{BB962C8B-B14F-4D97-AF65-F5344CB8AC3E}">
        <p14:creationId xmlns:p14="http://schemas.microsoft.com/office/powerpoint/2010/main" val="27119096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hort Headline and 1 Column">
    <p:spTree>
      <p:nvGrpSpPr>
        <p:cNvPr id="1" name=""/>
        <p:cNvGrpSpPr/>
        <p:nvPr/>
      </p:nvGrpSpPr>
      <p:grpSpPr>
        <a:xfrm>
          <a:off x="0" y="0"/>
          <a:ext cx="0" cy="0"/>
          <a:chOff x="0" y="0"/>
          <a:chExt cx="0" cy="0"/>
        </a:xfrm>
      </p:grpSpPr>
      <p:sp>
        <p:nvSpPr>
          <p:cNvPr id="6" name="Content Placeholder 5"/>
          <p:cNvSpPr>
            <a:spLocks noGrp="1"/>
          </p:cNvSpPr>
          <p:nvPr>
            <p:ph sz="quarter" idx="18"/>
          </p:nvPr>
        </p:nvSpPr>
        <p:spPr>
          <a:xfrm>
            <a:off x="381001" y="1828802"/>
            <a:ext cx="8572500" cy="4689475"/>
          </a:xfrm>
        </p:spPr>
        <p:txBody>
          <a:bodyPr/>
          <a:lstStyle>
            <a:lvl3pPr marL="514338" indent="-230182">
              <a:buFont typeface="Graphik" panose="020B0503030202060203" pitchFamily="34" charset="0"/>
              <a:buChar char="–"/>
              <a:defRPr/>
            </a:lvl3pPr>
            <a:lvl5pPr marL="857229" indent="-177796">
              <a:buFont typeface="Graphik" panose="020B0503030202060203" pitchFamily="34" charset="0"/>
              <a:buChar char="–"/>
              <a:defRPr/>
            </a:lvl5pPr>
          </a:lstStyle>
          <a:p>
            <a:pPr lvl="0"/>
            <a:r>
              <a:rPr lang="en-US"/>
              <a:t>Edit Master text styles</a:t>
            </a:r>
          </a:p>
          <a:p>
            <a:pPr lvl="1"/>
            <a:r>
              <a:rPr lang="en-US"/>
              <a:t>Second level</a:t>
            </a:r>
          </a:p>
          <a:p>
            <a:pPr lvl="2"/>
            <a:r>
              <a:rPr lang="en-US"/>
              <a:t>Third level</a:t>
            </a:r>
          </a:p>
        </p:txBody>
      </p:sp>
      <p:sp>
        <p:nvSpPr>
          <p:cNvPr id="11" name="Title 10"/>
          <p:cNvSpPr>
            <a:spLocks noGrp="1"/>
          </p:cNvSpPr>
          <p:nvPr>
            <p:ph type="title"/>
          </p:nvPr>
        </p:nvSpPr>
        <p:spPr>
          <a:xfrm>
            <a:off x="381000" y="380999"/>
            <a:ext cx="5715000" cy="990601"/>
          </a:xfrm>
        </p:spPr>
        <p:txBody>
          <a:bodyPr/>
          <a:lstStyle/>
          <a:p>
            <a:r>
              <a:rPr lang="en-US"/>
              <a:t>Click to edit Master title style</a:t>
            </a:r>
          </a:p>
        </p:txBody>
      </p:sp>
      <p:sp>
        <p:nvSpPr>
          <p:cNvPr id="3" name="Footer Placeholder 2"/>
          <p:cNvSpPr>
            <a:spLocks noGrp="1"/>
          </p:cNvSpPr>
          <p:nvPr>
            <p:ph type="ftr" sz="quarter" idx="20"/>
          </p:nvPr>
        </p:nvSpPr>
        <p:spPr/>
        <p:txBody>
          <a:bodyPr/>
          <a:lstStyle/>
          <a:p>
            <a:r>
              <a:rPr lang="en-US"/>
              <a:t>Copyright © 2017 Accenture. All rights reserved.</a:t>
            </a:r>
          </a:p>
        </p:txBody>
      </p:sp>
      <p:sp>
        <p:nvSpPr>
          <p:cNvPr id="4" name="Slide Number Placeholder 3"/>
          <p:cNvSpPr>
            <a:spLocks noGrp="1"/>
          </p:cNvSpPr>
          <p:nvPr>
            <p:ph type="sldNum" sz="quarter" idx="21"/>
          </p:nvPr>
        </p:nvSpPr>
        <p:spPr/>
        <p:txBody>
          <a:bodyPr/>
          <a:lstStyle/>
          <a:p>
            <a:fld id="{4F9AC08D-23A9-440E-BCB9-AA1E9877CC38}" type="slidenum">
              <a:rPr lang="en-US" smtClean="0"/>
              <a:pPr/>
              <a:t>‹#›</a:t>
            </a:fld>
            <a:endParaRPr lang="en-US"/>
          </a:p>
        </p:txBody>
      </p:sp>
    </p:spTree>
    <p:extLst>
      <p:ext uri="{BB962C8B-B14F-4D97-AF65-F5344CB8AC3E}">
        <p14:creationId xmlns:p14="http://schemas.microsoft.com/office/powerpoint/2010/main" val="28328615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Header - Light Orange">
    <p:bg>
      <p:bgPr>
        <a:solidFill>
          <a:srgbClr val="FF9657"/>
        </a:solidFill>
        <a:effectLst/>
      </p:bgPr>
    </p:bg>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5433CB49-42F4-4BEC-BD47-AAACD63E2CF3}"/>
              </a:ext>
            </a:extLst>
          </p:cNvPr>
          <p:cNvSpPr>
            <a:spLocks noGrp="1"/>
          </p:cNvSpPr>
          <p:nvPr>
            <p:ph type="body" idx="1" hasCustomPrompt="1"/>
          </p:nvPr>
        </p:nvSpPr>
        <p:spPr>
          <a:xfrm>
            <a:off x="457200" y="457200"/>
            <a:ext cx="7366000" cy="5714999"/>
          </a:xfrm>
        </p:spPr>
        <p:txBody>
          <a:bodyPr/>
          <a:lstStyle>
            <a:lvl1pPr marL="0" indent="0">
              <a:lnSpc>
                <a:spcPct val="90000"/>
              </a:lnSpc>
              <a:spcBef>
                <a:spcPts val="0"/>
              </a:spcBef>
              <a:buNone/>
              <a:defRPr sz="4400">
                <a:solidFill>
                  <a:schemeClr val="tx1"/>
                </a:solidFill>
                <a:latin typeface="+mj-lt"/>
              </a:defRPr>
            </a:lvl1pPr>
            <a:lvl2pPr marL="0" indent="0">
              <a:spcBef>
                <a:spcPts val="1200"/>
              </a:spcBef>
              <a:buNone/>
              <a:defRPr sz="1400">
                <a:solidFill>
                  <a:schemeClr val="tx1"/>
                </a:solidFill>
              </a:defRPr>
            </a:lvl2pPr>
            <a:lvl3pPr marL="228600" indent="-228600">
              <a:spcBef>
                <a:spcPts val="1200"/>
              </a:spcBef>
              <a:buFont typeface="Wells Fargo Sans" panose="020B0503020203020204" pitchFamily="34" charset="0"/>
              <a:buChar char="•"/>
              <a:defRPr sz="1400">
                <a:solidFill>
                  <a:schemeClr val="tx1"/>
                </a:solidFill>
              </a:defRPr>
            </a:lvl3pPr>
            <a:lvl4pPr marL="457200" indent="-228600">
              <a:spcBef>
                <a:spcPts val="300"/>
              </a:spcBef>
              <a:buFont typeface="Wells Fargo Sans" panose="020B0503020203020204" pitchFamily="34" charset="0"/>
              <a:buChar char="–"/>
              <a:defRPr sz="1400">
                <a:solidFill>
                  <a:schemeClr val="tx1"/>
                </a:solidFill>
              </a:defRPr>
            </a:lvl4pPr>
            <a:lvl5pPr marL="685800" indent="-228600">
              <a:spcBef>
                <a:spcPts val="300"/>
              </a:spcBef>
              <a:buFont typeface="Wells Fargo Sans" panose="020B0503020203020204" pitchFamily="34" charset="0"/>
              <a:buChar char="–"/>
              <a:defRPr sz="1400">
                <a:solidFill>
                  <a:schemeClr val="tx1"/>
                </a:solidFill>
              </a:defRPr>
            </a:lvl5pPr>
            <a:lvl6pPr marL="914400" indent="-228600">
              <a:spcBef>
                <a:spcPts val="300"/>
              </a:spcBef>
              <a:buFont typeface="Wells Fargo Sans" panose="020B0503020203020204" pitchFamily="34" charset="0"/>
              <a:buChar char="–"/>
              <a:defRPr sz="1400">
                <a:solidFill>
                  <a:schemeClr val="tx1"/>
                </a:solidFill>
              </a:defRPr>
            </a:lvl6pPr>
            <a:lvl7pPr marL="1143000" indent="-228600">
              <a:spcBef>
                <a:spcPts val="300"/>
              </a:spcBef>
              <a:buFont typeface="Wells Fargo Sans" panose="020B0503020203020204" pitchFamily="34" charset="0"/>
              <a:buChar char="–"/>
              <a:defRPr sz="1400">
                <a:solidFill>
                  <a:schemeClr val="tx1"/>
                </a:solidFill>
              </a:defRPr>
            </a:lvl7pPr>
            <a:lvl8pPr marL="1371600" indent="-228600">
              <a:spcBef>
                <a:spcPts val="300"/>
              </a:spcBef>
              <a:buFont typeface="Wells Fargo Sans" panose="020B0503020203020204" pitchFamily="34" charset="0"/>
              <a:buChar char="–"/>
              <a:defRPr sz="1400">
                <a:solidFill>
                  <a:schemeClr val="tx1"/>
                </a:solidFill>
              </a:defRPr>
            </a:lvl8pPr>
            <a:lvl9pPr marL="1600200" indent="-228600">
              <a:spcBef>
                <a:spcPts val="300"/>
              </a:spcBef>
              <a:buFont typeface="Wells Fargo Sans" panose="020B0503020203020204" pitchFamily="34" charset="0"/>
              <a:buChar char="–"/>
              <a:defRPr sz="1400">
                <a:solidFill>
                  <a:schemeClr val="tx1"/>
                </a:solidFill>
              </a:defRPr>
            </a:lvl9pPr>
          </a:lstStyle>
          <a:p>
            <a:pPr lvl="0"/>
            <a:r>
              <a:rPr lang="en-US"/>
              <a:t>[Section header title or quote]</a:t>
            </a:r>
          </a:p>
          <a:p>
            <a:pPr lvl="1"/>
            <a:r>
              <a:rPr lang="en-US"/>
              <a:t>Additional information, if needed</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Slide Number">
            <a:extLst>
              <a:ext uri="{FF2B5EF4-FFF2-40B4-BE49-F238E27FC236}">
                <a16:creationId xmlns:a16="http://schemas.microsoft.com/office/drawing/2014/main" id="{7A37D924-28E5-5843-9BA3-6C88EE563D26}"/>
              </a:ext>
            </a:extLst>
          </p:cNvPr>
          <p:cNvSpPr>
            <a:spLocks noGrp="1"/>
          </p:cNvSpPr>
          <p:nvPr>
            <p:ph type="sldNum" sz="quarter" idx="10"/>
          </p:nvPr>
        </p:nvSpPr>
        <p:spPr/>
        <p:txBody>
          <a:bodyPr/>
          <a:lstStyle/>
          <a:p>
            <a:fld id="{000F85C7-EC28-5C4D-9577-C5634B07539F}" type="slidenum">
              <a:rPr lang="en-US" smtClean="0"/>
              <a:pPr/>
              <a:t>‹#›</a:t>
            </a:fld>
            <a:endParaRPr lang="en-US"/>
          </a:p>
        </p:txBody>
      </p:sp>
    </p:spTree>
    <p:extLst>
      <p:ext uri="{BB962C8B-B14F-4D97-AF65-F5344CB8AC3E}">
        <p14:creationId xmlns:p14="http://schemas.microsoft.com/office/powerpoint/2010/main" val="16418804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hort Headline and 2 Columns">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endParaRPr lang="en-US"/>
          </a:p>
        </p:txBody>
      </p:sp>
      <p:sp>
        <p:nvSpPr>
          <p:cNvPr id="10" name="Slide Number Placeholder 9"/>
          <p:cNvSpPr>
            <a:spLocks noGrp="1"/>
          </p:cNvSpPr>
          <p:nvPr>
            <p:ph type="sldNum" sz="quarter" idx="17"/>
          </p:nvPr>
        </p:nvSpPr>
        <p:spPr/>
        <p:txBody>
          <a:bodyPr/>
          <a:lstStyle/>
          <a:p>
            <a:fld id="{4F9AC08D-23A9-440E-BCB9-AA1E9877CC38}" type="slidenum">
              <a:rPr lang="en-US" smtClean="0"/>
              <a:pPr/>
              <a:t>‹#›</a:t>
            </a:fld>
            <a:endParaRPr lang="en-US"/>
          </a:p>
        </p:txBody>
      </p:sp>
      <p:sp>
        <p:nvSpPr>
          <p:cNvPr id="6" name="Content Placeholder 5"/>
          <p:cNvSpPr>
            <a:spLocks noGrp="1"/>
          </p:cNvSpPr>
          <p:nvPr>
            <p:ph sz="quarter" idx="18"/>
          </p:nvPr>
        </p:nvSpPr>
        <p:spPr>
          <a:xfrm>
            <a:off x="381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a:t>Edit Master text styles</a:t>
            </a:r>
          </a:p>
          <a:p>
            <a:pPr lvl="1"/>
            <a:r>
              <a:rPr lang="en-US"/>
              <a:t>Second level</a:t>
            </a:r>
          </a:p>
          <a:p>
            <a:pPr lvl="2"/>
            <a:r>
              <a:rPr lang="en-US"/>
              <a:t>Third level</a:t>
            </a:r>
          </a:p>
        </p:txBody>
      </p:sp>
      <p:sp>
        <p:nvSpPr>
          <p:cNvPr id="11" name="Title 10"/>
          <p:cNvSpPr>
            <a:spLocks noGrp="1"/>
          </p:cNvSpPr>
          <p:nvPr>
            <p:ph type="title"/>
          </p:nvPr>
        </p:nvSpPr>
        <p:spPr>
          <a:xfrm>
            <a:off x="381000" y="380999"/>
            <a:ext cx="5715000" cy="990601"/>
          </a:xfrm>
        </p:spPr>
        <p:txBody>
          <a:bodyPr/>
          <a:lstStyle/>
          <a:p>
            <a:r>
              <a:rPr lang="en-US"/>
              <a:t>Click to edit Master title style</a:t>
            </a:r>
          </a:p>
        </p:txBody>
      </p:sp>
      <p:sp>
        <p:nvSpPr>
          <p:cNvPr id="8" name="Content Placeholder 5"/>
          <p:cNvSpPr>
            <a:spLocks noGrp="1"/>
          </p:cNvSpPr>
          <p:nvPr>
            <p:ph sz="quarter" idx="19"/>
          </p:nvPr>
        </p:nvSpPr>
        <p:spPr>
          <a:xfrm>
            <a:off x="6096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627201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8_Title Only">
    <p:spTree>
      <p:nvGrpSpPr>
        <p:cNvPr id="1" name=""/>
        <p:cNvGrpSpPr/>
        <p:nvPr/>
      </p:nvGrpSpPr>
      <p:grpSpPr>
        <a:xfrm>
          <a:off x="0" y="0"/>
          <a:ext cx="0" cy="0"/>
          <a:chOff x="0" y="0"/>
          <a:chExt cx="0" cy="0"/>
        </a:xfrm>
      </p:grpSpPr>
      <p:sp>
        <p:nvSpPr>
          <p:cNvPr id="7" name="Text Placeholder 10">
            <a:extLst>
              <a:ext uri="{FF2B5EF4-FFF2-40B4-BE49-F238E27FC236}">
                <a16:creationId xmlns:a16="http://schemas.microsoft.com/office/drawing/2014/main" id="{5DE521DD-F869-4942-ACAE-34C787B89655}"/>
              </a:ext>
            </a:extLst>
          </p:cNvPr>
          <p:cNvSpPr>
            <a:spLocks noGrp="1"/>
          </p:cNvSpPr>
          <p:nvPr>
            <p:ph type="body" sz="quarter" idx="14" hasCustomPrompt="1"/>
          </p:nvPr>
        </p:nvSpPr>
        <p:spPr>
          <a:xfrm>
            <a:off x="381000" y="360681"/>
            <a:ext cx="11430000" cy="990600"/>
          </a:xfrm>
          <a:prstGeom prst="rect">
            <a:avLst/>
          </a:prstGeom>
        </p:spPr>
        <p:txBody>
          <a:bodyPr wrap="square" lIns="0" tIns="0" rIns="0" bIns="0" anchor="t" anchorCtr="0">
            <a:noAutofit/>
          </a:bodyPr>
          <a:lstStyle>
            <a:lvl1pPr marL="0" indent="0" algn="l">
              <a:lnSpc>
                <a:spcPct val="80000"/>
              </a:lnSpc>
              <a:spcBef>
                <a:spcPts val="0"/>
              </a:spcBef>
              <a:spcAft>
                <a:spcPct val="0"/>
              </a:spcAft>
              <a:buFontTx/>
              <a:buNone/>
              <a:defRPr sz="3997" b="0" i="0" cap="all" baseline="0">
                <a:solidFill>
                  <a:srgbClr val="000000"/>
                </a:solidFill>
                <a:latin typeface="Graphik Black" panose="020B0A03030202060203" pitchFamily="34" charset="0"/>
              </a:defRPr>
            </a:lvl1pPr>
          </a:lstStyle>
          <a:p>
            <a:pPr lvl="0" fontAlgn="base">
              <a:lnSpc>
                <a:spcPct val="80000"/>
              </a:lnSpc>
              <a:spcAft>
                <a:spcPct val="0"/>
              </a:spcAft>
              <a:defRPr/>
            </a:pPr>
            <a:r>
              <a:rPr lang="en-US">
                <a:solidFill>
                  <a:srgbClr val="000000"/>
                </a:solidFill>
                <a:latin typeface="Graphik Black" panose="020B0503030202060203" pitchFamily="34" charset="77"/>
                <a:cs typeface="Arial" panose="020B0604020202020204" pitchFamily="34" charset="0"/>
              </a:rPr>
              <a:t>INSERT MAIN TITLE AT 40PT MIN 30PT</a:t>
            </a:r>
          </a:p>
        </p:txBody>
      </p:sp>
    </p:spTree>
    <p:extLst>
      <p:ext uri="{BB962C8B-B14F-4D97-AF65-F5344CB8AC3E}">
        <p14:creationId xmlns:p14="http://schemas.microsoft.com/office/powerpoint/2010/main" val="4125354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8_Title&amp;Subtitle_IBlue">
    <p:bg>
      <p:bgPr>
        <a:solidFill>
          <a:schemeClr val="accent4"/>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31"/>
          </p:nvPr>
        </p:nvSpPr>
        <p:spPr/>
        <p:txBody>
          <a:bodyPr/>
          <a:lstStyle/>
          <a:p>
            <a:endParaRPr lang="en-AU"/>
          </a:p>
        </p:txBody>
      </p:sp>
      <p:sp>
        <p:nvSpPr>
          <p:cNvPr id="6" name="Slide Number Placeholder 5"/>
          <p:cNvSpPr>
            <a:spLocks noGrp="1"/>
          </p:cNvSpPr>
          <p:nvPr>
            <p:ph type="sldNum" sz="quarter" idx="32"/>
          </p:nvPr>
        </p:nvSpPr>
        <p:spPr/>
        <p:txBody>
          <a:bodyPr/>
          <a:lstStyle/>
          <a:p>
            <a:pPr>
              <a:defRPr/>
            </a:pPr>
            <a:fld id="{90CBDC3A-D49F-4631-A8C7-55D59B33E5FA}" type="slidenum">
              <a:rPr lang="en-US" smtClean="0"/>
              <a:pPr>
                <a:defRPr/>
              </a:pPr>
              <a:t>‹#›</a:t>
            </a:fld>
            <a:endParaRPr lang="en-US"/>
          </a:p>
        </p:txBody>
      </p:sp>
      <p:sp>
        <p:nvSpPr>
          <p:cNvPr id="9" name="Title 1"/>
          <p:cNvSpPr>
            <a:spLocks noGrp="1"/>
          </p:cNvSpPr>
          <p:nvPr>
            <p:ph type="title" hasCustomPrompt="1"/>
          </p:nvPr>
        </p:nvSpPr>
        <p:spPr>
          <a:xfrm>
            <a:off x="355741" y="554272"/>
            <a:ext cx="11474881" cy="543475"/>
          </a:xfrm>
        </p:spPr>
        <p:txBody>
          <a:bodyPr/>
          <a:lstStyle>
            <a:lvl1pPr algn="ctr">
              <a:defRPr/>
            </a:lvl1pPr>
          </a:lstStyle>
          <a:p>
            <a:r>
              <a:rPr lang="en-US"/>
              <a:t>INSERT MAIN TITLE AT 36PT MIN 30PT</a:t>
            </a:r>
            <a:endParaRPr lang="en-AU"/>
          </a:p>
        </p:txBody>
      </p:sp>
      <p:sp>
        <p:nvSpPr>
          <p:cNvPr id="10" name="Text Placeholder 4"/>
          <p:cNvSpPr>
            <a:spLocks noGrp="1"/>
          </p:cNvSpPr>
          <p:nvPr>
            <p:ph type="body" sz="quarter" idx="12" hasCustomPrompt="1"/>
          </p:nvPr>
        </p:nvSpPr>
        <p:spPr>
          <a:xfrm>
            <a:off x="355741" y="1098295"/>
            <a:ext cx="11474881" cy="407894"/>
          </a:xfrm>
        </p:spPr>
        <p:txBody>
          <a:bodyPr/>
          <a:lstStyle>
            <a:lvl1pPr algn="ctr">
              <a:lnSpc>
                <a:spcPct val="100000"/>
              </a:lnSpc>
              <a:spcBef>
                <a:spcPts val="0"/>
              </a:spcBef>
              <a:defRPr sz="2400">
                <a:solidFill>
                  <a:schemeClr val="accent6">
                    <a:lumMod val="40000"/>
                    <a:lumOff val="60000"/>
                  </a:schemeClr>
                </a:solidFill>
              </a:defRPr>
            </a:lvl1pPr>
          </a:lstStyle>
          <a:p>
            <a:r>
              <a:rPr lang="en-US"/>
              <a:t>Insert sub-title here at 24pt, min 20pt</a:t>
            </a:r>
          </a:p>
        </p:txBody>
      </p:sp>
      <p:sp>
        <p:nvSpPr>
          <p:cNvPr id="7" name="Text Placeholder 4"/>
          <p:cNvSpPr>
            <a:spLocks noGrp="1"/>
          </p:cNvSpPr>
          <p:nvPr>
            <p:ph type="body" sz="quarter" idx="33" hasCustomPrompt="1"/>
          </p:nvPr>
        </p:nvSpPr>
        <p:spPr>
          <a:xfrm>
            <a:off x="355741" y="6342435"/>
            <a:ext cx="2012411" cy="314671"/>
          </a:xfrm>
          <a:ln>
            <a:solidFill>
              <a:schemeClr val="bg1"/>
            </a:solidFill>
          </a:ln>
        </p:spPr>
        <p:txBody>
          <a:bodyPr wrap="none" lIns="143987" tIns="71994" rIns="143987" bIns="71994" anchor="ctr">
            <a:spAutoFit/>
          </a:bodyPr>
          <a:lstStyle>
            <a:lvl1pPr>
              <a:spcBef>
                <a:spcPts val="0"/>
              </a:spcBef>
              <a:defRPr sz="11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Insert Key Point if Needed</a:t>
            </a:r>
            <a:endParaRPr lang="en-AU"/>
          </a:p>
        </p:txBody>
      </p:sp>
    </p:spTree>
    <p:extLst>
      <p:ext uri="{BB962C8B-B14F-4D97-AF65-F5344CB8AC3E}">
        <p14:creationId xmlns:p14="http://schemas.microsoft.com/office/powerpoint/2010/main" val="2440270821"/>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3630-9187-4E97-A5B9-7E38ABDEFD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560D2A-517B-4008-A46C-A6A4B3A5B4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C19CF3-27D4-427F-955D-FAA8EE67511C}"/>
              </a:ext>
            </a:extLst>
          </p:cNvPr>
          <p:cNvSpPr>
            <a:spLocks noGrp="1"/>
          </p:cNvSpPr>
          <p:nvPr>
            <p:ph type="dt" sz="half" idx="10"/>
          </p:nvPr>
        </p:nvSpPr>
        <p:spPr/>
        <p:txBody>
          <a:bodyPr/>
          <a:lstStyle/>
          <a:p>
            <a:fld id="{D6CA6337-19D9-4100-A6B5-6E97A1275E97}" type="datetimeFigureOut">
              <a:rPr lang="en-US" smtClean="0"/>
              <a:t>9/4/2021</a:t>
            </a:fld>
            <a:endParaRPr lang="en-US"/>
          </a:p>
        </p:txBody>
      </p:sp>
      <p:sp>
        <p:nvSpPr>
          <p:cNvPr id="5" name="Footer Placeholder 4">
            <a:extLst>
              <a:ext uri="{FF2B5EF4-FFF2-40B4-BE49-F238E27FC236}">
                <a16:creationId xmlns:a16="http://schemas.microsoft.com/office/drawing/2014/main" id="{23FDDACD-B5FD-4B9C-A553-8D2A771662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52BE83-554E-461E-8A5A-36B84C9AA36D}"/>
              </a:ext>
            </a:extLst>
          </p:cNvPr>
          <p:cNvSpPr>
            <a:spLocks noGrp="1"/>
          </p:cNvSpPr>
          <p:nvPr>
            <p:ph type="sldNum" sz="quarter" idx="12"/>
          </p:nvPr>
        </p:nvSpPr>
        <p:spPr/>
        <p:txBody>
          <a:bodyPr/>
          <a:lstStyle/>
          <a:p>
            <a:fld id="{1F40060B-AB83-4EB7-8F07-30B7F6C8664B}" type="slidenum">
              <a:rPr lang="en-US" smtClean="0"/>
              <a:t>‹#›</a:t>
            </a:fld>
            <a:endParaRPr lang="en-US"/>
          </a:p>
        </p:txBody>
      </p:sp>
    </p:spTree>
    <p:extLst>
      <p:ext uri="{BB962C8B-B14F-4D97-AF65-F5344CB8AC3E}">
        <p14:creationId xmlns:p14="http://schemas.microsoft.com/office/powerpoint/2010/main" val="640116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1350B-B0A4-42EF-ABF8-911CFC5EB0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3268D5-33DE-4C58-9380-DC8905FD0B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1DCF0F-6808-422A-AAED-055F10FBF6F9}"/>
              </a:ext>
            </a:extLst>
          </p:cNvPr>
          <p:cNvSpPr>
            <a:spLocks noGrp="1"/>
          </p:cNvSpPr>
          <p:nvPr>
            <p:ph type="dt" sz="half" idx="10"/>
          </p:nvPr>
        </p:nvSpPr>
        <p:spPr/>
        <p:txBody>
          <a:bodyPr/>
          <a:lstStyle/>
          <a:p>
            <a:fld id="{D6CA6337-19D9-4100-A6B5-6E97A1275E97}" type="datetimeFigureOut">
              <a:rPr lang="en-US" smtClean="0"/>
              <a:t>9/4/2021</a:t>
            </a:fld>
            <a:endParaRPr lang="en-US"/>
          </a:p>
        </p:txBody>
      </p:sp>
      <p:sp>
        <p:nvSpPr>
          <p:cNvPr id="5" name="Footer Placeholder 4">
            <a:extLst>
              <a:ext uri="{FF2B5EF4-FFF2-40B4-BE49-F238E27FC236}">
                <a16:creationId xmlns:a16="http://schemas.microsoft.com/office/drawing/2014/main" id="{F1527A48-A613-42A1-9D06-97A2C24A7A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933260-EABD-4133-B86F-DF538C5FAE3F}"/>
              </a:ext>
            </a:extLst>
          </p:cNvPr>
          <p:cNvSpPr>
            <a:spLocks noGrp="1"/>
          </p:cNvSpPr>
          <p:nvPr>
            <p:ph type="sldNum" sz="quarter" idx="12"/>
          </p:nvPr>
        </p:nvSpPr>
        <p:spPr/>
        <p:txBody>
          <a:bodyPr/>
          <a:lstStyle/>
          <a:p>
            <a:fld id="{1F40060B-AB83-4EB7-8F07-30B7F6C8664B}" type="slidenum">
              <a:rPr lang="en-US" smtClean="0"/>
              <a:t>‹#›</a:t>
            </a:fld>
            <a:endParaRPr lang="en-US"/>
          </a:p>
        </p:txBody>
      </p:sp>
    </p:spTree>
    <p:extLst>
      <p:ext uri="{BB962C8B-B14F-4D97-AF65-F5344CB8AC3E}">
        <p14:creationId xmlns:p14="http://schemas.microsoft.com/office/powerpoint/2010/main" val="4178855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5120F-CC88-4BE7-B05C-CF5774243A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835907-F8C6-4C79-BBA5-9EA08E2CB2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79A3CF-7E66-47DF-9A88-459C1B9EF4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563A89-E7BF-4572-B87F-A0443E131235}"/>
              </a:ext>
            </a:extLst>
          </p:cNvPr>
          <p:cNvSpPr>
            <a:spLocks noGrp="1"/>
          </p:cNvSpPr>
          <p:nvPr>
            <p:ph type="dt" sz="half" idx="10"/>
          </p:nvPr>
        </p:nvSpPr>
        <p:spPr/>
        <p:txBody>
          <a:bodyPr/>
          <a:lstStyle/>
          <a:p>
            <a:fld id="{D6CA6337-19D9-4100-A6B5-6E97A1275E97}" type="datetimeFigureOut">
              <a:rPr lang="en-US" smtClean="0"/>
              <a:t>9/4/2021</a:t>
            </a:fld>
            <a:endParaRPr lang="en-US"/>
          </a:p>
        </p:txBody>
      </p:sp>
      <p:sp>
        <p:nvSpPr>
          <p:cNvPr id="6" name="Footer Placeholder 5">
            <a:extLst>
              <a:ext uri="{FF2B5EF4-FFF2-40B4-BE49-F238E27FC236}">
                <a16:creationId xmlns:a16="http://schemas.microsoft.com/office/drawing/2014/main" id="{08E48AC2-4EDE-4BBA-80A7-C16811791A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A039FE-13DA-4B98-A7DE-A2935D8B9FE8}"/>
              </a:ext>
            </a:extLst>
          </p:cNvPr>
          <p:cNvSpPr>
            <a:spLocks noGrp="1"/>
          </p:cNvSpPr>
          <p:nvPr>
            <p:ph type="sldNum" sz="quarter" idx="12"/>
          </p:nvPr>
        </p:nvSpPr>
        <p:spPr/>
        <p:txBody>
          <a:bodyPr/>
          <a:lstStyle/>
          <a:p>
            <a:fld id="{1F40060B-AB83-4EB7-8F07-30B7F6C8664B}" type="slidenum">
              <a:rPr lang="en-US" smtClean="0"/>
              <a:t>‹#›</a:t>
            </a:fld>
            <a:endParaRPr lang="en-US"/>
          </a:p>
        </p:txBody>
      </p:sp>
    </p:spTree>
    <p:extLst>
      <p:ext uri="{BB962C8B-B14F-4D97-AF65-F5344CB8AC3E}">
        <p14:creationId xmlns:p14="http://schemas.microsoft.com/office/powerpoint/2010/main" val="1669129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0A296-99E8-4B54-8DDC-33E2DC18178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BB7A12-C17D-4D49-A81D-FF7727C036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6B9D5B-6DBD-4185-8803-40CD02BCB6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89AB28-2CCF-4491-A33E-B059E83B6F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0624C5-79B9-431F-9100-89F23D4FEF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CF0F29-4D53-4CFD-B461-876E7825D5FC}"/>
              </a:ext>
            </a:extLst>
          </p:cNvPr>
          <p:cNvSpPr>
            <a:spLocks noGrp="1"/>
          </p:cNvSpPr>
          <p:nvPr>
            <p:ph type="dt" sz="half" idx="10"/>
          </p:nvPr>
        </p:nvSpPr>
        <p:spPr/>
        <p:txBody>
          <a:bodyPr/>
          <a:lstStyle/>
          <a:p>
            <a:fld id="{D6CA6337-19D9-4100-A6B5-6E97A1275E97}" type="datetimeFigureOut">
              <a:rPr lang="en-US" smtClean="0"/>
              <a:t>9/4/2021</a:t>
            </a:fld>
            <a:endParaRPr lang="en-US"/>
          </a:p>
        </p:txBody>
      </p:sp>
      <p:sp>
        <p:nvSpPr>
          <p:cNvPr id="8" name="Footer Placeholder 7">
            <a:extLst>
              <a:ext uri="{FF2B5EF4-FFF2-40B4-BE49-F238E27FC236}">
                <a16:creationId xmlns:a16="http://schemas.microsoft.com/office/drawing/2014/main" id="{66C269F0-AB20-4ABC-896F-8980562D08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F99C83-60B7-4DC2-AC10-B758B80D05BA}"/>
              </a:ext>
            </a:extLst>
          </p:cNvPr>
          <p:cNvSpPr>
            <a:spLocks noGrp="1"/>
          </p:cNvSpPr>
          <p:nvPr>
            <p:ph type="sldNum" sz="quarter" idx="12"/>
          </p:nvPr>
        </p:nvSpPr>
        <p:spPr/>
        <p:txBody>
          <a:bodyPr/>
          <a:lstStyle/>
          <a:p>
            <a:fld id="{1F40060B-AB83-4EB7-8F07-30B7F6C8664B}" type="slidenum">
              <a:rPr lang="en-US" smtClean="0"/>
              <a:t>‹#›</a:t>
            </a:fld>
            <a:endParaRPr lang="en-US"/>
          </a:p>
        </p:txBody>
      </p:sp>
    </p:spTree>
    <p:extLst>
      <p:ext uri="{BB962C8B-B14F-4D97-AF65-F5344CB8AC3E}">
        <p14:creationId xmlns:p14="http://schemas.microsoft.com/office/powerpoint/2010/main" val="486068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B1EC9-571A-4610-A6BD-BCBF98929D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ECAA3F-633B-41CE-8407-153F95A1D51E}"/>
              </a:ext>
            </a:extLst>
          </p:cNvPr>
          <p:cNvSpPr>
            <a:spLocks noGrp="1"/>
          </p:cNvSpPr>
          <p:nvPr>
            <p:ph type="dt" sz="half" idx="10"/>
          </p:nvPr>
        </p:nvSpPr>
        <p:spPr/>
        <p:txBody>
          <a:bodyPr/>
          <a:lstStyle/>
          <a:p>
            <a:fld id="{D6CA6337-19D9-4100-A6B5-6E97A1275E97}" type="datetimeFigureOut">
              <a:rPr lang="en-US" smtClean="0"/>
              <a:t>9/4/2021</a:t>
            </a:fld>
            <a:endParaRPr lang="en-US"/>
          </a:p>
        </p:txBody>
      </p:sp>
      <p:sp>
        <p:nvSpPr>
          <p:cNvPr id="4" name="Footer Placeholder 3">
            <a:extLst>
              <a:ext uri="{FF2B5EF4-FFF2-40B4-BE49-F238E27FC236}">
                <a16:creationId xmlns:a16="http://schemas.microsoft.com/office/drawing/2014/main" id="{26828308-F620-44B1-8F61-C333DCF04F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C0F298-B489-4CCB-8257-ED6E5DAE2173}"/>
              </a:ext>
            </a:extLst>
          </p:cNvPr>
          <p:cNvSpPr>
            <a:spLocks noGrp="1"/>
          </p:cNvSpPr>
          <p:nvPr>
            <p:ph type="sldNum" sz="quarter" idx="12"/>
          </p:nvPr>
        </p:nvSpPr>
        <p:spPr/>
        <p:txBody>
          <a:bodyPr/>
          <a:lstStyle/>
          <a:p>
            <a:fld id="{1F40060B-AB83-4EB7-8F07-30B7F6C8664B}" type="slidenum">
              <a:rPr lang="en-US" smtClean="0"/>
              <a:t>‹#›</a:t>
            </a:fld>
            <a:endParaRPr lang="en-US"/>
          </a:p>
        </p:txBody>
      </p:sp>
    </p:spTree>
    <p:extLst>
      <p:ext uri="{BB962C8B-B14F-4D97-AF65-F5344CB8AC3E}">
        <p14:creationId xmlns:p14="http://schemas.microsoft.com/office/powerpoint/2010/main" val="2920402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B0ECFD-6ECA-4E16-B8A7-7A4D9D5AA467}"/>
              </a:ext>
            </a:extLst>
          </p:cNvPr>
          <p:cNvSpPr>
            <a:spLocks noGrp="1"/>
          </p:cNvSpPr>
          <p:nvPr>
            <p:ph type="dt" sz="half" idx="10"/>
          </p:nvPr>
        </p:nvSpPr>
        <p:spPr/>
        <p:txBody>
          <a:bodyPr/>
          <a:lstStyle/>
          <a:p>
            <a:fld id="{D6CA6337-19D9-4100-A6B5-6E97A1275E97}" type="datetimeFigureOut">
              <a:rPr lang="en-US" smtClean="0"/>
              <a:t>9/4/2021</a:t>
            </a:fld>
            <a:endParaRPr lang="en-US"/>
          </a:p>
        </p:txBody>
      </p:sp>
      <p:sp>
        <p:nvSpPr>
          <p:cNvPr id="3" name="Footer Placeholder 2">
            <a:extLst>
              <a:ext uri="{FF2B5EF4-FFF2-40B4-BE49-F238E27FC236}">
                <a16:creationId xmlns:a16="http://schemas.microsoft.com/office/drawing/2014/main" id="{31F49CEF-A61C-4979-A454-C63F31D491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EDF86D-2DAB-4E19-95B4-C67F6F6EFD45}"/>
              </a:ext>
            </a:extLst>
          </p:cNvPr>
          <p:cNvSpPr>
            <a:spLocks noGrp="1"/>
          </p:cNvSpPr>
          <p:nvPr>
            <p:ph type="sldNum" sz="quarter" idx="12"/>
          </p:nvPr>
        </p:nvSpPr>
        <p:spPr/>
        <p:txBody>
          <a:bodyPr/>
          <a:lstStyle/>
          <a:p>
            <a:fld id="{1F40060B-AB83-4EB7-8F07-30B7F6C8664B}" type="slidenum">
              <a:rPr lang="en-US" smtClean="0"/>
              <a:t>‹#›</a:t>
            </a:fld>
            <a:endParaRPr lang="en-US"/>
          </a:p>
        </p:txBody>
      </p:sp>
    </p:spTree>
    <p:extLst>
      <p:ext uri="{BB962C8B-B14F-4D97-AF65-F5344CB8AC3E}">
        <p14:creationId xmlns:p14="http://schemas.microsoft.com/office/powerpoint/2010/main" val="2223402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DBCCA-7A97-476F-B8B8-CDC81FDE1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849BDA-A880-45BF-A0DE-56E5854475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AE3A62-9E90-4C8E-BBCF-AC3D9559B5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BD5D59-A9E4-4C8F-B8B4-0B8AB67290EF}"/>
              </a:ext>
            </a:extLst>
          </p:cNvPr>
          <p:cNvSpPr>
            <a:spLocks noGrp="1"/>
          </p:cNvSpPr>
          <p:nvPr>
            <p:ph type="dt" sz="half" idx="10"/>
          </p:nvPr>
        </p:nvSpPr>
        <p:spPr/>
        <p:txBody>
          <a:bodyPr/>
          <a:lstStyle/>
          <a:p>
            <a:fld id="{D6CA6337-19D9-4100-A6B5-6E97A1275E97}" type="datetimeFigureOut">
              <a:rPr lang="en-US" smtClean="0"/>
              <a:t>9/4/2021</a:t>
            </a:fld>
            <a:endParaRPr lang="en-US"/>
          </a:p>
        </p:txBody>
      </p:sp>
      <p:sp>
        <p:nvSpPr>
          <p:cNvPr id="6" name="Footer Placeholder 5">
            <a:extLst>
              <a:ext uri="{FF2B5EF4-FFF2-40B4-BE49-F238E27FC236}">
                <a16:creationId xmlns:a16="http://schemas.microsoft.com/office/drawing/2014/main" id="{DF2A0A88-D42B-4048-8711-0B2B2CAB13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10598A-31C3-44A3-9962-8354F8F6530F}"/>
              </a:ext>
            </a:extLst>
          </p:cNvPr>
          <p:cNvSpPr>
            <a:spLocks noGrp="1"/>
          </p:cNvSpPr>
          <p:nvPr>
            <p:ph type="sldNum" sz="quarter" idx="12"/>
          </p:nvPr>
        </p:nvSpPr>
        <p:spPr/>
        <p:txBody>
          <a:bodyPr/>
          <a:lstStyle/>
          <a:p>
            <a:fld id="{1F40060B-AB83-4EB7-8F07-30B7F6C8664B}" type="slidenum">
              <a:rPr lang="en-US" smtClean="0"/>
              <a:t>‹#›</a:t>
            </a:fld>
            <a:endParaRPr lang="en-US"/>
          </a:p>
        </p:txBody>
      </p:sp>
    </p:spTree>
    <p:extLst>
      <p:ext uri="{BB962C8B-B14F-4D97-AF65-F5344CB8AC3E}">
        <p14:creationId xmlns:p14="http://schemas.microsoft.com/office/powerpoint/2010/main" val="2958098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25BCB-A837-4E18-80AC-9436BD9B3E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1A54D-811B-44CF-AE96-AEDE5B7C26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89F463-5830-4C7C-A630-9856430F6B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B7D9CB-76DE-405E-A2AF-10C2C122ED43}"/>
              </a:ext>
            </a:extLst>
          </p:cNvPr>
          <p:cNvSpPr>
            <a:spLocks noGrp="1"/>
          </p:cNvSpPr>
          <p:nvPr>
            <p:ph type="dt" sz="half" idx="10"/>
          </p:nvPr>
        </p:nvSpPr>
        <p:spPr/>
        <p:txBody>
          <a:bodyPr/>
          <a:lstStyle/>
          <a:p>
            <a:fld id="{D6CA6337-19D9-4100-A6B5-6E97A1275E97}" type="datetimeFigureOut">
              <a:rPr lang="en-US" smtClean="0"/>
              <a:t>9/4/2021</a:t>
            </a:fld>
            <a:endParaRPr lang="en-US"/>
          </a:p>
        </p:txBody>
      </p:sp>
      <p:sp>
        <p:nvSpPr>
          <p:cNvPr id="6" name="Footer Placeholder 5">
            <a:extLst>
              <a:ext uri="{FF2B5EF4-FFF2-40B4-BE49-F238E27FC236}">
                <a16:creationId xmlns:a16="http://schemas.microsoft.com/office/drawing/2014/main" id="{B944C783-BFAA-4B14-B6E6-431922F928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FC2634-6C88-424C-8818-6B702D6D1EBB}"/>
              </a:ext>
            </a:extLst>
          </p:cNvPr>
          <p:cNvSpPr>
            <a:spLocks noGrp="1"/>
          </p:cNvSpPr>
          <p:nvPr>
            <p:ph type="sldNum" sz="quarter" idx="12"/>
          </p:nvPr>
        </p:nvSpPr>
        <p:spPr/>
        <p:txBody>
          <a:bodyPr/>
          <a:lstStyle/>
          <a:p>
            <a:fld id="{1F40060B-AB83-4EB7-8F07-30B7F6C8664B}" type="slidenum">
              <a:rPr lang="en-US" smtClean="0"/>
              <a:t>‹#›</a:t>
            </a:fld>
            <a:endParaRPr lang="en-US"/>
          </a:p>
        </p:txBody>
      </p:sp>
    </p:spTree>
    <p:extLst>
      <p:ext uri="{BB962C8B-B14F-4D97-AF65-F5344CB8AC3E}">
        <p14:creationId xmlns:p14="http://schemas.microsoft.com/office/powerpoint/2010/main" val="2773729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A4C497-F307-4329-BF52-2B7048EC4A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613F31-B1D1-4A52-8767-64BB52E1A8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830345-B6AF-4700-8D48-7161994BAA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CA6337-19D9-4100-A6B5-6E97A1275E97}" type="datetimeFigureOut">
              <a:rPr lang="en-US" smtClean="0"/>
              <a:t>9/4/2021</a:t>
            </a:fld>
            <a:endParaRPr lang="en-US"/>
          </a:p>
        </p:txBody>
      </p:sp>
      <p:sp>
        <p:nvSpPr>
          <p:cNvPr id="5" name="Footer Placeholder 4">
            <a:extLst>
              <a:ext uri="{FF2B5EF4-FFF2-40B4-BE49-F238E27FC236}">
                <a16:creationId xmlns:a16="http://schemas.microsoft.com/office/drawing/2014/main" id="{EA67FD55-D78E-49E9-A13B-8766297ED2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25D8E5-29D7-42D4-8885-F9134F33AE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40060B-AB83-4EB7-8F07-30B7F6C8664B}" type="slidenum">
              <a:rPr lang="en-US" smtClean="0"/>
              <a:t>‹#›</a:t>
            </a:fld>
            <a:endParaRPr lang="en-US"/>
          </a:p>
        </p:txBody>
      </p:sp>
    </p:spTree>
    <p:extLst>
      <p:ext uri="{BB962C8B-B14F-4D97-AF65-F5344CB8AC3E}">
        <p14:creationId xmlns:p14="http://schemas.microsoft.com/office/powerpoint/2010/main" val="3514296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4" r:id="rId14"/>
    <p:sldLayoutId id="2147483665" r:id="rId15"/>
    <p:sldLayoutId id="2147483666"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en.wikipedia.org/wiki/Gherkin_(software)" TargetMode="External"/><Relationship Id="rId13" Type="http://schemas.openxmlformats.org/officeDocument/2006/relationships/image" Target="../media/image8.png"/><Relationship Id="rId3" Type="http://schemas.openxmlformats.org/officeDocument/2006/relationships/hyperlink" Target="https://en.wikipedia.org/wiki/Behavior-driven_development" TargetMode="External"/><Relationship Id="rId7" Type="http://schemas.openxmlformats.org/officeDocument/2006/relationships/hyperlink" Target="https://en.wikipedia.org/wiki/Cucumber_(software)#cite_note-10" TargetMode="External"/><Relationship Id="rId12" Type="http://schemas.openxmlformats.org/officeDocument/2006/relationships/hyperlink" Target="https://en.wikipedia.org/wiki/Cucumber_(software)#cite_note-13" TargetMode="External"/><Relationship Id="rId2" Type="http://schemas.openxmlformats.org/officeDocument/2006/relationships/hyperlink" Target="https://en.wikipedia.org/wiki/Software" TargetMode="External"/><Relationship Id="rId1" Type="http://schemas.openxmlformats.org/officeDocument/2006/relationships/slideLayout" Target="../slideLayouts/slideLayout2.xml"/><Relationship Id="rId6" Type="http://schemas.openxmlformats.org/officeDocument/2006/relationships/hyperlink" Target="https://en.wikipedia.org/wiki/Cucumber_(software)#cite_note-9" TargetMode="External"/><Relationship Id="rId11" Type="http://schemas.openxmlformats.org/officeDocument/2006/relationships/hyperlink" Target="https://en.wikipedia.org/wiki/Acceptance_testing" TargetMode="External"/><Relationship Id="rId5" Type="http://schemas.openxmlformats.org/officeDocument/2006/relationships/hyperlink" Target="https://en.wikipedia.org/wiki/Cucumber_(software)#cite_note-TheCucumberForJavaBook-8" TargetMode="External"/><Relationship Id="rId10" Type="http://schemas.openxmlformats.org/officeDocument/2006/relationships/hyperlink" Target="https://en.wikipedia.org/wiki/Cucumber_(software)#cite_note-12" TargetMode="External"/><Relationship Id="rId4" Type="http://schemas.openxmlformats.org/officeDocument/2006/relationships/hyperlink" Target="https://en.wikipedia.org/wiki/Cucumber_(software)#cite_note-TheCucumberBook-7" TargetMode="External"/><Relationship Id="rId9" Type="http://schemas.openxmlformats.org/officeDocument/2006/relationships/hyperlink" Target="https://en.wikipedia.org/wiki/Cucumber_(software)#cite_note-11"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image" Target="../media/image1.png"/><Relationship Id="rId16" Type="http://schemas.openxmlformats.org/officeDocument/2006/relationships/diagramColors" Target="../diagrams/colors3.xml"/><Relationship Id="rId1" Type="http://schemas.openxmlformats.org/officeDocument/2006/relationships/slideLayout" Target="../slideLayouts/slideLayout1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74B4B-0E73-4950-ABF6-8EFCCEA4A941}"/>
              </a:ext>
            </a:extLst>
          </p:cNvPr>
          <p:cNvSpPr>
            <a:spLocks noGrp="1"/>
          </p:cNvSpPr>
          <p:nvPr>
            <p:ph type="ctrTitle"/>
          </p:nvPr>
        </p:nvSpPr>
        <p:spPr/>
        <p:txBody>
          <a:bodyPr>
            <a:normAutofit/>
          </a:bodyPr>
          <a:lstStyle/>
          <a:p>
            <a:r>
              <a:rPr lang="en-US" sz="8000" b="1" dirty="0"/>
              <a:t>Introduction to BDD</a:t>
            </a:r>
          </a:p>
        </p:txBody>
      </p:sp>
    </p:spTree>
    <p:extLst>
      <p:ext uri="{BB962C8B-B14F-4D97-AF65-F5344CB8AC3E}">
        <p14:creationId xmlns:p14="http://schemas.microsoft.com/office/powerpoint/2010/main" val="3273311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2">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a:extLst>
              <a:ext uri="{FF2B5EF4-FFF2-40B4-BE49-F238E27FC236}">
                <a16:creationId xmlns:a16="http://schemas.microsoft.com/office/drawing/2014/main" id="{F806FBFA-8F8F-834F-9562-3E4670E9166E}"/>
              </a:ext>
            </a:extLst>
          </p:cNvPr>
          <p:cNvSpPr>
            <a:spLocks noGrp="1"/>
          </p:cNvSpPr>
          <p:nvPr>
            <p:ph type="title"/>
          </p:nvPr>
        </p:nvSpPr>
        <p:spPr>
          <a:xfrm>
            <a:off x="643467" y="640080"/>
            <a:ext cx="3096427" cy="5613236"/>
          </a:xfrm>
        </p:spPr>
        <p:txBody>
          <a:bodyPr anchor="ctr">
            <a:normAutofit/>
          </a:bodyPr>
          <a:lstStyle/>
          <a:p>
            <a:r>
              <a:rPr lang="en-US">
                <a:solidFill>
                  <a:srgbClr val="FFFFFF"/>
                </a:solidFill>
              </a:rPr>
              <a:t>BDD, Gherkin</a:t>
            </a:r>
            <a:br>
              <a:rPr lang="en-US">
                <a:solidFill>
                  <a:srgbClr val="FFFFFF"/>
                </a:solidFill>
              </a:rPr>
            </a:br>
            <a:r>
              <a:rPr lang="en-US">
                <a:solidFill>
                  <a:srgbClr val="FFFFFF"/>
                </a:solidFill>
                <a:latin typeface="Wells Fargo Sans SemiBold"/>
              </a:rPr>
              <a:t>Plain language syntax</a:t>
            </a:r>
          </a:p>
        </p:txBody>
      </p:sp>
      <p:sp>
        <p:nvSpPr>
          <p:cNvPr id="8" name="Content Placeholder 1">
            <a:extLst>
              <a:ext uri="{FF2B5EF4-FFF2-40B4-BE49-F238E27FC236}">
                <a16:creationId xmlns:a16="http://schemas.microsoft.com/office/drawing/2014/main" id="{1C6C3401-DF85-BF41-B042-2872FEFF8C3E}"/>
              </a:ext>
            </a:extLst>
          </p:cNvPr>
          <p:cNvSpPr>
            <a:spLocks noGrp="1"/>
          </p:cNvSpPr>
          <p:nvPr>
            <p:ph idx="1"/>
          </p:nvPr>
        </p:nvSpPr>
        <p:spPr>
          <a:xfrm>
            <a:off x="4393362" y="136525"/>
            <a:ext cx="7361636" cy="4726236"/>
          </a:xfrm>
        </p:spPr>
        <p:txBody>
          <a:bodyPr anchor="ctr">
            <a:normAutofit fontScale="92500" lnSpcReduction="10000"/>
          </a:bodyPr>
          <a:lstStyle/>
          <a:p>
            <a:r>
              <a:rPr lang="en-US" sz="2100" dirty="0"/>
              <a:t>Gherkin is a simple syntax that allows teams to write business readable, executable specifications</a:t>
            </a:r>
          </a:p>
          <a:p>
            <a:r>
              <a:rPr lang="en-US" sz="2100" dirty="0"/>
              <a:t>Gherkin effectively turns the specification into automated tests</a:t>
            </a:r>
          </a:p>
          <a:p>
            <a:r>
              <a:rPr lang="en-US" sz="2100" dirty="0"/>
              <a:t>Gherkin helps to express behavior of the System</a:t>
            </a:r>
          </a:p>
          <a:p>
            <a:r>
              <a:rPr lang="en-US" sz="2100" dirty="0"/>
              <a:t>Gherkin provides a common set of keywords to document features in both English and native languages within a </a:t>
            </a:r>
            <a:r>
              <a:rPr lang="en-US" sz="2100" i="1" dirty="0"/>
              <a:t>feature</a:t>
            </a:r>
            <a:r>
              <a:rPr lang="en-US" sz="2100" dirty="0"/>
              <a:t> file</a:t>
            </a:r>
          </a:p>
          <a:p>
            <a:endParaRPr lang="en-US" sz="2100" dirty="0"/>
          </a:p>
          <a:p>
            <a:pPr marL="0" indent="0">
              <a:buNone/>
            </a:pPr>
            <a:r>
              <a:rPr lang="en-US" sz="2100" b="1" dirty="0"/>
              <a:t>“Given [initial context], when [event occurs], then [ensure some outcomes]”</a:t>
            </a:r>
          </a:p>
          <a:p>
            <a:r>
              <a:rPr lang="en-US" sz="2100" b="1" dirty="0"/>
              <a:t>“Given” is the context </a:t>
            </a:r>
            <a:r>
              <a:rPr lang="en-US" sz="2100" dirty="0"/>
              <a:t>for the scenario. It sets system into initial stage before executing scenario.</a:t>
            </a:r>
          </a:p>
          <a:p>
            <a:r>
              <a:rPr lang="en-US" sz="2100" b="1" dirty="0"/>
              <a:t>“When” is an action/event</a:t>
            </a:r>
            <a:r>
              <a:rPr lang="en-US" sz="2100" dirty="0"/>
              <a:t>, it’s an event in the system that will cause an action or an outcome.</a:t>
            </a:r>
          </a:p>
          <a:p>
            <a:r>
              <a:rPr lang="en-US" sz="2100" b="1" dirty="0"/>
              <a:t>“Then” is the outcome</a:t>
            </a:r>
            <a:r>
              <a:rPr lang="en-US" sz="2100" dirty="0"/>
              <a:t>, It’s the behavior of the system based on action that happens in given context.</a:t>
            </a:r>
          </a:p>
          <a:p>
            <a:endParaRPr lang="en-US" sz="800" dirty="0"/>
          </a:p>
        </p:txBody>
      </p:sp>
      <p:pic>
        <p:nvPicPr>
          <p:cNvPr id="4" name="Picture 3">
            <a:extLst>
              <a:ext uri="{FF2B5EF4-FFF2-40B4-BE49-F238E27FC236}">
                <a16:creationId xmlns:a16="http://schemas.microsoft.com/office/drawing/2014/main" id="{63A96060-98D5-4649-AD4D-CA6C1BEFF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3362" y="4638947"/>
            <a:ext cx="6894236" cy="1717403"/>
          </a:xfrm>
          <a:prstGeom prst="rect">
            <a:avLst/>
          </a:prstGeom>
        </p:spPr>
      </p:pic>
      <p:sp>
        <p:nvSpPr>
          <p:cNvPr id="2" name="Slide Number">
            <a:extLst>
              <a:ext uri="{FF2B5EF4-FFF2-40B4-BE49-F238E27FC236}">
                <a16:creationId xmlns:a16="http://schemas.microsoft.com/office/drawing/2014/main" id="{8F0A4A77-CDE6-F349-812D-A5F930E2BBFC}"/>
              </a:ext>
            </a:extLst>
          </p:cNvPr>
          <p:cNvSpPr>
            <a:spLocks noGrp="1"/>
          </p:cNvSpPr>
          <p:nvPr>
            <p:ph type="sldNum" sz="quarter" idx="10"/>
          </p:nvPr>
        </p:nvSpPr>
        <p:spPr>
          <a:xfrm>
            <a:off x="10534650" y="6356350"/>
            <a:ext cx="819150" cy="365125"/>
          </a:xfrm>
        </p:spPr>
        <p:txBody>
          <a:bodyPr>
            <a:normAutofit/>
          </a:bodyPr>
          <a:lstStyle/>
          <a:p>
            <a:pPr algn="r">
              <a:spcAft>
                <a:spcPts val="600"/>
              </a:spcAft>
            </a:pPr>
            <a:fld id="{000F85C7-EC28-5C4D-9577-C5634B07539F}" type="slidenum">
              <a:rPr lang="en-US" smtClean="0">
                <a:solidFill>
                  <a:prstClr val="black">
                    <a:tint val="75000"/>
                  </a:prstClr>
                </a:solidFill>
              </a:rPr>
              <a:pPr algn="r">
                <a:spcAft>
                  <a:spcPts val="600"/>
                </a:spcAft>
              </a:pPr>
              <a:t>10</a:t>
            </a:fld>
            <a:endParaRPr lang="en-US">
              <a:solidFill>
                <a:prstClr val="black">
                  <a:tint val="75000"/>
                </a:prstClr>
              </a:solidFill>
            </a:endParaRPr>
          </a:p>
        </p:txBody>
      </p:sp>
    </p:spTree>
    <p:extLst>
      <p:ext uri="{BB962C8B-B14F-4D97-AF65-F5344CB8AC3E}">
        <p14:creationId xmlns:p14="http://schemas.microsoft.com/office/powerpoint/2010/main" val="186851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FD44E15-23C5-4693-ACC8-FBE309444550}"/>
              </a:ext>
            </a:extLst>
          </p:cNvPr>
          <p:cNvSpPr txBox="1">
            <a:spLocks/>
          </p:cNvSpPr>
          <p:nvPr/>
        </p:nvSpPr>
        <p:spPr>
          <a:xfrm>
            <a:off x="572567" y="115757"/>
            <a:ext cx="11269213" cy="805414"/>
          </a:xfrm>
          <a:prstGeom prst="rect">
            <a:avLst/>
          </a:prstGeom>
        </p:spPr>
        <p:txBody>
          <a:bodyPr vert="horz" lIns="0" tIns="0" rIns="0" bIns="0" rtlCol="0" anchor="b">
            <a:noAutofit/>
          </a:bodyPr>
          <a:lstStyle>
            <a:lvl1pPr algn="l" defTabSz="914400" rtl="0" eaLnBrk="1" latinLnBrk="0" hangingPunct="1">
              <a:lnSpc>
                <a:spcPts val="3000"/>
              </a:lnSpc>
              <a:spcBef>
                <a:spcPct val="0"/>
              </a:spcBef>
              <a:buNone/>
              <a:defRPr sz="2800" kern="1200" baseline="0">
                <a:solidFill>
                  <a:schemeClr val="accent1"/>
                </a:solidFill>
                <a:latin typeface="+mj-lt"/>
                <a:ea typeface="+mj-ea"/>
                <a:cs typeface="+mj-cs"/>
              </a:defRPr>
            </a:lvl1pPr>
          </a:lstStyle>
          <a:p>
            <a:pPr marL="0" marR="0" lvl="0" indent="0" algn="l" defTabSz="914400" rtl="0" eaLnBrk="1" fontAlgn="auto" latinLnBrk="0" hangingPunct="1">
              <a:lnSpc>
                <a:spcPts val="3000"/>
              </a:lnSpc>
              <a:spcBef>
                <a:spcPct val="0"/>
              </a:spcBef>
              <a:spcAft>
                <a:spcPts val="0"/>
              </a:spcAft>
              <a:buClrTx/>
              <a:buSzTx/>
              <a:buFontTx/>
              <a:buNone/>
              <a:tabLst/>
              <a:defRPr/>
            </a:pPr>
            <a:r>
              <a:rPr lang="en-IN" sz="3600" b="1" cap="all">
                <a:solidFill>
                  <a:schemeClr val="tx1"/>
                </a:solidFill>
              </a:rPr>
              <a:t>The BDD school of thought ,Outside in </a:t>
            </a:r>
          </a:p>
        </p:txBody>
      </p:sp>
      <p:pic>
        <p:nvPicPr>
          <p:cNvPr id="10" name="Content Placeholder 10">
            <a:extLst>
              <a:ext uri="{FF2B5EF4-FFF2-40B4-BE49-F238E27FC236}">
                <a16:creationId xmlns:a16="http://schemas.microsoft.com/office/drawing/2014/main" id="{C702B32E-6971-4FF1-9C7D-D4A2A3F745C7}"/>
              </a:ext>
            </a:extLst>
          </p:cNvPr>
          <p:cNvPicPr>
            <a:picLocks noChangeAspect="1"/>
          </p:cNvPicPr>
          <p:nvPr/>
        </p:nvPicPr>
        <p:blipFill>
          <a:blip r:embed="rId2"/>
          <a:stretch>
            <a:fillRect/>
          </a:stretch>
        </p:blipFill>
        <p:spPr>
          <a:xfrm>
            <a:off x="3861449" y="1009306"/>
            <a:ext cx="7980331" cy="5505076"/>
          </a:xfrm>
          <a:prstGeom prst="rect">
            <a:avLst/>
          </a:prstGeom>
        </p:spPr>
      </p:pic>
      <p:graphicFrame>
        <p:nvGraphicFramePr>
          <p:cNvPr id="11" name="Content Placeholder 5">
            <a:extLst>
              <a:ext uri="{FF2B5EF4-FFF2-40B4-BE49-F238E27FC236}">
                <a16:creationId xmlns:a16="http://schemas.microsoft.com/office/drawing/2014/main" id="{CA90BDCC-2ACE-402A-B1C4-4487F9CD26A0}"/>
              </a:ext>
            </a:extLst>
          </p:cNvPr>
          <p:cNvGraphicFramePr>
            <a:graphicFrameLocks/>
          </p:cNvGraphicFramePr>
          <p:nvPr/>
        </p:nvGraphicFramePr>
        <p:xfrm>
          <a:off x="-87587" y="1924423"/>
          <a:ext cx="4845045" cy="30091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Down Arrow 8">
            <a:extLst>
              <a:ext uri="{FF2B5EF4-FFF2-40B4-BE49-F238E27FC236}">
                <a16:creationId xmlns:a16="http://schemas.microsoft.com/office/drawing/2014/main" id="{98D983D3-02AB-430F-B19A-65FE5D0FD9B4}"/>
              </a:ext>
            </a:extLst>
          </p:cNvPr>
          <p:cNvSpPr/>
          <p:nvPr/>
        </p:nvSpPr>
        <p:spPr>
          <a:xfrm>
            <a:off x="1337481" y="2019868"/>
            <a:ext cx="275173" cy="2019869"/>
          </a:xfrm>
          <a:prstGeom prst="downArrow">
            <a:avLst/>
          </a:prstGeom>
          <a:solidFill>
            <a:sysClr val="windowText" lastClr="000000"/>
          </a:solidFill>
          <a:ln w="25400" cap="flat" cmpd="sng" algn="ctr">
            <a:solidFill>
              <a:sysClr val="windowText" lastClr="000000">
                <a:shade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Calibri"/>
              <a:ea typeface="+mn-ea"/>
              <a:cs typeface="+mn-cs"/>
            </a:endParaRPr>
          </a:p>
        </p:txBody>
      </p:sp>
      <p:sp>
        <p:nvSpPr>
          <p:cNvPr id="13" name="Rectangle 12">
            <a:extLst>
              <a:ext uri="{FF2B5EF4-FFF2-40B4-BE49-F238E27FC236}">
                <a16:creationId xmlns:a16="http://schemas.microsoft.com/office/drawing/2014/main" id="{2A01368F-CA93-44D4-B767-E1573EA84BF4}"/>
              </a:ext>
            </a:extLst>
          </p:cNvPr>
          <p:cNvSpPr/>
          <p:nvPr/>
        </p:nvSpPr>
        <p:spPr>
          <a:xfrm>
            <a:off x="1612654" y="5107457"/>
            <a:ext cx="1196161" cy="369332"/>
          </a:xfrm>
          <a:prstGeom prst="rect">
            <a:avLst/>
          </a:prstGeom>
        </p:spPr>
        <p:txBody>
          <a:bodyPr wrap="none">
            <a:spAutoFit/>
          </a:bodyPr>
          <a:lstStyle/>
          <a:p>
            <a:r>
              <a:rPr lang="en-IN">
                <a:solidFill>
                  <a:prstClr val="black"/>
                </a:solidFill>
                <a:latin typeface="Calibri"/>
              </a:rPr>
              <a:t>Outside in </a:t>
            </a:r>
          </a:p>
        </p:txBody>
      </p:sp>
    </p:spTree>
    <p:extLst>
      <p:ext uri="{BB962C8B-B14F-4D97-AF65-F5344CB8AC3E}">
        <p14:creationId xmlns:p14="http://schemas.microsoft.com/office/powerpoint/2010/main" val="4277687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id="{15736157-9D16-4B9E-B4F2-F8AB44C5915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422430" y="1131146"/>
            <a:ext cx="10900100" cy="5571067"/>
          </a:xfrm>
          <a:prstGeom prst="rect">
            <a:avLst/>
          </a:prstGeom>
        </p:spPr>
      </p:pic>
      <p:sp>
        <p:nvSpPr>
          <p:cNvPr id="5" name="Oval 4">
            <a:extLst>
              <a:ext uri="{FF2B5EF4-FFF2-40B4-BE49-F238E27FC236}">
                <a16:creationId xmlns:a16="http://schemas.microsoft.com/office/drawing/2014/main" id="{91772FDF-2C44-4C50-A3EC-738BB84C886A}"/>
              </a:ext>
            </a:extLst>
          </p:cNvPr>
          <p:cNvSpPr/>
          <p:nvPr/>
        </p:nvSpPr>
        <p:spPr>
          <a:xfrm>
            <a:off x="8991600" y="4175760"/>
            <a:ext cx="914400" cy="914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TDD</a:t>
            </a:r>
          </a:p>
        </p:txBody>
      </p:sp>
      <p:sp>
        <p:nvSpPr>
          <p:cNvPr id="8" name="Oval 7">
            <a:extLst>
              <a:ext uri="{FF2B5EF4-FFF2-40B4-BE49-F238E27FC236}">
                <a16:creationId xmlns:a16="http://schemas.microsoft.com/office/drawing/2014/main" id="{75BC67B2-01C2-425E-952A-712096D525F7}"/>
              </a:ext>
            </a:extLst>
          </p:cNvPr>
          <p:cNvSpPr/>
          <p:nvPr/>
        </p:nvSpPr>
        <p:spPr>
          <a:xfrm>
            <a:off x="9011920" y="2407920"/>
            <a:ext cx="914400" cy="914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BDD</a:t>
            </a:r>
          </a:p>
        </p:txBody>
      </p:sp>
      <p:sp>
        <p:nvSpPr>
          <p:cNvPr id="10" name="Title 1">
            <a:extLst>
              <a:ext uri="{FF2B5EF4-FFF2-40B4-BE49-F238E27FC236}">
                <a16:creationId xmlns:a16="http://schemas.microsoft.com/office/drawing/2014/main" id="{067AB301-7CE4-4185-8035-ADD982E1354F}"/>
              </a:ext>
            </a:extLst>
          </p:cNvPr>
          <p:cNvSpPr>
            <a:spLocks noGrp="1"/>
          </p:cNvSpPr>
          <p:nvPr>
            <p:ph type="title"/>
          </p:nvPr>
        </p:nvSpPr>
        <p:spPr>
          <a:xfrm>
            <a:off x="721360" y="393160"/>
            <a:ext cx="11145520" cy="805414"/>
          </a:xfrm>
        </p:spPr>
        <p:txBody>
          <a:bodyPr>
            <a:normAutofit/>
          </a:bodyPr>
          <a:lstStyle/>
          <a:p>
            <a:r>
              <a:rPr lang="en-IN"/>
              <a:t>TDD Vs BDD</a:t>
            </a:r>
          </a:p>
        </p:txBody>
      </p:sp>
    </p:spTree>
    <p:extLst>
      <p:ext uri="{BB962C8B-B14F-4D97-AF65-F5344CB8AC3E}">
        <p14:creationId xmlns:p14="http://schemas.microsoft.com/office/powerpoint/2010/main" val="2749766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74B4B-0E73-4950-ABF6-8EFCCEA4A941}"/>
              </a:ext>
            </a:extLst>
          </p:cNvPr>
          <p:cNvSpPr>
            <a:spLocks noGrp="1"/>
          </p:cNvSpPr>
          <p:nvPr>
            <p:ph type="ctrTitle"/>
          </p:nvPr>
        </p:nvSpPr>
        <p:spPr/>
        <p:txBody>
          <a:bodyPr>
            <a:normAutofit/>
          </a:bodyPr>
          <a:lstStyle/>
          <a:p>
            <a:r>
              <a:rPr lang="en-US" sz="8000" b="1" dirty="0"/>
              <a:t>Let’s write Gherkin </a:t>
            </a:r>
          </a:p>
        </p:txBody>
      </p:sp>
    </p:spTree>
    <p:extLst>
      <p:ext uri="{BB962C8B-B14F-4D97-AF65-F5344CB8AC3E}">
        <p14:creationId xmlns:p14="http://schemas.microsoft.com/office/powerpoint/2010/main" val="2712025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1A10762-70DE-4605-B221-0FFB2239DA65}"/>
              </a:ext>
            </a:extLst>
          </p:cNvPr>
          <p:cNvSpPr/>
          <p:nvPr/>
        </p:nvSpPr>
        <p:spPr>
          <a:xfrm>
            <a:off x="187287" y="474345"/>
            <a:ext cx="11622795" cy="6032421"/>
          </a:xfrm>
          <a:prstGeom prst="rect">
            <a:avLst/>
          </a:prstGeom>
        </p:spPr>
        <p:txBody>
          <a:bodyPr wrap="square">
            <a:spAutoFit/>
          </a:bodyPr>
          <a:lstStyle/>
          <a:p>
            <a:r>
              <a:rPr lang="en-US" sz="2400" b="1" dirty="0">
                <a:latin typeface="Arial" panose="020B0604020202020204" pitchFamily="34" charset="0"/>
              </a:rPr>
              <a:t>Story Example</a:t>
            </a:r>
          </a:p>
          <a:p>
            <a:endParaRPr lang="en-US" sz="2400" b="1" dirty="0">
              <a:latin typeface="Arial" panose="020B0604020202020204" pitchFamily="34" charset="0"/>
            </a:endParaRPr>
          </a:p>
          <a:p>
            <a:pPr marL="514350" indent="-514350">
              <a:buFont typeface="+mj-lt"/>
              <a:buAutoNum type="arabicPeriod"/>
            </a:pPr>
            <a:r>
              <a:rPr lang="en-US" sz="2800" dirty="0"/>
              <a:t>As a premium customer, I expect roaming to be automatically enabled and disabled based on time and call signals, so that I do not get overcharged.</a:t>
            </a:r>
          </a:p>
          <a:p>
            <a:pPr marL="742950" indent="-742950">
              <a:buFont typeface="+mj-lt"/>
              <a:buAutoNum type="arabicPeriod"/>
            </a:pPr>
            <a:endParaRPr lang="en-US" sz="3600" b="1" dirty="0"/>
          </a:p>
          <a:p>
            <a:pPr marL="514350" indent="-514350">
              <a:buFont typeface="+mj-lt"/>
              <a:buAutoNum type="arabicPeriod"/>
            </a:pPr>
            <a:r>
              <a:rPr lang="en-US" sz="2800" dirty="0"/>
              <a:t>As a premium customer, I expect the service provider to provide a complimentary service for a short time with an option to upgrade at an additional cost so that I do not choose other service providers.</a:t>
            </a:r>
          </a:p>
          <a:p>
            <a:pPr marL="742950" indent="-742950">
              <a:buFont typeface="+mj-lt"/>
              <a:buAutoNum type="arabicPeriod"/>
            </a:pPr>
            <a:endParaRPr lang="en-US" sz="3600" b="1" dirty="0"/>
          </a:p>
          <a:p>
            <a:pPr marL="514350" indent="-514350">
              <a:buFont typeface="+mj-lt"/>
              <a:buAutoNum type="arabicPeriod"/>
            </a:pPr>
            <a:r>
              <a:rPr lang="en-US" sz="2800" dirty="0"/>
              <a:t>As a premium customer, I expect the service provider to be transparent in their pricing and do not have hidden clauses that can possibly overcharge me.</a:t>
            </a:r>
            <a:endParaRPr lang="en-US" sz="3600" b="1" dirty="0"/>
          </a:p>
          <a:p>
            <a:endParaRPr lang="en-US" sz="2400" b="1" dirty="0">
              <a:latin typeface="Arial" panose="020B0604020202020204" pitchFamily="34" charset="0"/>
            </a:endParaRPr>
          </a:p>
          <a:p>
            <a:endParaRPr lang="en-US" dirty="0">
              <a:solidFill>
                <a:srgbClr val="000000"/>
              </a:solidFill>
              <a:latin typeface="Arial" panose="020B0604020202020204" pitchFamily="34" charset="0"/>
            </a:endParaRPr>
          </a:p>
        </p:txBody>
      </p:sp>
    </p:spTree>
    <p:extLst>
      <p:ext uri="{BB962C8B-B14F-4D97-AF65-F5344CB8AC3E}">
        <p14:creationId xmlns:p14="http://schemas.microsoft.com/office/powerpoint/2010/main" val="992387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74B4B-0E73-4950-ABF6-8EFCCEA4A941}"/>
              </a:ext>
            </a:extLst>
          </p:cNvPr>
          <p:cNvSpPr>
            <a:spLocks noGrp="1"/>
          </p:cNvSpPr>
          <p:nvPr>
            <p:ph type="ctrTitle"/>
          </p:nvPr>
        </p:nvSpPr>
        <p:spPr/>
        <p:txBody>
          <a:bodyPr>
            <a:normAutofit/>
          </a:bodyPr>
          <a:lstStyle/>
          <a:p>
            <a:r>
              <a:rPr lang="en-US" sz="8000" b="1" dirty="0"/>
              <a:t>Demo</a:t>
            </a:r>
          </a:p>
        </p:txBody>
      </p:sp>
    </p:spTree>
    <p:extLst>
      <p:ext uri="{BB962C8B-B14F-4D97-AF65-F5344CB8AC3E}">
        <p14:creationId xmlns:p14="http://schemas.microsoft.com/office/powerpoint/2010/main" val="2574851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3EFFA11-0E5B-4807-AF51-85672EDE5BC5}"/>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defTabSz="914400">
              <a:lnSpc>
                <a:spcPct val="90000"/>
              </a:lnSpc>
            </a:pPr>
            <a:r>
              <a:rPr lang="en-US" sz="3600">
                <a:solidFill>
                  <a:schemeClr val="bg1"/>
                </a:solidFill>
              </a:rPr>
              <a:t>Test First </a:t>
            </a:r>
          </a:p>
        </p:txBody>
      </p:sp>
      <p:graphicFrame>
        <p:nvGraphicFramePr>
          <p:cNvPr id="3" name="Diagram 2">
            <a:extLst>
              <a:ext uri="{FF2B5EF4-FFF2-40B4-BE49-F238E27FC236}">
                <a16:creationId xmlns:a16="http://schemas.microsoft.com/office/drawing/2014/main" id="{C680F7DE-78C4-48E8-8C5A-0BE53441FF8C}"/>
              </a:ext>
            </a:extLst>
          </p:cNvPr>
          <p:cNvGraphicFramePr/>
          <p:nvPr>
            <p:extLst>
              <p:ext uri="{D42A27DB-BD31-4B8C-83A1-F6EECF244321}">
                <p14:modId xmlns:p14="http://schemas.microsoft.com/office/powerpoint/2010/main" val="3637878404"/>
              </p:ext>
            </p:extLst>
          </p:nvPr>
        </p:nvGraphicFramePr>
        <p:xfrm>
          <a:off x="361360" y="3091899"/>
          <a:ext cx="11063132" cy="35450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angle 10">
            <a:extLst>
              <a:ext uri="{FF2B5EF4-FFF2-40B4-BE49-F238E27FC236}">
                <a16:creationId xmlns:a16="http://schemas.microsoft.com/office/drawing/2014/main" id="{2B13D173-4ACC-44B5-8811-81D6209C3352}"/>
              </a:ext>
            </a:extLst>
          </p:cNvPr>
          <p:cNvSpPr/>
          <p:nvPr/>
        </p:nvSpPr>
        <p:spPr>
          <a:xfrm>
            <a:off x="257665" y="246611"/>
            <a:ext cx="7797327" cy="707886"/>
          </a:xfrm>
          <a:prstGeom prst="rect">
            <a:avLst/>
          </a:prstGeom>
        </p:spPr>
        <p:txBody>
          <a:bodyPr wrap="none">
            <a:spAutoFit/>
          </a:bodyPr>
          <a:lstStyle/>
          <a:p>
            <a:r>
              <a:rPr lang="en-US" sz="4000" b="1" cap="all">
                <a:latin typeface="+mj-lt"/>
                <a:ea typeface="+mj-ea"/>
                <a:cs typeface="+mj-cs"/>
              </a:rPr>
              <a:t>specification by example</a:t>
            </a:r>
          </a:p>
        </p:txBody>
      </p:sp>
      <p:sp>
        <p:nvSpPr>
          <p:cNvPr id="12" name="Rectangle 11">
            <a:extLst>
              <a:ext uri="{FF2B5EF4-FFF2-40B4-BE49-F238E27FC236}">
                <a16:creationId xmlns:a16="http://schemas.microsoft.com/office/drawing/2014/main" id="{B4E59943-B4F4-42BA-9F1C-4E76B53814CC}"/>
              </a:ext>
            </a:extLst>
          </p:cNvPr>
          <p:cNvSpPr/>
          <p:nvPr/>
        </p:nvSpPr>
        <p:spPr>
          <a:xfrm>
            <a:off x="361360" y="1289482"/>
            <a:ext cx="11297337" cy="1569660"/>
          </a:xfrm>
          <a:prstGeom prst="rect">
            <a:avLst/>
          </a:prstGeom>
        </p:spPr>
        <p:txBody>
          <a:bodyPr wrap="square">
            <a:spAutoFit/>
          </a:bodyPr>
          <a:lstStyle/>
          <a:p>
            <a:r>
              <a:rPr lang="en-US" sz="2400" b="1" dirty="0">
                <a:solidFill>
                  <a:srgbClr val="222222"/>
                </a:solidFill>
                <a:latin typeface="arial" panose="020B0604020202020204" pitchFamily="34" charset="0"/>
              </a:rPr>
              <a:t>Specification by example</a:t>
            </a:r>
            <a:r>
              <a:rPr lang="en-US" sz="2400" dirty="0">
                <a:solidFill>
                  <a:srgbClr val="222222"/>
                </a:solidFill>
                <a:latin typeface="arial" panose="020B0604020202020204" pitchFamily="34" charset="0"/>
              </a:rPr>
              <a:t> (SBE) is a collaborative approach to defining requirements and business-oriented functional tests for software products based on capturing and illustrating requirements using realistic </a:t>
            </a:r>
            <a:r>
              <a:rPr lang="en-US" sz="2400" b="1" dirty="0">
                <a:solidFill>
                  <a:srgbClr val="222222"/>
                </a:solidFill>
                <a:latin typeface="arial" panose="020B0604020202020204" pitchFamily="34" charset="0"/>
              </a:rPr>
              <a:t>examples</a:t>
            </a:r>
            <a:r>
              <a:rPr lang="en-US" sz="2400" dirty="0">
                <a:solidFill>
                  <a:srgbClr val="222222"/>
                </a:solidFill>
                <a:latin typeface="arial" panose="020B0604020202020204" pitchFamily="34" charset="0"/>
              </a:rPr>
              <a:t> instead of abstract statements.</a:t>
            </a:r>
            <a:endParaRPr lang="en-US" sz="2400" dirty="0"/>
          </a:p>
        </p:txBody>
      </p:sp>
    </p:spTree>
    <p:extLst>
      <p:ext uri="{BB962C8B-B14F-4D97-AF65-F5344CB8AC3E}">
        <p14:creationId xmlns:p14="http://schemas.microsoft.com/office/powerpoint/2010/main" val="302233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897F6E7-A15F-40B0-B99D-DF02643E3551}"/>
              </a:ext>
            </a:extLst>
          </p:cNvPr>
          <p:cNvSpPr/>
          <p:nvPr/>
        </p:nvSpPr>
        <p:spPr>
          <a:xfrm>
            <a:off x="539827" y="423979"/>
            <a:ext cx="5728771" cy="5909310"/>
          </a:xfrm>
          <a:prstGeom prst="rect">
            <a:avLst/>
          </a:prstGeom>
        </p:spPr>
        <p:txBody>
          <a:bodyPr wrap="square" lIns="91440" tIns="45720" rIns="91440" bIns="45720" anchor="t">
            <a:spAutoFit/>
          </a:bodyPr>
          <a:lstStyle/>
          <a:p>
            <a:r>
              <a:rPr lang="en-US" sz="2800" dirty="0"/>
              <a:t>As an Account Holder</a:t>
            </a:r>
          </a:p>
          <a:p>
            <a:r>
              <a:rPr lang="en-US" sz="2800" dirty="0"/>
              <a:t>I want to withdraw cash from an ATM</a:t>
            </a:r>
          </a:p>
          <a:p>
            <a:r>
              <a:rPr lang="en-US" sz="2800" dirty="0"/>
              <a:t>So that I can get money when the bank is closed</a:t>
            </a:r>
          </a:p>
          <a:p>
            <a:endParaRPr lang="en-US" dirty="0"/>
          </a:p>
          <a:p>
            <a:endParaRPr lang="en-US" dirty="0"/>
          </a:p>
          <a:p>
            <a:endParaRPr lang="en-US" dirty="0"/>
          </a:p>
          <a:p>
            <a:r>
              <a:rPr lang="en-US" sz="2200" b="1" dirty="0">
                <a:solidFill>
                  <a:srgbClr val="00B0F0"/>
                </a:solidFill>
              </a:rPr>
              <a:t>Scenario 1: Account has sufficient funds</a:t>
            </a:r>
          </a:p>
          <a:p>
            <a:r>
              <a:rPr lang="en-US" sz="2200" dirty="0">
                <a:solidFill>
                  <a:schemeClr val="accent2">
                    <a:lumMod val="75000"/>
                  </a:schemeClr>
                </a:solidFill>
              </a:rPr>
              <a:t>Given</a:t>
            </a:r>
            <a:r>
              <a:rPr lang="en-US" sz="2200" dirty="0">
                <a:solidFill>
                  <a:srgbClr val="00B0F0"/>
                </a:solidFill>
              </a:rPr>
              <a:t> the account balance is \$100</a:t>
            </a:r>
          </a:p>
          <a:p>
            <a:r>
              <a:rPr lang="en-US" sz="2200" dirty="0">
                <a:solidFill>
                  <a:srgbClr val="00B0F0"/>
                </a:solidFill>
              </a:rPr>
              <a:t> </a:t>
            </a:r>
            <a:r>
              <a:rPr lang="en-US" sz="2200" dirty="0">
                <a:solidFill>
                  <a:schemeClr val="accent2">
                    <a:lumMod val="75000"/>
                  </a:schemeClr>
                </a:solidFill>
              </a:rPr>
              <a:t>And</a:t>
            </a:r>
            <a:r>
              <a:rPr lang="en-US" sz="2200" dirty="0">
                <a:solidFill>
                  <a:srgbClr val="00B0F0"/>
                </a:solidFill>
              </a:rPr>
              <a:t> the card is valid</a:t>
            </a:r>
          </a:p>
          <a:p>
            <a:r>
              <a:rPr lang="en-US" sz="2200" dirty="0">
                <a:solidFill>
                  <a:srgbClr val="00B0F0"/>
                </a:solidFill>
              </a:rPr>
              <a:t> </a:t>
            </a:r>
            <a:r>
              <a:rPr lang="en-US" sz="2200" dirty="0">
                <a:solidFill>
                  <a:schemeClr val="accent2">
                    <a:lumMod val="75000"/>
                  </a:schemeClr>
                </a:solidFill>
              </a:rPr>
              <a:t>And</a:t>
            </a:r>
            <a:r>
              <a:rPr lang="en-US" sz="2200" dirty="0">
                <a:solidFill>
                  <a:srgbClr val="00B0F0"/>
                </a:solidFill>
              </a:rPr>
              <a:t> the machine contains enough money</a:t>
            </a:r>
          </a:p>
          <a:p>
            <a:r>
              <a:rPr lang="en-US" sz="2200" dirty="0">
                <a:solidFill>
                  <a:schemeClr val="accent2">
                    <a:lumMod val="75000"/>
                  </a:schemeClr>
                </a:solidFill>
              </a:rPr>
              <a:t>When</a:t>
            </a:r>
            <a:r>
              <a:rPr lang="en-US" sz="2200" dirty="0">
                <a:solidFill>
                  <a:srgbClr val="00B0F0"/>
                </a:solidFill>
              </a:rPr>
              <a:t> the Account Holder requests \$20</a:t>
            </a:r>
          </a:p>
          <a:p>
            <a:r>
              <a:rPr lang="en-US" sz="2200" dirty="0">
                <a:solidFill>
                  <a:schemeClr val="accent2">
                    <a:lumMod val="75000"/>
                  </a:schemeClr>
                </a:solidFill>
              </a:rPr>
              <a:t>Then</a:t>
            </a:r>
            <a:r>
              <a:rPr lang="en-US" sz="2200" dirty="0">
                <a:solidFill>
                  <a:srgbClr val="00B0F0"/>
                </a:solidFill>
              </a:rPr>
              <a:t> the ATM should dispense \$20</a:t>
            </a:r>
          </a:p>
          <a:p>
            <a:r>
              <a:rPr lang="en-US" sz="2200" dirty="0">
                <a:solidFill>
                  <a:srgbClr val="00B0F0"/>
                </a:solidFill>
              </a:rPr>
              <a:t> </a:t>
            </a:r>
            <a:r>
              <a:rPr lang="en-US" sz="2200" dirty="0">
                <a:solidFill>
                  <a:schemeClr val="accent2">
                    <a:lumMod val="75000"/>
                  </a:schemeClr>
                </a:solidFill>
              </a:rPr>
              <a:t>And</a:t>
            </a:r>
            <a:r>
              <a:rPr lang="en-US" sz="2200" dirty="0">
                <a:solidFill>
                  <a:srgbClr val="00B0F0"/>
                </a:solidFill>
              </a:rPr>
              <a:t> the account balance should be \$80</a:t>
            </a:r>
          </a:p>
          <a:p>
            <a:r>
              <a:rPr lang="en-US" sz="2200" dirty="0">
                <a:solidFill>
                  <a:srgbClr val="00B0F0"/>
                </a:solidFill>
              </a:rPr>
              <a:t> </a:t>
            </a:r>
            <a:r>
              <a:rPr lang="en-US" sz="2200" dirty="0">
                <a:solidFill>
                  <a:schemeClr val="accent2">
                    <a:lumMod val="75000"/>
                  </a:schemeClr>
                </a:solidFill>
              </a:rPr>
              <a:t>And</a:t>
            </a:r>
            <a:r>
              <a:rPr lang="en-US" sz="2200" dirty="0">
                <a:solidFill>
                  <a:srgbClr val="00B0F0"/>
                </a:solidFill>
              </a:rPr>
              <a:t> the card should be returned</a:t>
            </a:r>
          </a:p>
          <a:p>
            <a:endParaRPr lang="en-US" dirty="0">
              <a:solidFill>
                <a:srgbClr val="00B0F0"/>
              </a:solidFill>
            </a:endParaRPr>
          </a:p>
          <a:p>
            <a:endParaRPr lang="en-US" dirty="0">
              <a:solidFill>
                <a:srgbClr val="00B0F0"/>
              </a:solidFill>
            </a:endParaRPr>
          </a:p>
        </p:txBody>
      </p:sp>
      <p:sp>
        <p:nvSpPr>
          <p:cNvPr id="3" name="Rectangle 2">
            <a:extLst>
              <a:ext uri="{FF2B5EF4-FFF2-40B4-BE49-F238E27FC236}">
                <a16:creationId xmlns:a16="http://schemas.microsoft.com/office/drawing/2014/main" id="{7162C522-195E-4E82-A91F-28B304B30280}"/>
              </a:ext>
            </a:extLst>
          </p:cNvPr>
          <p:cNvSpPr/>
          <p:nvPr/>
        </p:nvSpPr>
        <p:spPr>
          <a:xfrm>
            <a:off x="6299813" y="234856"/>
            <a:ext cx="5728771" cy="6247864"/>
          </a:xfrm>
          <a:prstGeom prst="rect">
            <a:avLst/>
          </a:prstGeom>
        </p:spPr>
        <p:txBody>
          <a:bodyPr wrap="square" lIns="91440" tIns="45720" rIns="91440" bIns="45720" anchor="t">
            <a:spAutoFit/>
          </a:bodyPr>
          <a:lstStyle/>
          <a:p>
            <a:endParaRPr lang="en-US" dirty="0">
              <a:solidFill>
                <a:srgbClr val="00B0F0"/>
              </a:solidFill>
            </a:endParaRPr>
          </a:p>
          <a:p>
            <a:endParaRPr lang="en-US" b="1" dirty="0">
              <a:solidFill>
                <a:srgbClr val="00B0F0"/>
              </a:solidFill>
            </a:endParaRPr>
          </a:p>
          <a:p>
            <a:endParaRPr lang="en-US" b="1" dirty="0">
              <a:solidFill>
                <a:srgbClr val="00B0F0"/>
              </a:solidFill>
            </a:endParaRPr>
          </a:p>
          <a:p>
            <a:endParaRPr lang="en-US" b="1" dirty="0">
              <a:solidFill>
                <a:srgbClr val="00B0F0"/>
              </a:solidFill>
            </a:endParaRPr>
          </a:p>
          <a:p>
            <a:endParaRPr lang="en-US" b="1" dirty="0">
              <a:solidFill>
                <a:srgbClr val="00B0F0"/>
              </a:solidFill>
            </a:endParaRPr>
          </a:p>
          <a:p>
            <a:endParaRPr lang="en-US" b="1" dirty="0">
              <a:solidFill>
                <a:srgbClr val="00B0F0"/>
              </a:solidFill>
            </a:endParaRPr>
          </a:p>
          <a:p>
            <a:endParaRPr lang="en-US" b="1" dirty="0">
              <a:solidFill>
                <a:srgbClr val="00B0F0"/>
              </a:solidFill>
            </a:endParaRPr>
          </a:p>
          <a:p>
            <a:endParaRPr lang="en-US" b="1" dirty="0">
              <a:solidFill>
                <a:srgbClr val="00B0F0"/>
              </a:solidFill>
            </a:endParaRPr>
          </a:p>
          <a:p>
            <a:endParaRPr lang="en-US" b="1" dirty="0">
              <a:solidFill>
                <a:srgbClr val="00B0F0"/>
              </a:solidFill>
            </a:endParaRPr>
          </a:p>
          <a:p>
            <a:endParaRPr lang="en-US" b="1" dirty="0">
              <a:solidFill>
                <a:srgbClr val="00B0F0"/>
              </a:solidFill>
            </a:endParaRPr>
          </a:p>
          <a:p>
            <a:r>
              <a:rPr lang="en-US" sz="2200" b="1" dirty="0">
                <a:solidFill>
                  <a:srgbClr val="00B0F0"/>
                </a:solidFill>
              </a:rPr>
              <a:t>Scenario 2: Account has insufficient funds</a:t>
            </a:r>
          </a:p>
          <a:p>
            <a:r>
              <a:rPr lang="en-US" sz="2200" dirty="0">
                <a:solidFill>
                  <a:schemeClr val="accent2">
                    <a:lumMod val="75000"/>
                  </a:schemeClr>
                </a:solidFill>
              </a:rPr>
              <a:t>Given</a:t>
            </a:r>
            <a:r>
              <a:rPr lang="en-US" sz="2200" dirty="0">
                <a:solidFill>
                  <a:srgbClr val="00B0F0"/>
                </a:solidFill>
              </a:rPr>
              <a:t> the account balance is \$10</a:t>
            </a:r>
          </a:p>
          <a:p>
            <a:r>
              <a:rPr lang="en-US" sz="2200" dirty="0">
                <a:solidFill>
                  <a:srgbClr val="00B0F0"/>
                </a:solidFill>
              </a:rPr>
              <a:t> </a:t>
            </a:r>
            <a:r>
              <a:rPr lang="en-US" sz="2200" dirty="0">
                <a:solidFill>
                  <a:schemeClr val="accent2">
                    <a:lumMod val="75000"/>
                  </a:schemeClr>
                </a:solidFill>
              </a:rPr>
              <a:t>And</a:t>
            </a:r>
            <a:r>
              <a:rPr lang="en-US" sz="2200" dirty="0">
                <a:solidFill>
                  <a:srgbClr val="00B0F0"/>
                </a:solidFill>
              </a:rPr>
              <a:t> the card is valid</a:t>
            </a:r>
          </a:p>
          <a:p>
            <a:r>
              <a:rPr lang="en-US" sz="2200" dirty="0">
                <a:solidFill>
                  <a:srgbClr val="00B0F0"/>
                </a:solidFill>
              </a:rPr>
              <a:t> </a:t>
            </a:r>
            <a:r>
              <a:rPr lang="en-US" sz="2200" dirty="0">
                <a:solidFill>
                  <a:schemeClr val="accent2">
                    <a:lumMod val="75000"/>
                  </a:schemeClr>
                </a:solidFill>
              </a:rPr>
              <a:t>And</a:t>
            </a:r>
            <a:r>
              <a:rPr lang="en-US" sz="2200" dirty="0">
                <a:solidFill>
                  <a:srgbClr val="00B0F0"/>
                </a:solidFill>
              </a:rPr>
              <a:t> the machine contains enough money</a:t>
            </a:r>
          </a:p>
          <a:p>
            <a:r>
              <a:rPr lang="en-US" sz="2200" dirty="0">
                <a:solidFill>
                  <a:schemeClr val="accent2">
                    <a:lumMod val="75000"/>
                  </a:schemeClr>
                </a:solidFill>
              </a:rPr>
              <a:t>When</a:t>
            </a:r>
            <a:r>
              <a:rPr lang="en-US" sz="2200" dirty="0">
                <a:solidFill>
                  <a:srgbClr val="00B0F0"/>
                </a:solidFill>
              </a:rPr>
              <a:t> the Account Holder requests \$20</a:t>
            </a:r>
          </a:p>
          <a:p>
            <a:r>
              <a:rPr lang="en-US" sz="2200" dirty="0">
                <a:solidFill>
                  <a:schemeClr val="accent2">
                    <a:lumMod val="75000"/>
                  </a:schemeClr>
                </a:solidFill>
              </a:rPr>
              <a:t>Then</a:t>
            </a:r>
            <a:r>
              <a:rPr lang="en-US" sz="2200" dirty="0">
                <a:solidFill>
                  <a:srgbClr val="00B0F0"/>
                </a:solidFill>
              </a:rPr>
              <a:t> the ATM should not dispense any money</a:t>
            </a:r>
          </a:p>
          <a:p>
            <a:r>
              <a:rPr lang="en-US" sz="2200" dirty="0">
                <a:solidFill>
                  <a:srgbClr val="00B0F0"/>
                </a:solidFill>
              </a:rPr>
              <a:t> </a:t>
            </a:r>
            <a:r>
              <a:rPr lang="en-US" sz="2200" dirty="0">
                <a:solidFill>
                  <a:schemeClr val="accent2">
                    <a:lumMod val="75000"/>
                  </a:schemeClr>
                </a:solidFill>
              </a:rPr>
              <a:t>And</a:t>
            </a:r>
            <a:r>
              <a:rPr lang="en-US" sz="2200" dirty="0">
                <a:solidFill>
                  <a:srgbClr val="00B0F0"/>
                </a:solidFill>
              </a:rPr>
              <a:t> the ATM should say there are insufficient funds</a:t>
            </a:r>
          </a:p>
          <a:p>
            <a:r>
              <a:rPr lang="en-US" sz="2200" dirty="0">
                <a:solidFill>
                  <a:srgbClr val="00B0F0"/>
                </a:solidFill>
              </a:rPr>
              <a:t> </a:t>
            </a:r>
            <a:r>
              <a:rPr lang="en-US" sz="2200" dirty="0">
                <a:solidFill>
                  <a:schemeClr val="accent2">
                    <a:lumMod val="75000"/>
                  </a:schemeClr>
                </a:solidFill>
              </a:rPr>
              <a:t>And</a:t>
            </a:r>
            <a:r>
              <a:rPr lang="en-US" sz="2200" dirty="0">
                <a:solidFill>
                  <a:srgbClr val="00B0F0"/>
                </a:solidFill>
              </a:rPr>
              <a:t> the account balance should be \$10</a:t>
            </a:r>
            <a:endParaRPr lang="en-US" sz="2200" dirty="0">
              <a:solidFill>
                <a:srgbClr val="00B0F0"/>
              </a:solidFill>
              <a:cs typeface="Calibri"/>
            </a:endParaRPr>
          </a:p>
          <a:p>
            <a:r>
              <a:rPr lang="en-US" sz="2200" dirty="0">
                <a:solidFill>
                  <a:srgbClr val="00B0F0"/>
                </a:solidFill>
              </a:rPr>
              <a:t> </a:t>
            </a:r>
            <a:r>
              <a:rPr lang="en-US" sz="2200" dirty="0">
                <a:solidFill>
                  <a:schemeClr val="accent2">
                    <a:lumMod val="75000"/>
                  </a:schemeClr>
                </a:solidFill>
              </a:rPr>
              <a:t>And</a:t>
            </a:r>
            <a:r>
              <a:rPr lang="en-US" sz="2200" dirty="0">
                <a:solidFill>
                  <a:srgbClr val="00B0F0"/>
                </a:solidFill>
              </a:rPr>
              <a:t> the card should be returned</a:t>
            </a:r>
          </a:p>
        </p:txBody>
      </p:sp>
    </p:spTree>
    <p:extLst>
      <p:ext uri="{BB962C8B-B14F-4D97-AF65-F5344CB8AC3E}">
        <p14:creationId xmlns:p14="http://schemas.microsoft.com/office/powerpoint/2010/main" val="1927254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74B4B-0E73-4950-ABF6-8EFCCEA4A941}"/>
              </a:ext>
            </a:extLst>
          </p:cNvPr>
          <p:cNvSpPr>
            <a:spLocks noGrp="1"/>
          </p:cNvSpPr>
          <p:nvPr>
            <p:ph type="ctrTitle"/>
          </p:nvPr>
        </p:nvSpPr>
        <p:spPr>
          <a:xfrm>
            <a:off x="0" y="0"/>
            <a:ext cx="9338631" cy="1422533"/>
          </a:xfrm>
        </p:spPr>
        <p:txBody>
          <a:bodyPr>
            <a:normAutofit/>
          </a:bodyPr>
          <a:lstStyle/>
          <a:p>
            <a:r>
              <a:rPr lang="en-US" sz="8000" b="1" dirty="0"/>
              <a:t>Gherkin Keywords</a:t>
            </a:r>
          </a:p>
        </p:txBody>
      </p:sp>
      <p:sp>
        <p:nvSpPr>
          <p:cNvPr id="4" name="Rectangle 3">
            <a:extLst>
              <a:ext uri="{FF2B5EF4-FFF2-40B4-BE49-F238E27FC236}">
                <a16:creationId xmlns:a16="http://schemas.microsoft.com/office/drawing/2014/main" id="{DB36A7C6-5E4B-4DA6-B58E-C28D39A96E7D}"/>
              </a:ext>
            </a:extLst>
          </p:cNvPr>
          <p:cNvSpPr/>
          <p:nvPr/>
        </p:nvSpPr>
        <p:spPr>
          <a:xfrm>
            <a:off x="694063" y="1328953"/>
            <a:ext cx="10499074" cy="5262979"/>
          </a:xfrm>
          <a:prstGeom prst="rect">
            <a:avLst/>
          </a:prstGeom>
        </p:spPr>
        <p:txBody>
          <a:bodyPr wrap="square">
            <a:spAutoFit/>
          </a:bodyPr>
          <a:lstStyle/>
          <a:p>
            <a:pPr marL="285750" indent="-285750">
              <a:buFont typeface="Arial" panose="020B0604020202020204" pitchFamily="34" charset="0"/>
              <a:buChar char="•"/>
            </a:pPr>
            <a:r>
              <a:rPr lang="en-US" sz="2400" dirty="0"/>
              <a:t>Feature</a:t>
            </a:r>
          </a:p>
          <a:p>
            <a:pPr marL="285750" indent="-285750">
              <a:buFont typeface="Arial" panose="020B0604020202020204" pitchFamily="34" charset="0"/>
              <a:buChar char="•"/>
            </a:pPr>
            <a:r>
              <a:rPr lang="en-US" sz="2400" dirty="0"/>
              <a:t>Rule (as of Gherkin 6)</a:t>
            </a:r>
          </a:p>
          <a:p>
            <a:pPr marL="285750" indent="-285750">
              <a:buFont typeface="Arial" panose="020B0604020202020204" pitchFamily="34" charset="0"/>
              <a:buChar char="•"/>
            </a:pPr>
            <a:r>
              <a:rPr lang="en-US" sz="2400" dirty="0"/>
              <a:t>Example (or Scenario)</a:t>
            </a:r>
          </a:p>
          <a:p>
            <a:pPr marL="285750" indent="-285750">
              <a:buFont typeface="Arial" panose="020B0604020202020204" pitchFamily="34" charset="0"/>
              <a:buChar char="•"/>
            </a:pPr>
            <a:r>
              <a:rPr lang="en-US" sz="2400" dirty="0"/>
              <a:t>Given, When, Then, And, But for steps (or *)</a:t>
            </a:r>
          </a:p>
          <a:p>
            <a:pPr marL="285750" indent="-285750">
              <a:buFont typeface="Arial" panose="020B0604020202020204" pitchFamily="34" charset="0"/>
              <a:buChar char="•"/>
            </a:pPr>
            <a:r>
              <a:rPr lang="en-US" sz="2400" dirty="0"/>
              <a:t>Background</a:t>
            </a:r>
          </a:p>
          <a:p>
            <a:pPr marL="285750" indent="-285750">
              <a:buFont typeface="Arial" panose="020B0604020202020204" pitchFamily="34" charset="0"/>
              <a:buChar char="•"/>
            </a:pPr>
            <a:r>
              <a:rPr lang="en-US" sz="2400" dirty="0"/>
              <a:t>Scenario Outline (or Scenario Template)</a:t>
            </a:r>
          </a:p>
          <a:p>
            <a:pPr marL="285750" indent="-285750">
              <a:buFont typeface="Arial" panose="020B0604020202020204" pitchFamily="34" charset="0"/>
              <a:buChar char="•"/>
            </a:pPr>
            <a:r>
              <a:rPr lang="en-US" sz="2400" dirty="0"/>
              <a:t>Examples (or Scenarios)</a:t>
            </a:r>
          </a:p>
          <a:p>
            <a:endParaRPr lang="en-US" sz="2400" dirty="0"/>
          </a:p>
          <a:p>
            <a:r>
              <a:rPr lang="en-US" sz="2400" dirty="0"/>
              <a:t>There are a few secondary keywords as well:</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 (Doc Strings)</a:t>
            </a:r>
          </a:p>
          <a:p>
            <a:pPr marL="285750" indent="-285750">
              <a:buFont typeface="Arial" panose="020B0604020202020204" pitchFamily="34" charset="0"/>
              <a:buChar char="•"/>
            </a:pPr>
            <a:r>
              <a:rPr lang="en-US" sz="2400" dirty="0"/>
              <a:t>| (Data Tables)</a:t>
            </a:r>
          </a:p>
          <a:p>
            <a:pPr marL="285750" indent="-285750">
              <a:buFont typeface="Arial" panose="020B0604020202020204" pitchFamily="34" charset="0"/>
              <a:buChar char="•"/>
            </a:pPr>
            <a:r>
              <a:rPr lang="en-US" sz="2400" dirty="0"/>
              <a:t>@ (Tags)</a:t>
            </a:r>
          </a:p>
          <a:p>
            <a:pPr marL="285750" indent="-285750">
              <a:buFont typeface="Arial" panose="020B0604020202020204" pitchFamily="34" charset="0"/>
              <a:buChar char="•"/>
            </a:pPr>
            <a:r>
              <a:rPr lang="en-US" sz="2400" dirty="0"/>
              <a:t># (Comments)</a:t>
            </a:r>
          </a:p>
        </p:txBody>
      </p:sp>
    </p:spTree>
    <p:extLst>
      <p:ext uri="{BB962C8B-B14F-4D97-AF65-F5344CB8AC3E}">
        <p14:creationId xmlns:p14="http://schemas.microsoft.com/office/powerpoint/2010/main" val="2149341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id="{B04DBBB1-8640-46C4-9A04-F7EAB57CF76B}"/>
              </a:ext>
            </a:extLst>
          </p:cNvPr>
          <p:cNvSpPr txBox="1">
            <a:spLocks/>
          </p:cNvSpPr>
          <p:nvPr/>
        </p:nvSpPr>
        <p:spPr>
          <a:xfrm>
            <a:off x="457200" y="457200"/>
            <a:ext cx="9550400" cy="914400"/>
          </a:xfrm>
          <a:prstGeom prst="rect">
            <a:avLst/>
          </a:prstGeom>
        </p:spPr>
        <p:txBody>
          <a:bodyPr/>
          <a:lstStyle>
            <a:lvl1pPr algn="l" defTabSz="914400" rtl="0" eaLnBrk="1" latinLnBrk="0" hangingPunct="1">
              <a:lnSpc>
                <a:spcPct val="90000"/>
              </a:lnSpc>
              <a:spcBef>
                <a:spcPct val="0"/>
              </a:spcBef>
              <a:buNone/>
              <a:defRPr sz="3200" kern="1200">
                <a:solidFill>
                  <a:schemeClr val="tx2"/>
                </a:solidFill>
                <a:latin typeface="+mj-lt"/>
                <a:ea typeface="+mj-ea"/>
                <a:cs typeface="+mj-cs"/>
              </a:defRPr>
            </a:lvl1pPr>
          </a:lstStyle>
          <a:p>
            <a:r>
              <a:rPr lang="en-US" b="1" dirty="0"/>
              <a:t>Feature file</a:t>
            </a:r>
            <a:br>
              <a:rPr lang="en-US" dirty="0"/>
            </a:br>
            <a:r>
              <a:rPr lang="en-US" sz="1800" dirty="0">
                <a:solidFill>
                  <a:schemeClr val="tx1"/>
                </a:solidFill>
                <a:latin typeface="Wells Fargo Sans SemiBold" panose="020B0703020203020204" pitchFamily="34" charset="0"/>
              </a:rPr>
              <a:t>Basic structure of a feature file</a:t>
            </a:r>
          </a:p>
        </p:txBody>
      </p:sp>
      <p:sp>
        <p:nvSpPr>
          <p:cNvPr id="3" name="Content Placeholder 2">
            <a:extLst>
              <a:ext uri="{FF2B5EF4-FFF2-40B4-BE49-F238E27FC236}">
                <a16:creationId xmlns:a16="http://schemas.microsoft.com/office/drawing/2014/main" id="{2C6DBCE5-1DCA-4654-A14B-C1C8A3E65A59}"/>
              </a:ext>
            </a:extLst>
          </p:cNvPr>
          <p:cNvSpPr>
            <a:spLocks noGrp="1"/>
          </p:cNvSpPr>
          <p:nvPr>
            <p:ph idx="1"/>
          </p:nvPr>
        </p:nvSpPr>
        <p:spPr>
          <a:xfrm>
            <a:off x="609600" y="2095500"/>
            <a:ext cx="3688080" cy="1333500"/>
          </a:xfrm>
        </p:spPr>
        <p:txBody>
          <a:bodyPr>
            <a:normAutofit fontScale="70000" lnSpcReduction="20000"/>
          </a:bodyPr>
          <a:lstStyle/>
          <a:p>
            <a:r>
              <a:rPr lang="en-US" dirty="0"/>
              <a:t>The format of a basic feature file will look very similar to the right</a:t>
            </a:r>
          </a:p>
          <a:p>
            <a:r>
              <a:rPr lang="en-US" dirty="0"/>
              <a:t>You can add any number of scenarios within a feature file</a:t>
            </a:r>
          </a:p>
          <a:p>
            <a:endParaRPr lang="en-US" dirty="0"/>
          </a:p>
          <a:p>
            <a:pPr marL="0" indent="0">
              <a:buNone/>
            </a:pPr>
            <a:endParaRPr lang="en-US" dirty="0"/>
          </a:p>
          <a:p>
            <a:pPr marL="0" indent="0">
              <a:buNone/>
            </a:pPr>
            <a:endParaRPr lang="en-US" dirty="0"/>
          </a:p>
        </p:txBody>
      </p:sp>
      <p:sp>
        <p:nvSpPr>
          <p:cNvPr id="9" name="Slide Number Placeholder 2">
            <a:extLst>
              <a:ext uri="{FF2B5EF4-FFF2-40B4-BE49-F238E27FC236}">
                <a16:creationId xmlns:a16="http://schemas.microsoft.com/office/drawing/2014/main" id="{9C8AD435-F9AF-47E8-A242-C882A25C7845}"/>
              </a:ext>
            </a:extLst>
          </p:cNvPr>
          <p:cNvSpPr txBox="1">
            <a:spLocks/>
          </p:cNvSpPr>
          <p:nvPr/>
        </p:nvSpPr>
        <p:spPr>
          <a:xfrm>
            <a:off x="11277600" y="6400800"/>
            <a:ext cx="457200" cy="228600"/>
          </a:xfrm>
          <a:prstGeom prst="rect">
            <a:avLst/>
          </a:prstGeom>
        </p:spPr>
        <p:txBody>
          <a:bodyPr vert="horz" lIns="0" tIns="0" rIns="0" bIns="0" rtlCol="0" anchor="b" anchorCtr="0"/>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00F85C7-EC28-5C4D-9577-C5634B07539F}" type="slidenum">
              <a:rPr kumimoji="0" lang="en-US" sz="800" b="0" i="0" u="none" strike="noStrike" kern="1200" cap="none" spc="0" normalizeH="0" baseline="0" noProof="0" smtClean="0">
                <a:ln>
                  <a:noFill/>
                </a:ln>
                <a:effectLst/>
                <a:uLnTx/>
                <a:uFillTx/>
                <a:latin typeface="Wells Fargo Sans" panose="020B0503020203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800" b="0" i="0" u="none" strike="noStrike" kern="1200" cap="none" spc="0" normalizeH="0" baseline="0" noProof="0" dirty="0">
              <a:ln>
                <a:noFill/>
              </a:ln>
              <a:effectLst/>
              <a:uLnTx/>
              <a:uFillTx/>
              <a:latin typeface="Wells Fargo Sans" panose="020B0503020203020204" pitchFamily="34" charset="0"/>
              <a:ea typeface="+mn-ea"/>
              <a:cs typeface="+mn-cs"/>
            </a:endParaRPr>
          </a:p>
        </p:txBody>
      </p:sp>
      <p:sp>
        <p:nvSpPr>
          <p:cNvPr id="2" name="TextBox 1">
            <a:extLst>
              <a:ext uri="{FF2B5EF4-FFF2-40B4-BE49-F238E27FC236}">
                <a16:creationId xmlns:a16="http://schemas.microsoft.com/office/drawing/2014/main" id="{3AA3BBB2-2B2C-4C73-9DEB-7508304A5EDC}"/>
              </a:ext>
            </a:extLst>
          </p:cNvPr>
          <p:cNvSpPr txBox="1"/>
          <p:nvPr/>
        </p:nvSpPr>
        <p:spPr>
          <a:xfrm>
            <a:off x="4956734" y="683015"/>
            <a:ext cx="6451600" cy="5222026"/>
          </a:xfrm>
          <a:prstGeom prst="rect">
            <a:avLst/>
          </a:prstGeom>
          <a:noFill/>
          <a:ln w="12700">
            <a:solidFill>
              <a:schemeClr val="tx1"/>
            </a:solidFill>
          </a:ln>
        </p:spPr>
        <p:txBody>
          <a:bodyPr wrap="square" lIns="91440" tIns="91440" rIns="91440" bIns="91440" rtlCol="0">
            <a:noAutofit/>
          </a:bodyPr>
          <a:lstStyle/>
          <a:p>
            <a:r>
              <a:rPr lang="en-US" sz="1600" b="1" dirty="0">
                <a:solidFill>
                  <a:schemeClr val="accent4"/>
                </a:solidFill>
                <a:latin typeface="Courier New" panose="02070309020205020404" pitchFamily="49" charset="0"/>
                <a:cs typeface="Courier New" panose="02070309020205020404" pitchFamily="49" charset="0"/>
              </a:rPr>
              <a:t>Feature</a:t>
            </a:r>
            <a:r>
              <a:rPr lang="en-US" sz="1600" dirty="0">
                <a:solidFill>
                  <a:schemeClr val="accent4"/>
                </a:solidFill>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ATM </a:t>
            </a:r>
            <a:r>
              <a:rPr lang="en-US" sz="1600" dirty="0" err="1">
                <a:latin typeface="Courier New" panose="02070309020205020404" pitchFamily="49" charset="0"/>
                <a:cs typeface="Courier New" panose="02070309020205020404" pitchFamily="49" charset="0"/>
              </a:rPr>
              <a:t>Withdrawl</a:t>
            </a:r>
            <a:br>
              <a:rPr lang="en-US" sz="1600" dirty="0">
                <a:latin typeface="Courier New" panose="02070309020205020404" pitchFamily="49" charset="0"/>
                <a:cs typeface="Courier New" panose="02070309020205020404" pitchFamily="49" charset="0"/>
              </a:rPr>
            </a:br>
            <a:r>
              <a:rPr lang="en-US" sz="1600" b="1" dirty="0">
                <a:solidFill>
                  <a:schemeClr val="accent4"/>
                </a:solidFill>
                <a:latin typeface="Courier New" panose="02070309020205020404" pitchFamily="49" charset="0"/>
                <a:cs typeface="Courier New" panose="02070309020205020404" pitchFamily="49" charset="0"/>
              </a:rPr>
              <a:t>Scenario 1:</a:t>
            </a:r>
            <a:r>
              <a:rPr lang="en-US" sz="1600" dirty="0"/>
              <a:t> Account has sufficient funds</a:t>
            </a:r>
          </a:p>
          <a:p>
            <a:r>
              <a:rPr lang="en-US" sz="1600" dirty="0">
                <a:solidFill>
                  <a:schemeClr val="accent1"/>
                </a:solidFill>
              </a:rPr>
              <a:t>Given</a:t>
            </a:r>
            <a:r>
              <a:rPr lang="en-US" sz="1600" dirty="0"/>
              <a:t> the account balance is \$100</a:t>
            </a:r>
          </a:p>
          <a:p>
            <a:r>
              <a:rPr lang="en-US" sz="1600" dirty="0"/>
              <a:t> </a:t>
            </a:r>
            <a:r>
              <a:rPr lang="en-US" sz="1600" dirty="0">
                <a:solidFill>
                  <a:schemeClr val="accent1"/>
                </a:solidFill>
              </a:rPr>
              <a:t>And</a:t>
            </a:r>
            <a:r>
              <a:rPr lang="en-US" sz="1600" dirty="0"/>
              <a:t> the card is valid</a:t>
            </a:r>
          </a:p>
          <a:p>
            <a:r>
              <a:rPr lang="en-US" sz="1600" dirty="0"/>
              <a:t> </a:t>
            </a:r>
            <a:r>
              <a:rPr lang="en-US" sz="1600" dirty="0">
                <a:solidFill>
                  <a:schemeClr val="accent1"/>
                </a:solidFill>
              </a:rPr>
              <a:t>And</a:t>
            </a:r>
            <a:r>
              <a:rPr lang="en-US" sz="1600" dirty="0"/>
              <a:t> the machine contains enough money</a:t>
            </a:r>
          </a:p>
          <a:p>
            <a:r>
              <a:rPr lang="en-US" sz="1600" dirty="0">
                <a:solidFill>
                  <a:schemeClr val="accent1"/>
                </a:solidFill>
              </a:rPr>
              <a:t>When</a:t>
            </a:r>
            <a:r>
              <a:rPr lang="en-US" sz="1600" dirty="0"/>
              <a:t> the Account Holder requests \$20</a:t>
            </a:r>
          </a:p>
          <a:p>
            <a:r>
              <a:rPr lang="en-US" sz="1600" dirty="0">
                <a:solidFill>
                  <a:schemeClr val="accent1"/>
                </a:solidFill>
              </a:rPr>
              <a:t>Then</a:t>
            </a:r>
            <a:r>
              <a:rPr lang="en-US" sz="1600" dirty="0"/>
              <a:t> the ATM should dispense \$20</a:t>
            </a:r>
          </a:p>
          <a:p>
            <a:r>
              <a:rPr lang="en-US" sz="1600" dirty="0"/>
              <a:t> </a:t>
            </a:r>
            <a:r>
              <a:rPr lang="en-US" sz="1600" dirty="0">
                <a:solidFill>
                  <a:schemeClr val="accent1"/>
                </a:solidFill>
              </a:rPr>
              <a:t>And</a:t>
            </a:r>
            <a:r>
              <a:rPr lang="en-US" sz="1600" dirty="0"/>
              <a:t> the account balance should be \$80</a:t>
            </a:r>
          </a:p>
          <a:p>
            <a:r>
              <a:rPr lang="en-US" sz="1600" dirty="0"/>
              <a:t> </a:t>
            </a:r>
            <a:r>
              <a:rPr lang="en-US" sz="1600" dirty="0">
                <a:solidFill>
                  <a:schemeClr val="accent1"/>
                </a:solidFill>
              </a:rPr>
              <a:t>And</a:t>
            </a:r>
            <a:r>
              <a:rPr lang="en-US" sz="1600" dirty="0"/>
              <a:t> the card should be returned</a:t>
            </a:r>
          </a:p>
          <a:p>
            <a:endParaRPr lang="en-US" sz="1600" dirty="0"/>
          </a:p>
          <a:p>
            <a:r>
              <a:rPr lang="en-US" sz="1600" b="1" dirty="0">
                <a:solidFill>
                  <a:schemeClr val="accent4"/>
                </a:solidFill>
                <a:latin typeface="Courier New" panose="02070309020205020404" pitchFamily="49" charset="0"/>
                <a:cs typeface="Courier New" panose="02070309020205020404" pitchFamily="49" charset="0"/>
              </a:rPr>
              <a:t>Scenario 2</a:t>
            </a:r>
            <a:r>
              <a:rPr lang="en-US" sz="1600" dirty="0"/>
              <a:t>: Account has insufficient funds</a:t>
            </a:r>
          </a:p>
          <a:p>
            <a:r>
              <a:rPr lang="en-US" sz="1600" dirty="0">
                <a:solidFill>
                  <a:schemeClr val="accent1"/>
                </a:solidFill>
              </a:rPr>
              <a:t>Given</a:t>
            </a:r>
            <a:r>
              <a:rPr lang="en-US" sz="1600" dirty="0"/>
              <a:t> the account balance is \$10</a:t>
            </a:r>
          </a:p>
          <a:p>
            <a:r>
              <a:rPr lang="en-US" sz="1600" dirty="0"/>
              <a:t> </a:t>
            </a:r>
            <a:r>
              <a:rPr lang="en-US" sz="1600" dirty="0">
                <a:solidFill>
                  <a:schemeClr val="accent1"/>
                </a:solidFill>
              </a:rPr>
              <a:t>And</a:t>
            </a:r>
            <a:r>
              <a:rPr lang="en-US" sz="1600" dirty="0"/>
              <a:t> the card is valid</a:t>
            </a:r>
          </a:p>
          <a:p>
            <a:r>
              <a:rPr lang="en-US" sz="1600" dirty="0"/>
              <a:t> </a:t>
            </a:r>
            <a:r>
              <a:rPr lang="en-US" sz="1600" dirty="0">
                <a:solidFill>
                  <a:schemeClr val="accent1"/>
                </a:solidFill>
              </a:rPr>
              <a:t>And</a:t>
            </a:r>
            <a:r>
              <a:rPr lang="en-US" sz="1600" dirty="0"/>
              <a:t> the machine contains enough money</a:t>
            </a:r>
          </a:p>
          <a:p>
            <a:r>
              <a:rPr lang="en-US" sz="1600" dirty="0">
                <a:solidFill>
                  <a:schemeClr val="accent1"/>
                </a:solidFill>
              </a:rPr>
              <a:t>When</a:t>
            </a:r>
            <a:r>
              <a:rPr lang="en-US" sz="1600" dirty="0"/>
              <a:t> the Account Holder requests \$20</a:t>
            </a:r>
          </a:p>
          <a:p>
            <a:r>
              <a:rPr lang="en-US" sz="1600" dirty="0">
                <a:solidFill>
                  <a:schemeClr val="accent1"/>
                </a:solidFill>
              </a:rPr>
              <a:t>Then</a:t>
            </a:r>
            <a:r>
              <a:rPr lang="en-US" sz="1600" dirty="0"/>
              <a:t> the ATM should not dispense any money</a:t>
            </a:r>
          </a:p>
          <a:p>
            <a:r>
              <a:rPr lang="en-US" sz="1600" dirty="0"/>
              <a:t> </a:t>
            </a:r>
            <a:r>
              <a:rPr lang="en-US" sz="1600" dirty="0">
                <a:solidFill>
                  <a:schemeClr val="accent1"/>
                </a:solidFill>
              </a:rPr>
              <a:t>And</a:t>
            </a:r>
            <a:r>
              <a:rPr lang="en-US" sz="1600" dirty="0"/>
              <a:t> the ATM should say there are insufficient funds</a:t>
            </a:r>
          </a:p>
          <a:p>
            <a:r>
              <a:rPr lang="en-US" sz="1600" dirty="0"/>
              <a:t> </a:t>
            </a:r>
            <a:r>
              <a:rPr lang="en-US" sz="1600" dirty="0">
                <a:solidFill>
                  <a:schemeClr val="accent1"/>
                </a:solidFill>
              </a:rPr>
              <a:t>And</a:t>
            </a:r>
            <a:r>
              <a:rPr lang="en-US" sz="1600" dirty="0"/>
              <a:t> the account balance should be \$20</a:t>
            </a:r>
          </a:p>
          <a:p>
            <a:r>
              <a:rPr lang="en-US" sz="1600" dirty="0"/>
              <a:t> </a:t>
            </a:r>
            <a:r>
              <a:rPr lang="en-US" sz="1600" dirty="0">
                <a:solidFill>
                  <a:schemeClr val="accent1"/>
                </a:solidFill>
              </a:rPr>
              <a:t>And</a:t>
            </a:r>
            <a:r>
              <a:rPr lang="en-US" sz="1600" dirty="0"/>
              <a:t> the card should be returned</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73210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C47A1F0-85A6-2642-A1FA-E0BF0468C831}"/>
              </a:ext>
            </a:extLst>
          </p:cNvPr>
          <p:cNvSpPr>
            <a:spLocks noGrp="1"/>
          </p:cNvSpPr>
          <p:nvPr>
            <p:ph type="body" idx="1"/>
          </p:nvPr>
        </p:nvSpPr>
        <p:spPr/>
        <p:txBody>
          <a:bodyPr/>
          <a:lstStyle/>
          <a:p>
            <a:r>
              <a:rPr lang="en-US"/>
              <a:t>“BDD is writing software that matters through continuous collaboration.”</a:t>
            </a:r>
          </a:p>
          <a:p>
            <a:pPr lvl="1"/>
            <a:r>
              <a:rPr lang="en-US"/>
              <a:t>– Dan North</a:t>
            </a:r>
          </a:p>
          <a:p>
            <a:pPr lvl="1"/>
            <a:endParaRPr lang="en-US"/>
          </a:p>
          <a:p>
            <a:r>
              <a:rPr lang="en-US"/>
              <a:t>“Using examples in conversation to illustrate behavior.”</a:t>
            </a:r>
          </a:p>
          <a:p>
            <a:pPr lvl="1"/>
            <a:r>
              <a:rPr lang="en-US"/>
              <a:t>– Liz Keogh</a:t>
            </a:r>
          </a:p>
          <a:p>
            <a:pPr lvl="1"/>
            <a:endParaRPr lang="en-US"/>
          </a:p>
        </p:txBody>
      </p:sp>
      <p:sp>
        <p:nvSpPr>
          <p:cNvPr id="3" name="Slide Number">
            <a:extLst>
              <a:ext uri="{FF2B5EF4-FFF2-40B4-BE49-F238E27FC236}">
                <a16:creationId xmlns:a16="http://schemas.microsoft.com/office/drawing/2014/main" id="{FF2D1586-7E3F-EA45-BD1C-7C76C1A4DC22}"/>
              </a:ext>
            </a:extLst>
          </p:cNvPr>
          <p:cNvSpPr>
            <a:spLocks noGrp="1"/>
          </p:cNvSpPr>
          <p:nvPr>
            <p:ph type="sldNum" sz="quarter" idx="10"/>
          </p:nvPr>
        </p:nvSpPr>
        <p:spPr/>
        <p:txBody>
          <a:bodyPr/>
          <a:lstStyle/>
          <a:p>
            <a:fld id="{000F85C7-EC28-5C4D-9577-C5634B07539F}" type="slidenum">
              <a:rPr lang="en-US" smtClean="0"/>
              <a:pPr/>
              <a:t>2</a:t>
            </a:fld>
            <a:endParaRPr lang="en-US"/>
          </a:p>
        </p:txBody>
      </p:sp>
    </p:spTree>
    <p:extLst>
      <p:ext uri="{BB962C8B-B14F-4D97-AF65-F5344CB8AC3E}">
        <p14:creationId xmlns:p14="http://schemas.microsoft.com/office/powerpoint/2010/main" val="2972604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7183015-C0C6-4B5F-A685-837EF1D644B2}"/>
              </a:ext>
            </a:extLst>
          </p:cNvPr>
          <p:cNvPicPr>
            <a:picLocks noChangeAspect="1"/>
          </p:cNvPicPr>
          <p:nvPr/>
        </p:nvPicPr>
        <p:blipFill>
          <a:blip r:embed="rId2"/>
          <a:stretch>
            <a:fillRect/>
          </a:stretch>
        </p:blipFill>
        <p:spPr>
          <a:xfrm>
            <a:off x="3540274" y="632450"/>
            <a:ext cx="5111451" cy="5571065"/>
          </a:xfrm>
          <a:prstGeom prst="rect">
            <a:avLst/>
          </a:prstGeom>
          <a:ln>
            <a:noFill/>
          </a:ln>
        </p:spPr>
      </p:pic>
      <p:sp>
        <p:nvSpPr>
          <p:cNvPr id="32"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8690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33F4D3D-43F7-4AFD-BB8B-87723DEA9FC3}"/>
              </a:ext>
            </a:extLst>
          </p:cNvPr>
          <p:cNvSpPr>
            <a:spLocks noGrp="1"/>
          </p:cNvSpPr>
          <p:nvPr>
            <p:ph type="title"/>
          </p:nvPr>
        </p:nvSpPr>
        <p:spPr>
          <a:xfrm>
            <a:off x="643467" y="1698171"/>
            <a:ext cx="3962061" cy="4516360"/>
          </a:xfrm>
        </p:spPr>
        <p:txBody>
          <a:bodyPr anchor="t">
            <a:normAutofit/>
          </a:bodyPr>
          <a:lstStyle/>
          <a:p>
            <a:r>
              <a:rPr lang="en-US" sz="3600"/>
              <a:t>What is Cucumber ?</a:t>
            </a:r>
          </a:p>
        </p:txBody>
      </p:sp>
      <p:sp>
        <p:nvSpPr>
          <p:cNvPr id="23"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834F8F6-5044-464C-AD1F-41C6490847EF}"/>
              </a:ext>
            </a:extLst>
          </p:cNvPr>
          <p:cNvSpPr>
            <a:spLocks noGrp="1"/>
          </p:cNvSpPr>
          <p:nvPr>
            <p:ph idx="1"/>
          </p:nvPr>
        </p:nvSpPr>
        <p:spPr>
          <a:xfrm>
            <a:off x="5070020" y="1013552"/>
            <a:ext cx="6478513" cy="5200979"/>
          </a:xfrm>
        </p:spPr>
        <p:txBody>
          <a:bodyPr>
            <a:normAutofit fontScale="92500"/>
          </a:bodyPr>
          <a:lstStyle/>
          <a:p>
            <a:r>
              <a:rPr lang="en-US" b="1" dirty="0"/>
              <a:t>Cucumber</a:t>
            </a:r>
            <a:r>
              <a:rPr lang="en-US" dirty="0"/>
              <a:t> is a </a:t>
            </a:r>
            <a:r>
              <a:rPr lang="en-US" dirty="0">
                <a:hlinkClick r:id="rId2" tooltip="Software"/>
              </a:rPr>
              <a:t>software</a:t>
            </a:r>
            <a:r>
              <a:rPr lang="en-US" dirty="0"/>
              <a:t> tool that supports </a:t>
            </a:r>
            <a:r>
              <a:rPr lang="en-US" dirty="0">
                <a:hlinkClick r:id="rId3" tooltip="Behavior-driven development"/>
              </a:rPr>
              <a:t>behavior-driven development</a:t>
            </a:r>
            <a:r>
              <a:rPr lang="en-US" dirty="0"/>
              <a:t> (BDD).</a:t>
            </a:r>
            <a:r>
              <a:rPr lang="en-US" baseline="30000" dirty="0">
                <a:hlinkClick r:id="rId4"/>
              </a:rPr>
              <a:t>[7]</a:t>
            </a:r>
            <a:r>
              <a:rPr lang="en-US" baseline="30000" dirty="0">
                <a:hlinkClick r:id="rId5"/>
              </a:rPr>
              <a:t>[8]</a:t>
            </a:r>
            <a:r>
              <a:rPr lang="en-US" baseline="30000" dirty="0">
                <a:hlinkClick r:id="rId6"/>
              </a:rPr>
              <a:t>[9]</a:t>
            </a:r>
            <a:r>
              <a:rPr lang="en-US" baseline="30000" dirty="0">
                <a:hlinkClick r:id="rId7"/>
              </a:rPr>
              <a:t>[10]</a:t>
            </a:r>
            <a:r>
              <a:rPr lang="en-US" dirty="0"/>
              <a:t> Central to the Cucumber BDD approach is its ordinary language parser called </a:t>
            </a:r>
            <a:r>
              <a:rPr lang="en-US" u="sng" dirty="0">
                <a:hlinkClick r:id="rId8"/>
              </a:rPr>
              <a:t>Gherkin</a:t>
            </a:r>
            <a:r>
              <a:rPr lang="en-US" dirty="0"/>
              <a:t>. It allows expected software behaviors to be specified in a logical language that customers can understand. As such, Cucumber allows the execution of feature documentation written in business-facing text.</a:t>
            </a:r>
            <a:r>
              <a:rPr lang="en-US" baseline="30000" dirty="0">
                <a:hlinkClick r:id="rId9"/>
              </a:rPr>
              <a:t>[11]</a:t>
            </a:r>
            <a:r>
              <a:rPr lang="en-US" baseline="30000" dirty="0">
                <a:hlinkClick r:id="rId4"/>
              </a:rPr>
              <a:t>[7]</a:t>
            </a:r>
            <a:r>
              <a:rPr lang="en-US" baseline="30000" dirty="0">
                <a:hlinkClick r:id="rId5"/>
              </a:rPr>
              <a:t>[8]</a:t>
            </a:r>
            <a:r>
              <a:rPr lang="en-US" dirty="0"/>
              <a:t> It is often used for testing other software.</a:t>
            </a:r>
            <a:r>
              <a:rPr lang="en-US" baseline="30000" dirty="0">
                <a:hlinkClick r:id="rId10"/>
              </a:rPr>
              <a:t>[12]</a:t>
            </a:r>
            <a:r>
              <a:rPr lang="en-US" dirty="0"/>
              <a:t> It runs automated </a:t>
            </a:r>
            <a:r>
              <a:rPr lang="en-US" dirty="0">
                <a:hlinkClick r:id="rId11" tooltip="Acceptance testing"/>
              </a:rPr>
              <a:t>acceptance tests</a:t>
            </a:r>
            <a:r>
              <a:rPr lang="en-US" dirty="0"/>
              <a:t> written in a </a:t>
            </a:r>
            <a:r>
              <a:rPr lang="en-US" dirty="0">
                <a:hlinkClick r:id="rId3" tooltip="Behavior-driven development"/>
              </a:rPr>
              <a:t>behavior-driven development</a:t>
            </a:r>
            <a:r>
              <a:rPr lang="en-US" dirty="0"/>
              <a:t> (BDD) style.</a:t>
            </a:r>
            <a:r>
              <a:rPr lang="en-US" baseline="30000" dirty="0">
                <a:hlinkClick r:id="rId12"/>
              </a:rPr>
              <a:t>[13]</a:t>
            </a:r>
            <a:endParaRPr lang="en-US" dirty="0"/>
          </a:p>
        </p:txBody>
      </p:sp>
      <p:sp>
        <p:nvSpPr>
          <p:cNvPr id="27"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Icon&#10;&#10;Description automatically generated">
            <a:extLst>
              <a:ext uri="{FF2B5EF4-FFF2-40B4-BE49-F238E27FC236}">
                <a16:creationId xmlns:a16="http://schemas.microsoft.com/office/drawing/2014/main" id="{99C628DF-EA34-4117-A9F7-3E830246533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463448" y="2522690"/>
            <a:ext cx="2143125" cy="2143125"/>
          </a:xfrm>
          <a:prstGeom prst="rect">
            <a:avLst/>
          </a:prstGeom>
        </p:spPr>
      </p:pic>
    </p:spTree>
    <p:extLst>
      <p:ext uri="{BB962C8B-B14F-4D97-AF65-F5344CB8AC3E}">
        <p14:creationId xmlns:p14="http://schemas.microsoft.com/office/powerpoint/2010/main" val="3296597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9D4D09B-DFBC-4316-A596-09AE0F5C2F0D}"/>
              </a:ext>
            </a:extLst>
          </p:cNvPr>
          <p:cNvGrpSpPr>
            <a:grpSpLocks noChangeAspect="1"/>
          </p:cNvGrpSpPr>
          <p:nvPr/>
        </p:nvGrpSpPr>
        <p:grpSpPr>
          <a:xfrm>
            <a:off x="457200" y="1472225"/>
            <a:ext cx="11013893" cy="5016710"/>
            <a:chOff x="316864" y="1808373"/>
            <a:chExt cx="8428674" cy="3839171"/>
          </a:xfrm>
        </p:grpSpPr>
        <p:grpSp>
          <p:nvGrpSpPr>
            <p:cNvPr id="63" name="Group 62">
              <a:extLst>
                <a:ext uri="{FF2B5EF4-FFF2-40B4-BE49-F238E27FC236}">
                  <a16:creationId xmlns:a16="http://schemas.microsoft.com/office/drawing/2014/main" id="{3EF1BAC1-98D3-4638-AEEE-3A0FBD74B069}"/>
                </a:ext>
              </a:extLst>
            </p:cNvPr>
            <p:cNvGrpSpPr/>
            <p:nvPr/>
          </p:nvGrpSpPr>
          <p:grpSpPr>
            <a:xfrm>
              <a:off x="4581026" y="1820565"/>
              <a:ext cx="4164512" cy="3826979"/>
              <a:chOff x="4581026" y="1796733"/>
              <a:chExt cx="4164512" cy="3826979"/>
            </a:xfrm>
          </p:grpSpPr>
          <p:pic>
            <p:nvPicPr>
              <p:cNvPr id="64" name="Picture 2" descr="https://jessembuthia.files.wordpress.com/2014/02/imac.png">
                <a:extLst>
                  <a:ext uri="{FF2B5EF4-FFF2-40B4-BE49-F238E27FC236}">
                    <a16:creationId xmlns:a16="http://schemas.microsoft.com/office/drawing/2014/main" id="{A775CD1E-7670-4B9D-A4B8-3125B6B1BBB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899" t="10225" r="22884"/>
              <a:stretch/>
            </p:blipFill>
            <p:spPr bwMode="auto">
              <a:xfrm>
                <a:off x="4581026" y="1796733"/>
                <a:ext cx="4164512" cy="3826979"/>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http://www.masterthought.net/design/img/cucumber.jpg">
                <a:extLst>
                  <a:ext uri="{FF2B5EF4-FFF2-40B4-BE49-F238E27FC236}">
                    <a16:creationId xmlns:a16="http://schemas.microsoft.com/office/drawing/2014/main" id="{721A775B-1E84-4082-A521-D721AC51C75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0120"/>
              <a:stretch/>
            </p:blipFill>
            <p:spPr bwMode="auto">
              <a:xfrm>
                <a:off x="4876800" y="1997051"/>
                <a:ext cx="3671888" cy="21987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6" name="Group 65">
              <a:extLst>
                <a:ext uri="{FF2B5EF4-FFF2-40B4-BE49-F238E27FC236}">
                  <a16:creationId xmlns:a16="http://schemas.microsoft.com/office/drawing/2014/main" id="{ED58A022-DA47-4525-A740-451FE1EA6D67}"/>
                </a:ext>
              </a:extLst>
            </p:cNvPr>
            <p:cNvGrpSpPr/>
            <p:nvPr/>
          </p:nvGrpSpPr>
          <p:grpSpPr>
            <a:xfrm>
              <a:off x="316864" y="1808373"/>
              <a:ext cx="4164512" cy="3826979"/>
              <a:chOff x="316864" y="1796733"/>
              <a:chExt cx="4164512" cy="3826979"/>
            </a:xfrm>
          </p:grpSpPr>
          <p:pic>
            <p:nvPicPr>
              <p:cNvPr id="67" name="Picture 2" descr="https://jessembuthia.files.wordpress.com/2014/02/imac.png">
                <a:extLst>
                  <a:ext uri="{FF2B5EF4-FFF2-40B4-BE49-F238E27FC236}">
                    <a16:creationId xmlns:a16="http://schemas.microsoft.com/office/drawing/2014/main" id="{CEA05A0E-8511-4F39-B060-160DCFA3354F}"/>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899" t="10225" r="22884"/>
              <a:stretch/>
            </p:blipFill>
            <p:spPr bwMode="auto">
              <a:xfrm>
                <a:off x="316864" y="1796733"/>
                <a:ext cx="4164512" cy="3826979"/>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7">
                <a:extLst>
                  <a:ext uri="{FF2B5EF4-FFF2-40B4-BE49-F238E27FC236}">
                    <a16:creationId xmlns:a16="http://schemas.microsoft.com/office/drawing/2014/main" id="{831F3136-285D-40B9-9598-FAFD89E5408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29528"/>
              <a:stretch/>
            </p:blipFill>
            <p:spPr bwMode="auto">
              <a:xfrm>
                <a:off x="616151" y="1997051"/>
                <a:ext cx="3646287" cy="2198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sp>
        <p:nvSpPr>
          <p:cNvPr id="11" name="Title">
            <a:extLst>
              <a:ext uri="{FF2B5EF4-FFF2-40B4-BE49-F238E27FC236}">
                <a16:creationId xmlns:a16="http://schemas.microsoft.com/office/drawing/2014/main" id="{DABCCCC2-A82D-41B2-9D09-4BA0D064771D}"/>
              </a:ext>
            </a:extLst>
          </p:cNvPr>
          <p:cNvSpPr txBox="1">
            <a:spLocks/>
          </p:cNvSpPr>
          <p:nvPr/>
        </p:nvSpPr>
        <p:spPr>
          <a:xfrm>
            <a:off x="457200" y="457200"/>
            <a:ext cx="11277600" cy="914400"/>
          </a:xfrm>
          <a:prstGeom prst="rect">
            <a:avLst/>
          </a:prstGeom>
        </p:spPr>
        <p:txBody>
          <a:bodyPr/>
          <a:lstStyle>
            <a:lvl1pPr algn="l" defTabSz="914400" rtl="0" eaLnBrk="1" latinLnBrk="0" hangingPunct="1">
              <a:lnSpc>
                <a:spcPct val="90000"/>
              </a:lnSpc>
              <a:spcBef>
                <a:spcPct val="0"/>
              </a:spcBef>
              <a:buNone/>
              <a:defRPr sz="3200" kern="1200">
                <a:solidFill>
                  <a:schemeClr val="tx2"/>
                </a:solidFill>
                <a:latin typeface="+mj-lt"/>
                <a:ea typeface="+mj-ea"/>
                <a:cs typeface="+mj-cs"/>
              </a:defRPr>
            </a:lvl1pPr>
          </a:lstStyle>
          <a:p>
            <a:r>
              <a:rPr lang="en-US" dirty="0"/>
              <a:t>Cucumber – a BDD tool</a:t>
            </a:r>
            <a:br>
              <a:rPr lang="en-US" dirty="0"/>
            </a:br>
            <a:r>
              <a:rPr lang="en-US" sz="1800" dirty="0">
                <a:solidFill>
                  <a:schemeClr val="tx1"/>
                </a:solidFill>
                <a:latin typeface="Wells Fargo Sans SemiBold"/>
              </a:rPr>
              <a:t>“Until your code is green like a </a:t>
            </a:r>
            <a:r>
              <a:rPr lang="en-US" sz="1800" dirty="0" err="1">
                <a:solidFill>
                  <a:schemeClr val="tx1"/>
                </a:solidFill>
                <a:latin typeface="Wells Fargo Sans SemiBold"/>
              </a:rPr>
              <a:t>cuke</a:t>
            </a:r>
            <a:r>
              <a:rPr lang="en-US" sz="1800" dirty="0">
                <a:solidFill>
                  <a:schemeClr val="tx1"/>
                </a:solidFill>
                <a:latin typeface="Wells Fargo Sans SemiBold"/>
              </a:rPr>
              <a:t>”</a:t>
            </a:r>
          </a:p>
        </p:txBody>
      </p:sp>
      <p:sp>
        <p:nvSpPr>
          <p:cNvPr id="13" name="Slide Number Placeholder 2">
            <a:extLst>
              <a:ext uri="{FF2B5EF4-FFF2-40B4-BE49-F238E27FC236}">
                <a16:creationId xmlns:a16="http://schemas.microsoft.com/office/drawing/2014/main" id="{3A26B4CF-04FB-4B7C-B34E-2785FF988D1E}"/>
              </a:ext>
            </a:extLst>
          </p:cNvPr>
          <p:cNvSpPr txBox="1">
            <a:spLocks/>
          </p:cNvSpPr>
          <p:nvPr/>
        </p:nvSpPr>
        <p:spPr>
          <a:xfrm>
            <a:off x="11277600" y="6400800"/>
            <a:ext cx="457200" cy="228600"/>
          </a:xfrm>
          <a:prstGeom prst="rect">
            <a:avLst/>
          </a:prstGeom>
        </p:spPr>
        <p:txBody>
          <a:bodyPr vert="horz" lIns="0" tIns="0" rIns="0" bIns="0" rtlCol="0" anchor="b" anchorCtr="0"/>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00F85C7-EC28-5C4D-9577-C5634B07539F}" type="slidenum">
              <a:rPr kumimoji="0" lang="en-US" sz="800" b="0" i="0" u="none" strike="noStrike" kern="1200" cap="none" spc="0" normalizeH="0" baseline="0" noProof="0" smtClean="0">
                <a:ln>
                  <a:noFill/>
                </a:ln>
                <a:effectLst/>
                <a:uLnTx/>
                <a:uFillTx/>
                <a:latin typeface="Wells Fargo Sans" panose="020B0503020203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800" b="0" i="0" u="none" strike="noStrike" kern="1200" cap="none" spc="0" normalizeH="0" baseline="0" noProof="0" dirty="0">
              <a:ln>
                <a:noFill/>
              </a:ln>
              <a:effectLst/>
              <a:uLnTx/>
              <a:uFillTx/>
              <a:latin typeface="Wells Fargo Sans" panose="020B0503020203020204" pitchFamily="34" charset="0"/>
              <a:ea typeface="+mn-ea"/>
              <a:cs typeface="+mn-cs"/>
            </a:endParaRPr>
          </a:p>
        </p:txBody>
      </p:sp>
    </p:spTree>
    <p:extLst>
      <p:ext uri="{BB962C8B-B14F-4D97-AF65-F5344CB8AC3E}">
        <p14:creationId xmlns:p14="http://schemas.microsoft.com/office/powerpoint/2010/main" val="469354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27">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Freeform: Shape 29">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Diagram&#10;&#10;Description automatically generated">
            <a:extLst>
              <a:ext uri="{FF2B5EF4-FFF2-40B4-BE49-F238E27FC236}">
                <a16:creationId xmlns:a16="http://schemas.microsoft.com/office/drawing/2014/main" id="{E2679F76-B3CF-4F68-8DE3-F906263E29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2273" y="313166"/>
            <a:ext cx="4876279" cy="6231668"/>
          </a:xfrm>
          <a:prstGeom prst="rect">
            <a:avLst/>
          </a:prstGeom>
        </p:spPr>
      </p:pic>
      <p:grpSp>
        <p:nvGrpSpPr>
          <p:cNvPr id="38" name="Group 31">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33"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9"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66449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1AEE86-41E8-4526-9F68-ACF568B0E53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What is Step Definition File ?</a:t>
            </a:r>
          </a:p>
        </p:txBody>
      </p:sp>
      <p:pic>
        <p:nvPicPr>
          <p:cNvPr id="4" name="Picture 3">
            <a:extLst>
              <a:ext uri="{FF2B5EF4-FFF2-40B4-BE49-F238E27FC236}">
                <a16:creationId xmlns:a16="http://schemas.microsoft.com/office/drawing/2014/main" id="{47BD1FDB-97D9-4BDE-87D0-05B638A883C9}"/>
              </a:ext>
            </a:extLst>
          </p:cNvPr>
          <p:cNvPicPr>
            <a:picLocks noChangeAspect="1"/>
          </p:cNvPicPr>
          <p:nvPr/>
        </p:nvPicPr>
        <p:blipFill>
          <a:blip r:embed="rId2"/>
          <a:stretch>
            <a:fillRect/>
          </a:stretch>
        </p:blipFill>
        <p:spPr>
          <a:xfrm>
            <a:off x="556532" y="2137272"/>
            <a:ext cx="11241022" cy="3800819"/>
          </a:xfrm>
          <a:prstGeom prst="rect">
            <a:avLst/>
          </a:prstGeom>
        </p:spPr>
      </p:pic>
    </p:spTree>
    <p:extLst>
      <p:ext uri="{BB962C8B-B14F-4D97-AF65-F5344CB8AC3E}">
        <p14:creationId xmlns:p14="http://schemas.microsoft.com/office/powerpoint/2010/main" val="40591259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8">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10">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2" name="Freeform: Shape 11">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12">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1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16">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932DAC4-A8AC-4F3F-BC97-B4FD0EE20E28}"/>
              </a:ext>
            </a:extLst>
          </p:cNvPr>
          <p:cNvPicPr>
            <a:picLocks noChangeAspect="1"/>
          </p:cNvPicPr>
          <p:nvPr/>
        </p:nvPicPr>
        <p:blipFill>
          <a:blip r:embed="rId2"/>
          <a:stretch>
            <a:fillRect/>
          </a:stretch>
        </p:blipFill>
        <p:spPr>
          <a:xfrm>
            <a:off x="341523" y="330506"/>
            <a:ext cx="11207010" cy="5849957"/>
          </a:xfrm>
          <a:prstGeom prst="rect">
            <a:avLst/>
          </a:prstGeom>
          <a:ln>
            <a:noFill/>
          </a:ln>
        </p:spPr>
      </p:pic>
    </p:spTree>
    <p:extLst>
      <p:ext uri="{BB962C8B-B14F-4D97-AF65-F5344CB8AC3E}">
        <p14:creationId xmlns:p14="http://schemas.microsoft.com/office/powerpoint/2010/main" val="1300763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 name="Rectangle 8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Freeform: Shape 8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8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8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8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5" name="Isosceles Triangle 9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484F12FB-D3BB-4489-9256-5265180F47A1}"/>
              </a:ext>
            </a:extLst>
          </p:cNvPr>
          <p:cNvPicPr>
            <a:picLocks noChangeAspect="1"/>
          </p:cNvPicPr>
          <p:nvPr/>
        </p:nvPicPr>
        <p:blipFill>
          <a:blip r:embed="rId2"/>
          <a:stretch>
            <a:fillRect/>
          </a:stretch>
        </p:blipFill>
        <p:spPr>
          <a:xfrm>
            <a:off x="1670670" y="434824"/>
            <a:ext cx="9378088" cy="6330210"/>
          </a:xfrm>
          <a:prstGeom prst="rect">
            <a:avLst/>
          </a:prstGeom>
          <a:ln>
            <a:noFill/>
          </a:ln>
        </p:spPr>
      </p:pic>
      <p:sp>
        <p:nvSpPr>
          <p:cNvPr id="116" name="Isosceles Triangle 9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2454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 name="Text Placeholder 10">
            <a:extLst>
              <a:ext uri="{FF2B5EF4-FFF2-40B4-BE49-F238E27FC236}">
                <a16:creationId xmlns:a16="http://schemas.microsoft.com/office/drawing/2014/main" id="{8B4C6888-593F-4FDB-BEA1-A8A7D4241592}"/>
              </a:ext>
            </a:extLst>
          </p:cNvPr>
          <p:cNvSpPr>
            <a:spLocks noGrp="1"/>
          </p:cNvSpPr>
          <p:nvPr>
            <p:ph type="body" sz="quarter" idx="14" hasCustomPrompt="1"/>
          </p:nvPr>
        </p:nvSpPr>
        <p:spPr>
          <a:xfrm>
            <a:off x="384555" y="362589"/>
            <a:ext cx="11422891" cy="989984"/>
          </a:xfrm>
        </p:spPr>
        <p:txBody>
          <a:bodyPr/>
          <a:lstStyle>
            <a:lvl1pPr>
              <a:defRPr sz="4000"/>
            </a:lvl1pPr>
          </a:lstStyle>
          <a:p>
            <a:pPr lvl="0"/>
            <a:r>
              <a:rPr lang="en-US" sz="3200" cap="none" dirty="0">
                <a:solidFill>
                  <a:schemeClr val="tx2"/>
                </a:solidFill>
                <a:latin typeface="+mj-lt"/>
                <a:ea typeface="+mj-ea"/>
                <a:cs typeface="+mj-cs"/>
              </a:rPr>
              <a:t>BDD in action</a:t>
            </a:r>
          </a:p>
        </p:txBody>
      </p:sp>
      <p:sp>
        <p:nvSpPr>
          <p:cNvPr id="5" name="Freeform: Shape 4">
            <a:extLst>
              <a:ext uri="{FF2B5EF4-FFF2-40B4-BE49-F238E27FC236}">
                <a16:creationId xmlns:a16="http://schemas.microsoft.com/office/drawing/2014/main" id="{55FA8944-30E2-447A-8F9A-4B89EC11CAD6}"/>
              </a:ext>
            </a:extLst>
          </p:cNvPr>
          <p:cNvSpPr/>
          <p:nvPr/>
        </p:nvSpPr>
        <p:spPr>
          <a:xfrm>
            <a:off x="2776168" y="1528092"/>
            <a:ext cx="6696196" cy="1062720"/>
          </a:xfrm>
          <a:custGeom>
            <a:avLst/>
            <a:gdLst>
              <a:gd name="connsiteX0" fmla="*/ 0 w 6696196"/>
              <a:gd name="connsiteY0" fmla="*/ 177124 h 1062720"/>
              <a:gd name="connsiteX1" fmla="*/ 177124 w 6696196"/>
              <a:gd name="connsiteY1" fmla="*/ 0 h 1062720"/>
              <a:gd name="connsiteX2" fmla="*/ 6519072 w 6696196"/>
              <a:gd name="connsiteY2" fmla="*/ 0 h 1062720"/>
              <a:gd name="connsiteX3" fmla="*/ 6696196 w 6696196"/>
              <a:gd name="connsiteY3" fmla="*/ 177124 h 1062720"/>
              <a:gd name="connsiteX4" fmla="*/ 6696196 w 6696196"/>
              <a:gd name="connsiteY4" fmla="*/ 885596 h 1062720"/>
              <a:gd name="connsiteX5" fmla="*/ 6519072 w 6696196"/>
              <a:gd name="connsiteY5" fmla="*/ 1062720 h 1062720"/>
              <a:gd name="connsiteX6" fmla="*/ 177124 w 6696196"/>
              <a:gd name="connsiteY6" fmla="*/ 1062720 h 1062720"/>
              <a:gd name="connsiteX7" fmla="*/ 0 w 6696196"/>
              <a:gd name="connsiteY7" fmla="*/ 885596 h 1062720"/>
              <a:gd name="connsiteX8" fmla="*/ 0 w 6696196"/>
              <a:gd name="connsiteY8" fmla="*/ 177124 h 106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96196" h="1062720">
                <a:moveTo>
                  <a:pt x="0" y="177124"/>
                </a:moveTo>
                <a:cubicBezTo>
                  <a:pt x="0" y="79301"/>
                  <a:pt x="79301" y="0"/>
                  <a:pt x="177124" y="0"/>
                </a:cubicBezTo>
                <a:lnTo>
                  <a:pt x="6519072" y="0"/>
                </a:lnTo>
                <a:cubicBezTo>
                  <a:pt x="6616895" y="0"/>
                  <a:pt x="6696196" y="79301"/>
                  <a:pt x="6696196" y="177124"/>
                </a:cubicBezTo>
                <a:lnTo>
                  <a:pt x="6696196" y="885596"/>
                </a:lnTo>
                <a:cubicBezTo>
                  <a:pt x="6696196" y="983419"/>
                  <a:pt x="6616895" y="1062720"/>
                  <a:pt x="6519072" y="1062720"/>
                </a:cubicBezTo>
                <a:lnTo>
                  <a:pt x="177124" y="1062720"/>
                </a:lnTo>
                <a:cubicBezTo>
                  <a:pt x="79301" y="1062720"/>
                  <a:pt x="0" y="983419"/>
                  <a:pt x="0" y="885596"/>
                </a:cubicBezTo>
                <a:lnTo>
                  <a:pt x="0" y="17712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433" tIns="51878" rIns="246433" bIns="51878" numCol="1" spcCol="1270" anchor="ctr" anchorCtr="0">
            <a:noAutofit/>
          </a:bodyPr>
          <a:lstStyle/>
          <a:p>
            <a:pPr marL="0" lvl="0" indent="0" algn="l" defTabSz="1066800">
              <a:lnSpc>
                <a:spcPct val="90000"/>
              </a:lnSpc>
              <a:spcBef>
                <a:spcPct val="0"/>
              </a:spcBef>
              <a:spcAft>
                <a:spcPct val="35000"/>
              </a:spcAft>
              <a:buFont typeface="Arial" panose="020B0604020202020204" pitchFamily="34" charset="0"/>
              <a:buNone/>
            </a:pPr>
            <a:r>
              <a:rPr lang="en-US" sz="2400" dirty="0">
                <a:solidFill>
                  <a:schemeClr val="bg1"/>
                </a:solidFill>
              </a:rPr>
              <a:t>… </a:t>
            </a:r>
            <a:r>
              <a:rPr lang="en-US" sz="2400" kern="1200" dirty="0">
                <a:solidFill>
                  <a:schemeClr val="bg1"/>
                </a:solidFill>
                <a:latin typeface="+mn-lt"/>
              </a:rPr>
              <a:t>collaboratively to </a:t>
            </a:r>
            <a:r>
              <a:rPr lang="en-US" sz="2400" b="1" i="1" u="sng" kern="1200" dirty="0">
                <a:solidFill>
                  <a:schemeClr val="bg1"/>
                </a:solidFill>
                <a:latin typeface="+mn-lt"/>
              </a:rPr>
              <a:t>discover</a:t>
            </a:r>
            <a:r>
              <a:rPr lang="en-US" sz="2400" kern="1200" dirty="0">
                <a:solidFill>
                  <a:schemeClr val="bg1"/>
                </a:solidFill>
                <a:latin typeface="+mn-lt"/>
              </a:rPr>
              <a:t> the scope of the behavior. </a:t>
            </a:r>
            <a:endParaRPr lang="en-US" sz="2400" kern="1200" dirty="0">
              <a:solidFill>
                <a:schemeClr val="bg1"/>
              </a:solidFill>
            </a:endParaRPr>
          </a:p>
        </p:txBody>
      </p:sp>
      <p:sp>
        <p:nvSpPr>
          <p:cNvPr id="7" name="Freeform: Shape 6">
            <a:extLst>
              <a:ext uri="{FF2B5EF4-FFF2-40B4-BE49-F238E27FC236}">
                <a16:creationId xmlns:a16="http://schemas.microsoft.com/office/drawing/2014/main" id="{90A4529E-F08E-47D5-BA8A-E50A27367084}"/>
              </a:ext>
            </a:extLst>
          </p:cNvPr>
          <p:cNvSpPr/>
          <p:nvPr/>
        </p:nvSpPr>
        <p:spPr>
          <a:xfrm>
            <a:off x="2776168" y="3161052"/>
            <a:ext cx="6706902" cy="1062720"/>
          </a:xfrm>
          <a:custGeom>
            <a:avLst/>
            <a:gdLst>
              <a:gd name="connsiteX0" fmla="*/ 0 w 6706902"/>
              <a:gd name="connsiteY0" fmla="*/ 177124 h 1062720"/>
              <a:gd name="connsiteX1" fmla="*/ 177124 w 6706902"/>
              <a:gd name="connsiteY1" fmla="*/ 0 h 1062720"/>
              <a:gd name="connsiteX2" fmla="*/ 6529778 w 6706902"/>
              <a:gd name="connsiteY2" fmla="*/ 0 h 1062720"/>
              <a:gd name="connsiteX3" fmla="*/ 6706902 w 6706902"/>
              <a:gd name="connsiteY3" fmla="*/ 177124 h 1062720"/>
              <a:gd name="connsiteX4" fmla="*/ 6706902 w 6706902"/>
              <a:gd name="connsiteY4" fmla="*/ 885596 h 1062720"/>
              <a:gd name="connsiteX5" fmla="*/ 6529778 w 6706902"/>
              <a:gd name="connsiteY5" fmla="*/ 1062720 h 1062720"/>
              <a:gd name="connsiteX6" fmla="*/ 177124 w 6706902"/>
              <a:gd name="connsiteY6" fmla="*/ 1062720 h 1062720"/>
              <a:gd name="connsiteX7" fmla="*/ 0 w 6706902"/>
              <a:gd name="connsiteY7" fmla="*/ 885596 h 1062720"/>
              <a:gd name="connsiteX8" fmla="*/ 0 w 6706902"/>
              <a:gd name="connsiteY8" fmla="*/ 177124 h 106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06902" h="1062720">
                <a:moveTo>
                  <a:pt x="0" y="177124"/>
                </a:moveTo>
                <a:cubicBezTo>
                  <a:pt x="0" y="79301"/>
                  <a:pt x="79301" y="0"/>
                  <a:pt x="177124" y="0"/>
                </a:cubicBezTo>
                <a:lnTo>
                  <a:pt x="6529778" y="0"/>
                </a:lnTo>
                <a:cubicBezTo>
                  <a:pt x="6627601" y="0"/>
                  <a:pt x="6706902" y="79301"/>
                  <a:pt x="6706902" y="177124"/>
                </a:cubicBezTo>
                <a:lnTo>
                  <a:pt x="6706902" y="885596"/>
                </a:lnTo>
                <a:cubicBezTo>
                  <a:pt x="6706902" y="983419"/>
                  <a:pt x="6627601" y="1062720"/>
                  <a:pt x="6529778" y="1062720"/>
                </a:cubicBezTo>
                <a:lnTo>
                  <a:pt x="177124" y="1062720"/>
                </a:lnTo>
                <a:cubicBezTo>
                  <a:pt x="79301" y="1062720"/>
                  <a:pt x="0" y="983419"/>
                  <a:pt x="0" y="885596"/>
                </a:cubicBezTo>
                <a:lnTo>
                  <a:pt x="0" y="17712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433" tIns="51878" rIns="246433" bIns="51878" numCol="1" spcCol="1270" anchor="ctr" anchorCtr="0">
            <a:noAutofit/>
          </a:bodyPr>
          <a:lstStyle/>
          <a:p>
            <a:pPr marL="0" lvl="0" indent="0" algn="l" defTabSz="1066800">
              <a:lnSpc>
                <a:spcPct val="90000"/>
              </a:lnSpc>
              <a:spcBef>
                <a:spcPct val="0"/>
              </a:spcBef>
              <a:spcAft>
                <a:spcPct val="35000"/>
              </a:spcAft>
              <a:buNone/>
            </a:pPr>
            <a:r>
              <a:rPr lang="en-US" sz="2400" kern="1200" dirty="0">
                <a:solidFill>
                  <a:schemeClr val="bg1"/>
                </a:solidFill>
                <a:latin typeface="+mn-lt"/>
              </a:rPr>
              <a:t>Once behavior is agreed upon, </a:t>
            </a:r>
            <a:r>
              <a:rPr lang="en-US" sz="2400" i="1" u="sng" kern="1200" dirty="0">
                <a:solidFill>
                  <a:schemeClr val="bg1"/>
                </a:solidFill>
                <a:latin typeface="+mn-lt"/>
              </a:rPr>
              <a:t>formulate</a:t>
            </a:r>
            <a:r>
              <a:rPr lang="en-US" sz="2400" kern="1200" dirty="0">
                <a:solidFill>
                  <a:schemeClr val="bg1"/>
                </a:solidFill>
                <a:latin typeface="+mn-lt"/>
              </a:rPr>
              <a:t> the specification in business-readable language. </a:t>
            </a:r>
          </a:p>
        </p:txBody>
      </p:sp>
      <p:sp>
        <p:nvSpPr>
          <p:cNvPr id="10" name="Freeform: Shape 9">
            <a:extLst>
              <a:ext uri="{FF2B5EF4-FFF2-40B4-BE49-F238E27FC236}">
                <a16:creationId xmlns:a16="http://schemas.microsoft.com/office/drawing/2014/main" id="{E87B88C9-4845-4282-A85E-F288672638E5}"/>
              </a:ext>
            </a:extLst>
          </p:cNvPr>
          <p:cNvSpPr/>
          <p:nvPr/>
        </p:nvSpPr>
        <p:spPr>
          <a:xfrm>
            <a:off x="2776168" y="4794012"/>
            <a:ext cx="6687137" cy="1062720"/>
          </a:xfrm>
          <a:custGeom>
            <a:avLst/>
            <a:gdLst>
              <a:gd name="connsiteX0" fmla="*/ 0 w 6687137"/>
              <a:gd name="connsiteY0" fmla="*/ 177124 h 1062720"/>
              <a:gd name="connsiteX1" fmla="*/ 177124 w 6687137"/>
              <a:gd name="connsiteY1" fmla="*/ 0 h 1062720"/>
              <a:gd name="connsiteX2" fmla="*/ 6510013 w 6687137"/>
              <a:gd name="connsiteY2" fmla="*/ 0 h 1062720"/>
              <a:gd name="connsiteX3" fmla="*/ 6687137 w 6687137"/>
              <a:gd name="connsiteY3" fmla="*/ 177124 h 1062720"/>
              <a:gd name="connsiteX4" fmla="*/ 6687137 w 6687137"/>
              <a:gd name="connsiteY4" fmla="*/ 885596 h 1062720"/>
              <a:gd name="connsiteX5" fmla="*/ 6510013 w 6687137"/>
              <a:gd name="connsiteY5" fmla="*/ 1062720 h 1062720"/>
              <a:gd name="connsiteX6" fmla="*/ 177124 w 6687137"/>
              <a:gd name="connsiteY6" fmla="*/ 1062720 h 1062720"/>
              <a:gd name="connsiteX7" fmla="*/ 0 w 6687137"/>
              <a:gd name="connsiteY7" fmla="*/ 885596 h 1062720"/>
              <a:gd name="connsiteX8" fmla="*/ 0 w 6687137"/>
              <a:gd name="connsiteY8" fmla="*/ 177124 h 106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87137" h="1062720">
                <a:moveTo>
                  <a:pt x="0" y="177124"/>
                </a:moveTo>
                <a:cubicBezTo>
                  <a:pt x="0" y="79301"/>
                  <a:pt x="79301" y="0"/>
                  <a:pt x="177124" y="0"/>
                </a:cubicBezTo>
                <a:lnTo>
                  <a:pt x="6510013" y="0"/>
                </a:lnTo>
                <a:cubicBezTo>
                  <a:pt x="6607836" y="0"/>
                  <a:pt x="6687137" y="79301"/>
                  <a:pt x="6687137" y="177124"/>
                </a:cubicBezTo>
                <a:lnTo>
                  <a:pt x="6687137" y="885596"/>
                </a:lnTo>
                <a:cubicBezTo>
                  <a:pt x="6687137" y="983419"/>
                  <a:pt x="6607836" y="1062720"/>
                  <a:pt x="6510013" y="1062720"/>
                </a:cubicBezTo>
                <a:lnTo>
                  <a:pt x="177124" y="1062720"/>
                </a:lnTo>
                <a:cubicBezTo>
                  <a:pt x="79301" y="1062720"/>
                  <a:pt x="0" y="983419"/>
                  <a:pt x="0" y="885596"/>
                </a:cubicBezTo>
                <a:lnTo>
                  <a:pt x="0" y="17712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433" tIns="51878" rIns="246433" bIns="51878" numCol="1" spcCol="1270" anchor="ctr" anchorCtr="0">
            <a:noAutofit/>
          </a:bodyPr>
          <a:lstStyle/>
          <a:p>
            <a:pPr marL="0" lvl="0" indent="0" algn="l" defTabSz="1066800">
              <a:lnSpc>
                <a:spcPct val="90000"/>
              </a:lnSpc>
              <a:spcBef>
                <a:spcPct val="0"/>
              </a:spcBef>
              <a:spcAft>
                <a:spcPct val="35000"/>
              </a:spcAft>
              <a:buNone/>
            </a:pPr>
            <a:r>
              <a:rPr lang="en-US" sz="2400" kern="1200" dirty="0">
                <a:solidFill>
                  <a:schemeClr val="bg1"/>
                </a:solidFill>
                <a:latin typeface="+mn-lt"/>
              </a:rPr>
              <a:t>Finally, </a:t>
            </a:r>
            <a:r>
              <a:rPr lang="en-US" sz="2400" b="1" i="1" u="sng" kern="1200" dirty="0">
                <a:solidFill>
                  <a:schemeClr val="bg1"/>
                </a:solidFill>
                <a:latin typeface="+mn-lt"/>
              </a:rPr>
              <a:t>automate</a:t>
            </a:r>
            <a:r>
              <a:rPr lang="en-US" sz="2400" b="1" i="1" kern="1200" dirty="0">
                <a:solidFill>
                  <a:schemeClr val="bg1"/>
                </a:solidFill>
                <a:latin typeface="+mn-lt"/>
              </a:rPr>
              <a:t> </a:t>
            </a:r>
            <a:r>
              <a:rPr lang="en-US" sz="2400" kern="1200" dirty="0">
                <a:solidFill>
                  <a:schemeClr val="bg1"/>
                </a:solidFill>
                <a:latin typeface="+mn-lt"/>
              </a:rPr>
              <a:t>the formulated specification to verify that the system behaves as expected.</a:t>
            </a:r>
            <a:endParaRPr lang="en-GB" sz="2400" kern="1200" dirty="0">
              <a:solidFill>
                <a:schemeClr val="bg1"/>
              </a:solidFill>
              <a:latin typeface="+mn-lt"/>
            </a:endParaRPr>
          </a:p>
        </p:txBody>
      </p:sp>
      <p:sp>
        <p:nvSpPr>
          <p:cNvPr id="9" name="Slide Number Placeholder 2">
            <a:extLst>
              <a:ext uri="{FF2B5EF4-FFF2-40B4-BE49-F238E27FC236}">
                <a16:creationId xmlns:a16="http://schemas.microsoft.com/office/drawing/2014/main" id="{EFF0160A-ED70-4DD1-BDBB-95B301E34D64}"/>
              </a:ext>
            </a:extLst>
          </p:cNvPr>
          <p:cNvSpPr txBox="1">
            <a:spLocks/>
          </p:cNvSpPr>
          <p:nvPr/>
        </p:nvSpPr>
        <p:spPr>
          <a:xfrm>
            <a:off x="11277600" y="6400800"/>
            <a:ext cx="457200" cy="228600"/>
          </a:xfrm>
          <a:prstGeom prst="rect">
            <a:avLst/>
          </a:prstGeom>
        </p:spPr>
        <p:txBody>
          <a:bodyPr vert="horz" lIns="0" tIns="0" rIns="0" bIns="0" rtlCol="0" anchor="b" anchorCtr="0"/>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00F85C7-EC28-5C4D-9577-C5634B07539F}" type="slidenum">
              <a:rPr kumimoji="0" lang="en-US" sz="800" b="0" i="0" u="none" strike="noStrike" kern="1200" cap="none" spc="0" normalizeH="0" baseline="0" noProof="0" smtClean="0">
                <a:ln>
                  <a:noFill/>
                </a:ln>
                <a:effectLst/>
                <a:uLnTx/>
                <a:uFillTx/>
                <a:latin typeface="Wells Fargo Sans" panose="020B0503020203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800" b="0" i="0" u="none" strike="noStrike" kern="1200" cap="none" spc="0" normalizeH="0" baseline="0" noProof="0" dirty="0">
              <a:ln>
                <a:noFill/>
              </a:ln>
              <a:effectLst/>
              <a:uLnTx/>
              <a:uFillTx/>
              <a:latin typeface="Wells Fargo Sans" panose="020B0503020203020204" pitchFamily="34" charset="0"/>
              <a:ea typeface="+mn-ea"/>
              <a:cs typeface="+mn-cs"/>
            </a:endParaRPr>
          </a:p>
        </p:txBody>
      </p:sp>
      <p:grpSp>
        <p:nvGrpSpPr>
          <p:cNvPr id="33" name="Group 32">
            <a:extLst>
              <a:ext uri="{FF2B5EF4-FFF2-40B4-BE49-F238E27FC236}">
                <a16:creationId xmlns:a16="http://schemas.microsoft.com/office/drawing/2014/main" id="{0716F25A-4DBB-4F44-8760-66404424A61D}"/>
              </a:ext>
            </a:extLst>
          </p:cNvPr>
          <p:cNvGrpSpPr/>
          <p:nvPr/>
        </p:nvGrpSpPr>
        <p:grpSpPr>
          <a:xfrm>
            <a:off x="2316480" y="2072640"/>
            <a:ext cx="7589520" cy="1615440"/>
            <a:chOff x="2316480" y="2072640"/>
            <a:chExt cx="7589520" cy="1615440"/>
          </a:xfrm>
        </p:grpSpPr>
        <p:cxnSp>
          <p:nvCxnSpPr>
            <p:cNvPr id="16" name="Straight Connector 15">
              <a:extLst>
                <a:ext uri="{FF2B5EF4-FFF2-40B4-BE49-F238E27FC236}">
                  <a16:creationId xmlns:a16="http://schemas.microsoft.com/office/drawing/2014/main" id="{68F288C5-DD10-4014-9168-0BA1507FFC07}"/>
                </a:ext>
              </a:extLst>
            </p:cNvPr>
            <p:cNvCxnSpPr/>
            <p:nvPr/>
          </p:nvCxnSpPr>
          <p:spPr>
            <a:xfrm>
              <a:off x="9472364" y="2072640"/>
              <a:ext cx="433636" cy="0"/>
            </a:xfrm>
            <a:prstGeom prst="line">
              <a:avLst/>
            </a:prstGeom>
            <a:ln w="15875"/>
          </p:spPr>
          <p:style>
            <a:lnRef idx="1">
              <a:schemeClr val="accent5"/>
            </a:lnRef>
            <a:fillRef idx="0">
              <a:schemeClr val="accent5"/>
            </a:fillRef>
            <a:effectRef idx="0">
              <a:schemeClr val="accent5"/>
            </a:effectRef>
            <a:fontRef idx="minor">
              <a:schemeClr val="tx1"/>
            </a:fontRef>
          </p:style>
        </p:cxnSp>
        <p:cxnSp>
          <p:nvCxnSpPr>
            <p:cNvPr id="18" name="Straight Connector 17">
              <a:extLst>
                <a:ext uri="{FF2B5EF4-FFF2-40B4-BE49-F238E27FC236}">
                  <a16:creationId xmlns:a16="http://schemas.microsoft.com/office/drawing/2014/main" id="{B681D846-BD94-4402-8681-30C65FC23A0C}"/>
                </a:ext>
              </a:extLst>
            </p:cNvPr>
            <p:cNvCxnSpPr>
              <a:cxnSpLocks/>
            </p:cNvCxnSpPr>
            <p:nvPr/>
          </p:nvCxnSpPr>
          <p:spPr>
            <a:xfrm>
              <a:off x="9906000" y="2072640"/>
              <a:ext cx="0" cy="792480"/>
            </a:xfrm>
            <a:prstGeom prst="line">
              <a:avLst/>
            </a:prstGeom>
            <a:ln w="15875"/>
          </p:spPr>
          <p:style>
            <a:lnRef idx="1">
              <a:schemeClr val="accent5"/>
            </a:lnRef>
            <a:fillRef idx="0">
              <a:schemeClr val="accent5"/>
            </a:fillRef>
            <a:effectRef idx="0">
              <a:schemeClr val="accent5"/>
            </a:effectRef>
            <a:fontRef idx="minor">
              <a:schemeClr val="tx1"/>
            </a:fontRef>
          </p:style>
        </p:cxnSp>
        <p:cxnSp>
          <p:nvCxnSpPr>
            <p:cNvPr id="21" name="Straight Connector 20">
              <a:extLst>
                <a:ext uri="{FF2B5EF4-FFF2-40B4-BE49-F238E27FC236}">
                  <a16:creationId xmlns:a16="http://schemas.microsoft.com/office/drawing/2014/main" id="{54FB00ED-1095-4F3F-AF06-E2DCA13F2D29}"/>
                </a:ext>
              </a:extLst>
            </p:cNvPr>
            <p:cNvCxnSpPr>
              <a:cxnSpLocks/>
            </p:cNvCxnSpPr>
            <p:nvPr/>
          </p:nvCxnSpPr>
          <p:spPr>
            <a:xfrm>
              <a:off x="2316480" y="2865120"/>
              <a:ext cx="7589520" cy="0"/>
            </a:xfrm>
            <a:prstGeom prst="line">
              <a:avLst/>
            </a:prstGeom>
            <a:ln w="15875"/>
          </p:spPr>
          <p:style>
            <a:lnRef idx="1">
              <a:schemeClr val="accent5"/>
            </a:lnRef>
            <a:fillRef idx="0">
              <a:schemeClr val="accent5"/>
            </a:fillRef>
            <a:effectRef idx="0">
              <a:schemeClr val="accent5"/>
            </a:effectRef>
            <a:fontRef idx="minor">
              <a:schemeClr val="tx1"/>
            </a:fontRef>
          </p:style>
        </p:cxnSp>
        <p:cxnSp>
          <p:nvCxnSpPr>
            <p:cNvPr id="25" name="Straight Connector 24">
              <a:extLst>
                <a:ext uri="{FF2B5EF4-FFF2-40B4-BE49-F238E27FC236}">
                  <a16:creationId xmlns:a16="http://schemas.microsoft.com/office/drawing/2014/main" id="{F3AB53B0-4DC0-49DD-BD37-9E25B62B6E0E}"/>
                </a:ext>
              </a:extLst>
            </p:cNvPr>
            <p:cNvCxnSpPr>
              <a:cxnSpLocks/>
            </p:cNvCxnSpPr>
            <p:nvPr/>
          </p:nvCxnSpPr>
          <p:spPr>
            <a:xfrm>
              <a:off x="2316480" y="2865120"/>
              <a:ext cx="0" cy="822960"/>
            </a:xfrm>
            <a:prstGeom prst="line">
              <a:avLst/>
            </a:prstGeom>
            <a:ln w="15875"/>
          </p:spPr>
          <p:style>
            <a:lnRef idx="1">
              <a:schemeClr val="accent5"/>
            </a:lnRef>
            <a:fillRef idx="0">
              <a:schemeClr val="accent5"/>
            </a:fillRef>
            <a:effectRef idx="0">
              <a:schemeClr val="accent5"/>
            </a:effectRef>
            <a:fontRef idx="minor">
              <a:schemeClr val="tx1"/>
            </a:fontRef>
          </p:style>
        </p:cxnSp>
        <p:cxnSp>
          <p:nvCxnSpPr>
            <p:cNvPr id="29" name="Straight Connector 28">
              <a:extLst>
                <a:ext uri="{FF2B5EF4-FFF2-40B4-BE49-F238E27FC236}">
                  <a16:creationId xmlns:a16="http://schemas.microsoft.com/office/drawing/2014/main" id="{930BF626-973D-437C-856D-6845FCBED289}"/>
                </a:ext>
              </a:extLst>
            </p:cNvPr>
            <p:cNvCxnSpPr>
              <a:cxnSpLocks/>
            </p:cNvCxnSpPr>
            <p:nvPr/>
          </p:nvCxnSpPr>
          <p:spPr>
            <a:xfrm>
              <a:off x="2316480" y="3688080"/>
              <a:ext cx="459688" cy="0"/>
            </a:xfrm>
            <a:prstGeom prst="line">
              <a:avLst/>
            </a:prstGeom>
            <a:ln w="15875">
              <a:tailEnd type="triangle" w="lg" len="lg"/>
            </a:ln>
          </p:spPr>
          <p:style>
            <a:lnRef idx="1">
              <a:schemeClr val="accent5"/>
            </a:lnRef>
            <a:fillRef idx="0">
              <a:schemeClr val="accent5"/>
            </a:fillRef>
            <a:effectRef idx="0">
              <a:schemeClr val="accent5"/>
            </a:effectRef>
            <a:fontRef idx="minor">
              <a:schemeClr val="tx1"/>
            </a:fontRef>
          </p:style>
        </p:cxnSp>
      </p:grpSp>
      <p:grpSp>
        <p:nvGrpSpPr>
          <p:cNvPr id="34" name="Group 33">
            <a:extLst>
              <a:ext uri="{FF2B5EF4-FFF2-40B4-BE49-F238E27FC236}">
                <a16:creationId xmlns:a16="http://schemas.microsoft.com/office/drawing/2014/main" id="{71DA73EB-BF9E-4349-ADEE-6CC43F261D61}"/>
              </a:ext>
            </a:extLst>
          </p:cNvPr>
          <p:cNvGrpSpPr/>
          <p:nvPr/>
        </p:nvGrpSpPr>
        <p:grpSpPr>
          <a:xfrm>
            <a:off x="2334859" y="3688080"/>
            <a:ext cx="7589520" cy="1615440"/>
            <a:chOff x="2316480" y="2072640"/>
            <a:chExt cx="7589520" cy="1615440"/>
          </a:xfrm>
        </p:grpSpPr>
        <p:cxnSp>
          <p:nvCxnSpPr>
            <p:cNvPr id="35" name="Straight Connector 34">
              <a:extLst>
                <a:ext uri="{FF2B5EF4-FFF2-40B4-BE49-F238E27FC236}">
                  <a16:creationId xmlns:a16="http://schemas.microsoft.com/office/drawing/2014/main" id="{3D3EEBCD-CD1D-4FE4-AEBD-024B50783C13}"/>
                </a:ext>
              </a:extLst>
            </p:cNvPr>
            <p:cNvCxnSpPr/>
            <p:nvPr/>
          </p:nvCxnSpPr>
          <p:spPr>
            <a:xfrm>
              <a:off x="9472364" y="2072640"/>
              <a:ext cx="433636" cy="0"/>
            </a:xfrm>
            <a:prstGeom prst="line">
              <a:avLst/>
            </a:prstGeom>
            <a:ln w="15875"/>
          </p:spPr>
          <p:style>
            <a:lnRef idx="1">
              <a:schemeClr val="accent5"/>
            </a:lnRef>
            <a:fillRef idx="0">
              <a:schemeClr val="accent5"/>
            </a:fillRef>
            <a:effectRef idx="0">
              <a:schemeClr val="accent5"/>
            </a:effectRef>
            <a:fontRef idx="minor">
              <a:schemeClr val="tx1"/>
            </a:fontRef>
          </p:style>
        </p:cxnSp>
        <p:cxnSp>
          <p:nvCxnSpPr>
            <p:cNvPr id="36" name="Straight Connector 35">
              <a:extLst>
                <a:ext uri="{FF2B5EF4-FFF2-40B4-BE49-F238E27FC236}">
                  <a16:creationId xmlns:a16="http://schemas.microsoft.com/office/drawing/2014/main" id="{623D1C2E-0182-4F0C-ACAA-187E48AF4273}"/>
                </a:ext>
              </a:extLst>
            </p:cNvPr>
            <p:cNvCxnSpPr>
              <a:cxnSpLocks/>
            </p:cNvCxnSpPr>
            <p:nvPr/>
          </p:nvCxnSpPr>
          <p:spPr>
            <a:xfrm>
              <a:off x="9906000" y="2072640"/>
              <a:ext cx="0" cy="792480"/>
            </a:xfrm>
            <a:prstGeom prst="line">
              <a:avLst/>
            </a:prstGeom>
            <a:ln w="15875"/>
          </p:spPr>
          <p:style>
            <a:lnRef idx="1">
              <a:schemeClr val="accent5"/>
            </a:lnRef>
            <a:fillRef idx="0">
              <a:schemeClr val="accent5"/>
            </a:fillRef>
            <a:effectRef idx="0">
              <a:schemeClr val="accent5"/>
            </a:effectRef>
            <a:fontRef idx="minor">
              <a:schemeClr val="tx1"/>
            </a:fontRef>
          </p:style>
        </p:cxnSp>
        <p:cxnSp>
          <p:nvCxnSpPr>
            <p:cNvPr id="37" name="Straight Connector 36">
              <a:extLst>
                <a:ext uri="{FF2B5EF4-FFF2-40B4-BE49-F238E27FC236}">
                  <a16:creationId xmlns:a16="http://schemas.microsoft.com/office/drawing/2014/main" id="{50CC6AC2-B3E1-4C85-8352-153893E06D8C}"/>
                </a:ext>
              </a:extLst>
            </p:cNvPr>
            <p:cNvCxnSpPr>
              <a:cxnSpLocks/>
            </p:cNvCxnSpPr>
            <p:nvPr/>
          </p:nvCxnSpPr>
          <p:spPr>
            <a:xfrm>
              <a:off x="2316480" y="2865120"/>
              <a:ext cx="7589520" cy="0"/>
            </a:xfrm>
            <a:prstGeom prst="line">
              <a:avLst/>
            </a:prstGeom>
            <a:ln w="15875"/>
          </p:spPr>
          <p:style>
            <a:lnRef idx="1">
              <a:schemeClr val="accent5"/>
            </a:lnRef>
            <a:fillRef idx="0">
              <a:schemeClr val="accent5"/>
            </a:fillRef>
            <a:effectRef idx="0">
              <a:schemeClr val="accent5"/>
            </a:effectRef>
            <a:fontRef idx="minor">
              <a:schemeClr val="tx1"/>
            </a:fontRef>
          </p:style>
        </p:cxnSp>
        <p:cxnSp>
          <p:nvCxnSpPr>
            <p:cNvPr id="38" name="Straight Connector 37">
              <a:extLst>
                <a:ext uri="{FF2B5EF4-FFF2-40B4-BE49-F238E27FC236}">
                  <a16:creationId xmlns:a16="http://schemas.microsoft.com/office/drawing/2014/main" id="{E5D1EF59-56BC-4AB8-A4C9-203C3D02D388}"/>
                </a:ext>
              </a:extLst>
            </p:cNvPr>
            <p:cNvCxnSpPr>
              <a:cxnSpLocks/>
            </p:cNvCxnSpPr>
            <p:nvPr/>
          </p:nvCxnSpPr>
          <p:spPr>
            <a:xfrm>
              <a:off x="2316480" y="2865120"/>
              <a:ext cx="0" cy="822960"/>
            </a:xfrm>
            <a:prstGeom prst="line">
              <a:avLst/>
            </a:prstGeom>
            <a:ln w="15875"/>
          </p:spPr>
          <p:style>
            <a:lnRef idx="1">
              <a:schemeClr val="accent5"/>
            </a:lnRef>
            <a:fillRef idx="0">
              <a:schemeClr val="accent5"/>
            </a:fillRef>
            <a:effectRef idx="0">
              <a:schemeClr val="accent5"/>
            </a:effectRef>
            <a:fontRef idx="minor">
              <a:schemeClr val="tx1"/>
            </a:fontRef>
          </p:style>
        </p:cxnSp>
        <p:cxnSp>
          <p:nvCxnSpPr>
            <p:cNvPr id="39" name="Straight Connector 38">
              <a:extLst>
                <a:ext uri="{FF2B5EF4-FFF2-40B4-BE49-F238E27FC236}">
                  <a16:creationId xmlns:a16="http://schemas.microsoft.com/office/drawing/2014/main" id="{A7D65444-1360-4EFC-A562-9960CE8752F5}"/>
                </a:ext>
              </a:extLst>
            </p:cNvPr>
            <p:cNvCxnSpPr>
              <a:cxnSpLocks/>
            </p:cNvCxnSpPr>
            <p:nvPr/>
          </p:nvCxnSpPr>
          <p:spPr>
            <a:xfrm>
              <a:off x="2316480" y="3688080"/>
              <a:ext cx="459688" cy="0"/>
            </a:xfrm>
            <a:prstGeom prst="line">
              <a:avLst/>
            </a:prstGeom>
            <a:ln w="15875">
              <a:tailEnd type="triangle" w="lg" len="lg"/>
            </a:ln>
          </p:spPr>
          <p:style>
            <a:lnRef idx="1">
              <a:schemeClr val="accent5"/>
            </a:lnRef>
            <a:fillRef idx="0">
              <a:schemeClr val="accent5"/>
            </a:fillRef>
            <a:effectRef idx="0">
              <a:schemeClr val="accent5"/>
            </a:effectRef>
            <a:fontRef idx="minor">
              <a:schemeClr val="tx1"/>
            </a:fontRef>
          </p:style>
        </p:cxnSp>
      </p:grpSp>
      <p:cxnSp>
        <p:nvCxnSpPr>
          <p:cNvPr id="40" name="Straight Connector 39">
            <a:extLst>
              <a:ext uri="{FF2B5EF4-FFF2-40B4-BE49-F238E27FC236}">
                <a16:creationId xmlns:a16="http://schemas.microsoft.com/office/drawing/2014/main" id="{C20E402E-802F-45A6-A7A5-96A5F7C1E768}"/>
              </a:ext>
            </a:extLst>
          </p:cNvPr>
          <p:cNvCxnSpPr>
            <a:cxnSpLocks/>
          </p:cNvCxnSpPr>
          <p:nvPr/>
        </p:nvCxnSpPr>
        <p:spPr>
          <a:xfrm>
            <a:off x="2334859" y="2072640"/>
            <a:ext cx="459688" cy="0"/>
          </a:xfrm>
          <a:prstGeom prst="line">
            <a:avLst/>
          </a:prstGeom>
          <a:ln w="15875">
            <a:tailEnd type="triangle" w="lg" len="lg"/>
          </a:ln>
        </p:spPr>
        <p:style>
          <a:lnRef idx="1">
            <a:schemeClr val="accent5"/>
          </a:lnRef>
          <a:fillRef idx="0">
            <a:schemeClr val="accent5"/>
          </a:fillRef>
          <a:effectRef idx="0">
            <a:schemeClr val="accent5"/>
          </a:effectRef>
          <a:fontRef idx="minor">
            <a:schemeClr val="tx1"/>
          </a:fontRef>
        </p:style>
      </p:cxnSp>
      <p:sp>
        <p:nvSpPr>
          <p:cNvPr id="41" name="TextBox 40">
            <a:extLst>
              <a:ext uri="{FF2B5EF4-FFF2-40B4-BE49-F238E27FC236}">
                <a16:creationId xmlns:a16="http://schemas.microsoft.com/office/drawing/2014/main" id="{03FAA913-E50F-471A-A604-258A49644EDE}"/>
              </a:ext>
            </a:extLst>
          </p:cNvPr>
          <p:cNvSpPr txBox="1"/>
          <p:nvPr/>
        </p:nvSpPr>
        <p:spPr>
          <a:xfrm>
            <a:off x="1461098" y="1750970"/>
            <a:ext cx="873760" cy="507990"/>
          </a:xfrm>
          <a:prstGeom prst="rect">
            <a:avLst/>
          </a:prstGeom>
          <a:noFill/>
        </p:spPr>
        <p:txBody>
          <a:bodyPr wrap="square" lIns="0" tIns="0" rIns="0" bIns="0" rtlCol="0" anchor="ctr">
            <a:noAutofit/>
          </a:bodyPr>
          <a:lstStyle/>
          <a:p>
            <a:pPr algn="ctr">
              <a:lnSpc>
                <a:spcPct val="100000"/>
              </a:lnSpc>
              <a:spcBef>
                <a:spcPts val="1200"/>
              </a:spcBef>
              <a:buSzPct val="100000"/>
            </a:pPr>
            <a:r>
              <a:rPr lang="en-US" sz="2800" dirty="0">
                <a:solidFill>
                  <a:schemeClr val="tx2"/>
                </a:solidFill>
              </a:rPr>
              <a:t>Start</a:t>
            </a:r>
            <a:endParaRPr lang="en-US" sz="1800" dirty="0">
              <a:solidFill>
                <a:schemeClr val="tx2"/>
              </a:solidFill>
            </a:endParaRPr>
          </a:p>
        </p:txBody>
      </p:sp>
    </p:spTree>
    <p:extLst>
      <p:ext uri="{BB962C8B-B14F-4D97-AF65-F5344CB8AC3E}">
        <p14:creationId xmlns:p14="http://schemas.microsoft.com/office/powerpoint/2010/main" val="2257635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Rectangle 25">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a:extLst>
              <a:ext uri="{FF2B5EF4-FFF2-40B4-BE49-F238E27FC236}">
                <a16:creationId xmlns:a16="http://schemas.microsoft.com/office/drawing/2014/main" id="{F806FBFA-8F8F-834F-9562-3E4670E9166E}"/>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Steps of BDD</a:t>
            </a:r>
            <a:br>
              <a:rPr lang="en-US" sz="4000">
                <a:solidFill>
                  <a:srgbClr val="FFFFFF"/>
                </a:solidFill>
              </a:rPr>
            </a:br>
            <a:r>
              <a:rPr lang="en-US" sz="4000" b="1">
                <a:solidFill>
                  <a:srgbClr val="FFFFFF"/>
                </a:solidFill>
                <a:latin typeface="+mn-lt"/>
              </a:rPr>
              <a:t>Step 1: Discover the scope of the behavior – three amigos</a:t>
            </a:r>
          </a:p>
        </p:txBody>
      </p:sp>
      <p:sp>
        <p:nvSpPr>
          <p:cNvPr id="4" name="Content Placeholder 3">
            <a:extLst>
              <a:ext uri="{FF2B5EF4-FFF2-40B4-BE49-F238E27FC236}">
                <a16:creationId xmlns:a16="http://schemas.microsoft.com/office/drawing/2014/main" id="{8AB1C753-4C8B-4FEE-90B8-D84C2E6C166B}"/>
              </a:ext>
            </a:extLst>
          </p:cNvPr>
          <p:cNvSpPr>
            <a:spLocks noGrp="1"/>
          </p:cNvSpPr>
          <p:nvPr>
            <p:ph idx="1"/>
          </p:nvPr>
        </p:nvSpPr>
        <p:spPr>
          <a:xfrm>
            <a:off x="4810259" y="649480"/>
            <a:ext cx="6555347" cy="5546047"/>
          </a:xfrm>
        </p:spPr>
        <p:txBody>
          <a:bodyPr anchor="ctr">
            <a:normAutofit/>
          </a:bodyPr>
          <a:lstStyle/>
          <a:p>
            <a:r>
              <a:rPr lang="en-US" sz="2000"/>
              <a:t>Work with businesses to discuss a desired functionality/idea or feature.</a:t>
            </a:r>
          </a:p>
          <a:p>
            <a:r>
              <a:rPr lang="en-US" sz="2000"/>
              <a:t>During </a:t>
            </a:r>
            <a:r>
              <a:rPr lang="en-US" sz="2000" b="1"/>
              <a:t>three amigos</a:t>
            </a:r>
            <a:r>
              <a:rPr lang="en-US" sz="2000"/>
              <a:t>, the team uses concrete examples to ensure that they have a shared understanding of the functionality they're about to develop.</a:t>
            </a:r>
          </a:p>
          <a:p>
            <a:endParaRPr lang="en-US" sz="2000"/>
          </a:p>
          <a:p>
            <a:pPr marL="0" indent="0">
              <a:buNone/>
            </a:pPr>
            <a:r>
              <a:rPr lang="en-US" sz="2000"/>
              <a:t>Example: </a:t>
            </a:r>
          </a:p>
          <a:p>
            <a:r>
              <a:rPr lang="en-US" sz="2000" b="1"/>
              <a:t>Business owner </a:t>
            </a:r>
            <a:r>
              <a:rPr lang="en-US" sz="2000"/>
              <a:t>of a new bank wants customer to withdraw specific amount from a saving account</a:t>
            </a:r>
          </a:p>
          <a:p>
            <a:r>
              <a:rPr lang="en-US" sz="2000" b="1"/>
              <a:t>Developer’s perspective </a:t>
            </a:r>
            <a:r>
              <a:rPr lang="en-US" sz="2000"/>
              <a:t>:  remainingBalance = currentBalance – withdrawalAmount;</a:t>
            </a:r>
          </a:p>
          <a:p>
            <a:r>
              <a:rPr lang="en-US" sz="2000" b="1"/>
              <a:t>Tester’s perspective</a:t>
            </a:r>
            <a:r>
              <a:rPr lang="en-US" sz="2000"/>
              <a:t>: What if currentBalance is zero OR account holder enters negative withdrawal amount OR accountNumber is wrong.</a:t>
            </a:r>
          </a:p>
          <a:p>
            <a:endParaRPr lang="en-US" sz="2000"/>
          </a:p>
        </p:txBody>
      </p:sp>
      <p:sp>
        <p:nvSpPr>
          <p:cNvPr id="2" name="Slide Number">
            <a:extLst>
              <a:ext uri="{FF2B5EF4-FFF2-40B4-BE49-F238E27FC236}">
                <a16:creationId xmlns:a16="http://schemas.microsoft.com/office/drawing/2014/main" id="{8F0A4A77-CDE6-F349-812D-A5F930E2BBFC}"/>
              </a:ext>
            </a:extLst>
          </p:cNvPr>
          <p:cNvSpPr>
            <a:spLocks noGrp="1"/>
          </p:cNvSpPr>
          <p:nvPr>
            <p:ph type="sldNum" sz="quarter" idx="10"/>
          </p:nvPr>
        </p:nvSpPr>
        <p:spPr>
          <a:xfrm>
            <a:off x="11704320" y="6455664"/>
            <a:ext cx="448056" cy="365125"/>
          </a:xfrm>
        </p:spPr>
        <p:txBody>
          <a:bodyPr>
            <a:normAutofit/>
          </a:bodyPr>
          <a:lstStyle/>
          <a:p>
            <a:pPr>
              <a:spcAft>
                <a:spcPts val="600"/>
              </a:spcAft>
            </a:pPr>
            <a:fld id="{000F85C7-EC28-5C4D-9577-C5634B07539F}" type="slidenum">
              <a:rPr lang="en-US" sz="1100">
                <a:solidFill>
                  <a:schemeClr val="tx1">
                    <a:lumMod val="50000"/>
                    <a:lumOff val="50000"/>
                  </a:schemeClr>
                </a:solidFill>
              </a:rPr>
              <a:pPr>
                <a:spcAft>
                  <a:spcPts val="600"/>
                </a:spcAft>
              </a:pPr>
              <a:t>28</a:t>
            </a:fld>
            <a:endParaRPr lang="en-US" sz="1100">
              <a:solidFill>
                <a:schemeClr val="tx1">
                  <a:lumMod val="50000"/>
                  <a:lumOff val="50000"/>
                </a:schemeClr>
              </a:solidFill>
            </a:endParaRPr>
          </a:p>
        </p:txBody>
      </p:sp>
      <p:sp>
        <p:nvSpPr>
          <p:cNvPr id="9" name="Content Placeholder 1">
            <a:extLst>
              <a:ext uri="{FF2B5EF4-FFF2-40B4-BE49-F238E27FC236}">
                <a16:creationId xmlns:a16="http://schemas.microsoft.com/office/drawing/2014/main" id="{80014192-9A58-430E-84FC-50E5625E1261}"/>
              </a:ext>
            </a:extLst>
          </p:cNvPr>
          <p:cNvSpPr txBox="1">
            <a:spLocks/>
          </p:cNvSpPr>
          <p:nvPr/>
        </p:nvSpPr>
        <p:spPr>
          <a:xfrm>
            <a:off x="457199" y="3826823"/>
            <a:ext cx="11277600" cy="2116776"/>
          </a:xfrm>
          <a:prstGeom prst="rect">
            <a:avLst/>
          </a:prstGeom>
        </p:spPr>
        <p:txBody>
          <a:bodyPr vert="horz" lIns="0" tIns="0" rIns="0" bIns="0" spcCol="457200" rtlCol="0">
            <a:noAutofit/>
          </a:bodyPr>
          <a:lstStyle>
            <a:lvl1pPr marL="228600" indent="-228600" algn="l" defTabSz="914400" rtl="0" eaLnBrk="1" latinLnBrk="0" hangingPunct="1">
              <a:lnSpc>
                <a:spcPct val="100000"/>
              </a:lnSpc>
              <a:spcBef>
                <a:spcPts val="1200"/>
              </a:spcBef>
              <a:spcAft>
                <a:spcPts val="0"/>
              </a:spcAft>
              <a:buFont typeface="Wells Fargo Sans" panose="020B0503020203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3pPr>
            <a:lvl4pPr marL="914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4pPr>
            <a:lvl5pPr marL="11430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5pPr>
            <a:lvl6pPr marL="13716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6pPr>
            <a:lvl7pPr marL="1600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7pPr>
            <a:lvl8pPr marL="1828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8pPr>
            <a:lvl9pPr marL="2057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9pPr>
          </a:lstStyle>
          <a:p>
            <a:pPr marL="0" indent="0">
              <a:buFont typeface="Wells Fargo Sans" panose="020B0503020203020204" pitchFamily="34" charset="0"/>
              <a:buNone/>
            </a:pPr>
            <a:endParaRPr lang="en-US" dirty="0">
              <a:solidFill>
                <a:srgbClr val="141414"/>
              </a:solidFill>
              <a:cs typeface="Arial" panose="020B0604020202020204" pitchFamily="34" charset="0"/>
            </a:endParaRPr>
          </a:p>
        </p:txBody>
      </p:sp>
    </p:spTree>
    <p:extLst>
      <p:ext uri="{BB962C8B-B14F-4D97-AF65-F5344CB8AC3E}">
        <p14:creationId xmlns:p14="http://schemas.microsoft.com/office/powerpoint/2010/main" val="2713969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Rectangle 25">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a:extLst>
              <a:ext uri="{FF2B5EF4-FFF2-40B4-BE49-F238E27FC236}">
                <a16:creationId xmlns:a16="http://schemas.microsoft.com/office/drawing/2014/main" id="{F806FBFA-8F8F-834F-9562-3E4670E9166E}"/>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Steps of BDD</a:t>
            </a:r>
            <a:br>
              <a:rPr lang="en-US" sz="4000">
                <a:solidFill>
                  <a:srgbClr val="FFFFFF"/>
                </a:solidFill>
              </a:rPr>
            </a:br>
            <a:r>
              <a:rPr lang="en-US" sz="4000" b="1">
                <a:solidFill>
                  <a:srgbClr val="FFFFFF"/>
                </a:solidFill>
                <a:latin typeface="+mn-lt"/>
              </a:rPr>
              <a:t>Step 2: Define behavior in feature file using Gherkin format </a:t>
            </a:r>
          </a:p>
        </p:txBody>
      </p:sp>
      <p:sp>
        <p:nvSpPr>
          <p:cNvPr id="4" name="Content Placeholder 3">
            <a:extLst>
              <a:ext uri="{FF2B5EF4-FFF2-40B4-BE49-F238E27FC236}">
                <a16:creationId xmlns:a16="http://schemas.microsoft.com/office/drawing/2014/main" id="{81DE7CAF-B4B6-4206-92AF-C4808EB2E2B7}"/>
              </a:ext>
            </a:extLst>
          </p:cNvPr>
          <p:cNvSpPr>
            <a:spLocks noGrp="1"/>
          </p:cNvSpPr>
          <p:nvPr>
            <p:ph idx="1"/>
          </p:nvPr>
        </p:nvSpPr>
        <p:spPr>
          <a:xfrm>
            <a:off x="4810259" y="649480"/>
            <a:ext cx="6555347" cy="5546047"/>
          </a:xfrm>
        </p:spPr>
        <p:txBody>
          <a:bodyPr anchor="ctr">
            <a:normAutofit/>
          </a:bodyPr>
          <a:lstStyle/>
          <a:p>
            <a:r>
              <a:rPr lang="en-US" sz="2000"/>
              <a:t>Concrete examples discussed during meetings are formulated into Gherkin scenarios.</a:t>
            </a:r>
          </a:p>
          <a:p>
            <a:r>
              <a:rPr lang="en-US" sz="2000"/>
              <a:t>Each scenario is an example.</a:t>
            </a:r>
          </a:p>
          <a:p>
            <a:r>
              <a:rPr lang="en-US" sz="2000"/>
              <a:t>While writing the scenario, focus on the observable, testable behavior of the system.</a:t>
            </a:r>
          </a:p>
          <a:p>
            <a:r>
              <a:rPr lang="en-US" sz="2000"/>
              <a:t>Each line in a scenario that begins with one of the Given / When / Then keywords is called a </a:t>
            </a:r>
            <a:r>
              <a:rPr lang="en-US" sz="2000" b="1"/>
              <a:t>step.</a:t>
            </a:r>
          </a:p>
          <a:p>
            <a:pPr marL="0" indent="0">
              <a:buNone/>
            </a:pPr>
            <a:r>
              <a:rPr lang="en-US" sz="2000"/>
              <a:t>Example:</a:t>
            </a:r>
          </a:p>
          <a:p>
            <a:pPr marL="0" indent="0">
              <a:buNone/>
            </a:pPr>
            <a:r>
              <a:rPr lang="en-US" sz="2000" b="1"/>
              <a:t>Feature</a:t>
            </a:r>
            <a:r>
              <a:rPr lang="en-US" sz="2000"/>
              <a:t>: Withdraw money </a:t>
            </a:r>
          </a:p>
          <a:p>
            <a:pPr marL="0" indent="0">
              <a:buNone/>
            </a:pPr>
            <a:r>
              <a:rPr lang="en-US" sz="2000" b="1"/>
              <a:t>Scenario</a:t>
            </a:r>
            <a:r>
              <a:rPr lang="en-US" sz="2000"/>
              <a:t>:  Enough balance in account</a:t>
            </a:r>
          </a:p>
          <a:p>
            <a:pPr lvl="1"/>
            <a:r>
              <a:rPr lang="en-US" sz="2000" b="1"/>
              <a:t>Given</a:t>
            </a:r>
            <a:r>
              <a:rPr lang="en-US" sz="2000"/>
              <a:t> there is enough money in customer account</a:t>
            </a:r>
          </a:p>
          <a:p>
            <a:pPr lvl="1"/>
            <a:r>
              <a:rPr lang="en-US" sz="2000" b="1"/>
              <a:t>When</a:t>
            </a:r>
            <a:r>
              <a:rPr lang="en-US" sz="2000"/>
              <a:t> customer makes withdrawal</a:t>
            </a:r>
          </a:p>
          <a:p>
            <a:pPr lvl="1"/>
            <a:r>
              <a:rPr lang="en-US" sz="2000" b="1"/>
              <a:t>Then</a:t>
            </a:r>
            <a:r>
              <a:rPr lang="en-US" sz="2000"/>
              <a:t> customer gets expected amount</a:t>
            </a:r>
          </a:p>
          <a:p>
            <a:pPr lvl="1"/>
            <a:r>
              <a:rPr lang="en-US" sz="2000" b="1"/>
              <a:t>And</a:t>
            </a:r>
            <a:r>
              <a:rPr lang="en-US" sz="2000"/>
              <a:t> balance is updated in account</a:t>
            </a:r>
          </a:p>
          <a:p>
            <a:endParaRPr lang="en-US" sz="2000"/>
          </a:p>
        </p:txBody>
      </p:sp>
      <p:sp>
        <p:nvSpPr>
          <p:cNvPr id="2" name="Slide Number">
            <a:extLst>
              <a:ext uri="{FF2B5EF4-FFF2-40B4-BE49-F238E27FC236}">
                <a16:creationId xmlns:a16="http://schemas.microsoft.com/office/drawing/2014/main" id="{8F0A4A77-CDE6-F349-812D-A5F930E2BBFC}"/>
              </a:ext>
            </a:extLst>
          </p:cNvPr>
          <p:cNvSpPr>
            <a:spLocks noGrp="1"/>
          </p:cNvSpPr>
          <p:nvPr>
            <p:ph type="sldNum" sz="quarter" idx="12"/>
          </p:nvPr>
        </p:nvSpPr>
        <p:spPr>
          <a:xfrm>
            <a:off x="11704320" y="6455664"/>
            <a:ext cx="448056" cy="365125"/>
          </a:xfrm>
        </p:spPr>
        <p:txBody>
          <a:bodyPr>
            <a:normAutofit/>
          </a:bodyPr>
          <a:lstStyle/>
          <a:p>
            <a:pPr>
              <a:spcAft>
                <a:spcPts val="600"/>
              </a:spcAft>
            </a:pPr>
            <a:fld id="{000F85C7-EC28-5C4D-9577-C5634B07539F}" type="slidenum">
              <a:rPr lang="en-US" sz="1100">
                <a:solidFill>
                  <a:schemeClr val="tx1">
                    <a:lumMod val="50000"/>
                    <a:lumOff val="50000"/>
                  </a:schemeClr>
                </a:solidFill>
              </a:rPr>
              <a:pPr>
                <a:spcAft>
                  <a:spcPts val="600"/>
                </a:spcAft>
              </a:pPr>
              <a:t>29</a:t>
            </a:fld>
            <a:endParaRPr lang="en-US" sz="1100">
              <a:solidFill>
                <a:schemeClr val="tx1">
                  <a:lumMod val="50000"/>
                  <a:lumOff val="50000"/>
                </a:schemeClr>
              </a:solidFill>
            </a:endParaRPr>
          </a:p>
        </p:txBody>
      </p:sp>
      <p:sp>
        <p:nvSpPr>
          <p:cNvPr id="9" name="Content Placeholder 1">
            <a:extLst>
              <a:ext uri="{FF2B5EF4-FFF2-40B4-BE49-F238E27FC236}">
                <a16:creationId xmlns:a16="http://schemas.microsoft.com/office/drawing/2014/main" id="{80014192-9A58-430E-84FC-50E5625E1261}"/>
              </a:ext>
            </a:extLst>
          </p:cNvPr>
          <p:cNvSpPr txBox="1">
            <a:spLocks/>
          </p:cNvSpPr>
          <p:nvPr/>
        </p:nvSpPr>
        <p:spPr>
          <a:xfrm>
            <a:off x="457199" y="3826823"/>
            <a:ext cx="11277600" cy="2116776"/>
          </a:xfrm>
          <a:prstGeom prst="rect">
            <a:avLst/>
          </a:prstGeom>
        </p:spPr>
        <p:txBody>
          <a:bodyPr vert="horz" lIns="0" tIns="0" rIns="0" bIns="0" spcCol="457200" rtlCol="0">
            <a:noAutofit/>
          </a:bodyPr>
          <a:lstStyle>
            <a:lvl1pPr marL="228600" indent="-228600" algn="l" defTabSz="914400" rtl="0" eaLnBrk="1" latinLnBrk="0" hangingPunct="1">
              <a:lnSpc>
                <a:spcPct val="100000"/>
              </a:lnSpc>
              <a:spcBef>
                <a:spcPts val="1200"/>
              </a:spcBef>
              <a:spcAft>
                <a:spcPts val="0"/>
              </a:spcAft>
              <a:buFont typeface="Wells Fargo Sans" panose="020B0503020203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3pPr>
            <a:lvl4pPr marL="914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4pPr>
            <a:lvl5pPr marL="11430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5pPr>
            <a:lvl6pPr marL="13716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6pPr>
            <a:lvl7pPr marL="1600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7pPr>
            <a:lvl8pPr marL="1828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8pPr>
            <a:lvl9pPr marL="2057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9pPr>
          </a:lstStyle>
          <a:p>
            <a:pPr marL="0" indent="0">
              <a:buFont typeface="Wells Fargo Sans" panose="020B0503020203020204" pitchFamily="34" charset="0"/>
              <a:buNone/>
            </a:pPr>
            <a:endParaRPr lang="en-US" dirty="0">
              <a:solidFill>
                <a:srgbClr val="141414"/>
              </a:solidFill>
              <a:cs typeface="Arial" panose="020B0604020202020204" pitchFamily="34" charset="0"/>
            </a:endParaRPr>
          </a:p>
        </p:txBody>
      </p:sp>
    </p:spTree>
    <p:extLst>
      <p:ext uri="{BB962C8B-B14F-4D97-AF65-F5344CB8AC3E}">
        <p14:creationId xmlns:p14="http://schemas.microsoft.com/office/powerpoint/2010/main" val="2701332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a:extLst>
              <a:ext uri="{FF2B5EF4-FFF2-40B4-BE49-F238E27FC236}">
                <a16:creationId xmlns:a16="http://schemas.microsoft.com/office/drawing/2014/main" id="{73A2788C-08ED-4B56-A0AE-CB331F6C0F75}"/>
              </a:ext>
            </a:extLst>
          </p:cNvPr>
          <p:cNvSpPr txBox="1">
            <a:spLocks/>
          </p:cNvSpPr>
          <p:nvPr/>
        </p:nvSpPr>
        <p:spPr>
          <a:xfrm>
            <a:off x="457200" y="457200"/>
            <a:ext cx="11277600" cy="503853"/>
          </a:xfrm>
          <a:prstGeom prst="rect">
            <a:avLst/>
          </a:prstGeom>
        </p:spPr>
        <p:txBody>
          <a:bodyPr vert="horz" lIns="91440" tIns="45720" rIns="91440" bIns="45720" rtlCol="0" anchor="b">
            <a:normAutofit fontScale="4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t>BDD defined</a:t>
            </a:r>
            <a:br>
              <a:rPr lang="en-US"/>
            </a:br>
            <a:endParaRPr lang="en-US" sz="1800">
              <a:latin typeface="Wells Fargo Sans SemiBold"/>
            </a:endParaRPr>
          </a:p>
        </p:txBody>
      </p:sp>
      <p:sp>
        <p:nvSpPr>
          <p:cNvPr id="5" name="Content Placeholder 1">
            <a:extLst>
              <a:ext uri="{FF2B5EF4-FFF2-40B4-BE49-F238E27FC236}">
                <a16:creationId xmlns:a16="http://schemas.microsoft.com/office/drawing/2014/main" id="{29034EA4-DF87-475B-B89E-43BB81BC77C9}"/>
              </a:ext>
            </a:extLst>
          </p:cNvPr>
          <p:cNvSpPr txBox="1">
            <a:spLocks/>
          </p:cNvSpPr>
          <p:nvPr/>
        </p:nvSpPr>
        <p:spPr>
          <a:xfrm>
            <a:off x="457200" y="3164840"/>
            <a:ext cx="11277600" cy="2393302"/>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defTabSz="912130">
              <a:lnSpc>
                <a:spcPct val="110000"/>
              </a:lnSpc>
              <a:buFont typeface="Arial" panose="020B0604020202020204" pitchFamily="34" charset="0"/>
              <a:buChar char="•"/>
              <a:defRPr/>
            </a:pPr>
            <a:r>
              <a:rPr lang="en-US">
                <a:solidFill>
                  <a:srgbClr val="141414"/>
                </a:solidFill>
                <a:cs typeface="Arial" pitchFamily="34" charset="0"/>
              </a:rPr>
              <a:t>Behaviors and expected outcomes are expressed in plain text.</a:t>
            </a:r>
          </a:p>
          <a:p>
            <a:pPr marL="342900" indent="-342900" algn="l" defTabSz="912130">
              <a:lnSpc>
                <a:spcPct val="110000"/>
              </a:lnSpc>
              <a:buFont typeface="Arial" panose="020B0604020202020204" pitchFamily="34" charset="0"/>
              <a:buChar char="•"/>
              <a:defRPr/>
            </a:pPr>
            <a:r>
              <a:rPr lang="en-US">
                <a:solidFill>
                  <a:srgbClr val="141414"/>
                </a:solidFill>
                <a:cs typeface="Arial" pitchFamily="34" charset="0"/>
              </a:rPr>
              <a:t>BDD provides a common language based on simple, structured sentences expressed in English.</a:t>
            </a:r>
          </a:p>
          <a:p>
            <a:pPr marL="342900" indent="-342900" algn="l" defTabSz="912130">
              <a:lnSpc>
                <a:spcPct val="110000"/>
              </a:lnSpc>
              <a:buFont typeface="Arial" panose="020B0604020202020204" pitchFamily="34" charset="0"/>
              <a:buChar char="•"/>
              <a:defRPr/>
            </a:pPr>
            <a:r>
              <a:rPr lang="en-US">
                <a:solidFill>
                  <a:srgbClr val="141414"/>
                </a:solidFill>
                <a:cs typeface="Arial" pitchFamily="34" charset="0"/>
              </a:rPr>
              <a:t>In BDD, businesses, developers and testers come together to explore, discover and agree using concrete examples.</a:t>
            </a:r>
          </a:p>
          <a:p>
            <a:pPr marL="342900" indent="-342900" algn="l" defTabSz="912130">
              <a:lnSpc>
                <a:spcPct val="110000"/>
              </a:lnSpc>
              <a:buFont typeface="Arial" panose="020B0604020202020204" pitchFamily="34" charset="0"/>
              <a:buChar char="•"/>
              <a:defRPr/>
            </a:pPr>
            <a:r>
              <a:rPr lang="en-US">
                <a:solidFill>
                  <a:srgbClr val="141414"/>
                </a:solidFill>
                <a:cs typeface="Arial" pitchFamily="34" charset="0"/>
              </a:rPr>
              <a:t>BDD is an agile way of working to help teams succeed in delivering value.</a:t>
            </a:r>
          </a:p>
          <a:p>
            <a:pPr marL="342900" indent="-342900" algn="l" defTabSz="912130">
              <a:lnSpc>
                <a:spcPct val="110000"/>
              </a:lnSpc>
              <a:buFont typeface="Arial" panose="020B0604020202020204" pitchFamily="34" charset="0"/>
              <a:buChar char="•"/>
              <a:defRPr/>
            </a:pPr>
            <a:r>
              <a:rPr lang="en-US">
                <a:solidFill>
                  <a:srgbClr val="141414"/>
                </a:solidFill>
                <a:cs typeface="Arial" pitchFamily="34" charset="0"/>
              </a:rPr>
              <a:t>Built on the concept of Test-Driven Development (TDD).</a:t>
            </a:r>
          </a:p>
        </p:txBody>
      </p:sp>
      <p:graphicFrame>
        <p:nvGraphicFramePr>
          <p:cNvPr id="6" name="Content Placeholder 1">
            <a:extLst>
              <a:ext uri="{FF2B5EF4-FFF2-40B4-BE49-F238E27FC236}">
                <a16:creationId xmlns:a16="http://schemas.microsoft.com/office/drawing/2014/main" id="{440B8CBC-F9CA-49FF-BB6B-4501F236D1B5}"/>
              </a:ext>
            </a:extLst>
          </p:cNvPr>
          <p:cNvGraphicFramePr>
            <a:graphicFrameLocks/>
          </p:cNvGraphicFramePr>
          <p:nvPr/>
        </p:nvGraphicFramePr>
        <p:xfrm>
          <a:off x="457200" y="1600200"/>
          <a:ext cx="11240214" cy="1437725"/>
        </p:xfrm>
        <a:graphic>
          <a:graphicData uri="http://schemas.openxmlformats.org/drawingml/2006/table">
            <a:tbl>
              <a:tblPr>
                <a:tableStyleId>{2D5ABB26-0587-4C30-8999-92F81FD0307C}</a:tableStyleId>
              </a:tblPr>
              <a:tblGrid>
                <a:gridCol w="11240214">
                  <a:extLst>
                    <a:ext uri="{9D8B030D-6E8A-4147-A177-3AD203B41FA5}">
                      <a16:colId xmlns:a16="http://schemas.microsoft.com/office/drawing/2014/main" val="3186509856"/>
                    </a:ext>
                  </a:extLst>
                </a:gridCol>
              </a:tblGrid>
              <a:tr h="1437725">
                <a:tc>
                  <a:txBody>
                    <a:bodyPr/>
                    <a:lstStyle/>
                    <a:p>
                      <a:pPr marL="0" marR="0" lvl="0" indent="0" algn="l" defTabSz="914400" rtl="0" eaLnBrk="1" fontAlgn="auto" latinLnBrk="0" hangingPunct="1">
                        <a:lnSpc>
                          <a:spcPct val="90000"/>
                        </a:lnSpc>
                        <a:spcBef>
                          <a:spcPts val="0"/>
                        </a:spcBef>
                        <a:spcAft>
                          <a:spcPts val="1200"/>
                        </a:spcAft>
                        <a:buClrTx/>
                        <a:buSzTx/>
                        <a:buFontTx/>
                        <a:buNone/>
                        <a:tabLst/>
                        <a:defRPr/>
                      </a:pPr>
                      <a:r>
                        <a:rPr lang="en-US" sz="2000" b="1" i="1" dirty="0">
                          <a:solidFill>
                            <a:schemeClr val="tx2"/>
                          </a:solidFill>
                          <a:latin typeface="+mn-lt"/>
                        </a:rPr>
                        <a:t>In Software Engineering:</a:t>
                      </a:r>
                      <a:endParaRPr lang="en-US" sz="1800" b="1" i="1" dirty="0">
                        <a:solidFill>
                          <a:schemeClr val="tx2"/>
                        </a:solidFill>
                        <a:latin typeface="+mn-lt"/>
                      </a:endParaRPr>
                    </a:p>
                    <a:p>
                      <a:pPr marL="0" marR="0" lvl="0" indent="0" algn="l" defTabSz="914400" rtl="0" eaLnBrk="1" fontAlgn="auto" latinLnBrk="0" hangingPunct="1">
                        <a:lnSpc>
                          <a:spcPct val="90000"/>
                        </a:lnSpc>
                        <a:spcBef>
                          <a:spcPts val="0"/>
                        </a:spcBef>
                        <a:spcAft>
                          <a:spcPts val="0"/>
                        </a:spcAft>
                        <a:buClrTx/>
                        <a:buSzTx/>
                        <a:buFontTx/>
                        <a:buNone/>
                        <a:tabLst/>
                        <a:defRPr/>
                      </a:pPr>
                      <a:r>
                        <a:rPr lang="en-US" sz="1800" b="0" i="0" dirty="0">
                          <a:solidFill>
                            <a:schemeClr val="tx1"/>
                          </a:solidFill>
                          <a:latin typeface="+mn-lt"/>
                        </a:rPr>
                        <a:t>Behavior-driven development is an Agile software development process that encourages collaboration among developers, QA, and non-technical or business participants in a software project</a:t>
                      </a:r>
                    </a:p>
                  </a:txBody>
                  <a:tcPr marL="0" marR="0" marT="228600" marB="0">
                    <a:lnT w="19050" cap="flat" cmpd="sng" algn="ctr">
                      <a:solidFill>
                        <a:srgbClr val="FFD100"/>
                      </a:solidFill>
                      <a:prstDash val="solid"/>
                      <a:round/>
                      <a:headEnd type="none" w="med" len="med"/>
                      <a:tailEnd type="none" w="med" len="med"/>
                    </a:lnT>
                  </a:tcPr>
                </a:tc>
                <a:extLst>
                  <a:ext uri="{0D108BD9-81ED-4DB2-BD59-A6C34878D82A}">
                    <a16:rowId xmlns:a16="http://schemas.microsoft.com/office/drawing/2014/main" val="607378841"/>
                  </a:ext>
                </a:extLst>
              </a:tr>
            </a:tbl>
          </a:graphicData>
        </a:graphic>
      </p:graphicFrame>
    </p:spTree>
    <p:extLst>
      <p:ext uri="{BB962C8B-B14F-4D97-AF65-F5344CB8AC3E}">
        <p14:creationId xmlns:p14="http://schemas.microsoft.com/office/powerpoint/2010/main" val="6027437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Rectangle 25">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a:extLst>
              <a:ext uri="{FF2B5EF4-FFF2-40B4-BE49-F238E27FC236}">
                <a16:creationId xmlns:a16="http://schemas.microsoft.com/office/drawing/2014/main" id="{F806FBFA-8F8F-834F-9562-3E4670E9166E}"/>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Steps of BDD</a:t>
            </a:r>
            <a:br>
              <a:rPr lang="en-US" sz="4000">
                <a:solidFill>
                  <a:srgbClr val="FFFFFF"/>
                </a:solidFill>
              </a:rPr>
            </a:br>
            <a:r>
              <a:rPr lang="en-US" sz="4000" b="1">
                <a:solidFill>
                  <a:srgbClr val="FFFFFF"/>
                </a:solidFill>
                <a:latin typeface="+mn-lt"/>
              </a:rPr>
              <a:t>Step 3: Run feature and see if it fails</a:t>
            </a:r>
          </a:p>
        </p:txBody>
      </p:sp>
      <p:sp>
        <p:nvSpPr>
          <p:cNvPr id="4" name="Content Placeholder 3">
            <a:extLst>
              <a:ext uri="{FF2B5EF4-FFF2-40B4-BE49-F238E27FC236}">
                <a16:creationId xmlns:a16="http://schemas.microsoft.com/office/drawing/2014/main" id="{306EF52F-EE4D-4D6D-A9D1-1A9051FC4394}"/>
              </a:ext>
            </a:extLst>
          </p:cNvPr>
          <p:cNvSpPr>
            <a:spLocks noGrp="1"/>
          </p:cNvSpPr>
          <p:nvPr>
            <p:ph idx="1"/>
          </p:nvPr>
        </p:nvSpPr>
        <p:spPr>
          <a:xfrm>
            <a:off x="4810259" y="649480"/>
            <a:ext cx="6555347" cy="5546047"/>
          </a:xfrm>
        </p:spPr>
        <p:txBody>
          <a:bodyPr anchor="ctr">
            <a:normAutofit/>
          </a:bodyPr>
          <a:lstStyle/>
          <a:p>
            <a:r>
              <a:rPr lang="en-US" sz="1700"/>
              <a:t>When we run feature in step 2, we get alerted by the compiler to write a step definition.</a:t>
            </a:r>
          </a:p>
          <a:p>
            <a:r>
              <a:rPr lang="en-US" sz="1700"/>
              <a:t>If feature runs without any errors, that means it is already implemented and no further work is needed. This step catches duplicate code.</a:t>
            </a:r>
          </a:p>
          <a:p>
            <a:pPr marL="0" indent="0">
              <a:buNone/>
            </a:pPr>
            <a:r>
              <a:rPr lang="en-US" sz="1700"/>
              <a:t>Following snippet will be displayed:</a:t>
            </a:r>
          </a:p>
          <a:p>
            <a:pPr marL="0" indent="0">
              <a:buNone/>
            </a:pPr>
            <a:r>
              <a:rPr lang="en-US" sz="1700"/>
              <a:t>You can implement missing steps with the snippets below:</a:t>
            </a:r>
          </a:p>
          <a:p>
            <a:pPr marL="0" indent="0">
              <a:buNone/>
            </a:pPr>
            <a:r>
              <a:rPr lang="en-US" sz="1700"/>
              <a:t>@Given("^there is enough money in customer account$")</a:t>
            </a:r>
          </a:p>
          <a:p>
            <a:pPr marL="0" indent="0">
              <a:buNone/>
            </a:pPr>
            <a:r>
              <a:rPr lang="en-US" sz="1700"/>
              <a:t>public void there_is_enough_money_in_customer_account() {</a:t>
            </a:r>
          </a:p>
          <a:p>
            <a:pPr marL="0" indent="0">
              <a:buNone/>
            </a:pPr>
            <a:r>
              <a:rPr lang="en-US" sz="1700"/>
              <a:t>    // Express the Regexp above with the code you wish you had</a:t>
            </a:r>
          </a:p>
          <a:p>
            <a:pPr marL="0" indent="0">
              <a:buNone/>
            </a:pPr>
            <a:r>
              <a:rPr lang="en-US" sz="1700"/>
              <a:t>    throw new </a:t>
            </a:r>
            <a:r>
              <a:rPr lang="en-US" sz="1700" b="1"/>
              <a:t>PendingException</a:t>
            </a:r>
            <a:r>
              <a:rPr lang="en-US" sz="1700"/>
              <a:t>();</a:t>
            </a:r>
          </a:p>
          <a:p>
            <a:pPr marL="0" indent="0">
              <a:buNone/>
            </a:pPr>
            <a:r>
              <a:rPr lang="en-US" sz="1700"/>
              <a:t>}</a:t>
            </a:r>
          </a:p>
          <a:p>
            <a:r>
              <a:rPr lang="en-US" sz="1700"/>
              <a:t>The PendingException is a special type of exception provided by Cucumber to allow the development team to signal that automation for a step is a work in progress. It differentiates between steps that aren't finished yet and steps that are failing due to a defect in the system.</a:t>
            </a:r>
          </a:p>
          <a:p>
            <a:pPr marL="0" indent="0">
              <a:buNone/>
            </a:pPr>
            <a:endParaRPr lang="en-US" sz="1700"/>
          </a:p>
          <a:p>
            <a:endParaRPr lang="en-US" sz="1700"/>
          </a:p>
        </p:txBody>
      </p:sp>
      <p:sp>
        <p:nvSpPr>
          <p:cNvPr id="2" name="Slide Number">
            <a:extLst>
              <a:ext uri="{FF2B5EF4-FFF2-40B4-BE49-F238E27FC236}">
                <a16:creationId xmlns:a16="http://schemas.microsoft.com/office/drawing/2014/main" id="{8F0A4A77-CDE6-F349-812D-A5F930E2BBFC}"/>
              </a:ext>
            </a:extLst>
          </p:cNvPr>
          <p:cNvSpPr>
            <a:spLocks noGrp="1"/>
          </p:cNvSpPr>
          <p:nvPr>
            <p:ph type="sldNum" sz="quarter" idx="10"/>
          </p:nvPr>
        </p:nvSpPr>
        <p:spPr>
          <a:xfrm>
            <a:off x="11704320" y="6455664"/>
            <a:ext cx="448056" cy="365125"/>
          </a:xfrm>
        </p:spPr>
        <p:txBody>
          <a:bodyPr>
            <a:normAutofit/>
          </a:bodyPr>
          <a:lstStyle/>
          <a:p>
            <a:pPr>
              <a:spcAft>
                <a:spcPts val="600"/>
              </a:spcAft>
            </a:pPr>
            <a:fld id="{000F85C7-EC28-5C4D-9577-C5634B07539F}" type="slidenum">
              <a:rPr lang="en-US" sz="1100">
                <a:solidFill>
                  <a:schemeClr val="tx1">
                    <a:lumMod val="50000"/>
                    <a:lumOff val="50000"/>
                  </a:schemeClr>
                </a:solidFill>
              </a:rPr>
              <a:pPr>
                <a:spcAft>
                  <a:spcPts val="600"/>
                </a:spcAft>
              </a:pPr>
              <a:t>30</a:t>
            </a:fld>
            <a:endParaRPr lang="en-US" sz="1100">
              <a:solidFill>
                <a:schemeClr val="tx1">
                  <a:lumMod val="50000"/>
                  <a:lumOff val="50000"/>
                </a:schemeClr>
              </a:solidFill>
            </a:endParaRPr>
          </a:p>
        </p:txBody>
      </p:sp>
      <p:sp>
        <p:nvSpPr>
          <p:cNvPr id="9" name="Content Placeholder 1">
            <a:extLst>
              <a:ext uri="{FF2B5EF4-FFF2-40B4-BE49-F238E27FC236}">
                <a16:creationId xmlns:a16="http://schemas.microsoft.com/office/drawing/2014/main" id="{80014192-9A58-430E-84FC-50E5625E1261}"/>
              </a:ext>
            </a:extLst>
          </p:cNvPr>
          <p:cNvSpPr txBox="1">
            <a:spLocks/>
          </p:cNvSpPr>
          <p:nvPr/>
        </p:nvSpPr>
        <p:spPr>
          <a:xfrm>
            <a:off x="457199" y="3826823"/>
            <a:ext cx="11277600" cy="2116776"/>
          </a:xfrm>
          <a:prstGeom prst="rect">
            <a:avLst/>
          </a:prstGeom>
        </p:spPr>
        <p:txBody>
          <a:bodyPr vert="horz" lIns="0" tIns="0" rIns="0" bIns="0" spcCol="457200" rtlCol="0">
            <a:noAutofit/>
          </a:bodyPr>
          <a:lstStyle>
            <a:lvl1pPr marL="228600" indent="-228600" algn="l" defTabSz="914400" rtl="0" eaLnBrk="1" latinLnBrk="0" hangingPunct="1">
              <a:lnSpc>
                <a:spcPct val="100000"/>
              </a:lnSpc>
              <a:spcBef>
                <a:spcPts val="1200"/>
              </a:spcBef>
              <a:spcAft>
                <a:spcPts val="0"/>
              </a:spcAft>
              <a:buFont typeface="Wells Fargo Sans" panose="020B0503020203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3pPr>
            <a:lvl4pPr marL="914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4pPr>
            <a:lvl5pPr marL="11430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5pPr>
            <a:lvl6pPr marL="13716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6pPr>
            <a:lvl7pPr marL="1600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7pPr>
            <a:lvl8pPr marL="1828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8pPr>
            <a:lvl9pPr marL="2057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9pPr>
          </a:lstStyle>
          <a:p>
            <a:pPr marL="0" indent="0">
              <a:buFont typeface="Wells Fargo Sans" panose="020B0503020203020204" pitchFamily="34" charset="0"/>
              <a:buNone/>
            </a:pPr>
            <a:endParaRPr lang="en-US" dirty="0">
              <a:solidFill>
                <a:srgbClr val="141414"/>
              </a:solidFill>
              <a:cs typeface="Arial" panose="020B0604020202020204" pitchFamily="34" charset="0"/>
            </a:endParaRPr>
          </a:p>
        </p:txBody>
      </p:sp>
    </p:spTree>
    <p:extLst>
      <p:ext uri="{BB962C8B-B14F-4D97-AF65-F5344CB8AC3E}">
        <p14:creationId xmlns:p14="http://schemas.microsoft.com/office/powerpoint/2010/main" val="656879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Rectangle 2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a:extLst>
              <a:ext uri="{FF2B5EF4-FFF2-40B4-BE49-F238E27FC236}">
                <a16:creationId xmlns:a16="http://schemas.microsoft.com/office/drawing/2014/main" id="{F806FBFA-8F8F-834F-9562-3E4670E9166E}"/>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Steps of BDD</a:t>
            </a:r>
            <a:br>
              <a:rPr lang="en-US" sz="4000">
                <a:solidFill>
                  <a:srgbClr val="FFFFFF"/>
                </a:solidFill>
              </a:rPr>
            </a:br>
            <a:r>
              <a:rPr lang="en-US" sz="4000" b="1">
                <a:solidFill>
                  <a:srgbClr val="FFFFFF"/>
                </a:solidFill>
                <a:latin typeface="+mn-lt"/>
              </a:rPr>
              <a:t>Step 4: Create matching step definitions and make it run</a:t>
            </a:r>
          </a:p>
        </p:txBody>
      </p:sp>
      <p:sp>
        <p:nvSpPr>
          <p:cNvPr id="4" name="Content Placeholder 3">
            <a:extLst>
              <a:ext uri="{FF2B5EF4-FFF2-40B4-BE49-F238E27FC236}">
                <a16:creationId xmlns:a16="http://schemas.microsoft.com/office/drawing/2014/main" id="{B7A87022-B11B-4A2A-8099-F08C540B26B7}"/>
              </a:ext>
            </a:extLst>
          </p:cNvPr>
          <p:cNvSpPr>
            <a:spLocks noGrp="1"/>
          </p:cNvSpPr>
          <p:nvPr>
            <p:ph idx="1"/>
          </p:nvPr>
        </p:nvSpPr>
        <p:spPr>
          <a:xfrm>
            <a:off x="4810259" y="649480"/>
            <a:ext cx="6555347" cy="5546047"/>
          </a:xfrm>
        </p:spPr>
        <p:txBody>
          <a:bodyPr anchor="ctr">
            <a:normAutofit/>
          </a:bodyPr>
          <a:lstStyle/>
          <a:p>
            <a:r>
              <a:rPr lang="en-US" sz="2000"/>
              <a:t>We add code for new steps in step definition file. </a:t>
            </a:r>
          </a:p>
          <a:p>
            <a:r>
              <a:rPr lang="en-US" sz="2000"/>
              <a:t>Step definition should call the application to do whatever the Gherkin step describes.</a:t>
            </a:r>
          </a:p>
          <a:p>
            <a:r>
              <a:rPr lang="en-US" sz="2000"/>
              <a:t>Run the test and update the code if it fails. Make it pass.</a:t>
            </a:r>
          </a:p>
          <a:p>
            <a:r>
              <a:rPr lang="en-US" sz="2000"/>
              <a:t>Here we have an opportunity to do some software design. We can decide how to interact with application/system. </a:t>
            </a:r>
          </a:p>
          <a:p>
            <a:r>
              <a:rPr lang="en-US" sz="2000"/>
              <a:t>We can interact with system through the User Interface or by making a call to the programmer API directly.</a:t>
            </a:r>
          </a:p>
          <a:p>
            <a:r>
              <a:rPr lang="en-US" sz="2000"/>
              <a:t>We can do all of this without writing any implementation yet. We can mock/stub our responses.</a:t>
            </a:r>
          </a:p>
          <a:p>
            <a:r>
              <a:rPr lang="en-US" sz="2000"/>
              <a:t>This is known as </a:t>
            </a:r>
            <a:r>
              <a:rPr lang="en-US" sz="2000" b="1"/>
              <a:t>"outside-in" development:</a:t>
            </a:r>
            <a:r>
              <a:rPr lang="en-US" sz="2000"/>
              <a:t> it helps us to implement solution based on real needs.</a:t>
            </a:r>
          </a:p>
          <a:p>
            <a:r>
              <a:rPr lang="en-US" sz="2000"/>
              <a:t>This step is a programming language dependent step.</a:t>
            </a:r>
          </a:p>
          <a:p>
            <a:endParaRPr lang="en-US" sz="2000"/>
          </a:p>
        </p:txBody>
      </p:sp>
      <p:sp>
        <p:nvSpPr>
          <p:cNvPr id="2" name="Slide Number">
            <a:extLst>
              <a:ext uri="{FF2B5EF4-FFF2-40B4-BE49-F238E27FC236}">
                <a16:creationId xmlns:a16="http://schemas.microsoft.com/office/drawing/2014/main" id="{8F0A4A77-CDE6-F349-812D-A5F930E2BBFC}"/>
              </a:ext>
            </a:extLst>
          </p:cNvPr>
          <p:cNvSpPr>
            <a:spLocks noGrp="1"/>
          </p:cNvSpPr>
          <p:nvPr>
            <p:ph type="sldNum" sz="quarter" idx="10"/>
          </p:nvPr>
        </p:nvSpPr>
        <p:spPr>
          <a:xfrm>
            <a:off x="11704320" y="6455664"/>
            <a:ext cx="448056" cy="365125"/>
          </a:xfrm>
        </p:spPr>
        <p:txBody>
          <a:bodyPr>
            <a:normAutofit/>
          </a:bodyPr>
          <a:lstStyle/>
          <a:p>
            <a:pPr>
              <a:spcAft>
                <a:spcPts val="600"/>
              </a:spcAft>
            </a:pPr>
            <a:fld id="{000F85C7-EC28-5C4D-9577-C5634B07539F}" type="slidenum">
              <a:rPr lang="en-US" sz="1100">
                <a:solidFill>
                  <a:schemeClr val="tx1">
                    <a:lumMod val="50000"/>
                    <a:lumOff val="50000"/>
                  </a:schemeClr>
                </a:solidFill>
              </a:rPr>
              <a:pPr>
                <a:spcAft>
                  <a:spcPts val="600"/>
                </a:spcAft>
              </a:pPr>
              <a:t>31</a:t>
            </a:fld>
            <a:endParaRPr lang="en-US" sz="1100">
              <a:solidFill>
                <a:schemeClr val="tx1">
                  <a:lumMod val="50000"/>
                  <a:lumOff val="50000"/>
                </a:schemeClr>
              </a:solidFill>
            </a:endParaRPr>
          </a:p>
        </p:txBody>
      </p:sp>
      <p:sp>
        <p:nvSpPr>
          <p:cNvPr id="9" name="Content Placeholder 1">
            <a:extLst>
              <a:ext uri="{FF2B5EF4-FFF2-40B4-BE49-F238E27FC236}">
                <a16:creationId xmlns:a16="http://schemas.microsoft.com/office/drawing/2014/main" id="{80014192-9A58-430E-84FC-50E5625E1261}"/>
              </a:ext>
            </a:extLst>
          </p:cNvPr>
          <p:cNvSpPr txBox="1">
            <a:spLocks/>
          </p:cNvSpPr>
          <p:nvPr/>
        </p:nvSpPr>
        <p:spPr>
          <a:xfrm>
            <a:off x="457199" y="3826823"/>
            <a:ext cx="11277600" cy="2116776"/>
          </a:xfrm>
          <a:prstGeom prst="rect">
            <a:avLst/>
          </a:prstGeom>
        </p:spPr>
        <p:txBody>
          <a:bodyPr vert="horz" lIns="0" tIns="0" rIns="0" bIns="0" spcCol="457200" rtlCol="0">
            <a:noAutofit/>
          </a:bodyPr>
          <a:lstStyle>
            <a:lvl1pPr marL="228600" indent="-228600" algn="l" defTabSz="914400" rtl="0" eaLnBrk="1" latinLnBrk="0" hangingPunct="1">
              <a:lnSpc>
                <a:spcPct val="100000"/>
              </a:lnSpc>
              <a:spcBef>
                <a:spcPts val="1200"/>
              </a:spcBef>
              <a:spcAft>
                <a:spcPts val="0"/>
              </a:spcAft>
              <a:buFont typeface="Wells Fargo Sans" panose="020B0503020203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3pPr>
            <a:lvl4pPr marL="914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4pPr>
            <a:lvl5pPr marL="11430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5pPr>
            <a:lvl6pPr marL="13716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6pPr>
            <a:lvl7pPr marL="1600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7pPr>
            <a:lvl8pPr marL="1828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8pPr>
            <a:lvl9pPr marL="2057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9pPr>
          </a:lstStyle>
          <a:p>
            <a:pPr marL="0" indent="0">
              <a:buFont typeface="Wells Fargo Sans" panose="020B0503020203020204" pitchFamily="34" charset="0"/>
              <a:buNone/>
            </a:pPr>
            <a:endParaRPr lang="en-US" dirty="0">
              <a:solidFill>
                <a:srgbClr val="141414"/>
              </a:solidFill>
              <a:cs typeface="Arial" panose="020B0604020202020204" pitchFamily="34" charset="0"/>
            </a:endParaRPr>
          </a:p>
        </p:txBody>
      </p:sp>
      <p:sp>
        <p:nvSpPr>
          <p:cNvPr id="10" name="Content Placeholder 1">
            <a:extLst>
              <a:ext uri="{FF2B5EF4-FFF2-40B4-BE49-F238E27FC236}">
                <a16:creationId xmlns:a16="http://schemas.microsoft.com/office/drawing/2014/main" id="{B0FBF3F1-F3B1-4B91-8D45-9BA8F9579490}"/>
              </a:ext>
            </a:extLst>
          </p:cNvPr>
          <p:cNvSpPr txBox="1">
            <a:spLocks/>
          </p:cNvSpPr>
          <p:nvPr/>
        </p:nvSpPr>
        <p:spPr>
          <a:xfrm>
            <a:off x="457198" y="4610592"/>
            <a:ext cx="11277600" cy="2116775"/>
          </a:xfrm>
          <a:prstGeom prst="rect">
            <a:avLst/>
          </a:prstGeom>
        </p:spPr>
        <p:txBody>
          <a:bodyPr vert="horz" lIns="0" tIns="0" rIns="0" bIns="0" spcCol="457200" rtlCol="0">
            <a:noAutofit/>
          </a:bodyPr>
          <a:lstStyle>
            <a:lvl1pPr marL="228600" indent="-228600" algn="l" defTabSz="914400" rtl="0" eaLnBrk="1" latinLnBrk="0" hangingPunct="1">
              <a:lnSpc>
                <a:spcPct val="100000"/>
              </a:lnSpc>
              <a:spcBef>
                <a:spcPts val="1200"/>
              </a:spcBef>
              <a:spcAft>
                <a:spcPts val="0"/>
              </a:spcAft>
              <a:buFont typeface="Wells Fargo Sans" panose="020B0503020203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3pPr>
            <a:lvl4pPr marL="914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4pPr>
            <a:lvl5pPr marL="11430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5pPr>
            <a:lvl6pPr marL="13716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6pPr>
            <a:lvl7pPr marL="1600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7pPr>
            <a:lvl8pPr marL="1828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8pPr>
            <a:lvl9pPr marL="2057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9pPr>
          </a:lstStyle>
          <a:p>
            <a:pPr marL="0" indent="0">
              <a:buNone/>
            </a:pPr>
            <a:endParaRPr lang="en-US" b="1" dirty="0">
              <a:solidFill>
                <a:srgbClr val="141414"/>
              </a:solidFill>
              <a:cs typeface="Arial" panose="020B0604020202020204" pitchFamily="34" charset="0"/>
            </a:endParaRPr>
          </a:p>
        </p:txBody>
      </p:sp>
    </p:spTree>
    <p:extLst>
      <p:ext uri="{BB962C8B-B14F-4D97-AF65-F5344CB8AC3E}">
        <p14:creationId xmlns:p14="http://schemas.microsoft.com/office/powerpoint/2010/main" val="2851012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Rectangle 2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a:extLst>
              <a:ext uri="{FF2B5EF4-FFF2-40B4-BE49-F238E27FC236}">
                <a16:creationId xmlns:a16="http://schemas.microsoft.com/office/drawing/2014/main" id="{F806FBFA-8F8F-834F-9562-3E4670E9166E}"/>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Steps of BDD</a:t>
            </a:r>
            <a:br>
              <a:rPr lang="en-US" sz="4000">
                <a:solidFill>
                  <a:srgbClr val="FFFFFF"/>
                </a:solidFill>
              </a:rPr>
            </a:br>
            <a:r>
              <a:rPr lang="en-US" sz="4000" b="1">
                <a:solidFill>
                  <a:srgbClr val="FFFFFF"/>
                </a:solidFill>
                <a:latin typeface="Wells Fargo Sans SemiBold"/>
              </a:rPr>
              <a:t>Step 5: Repeat</a:t>
            </a:r>
          </a:p>
        </p:txBody>
      </p:sp>
      <p:sp>
        <p:nvSpPr>
          <p:cNvPr id="4" name="Content Placeholder 3">
            <a:extLst>
              <a:ext uri="{FF2B5EF4-FFF2-40B4-BE49-F238E27FC236}">
                <a16:creationId xmlns:a16="http://schemas.microsoft.com/office/drawing/2014/main" id="{43E21515-5A2E-482C-8A7A-84110E291476}"/>
              </a:ext>
            </a:extLst>
          </p:cNvPr>
          <p:cNvSpPr>
            <a:spLocks noGrp="1"/>
          </p:cNvSpPr>
          <p:nvPr>
            <p:ph idx="1"/>
          </p:nvPr>
        </p:nvSpPr>
        <p:spPr>
          <a:xfrm>
            <a:off x="4810259" y="649480"/>
            <a:ext cx="6555347" cy="5546047"/>
          </a:xfrm>
        </p:spPr>
        <p:txBody>
          <a:bodyPr anchor="ctr">
            <a:normAutofit/>
          </a:bodyPr>
          <a:lstStyle/>
          <a:p>
            <a:r>
              <a:rPr lang="en-US" sz="2000"/>
              <a:t>Repeat steps 2 to 4 for all scenarios of the feature.</a:t>
            </a:r>
          </a:p>
          <a:p>
            <a:r>
              <a:rPr lang="en-US" sz="2000"/>
              <a:t>This is the decision step.</a:t>
            </a:r>
          </a:p>
          <a:p>
            <a:r>
              <a:rPr lang="en-US" sz="2000"/>
              <a:t>Business analyst/PO/testers can provide more insights with more examples.</a:t>
            </a:r>
          </a:p>
          <a:p>
            <a:r>
              <a:rPr lang="en-US" sz="2000"/>
              <a:t>Consider all positive and error scenario and keep repeating until feature is implemented correctly.</a:t>
            </a:r>
          </a:p>
          <a:p>
            <a:pPr marL="0" indent="0">
              <a:buNone/>
            </a:pPr>
            <a:r>
              <a:rPr lang="en-US" sz="2000"/>
              <a:t>Example:</a:t>
            </a:r>
          </a:p>
          <a:p>
            <a:pPr marL="0" indent="0">
              <a:buNone/>
            </a:pPr>
            <a:r>
              <a:rPr lang="en-US" sz="2000" b="1"/>
              <a:t>Scenario</a:t>
            </a:r>
            <a:r>
              <a:rPr lang="en-US" sz="2000"/>
              <a:t>:  Low balance in account</a:t>
            </a:r>
          </a:p>
          <a:p>
            <a:pPr lvl="1"/>
            <a:r>
              <a:rPr lang="en-US" sz="2000" b="1"/>
              <a:t>Given</a:t>
            </a:r>
            <a:r>
              <a:rPr lang="en-US" sz="2000"/>
              <a:t> there is less money in customer account</a:t>
            </a:r>
          </a:p>
          <a:p>
            <a:pPr lvl="1"/>
            <a:r>
              <a:rPr lang="en-US" sz="2000" b="1"/>
              <a:t>When</a:t>
            </a:r>
            <a:r>
              <a:rPr lang="en-US" sz="2000"/>
              <a:t> customer make withdrawal</a:t>
            </a:r>
          </a:p>
          <a:p>
            <a:pPr lvl="1"/>
            <a:r>
              <a:rPr lang="en-US" sz="2000" b="1"/>
              <a:t>Then</a:t>
            </a:r>
            <a:r>
              <a:rPr lang="en-US" sz="2000"/>
              <a:t> customer gets an error</a:t>
            </a:r>
          </a:p>
          <a:p>
            <a:pPr lvl="1"/>
            <a:r>
              <a:rPr lang="en-US" sz="2000" b="1"/>
              <a:t>And</a:t>
            </a:r>
            <a:r>
              <a:rPr lang="en-US" sz="2000"/>
              <a:t> customer is informed about low balance</a:t>
            </a:r>
          </a:p>
          <a:p>
            <a:endParaRPr lang="en-US" sz="2000"/>
          </a:p>
        </p:txBody>
      </p:sp>
      <p:sp>
        <p:nvSpPr>
          <p:cNvPr id="2" name="Slide Number">
            <a:extLst>
              <a:ext uri="{FF2B5EF4-FFF2-40B4-BE49-F238E27FC236}">
                <a16:creationId xmlns:a16="http://schemas.microsoft.com/office/drawing/2014/main" id="{8F0A4A77-CDE6-F349-812D-A5F930E2BBFC}"/>
              </a:ext>
            </a:extLst>
          </p:cNvPr>
          <p:cNvSpPr>
            <a:spLocks noGrp="1"/>
          </p:cNvSpPr>
          <p:nvPr>
            <p:ph type="sldNum" sz="quarter" idx="10"/>
          </p:nvPr>
        </p:nvSpPr>
        <p:spPr>
          <a:xfrm>
            <a:off x="11704320" y="6455664"/>
            <a:ext cx="448056" cy="365125"/>
          </a:xfrm>
        </p:spPr>
        <p:txBody>
          <a:bodyPr>
            <a:normAutofit/>
          </a:bodyPr>
          <a:lstStyle/>
          <a:p>
            <a:pPr>
              <a:spcAft>
                <a:spcPts val="600"/>
              </a:spcAft>
            </a:pPr>
            <a:fld id="{000F85C7-EC28-5C4D-9577-C5634B07539F}" type="slidenum">
              <a:rPr lang="en-US" sz="1100">
                <a:solidFill>
                  <a:schemeClr val="tx1">
                    <a:lumMod val="50000"/>
                    <a:lumOff val="50000"/>
                  </a:schemeClr>
                </a:solidFill>
              </a:rPr>
              <a:pPr>
                <a:spcAft>
                  <a:spcPts val="600"/>
                </a:spcAft>
              </a:pPr>
              <a:t>32</a:t>
            </a:fld>
            <a:endParaRPr lang="en-US" sz="1100">
              <a:solidFill>
                <a:schemeClr val="tx1">
                  <a:lumMod val="50000"/>
                  <a:lumOff val="50000"/>
                </a:schemeClr>
              </a:solidFill>
            </a:endParaRPr>
          </a:p>
        </p:txBody>
      </p:sp>
      <p:sp>
        <p:nvSpPr>
          <p:cNvPr id="9" name="Content Placeholder 1">
            <a:extLst>
              <a:ext uri="{FF2B5EF4-FFF2-40B4-BE49-F238E27FC236}">
                <a16:creationId xmlns:a16="http://schemas.microsoft.com/office/drawing/2014/main" id="{80014192-9A58-430E-84FC-50E5625E1261}"/>
              </a:ext>
            </a:extLst>
          </p:cNvPr>
          <p:cNvSpPr txBox="1">
            <a:spLocks/>
          </p:cNvSpPr>
          <p:nvPr/>
        </p:nvSpPr>
        <p:spPr>
          <a:xfrm>
            <a:off x="457199" y="3826823"/>
            <a:ext cx="11277600" cy="2116776"/>
          </a:xfrm>
          <a:prstGeom prst="rect">
            <a:avLst/>
          </a:prstGeom>
        </p:spPr>
        <p:txBody>
          <a:bodyPr vert="horz" lIns="0" tIns="0" rIns="0" bIns="0" spcCol="457200" rtlCol="0">
            <a:noAutofit/>
          </a:bodyPr>
          <a:lstStyle>
            <a:lvl1pPr marL="228600" indent="-228600" algn="l" defTabSz="914400" rtl="0" eaLnBrk="1" latinLnBrk="0" hangingPunct="1">
              <a:lnSpc>
                <a:spcPct val="100000"/>
              </a:lnSpc>
              <a:spcBef>
                <a:spcPts val="1200"/>
              </a:spcBef>
              <a:spcAft>
                <a:spcPts val="0"/>
              </a:spcAft>
              <a:buFont typeface="Wells Fargo Sans" panose="020B0503020203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3pPr>
            <a:lvl4pPr marL="914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4pPr>
            <a:lvl5pPr marL="11430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5pPr>
            <a:lvl6pPr marL="13716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6pPr>
            <a:lvl7pPr marL="1600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7pPr>
            <a:lvl8pPr marL="1828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8pPr>
            <a:lvl9pPr marL="2057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9pPr>
          </a:lstStyle>
          <a:p>
            <a:pPr marL="0" indent="0">
              <a:buFont typeface="Wells Fargo Sans" panose="020B0503020203020204" pitchFamily="34" charset="0"/>
              <a:buNone/>
            </a:pPr>
            <a:endParaRPr lang="en-US" dirty="0">
              <a:solidFill>
                <a:srgbClr val="141414"/>
              </a:solidFill>
              <a:cs typeface="Arial" panose="020B0604020202020204" pitchFamily="34" charset="0"/>
            </a:endParaRPr>
          </a:p>
        </p:txBody>
      </p:sp>
      <p:sp>
        <p:nvSpPr>
          <p:cNvPr id="10" name="Content Placeholder 1">
            <a:extLst>
              <a:ext uri="{FF2B5EF4-FFF2-40B4-BE49-F238E27FC236}">
                <a16:creationId xmlns:a16="http://schemas.microsoft.com/office/drawing/2014/main" id="{B0FBF3F1-F3B1-4B91-8D45-9BA8F9579490}"/>
              </a:ext>
            </a:extLst>
          </p:cNvPr>
          <p:cNvSpPr txBox="1">
            <a:spLocks/>
          </p:cNvSpPr>
          <p:nvPr/>
        </p:nvSpPr>
        <p:spPr>
          <a:xfrm>
            <a:off x="457198" y="4610592"/>
            <a:ext cx="11277600" cy="2116775"/>
          </a:xfrm>
          <a:prstGeom prst="rect">
            <a:avLst/>
          </a:prstGeom>
        </p:spPr>
        <p:txBody>
          <a:bodyPr vert="horz" lIns="0" tIns="0" rIns="0" bIns="0" spcCol="457200" rtlCol="0">
            <a:noAutofit/>
          </a:bodyPr>
          <a:lstStyle>
            <a:lvl1pPr marL="228600" indent="-228600" algn="l" defTabSz="914400" rtl="0" eaLnBrk="1" latinLnBrk="0" hangingPunct="1">
              <a:lnSpc>
                <a:spcPct val="100000"/>
              </a:lnSpc>
              <a:spcBef>
                <a:spcPts val="1200"/>
              </a:spcBef>
              <a:spcAft>
                <a:spcPts val="0"/>
              </a:spcAft>
              <a:buFont typeface="Wells Fargo Sans" panose="020B0503020203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3pPr>
            <a:lvl4pPr marL="914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4pPr>
            <a:lvl5pPr marL="11430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5pPr>
            <a:lvl6pPr marL="13716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6pPr>
            <a:lvl7pPr marL="1600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7pPr>
            <a:lvl8pPr marL="1828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8pPr>
            <a:lvl9pPr marL="2057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9pPr>
          </a:lstStyle>
          <a:p>
            <a:pPr marL="0" indent="0">
              <a:buNone/>
            </a:pPr>
            <a:endParaRPr lang="en-US" b="1" dirty="0">
              <a:solidFill>
                <a:srgbClr val="141414"/>
              </a:solidFill>
              <a:cs typeface="Arial" panose="020B0604020202020204" pitchFamily="34" charset="0"/>
            </a:endParaRPr>
          </a:p>
        </p:txBody>
      </p:sp>
    </p:spTree>
    <p:extLst>
      <p:ext uri="{BB962C8B-B14F-4D97-AF65-F5344CB8AC3E}">
        <p14:creationId xmlns:p14="http://schemas.microsoft.com/office/powerpoint/2010/main" val="3682982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9">
            <a:extLst>
              <a:ext uri="{FF2B5EF4-FFF2-40B4-BE49-F238E27FC236}">
                <a16:creationId xmlns:a16="http://schemas.microsoft.com/office/drawing/2014/main" id="{257A24D3-4C2F-43D2-81D3-ABEAF977E70A}"/>
              </a:ext>
            </a:extLst>
          </p:cNvPr>
          <p:cNvSpPr txBox="1">
            <a:spLocks/>
          </p:cNvSpPr>
          <p:nvPr/>
        </p:nvSpPr>
        <p:spPr>
          <a:xfrm>
            <a:off x="4145763" y="5013793"/>
            <a:ext cx="702972" cy="195649"/>
          </a:xfrm>
          <a:prstGeom prst="rect">
            <a:avLst/>
          </a:prstGeom>
        </p:spPr>
        <p:txBody>
          <a:bodyPr vert="horz" wrap="square" lIns="0" tIns="34282" rIns="0" bIns="34282" numCol="1" anchor="ctr" anchorCtr="0" compatLnSpc="1">
            <a:prstTxWarp prst="textNoShape">
              <a:avLst/>
            </a:prstTxWarp>
            <a:noAutofit/>
          </a:bodyPr>
          <a:lstStyle>
            <a:defPPr>
              <a:defRPr lang="en-US"/>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17" fontAlgn="base">
              <a:spcBef>
                <a:spcPct val="0"/>
              </a:spcBef>
              <a:spcAft>
                <a:spcPct val="0"/>
              </a:spcAft>
              <a:defRPr/>
            </a:pPr>
            <a:r>
              <a:rPr lang="en-US">
                <a:solidFill>
                  <a:srgbClr val="FFFFFF"/>
                </a:solidFill>
                <a:latin typeface="Arial"/>
                <a:cs typeface="Arial" charset="0"/>
              </a:rPr>
              <a:t>Page </a:t>
            </a:r>
            <a:fld id="{90CBDC3A-D49F-4631-A8C7-55D59B33E5FA}" type="slidenum">
              <a:rPr lang="en-US">
                <a:solidFill>
                  <a:srgbClr val="FFFFFF"/>
                </a:solidFill>
                <a:latin typeface="Arial"/>
                <a:cs typeface="Arial" charset="0"/>
              </a:rPr>
              <a:pPr defTabSz="914217" fontAlgn="base">
                <a:spcBef>
                  <a:spcPct val="0"/>
                </a:spcBef>
                <a:spcAft>
                  <a:spcPct val="0"/>
                </a:spcAft>
                <a:defRPr/>
              </a:pPr>
              <a:t>33</a:t>
            </a:fld>
            <a:endParaRPr lang="en-US">
              <a:solidFill>
                <a:srgbClr val="FFFFFF"/>
              </a:solidFill>
              <a:latin typeface="Arial"/>
              <a:cs typeface="Arial" charset="0"/>
            </a:endParaRPr>
          </a:p>
        </p:txBody>
      </p:sp>
      <p:sp>
        <p:nvSpPr>
          <p:cNvPr id="9" name="Rectangle 8">
            <a:extLst>
              <a:ext uri="{FF2B5EF4-FFF2-40B4-BE49-F238E27FC236}">
                <a16:creationId xmlns:a16="http://schemas.microsoft.com/office/drawing/2014/main" id="{BDA1E201-EDBE-403B-927E-1DEEA52D0387}"/>
              </a:ext>
            </a:extLst>
          </p:cNvPr>
          <p:cNvSpPr>
            <a:spLocks noChangeArrowheads="1"/>
          </p:cNvSpPr>
          <p:nvPr/>
        </p:nvSpPr>
        <p:spPr bwMode="auto">
          <a:xfrm>
            <a:off x="5939241" y="1137175"/>
            <a:ext cx="6063375" cy="54861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64" tIns="34282" rIns="68564" bIns="34282" numCol="1" anchor="ctr" anchorCtr="0" compatLnSpc="1">
            <a:prstTxWarp prst="textNoShape">
              <a:avLst/>
            </a:prstTxWarp>
            <a:spAutoFit/>
          </a:bodyPr>
          <a:lstStyle/>
          <a:p>
            <a:pPr defTabSz="685663" eaLnBrk="0" fontAlgn="base" hangingPunct="0">
              <a:spcBef>
                <a:spcPct val="0"/>
              </a:spcBef>
              <a:spcAft>
                <a:spcPct val="0"/>
              </a:spcAft>
              <a:defRPr/>
            </a:pPr>
            <a:r>
              <a:rPr lang="en-US" altLang="en-US" sz="1600" b="1" dirty="0">
                <a:cs typeface="Courier New" panose="02070309020205020404" pitchFamily="49" charset="0"/>
              </a:rPr>
              <a:t>Feature: </a:t>
            </a:r>
            <a:r>
              <a:rPr lang="en-US" altLang="en-US" sz="1600" dirty="0">
                <a:cs typeface="Courier New" panose="02070309020205020404" pitchFamily="49" charset="0"/>
              </a:rPr>
              <a:t>Multiple site support</a:t>
            </a:r>
            <a:br>
              <a:rPr lang="en-US" altLang="en-US" sz="1600" dirty="0">
                <a:cs typeface="Courier New" panose="02070309020205020404" pitchFamily="49" charset="0"/>
              </a:rPr>
            </a:br>
            <a:br>
              <a:rPr lang="en-US" altLang="en-US" sz="1600" dirty="0">
                <a:cs typeface="Courier New" panose="02070309020205020404" pitchFamily="49" charset="0"/>
              </a:rPr>
            </a:br>
            <a:r>
              <a:rPr lang="en-US" altLang="en-US" sz="1600" dirty="0">
                <a:cs typeface="Courier New" panose="02070309020205020404" pitchFamily="49" charset="0"/>
              </a:rPr>
              <a:t>  </a:t>
            </a:r>
            <a:r>
              <a:rPr lang="en-US" altLang="en-US" sz="1600" b="1" dirty="0">
                <a:cs typeface="Courier New" panose="02070309020205020404" pitchFamily="49" charset="0"/>
              </a:rPr>
              <a:t>Background:</a:t>
            </a:r>
            <a:br>
              <a:rPr lang="en-US" altLang="en-US" sz="1600" b="1" dirty="0">
                <a:cs typeface="Courier New" panose="02070309020205020404" pitchFamily="49" charset="0"/>
              </a:rPr>
            </a:br>
            <a:r>
              <a:rPr lang="en-US" altLang="en-US" sz="1600" b="1" dirty="0">
                <a:cs typeface="Courier New" panose="02070309020205020404" pitchFamily="49" charset="0"/>
              </a:rPr>
              <a:t>    - Given </a:t>
            </a:r>
            <a:r>
              <a:rPr lang="en-US" altLang="en-US" sz="1600" dirty="0">
                <a:cs typeface="Courier New" panose="02070309020205020404" pitchFamily="49" charset="0"/>
              </a:rPr>
              <a:t>a global administrator named "Greg"</a:t>
            </a:r>
            <a:br>
              <a:rPr lang="en-US" altLang="en-US" sz="1600" dirty="0">
                <a:cs typeface="Courier New" panose="02070309020205020404" pitchFamily="49" charset="0"/>
              </a:rPr>
            </a:br>
            <a:r>
              <a:rPr lang="en-US" altLang="en-US" sz="1600" dirty="0">
                <a:cs typeface="Courier New" panose="02070309020205020404" pitchFamily="49" charset="0"/>
              </a:rPr>
              <a:t>    - </a:t>
            </a:r>
            <a:r>
              <a:rPr lang="en-US" altLang="en-US" sz="1600" b="1" dirty="0">
                <a:cs typeface="Courier New" panose="02070309020205020404" pitchFamily="49" charset="0"/>
              </a:rPr>
              <a:t>And </a:t>
            </a:r>
            <a:r>
              <a:rPr lang="en-US" altLang="en-US" sz="1600" dirty="0">
                <a:cs typeface="Courier New" panose="02070309020205020404" pitchFamily="49" charset="0"/>
              </a:rPr>
              <a:t>a blog named "Greg's anti-tax rants"</a:t>
            </a:r>
            <a:br>
              <a:rPr lang="en-US" altLang="en-US" sz="1600" dirty="0">
                <a:cs typeface="Courier New" panose="02070309020205020404" pitchFamily="49" charset="0"/>
              </a:rPr>
            </a:br>
            <a:r>
              <a:rPr lang="en-US" altLang="en-US" sz="1600" dirty="0">
                <a:cs typeface="Courier New" panose="02070309020205020404" pitchFamily="49" charset="0"/>
              </a:rPr>
              <a:t>    - </a:t>
            </a:r>
            <a:r>
              <a:rPr lang="en-US" altLang="en-US" sz="1600" b="1" dirty="0">
                <a:cs typeface="Courier New" panose="02070309020205020404" pitchFamily="49" charset="0"/>
              </a:rPr>
              <a:t>And </a:t>
            </a:r>
            <a:r>
              <a:rPr lang="en-US" altLang="en-US" sz="1600" dirty="0">
                <a:cs typeface="Courier New" panose="02070309020205020404" pitchFamily="49" charset="0"/>
              </a:rPr>
              <a:t>a customer named "Dr. Bill"</a:t>
            </a:r>
            <a:br>
              <a:rPr lang="en-US" altLang="en-US" sz="1600" dirty="0">
                <a:cs typeface="Courier New" panose="02070309020205020404" pitchFamily="49" charset="0"/>
              </a:rPr>
            </a:br>
            <a:r>
              <a:rPr lang="en-US" altLang="en-US" sz="1600" dirty="0">
                <a:cs typeface="Courier New" panose="02070309020205020404" pitchFamily="49" charset="0"/>
              </a:rPr>
              <a:t>    - </a:t>
            </a:r>
            <a:r>
              <a:rPr lang="en-US" altLang="en-US" sz="1600" b="1" dirty="0">
                <a:cs typeface="Courier New" panose="02070309020205020404" pitchFamily="49" charset="0"/>
              </a:rPr>
              <a:t>And </a:t>
            </a:r>
            <a:r>
              <a:rPr lang="en-US" altLang="en-US" sz="1600" dirty="0">
                <a:cs typeface="Courier New" panose="02070309020205020404" pitchFamily="49" charset="0"/>
              </a:rPr>
              <a:t>a blog named "Expensive Therapy" owned by "Dr. Bill"</a:t>
            </a:r>
            <a:br>
              <a:rPr lang="en-US" altLang="en-US" sz="1600" dirty="0">
                <a:cs typeface="Courier New" panose="02070309020205020404" pitchFamily="49" charset="0"/>
              </a:rPr>
            </a:br>
            <a:br>
              <a:rPr lang="en-US" altLang="en-US" sz="1600" dirty="0">
                <a:cs typeface="Courier New" panose="02070309020205020404" pitchFamily="49" charset="0"/>
              </a:rPr>
            </a:br>
            <a:r>
              <a:rPr lang="en-US" altLang="en-US" sz="1600" dirty="0">
                <a:cs typeface="Courier New" panose="02070309020205020404" pitchFamily="49" charset="0"/>
              </a:rPr>
              <a:t>  </a:t>
            </a:r>
            <a:r>
              <a:rPr lang="en-US" altLang="en-US" sz="1600" b="1" dirty="0">
                <a:cs typeface="Courier New" panose="02070309020205020404" pitchFamily="49" charset="0"/>
              </a:rPr>
              <a:t>Scenario: </a:t>
            </a:r>
            <a:r>
              <a:rPr lang="en-US" altLang="en-US" sz="1600" dirty="0">
                <a:cs typeface="Courier New" panose="02070309020205020404" pitchFamily="49" charset="0"/>
              </a:rPr>
              <a:t>Dr. Bill posts to his own blog</a:t>
            </a:r>
            <a:br>
              <a:rPr lang="en-US" altLang="en-US" sz="1600" dirty="0">
                <a:cs typeface="Courier New" panose="02070309020205020404" pitchFamily="49" charset="0"/>
              </a:rPr>
            </a:br>
            <a:r>
              <a:rPr lang="en-US" altLang="en-US" sz="1600" dirty="0">
                <a:cs typeface="Courier New" panose="02070309020205020404" pitchFamily="49" charset="0"/>
              </a:rPr>
              <a:t>    - </a:t>
            </a:r>
            <a:r>
              <a:rPr lang="en-US" altLang="en-US" sz="1600" b="1" dirty="0">
                <a:cs typeface="Courier New" panose="02070309020205020404" pitchFamily="49" charset="0"/>
              </a:rPr>
              <a:t>Given </a:t>
            </a:r>
            <a:r>
              <a:rPr lang="en-US" altLang="en-US" sz="1600" dirty="0">
                <a:cs typeface="Courier New" panose="02070309020205020404" pitchFamily="49" charset="0"/>
              </a:rPr>
              <a:t>I am logged in as Dr. Bill</a:t>
            </a:r>
            <a:br>
              <a:rPr lang="en-US" altLang="en-US" sz="1600" dirty="0">
                <a:cs typeface="Courier New" panose="02070309020205020404" pitchFamily="49" charset="0"/>
              </a:rPr>
            </a:br>
            <a:r>
              <a:rPr lang="en-US" altLang="en-US" sz="1600" dirty="0">
                <a:cs typeface="Courier New" panose="02070309020205020404" pitchFamily="49" charset="0"/>
              </a:rPr>
              <a:t>    - </a:t>
            </a:r>
            <a:r>
              <a:rPr lang="en-US" altLang="en-US" sz="1600" b="1" dirty="0">
                <a:cs typeface="Courier New" panose="02070309020205020404" pitchFamily="49" charset="0"/>
              </a:rPr>
              <a:t>When </a:t>
            </a:r>
            <a:r>
              <a:rPr lang="en-US" altLang="en-US" sz="1600" dirty="0">
                <a:cs typeface="Courier New" panose="02070309020205020404" pitchFamily="49" charset="0"/>
              </a:rPr>
              <a:t>I try to post to "Expensive Therapy"</a:t>
            </a:r>
            <a:br>
              <a:rPr lang="en-US" altLang="en-US" sz="1600" dirty="0">
                <a:cs typeface="Courier New" panose="02070309020205020404" pitchFamily="49" charset="0"/>
              </a:rPr>
            </a:br>
            <a:r>
              <a:rPr lang="en-US" altLang="en-US" sz="1600" dirty="0">
                <a:cs typeface="Courier New" panose="02070309020205020404" pitchFamily="49" charset="0"/>
              </a:rPr>
              <a:t>    - </a:t>
            </a:r>
            <a:r>
              <a:rPr lang="en-US" altLang="en-US" sz="1600" b="1" dirty="0">
                <a:cs typeface="Courier New" panose="02070309020205020404" pitchFamily="49" charset="0"/>
              </a:rPr>
              <a:t>Then </a:t>
            </a:r>
            <a:r>
              <a:rPr lang="en-US" altLang="en-US" sz="1600" dirty="0">
                <a:cs typeface="Courier New" panose="02070309020205020404" pitchFamily="49" charset="0"/>
              </a:rPr>
              <a:t>I should see "Your article was published."</a:t>
            </a:r>
            <a:br>
              <a:rPr lang="en-US" altLang="en-US" sz="1600" dirty="0">
                <a:cs typeface="Courier New" panose="02070309020205020404" pitchFamily="49" charset="0"/>
              </a:rPr>
            </a:br>
            <a:br>
              <a:rPr lang="en-US" altLang="en-US" sz="1600" dirty="0">
                <a:cs typeface="Courier New" panose="02070309020205020404" pitchFamily="49" charset="0"/>
              </a:rPr>
            </a:br>
            <a:r>
              <a:rPr lang="en-US" altLang="en-US" sz="1600" dirty="0">
                <a:cs typeface="Courier New" panose="02070309020205020404" pitchFamily="49" charset="0"/>
              </a:rPr>
              <a:t>  </a:t>
            </a:r>
            <a:r>
              <a:rPr lang="en-US" altLang="en-US" sz="1600" b="1" dirty="0">
                <a:cs typeface="Courier New" panose="02070309020205020404" pitchFamily="49" charset="0"/>
              </a:rPr>
              <a:t>Scenario: </a:t>
            </a:r>
            <a:r>
              <a:rPr lang="en-US" altLang="en-US" sz="1600" dirty="0">
                <a:cs typeface="Courier New" panose="02070309020205020404" pitchFamily="49" charset="0"/>
              </a:rPr>
              <a:t>Dr. Bill tries to post to somebody else's blog, and fails</a:t>
            </a:r>
            <a:br>
              <a:rPr lang="en-US" altLang="en-US" sz="1600" dirty="0">
                <a:cs typeface="Courier New" panose="02070309020205020404" pitchFamily="49" charset="0"/>
              </a:rPr>
            </a:br>
            <a:r>
              <a:rPr lang="en-US" altLang="en-US" sz="1600" dirty="0">
                <a:cs typeface="Courier New" panose="02070309020205020404" pitchFamily="49" charset="0"/>
              </a:rPr>
              <a:t>    - </a:t>
            </a:r>
            <a:r>
              <a:rPr lang="en-US" altLang="en-US" sz="1600" b="1" dirty="0">
                <a:cs typeface="Courier New" panose="02070309020205020404" pitchFamily="49" charset="0"/>
              </a:rPr>
              <a:t>Given </a:t>
            </a:r>
            <a:r>
              <a:rPr lang="en-US" altLang="en-US" sz="1600" dirty="0">
                <a:cs typeface="Courier New" panose="02070309020205020404" pitchFamily="49" charset="0"/>
              </a:rPr>
              <a:t>I am logged in as Dr. Bill</a:t>
            </a:r>
            <a:br>
              <a:rPr lang="en-US" altLang="en-US" sz="1600" dirty="0">
                <a:cs typeface="Courier New" panose="02070309020205020404" pitchFamily="49" charset="0"/>
              </a:rPr>
            </a:br>
            <a:r>
              <a:rPr lang="en-US" altLang="en-US" sz="1600" dirty="0">
                <a:cs typeface="Courier New" panose="02070309020205020404" pitchFamily="49" charset="0"/>
              </a:rPr>
              <a:t>    - </a:t>
            </a:r>
            <a:r>
              <a:rPr lang="en-US" altLang="en-US" sz="1600" b="1" dirty="0">
                <a:cs typeface="Courier New" panose="02070309020205020404" pitchFamily="49" charset="0"/>
              </a:rPr>
              <a:t>When </a:t>
            </a:r>
            <a:r>
              <a:rPr lang="en-US" altLang="en-US" sz="1600" dirty="0">
                <a:cs typeface="Courier New" panose="02070309020205020404" pitchFamily="49" charset="0"/>
              </a:rPr>
              <a:t>I try to post to "Greg's anti-tax rants"</a:t>
            </a:r>
            <a:br>
              <a:rPr lang="en-US" altLang="en-US" sz="1600" dirty="0">
                <a:cs typeface="Courier New" panose="02070309020205020404" pitchFamily="49" charset="0"/>
              </a:rPr>
            </a:br>
            <a:r>
              <a:rPr lang="en-US" altLang="en-US" sz="1600" dirty="0">
                <a:cs typeface="Courier New" panose="02070309020205020404" pitchFamily="49" charset="0"/>
              </a:rPr>
              <a:t>    - </a:t>
            </a:r>
            <a:r>
              <a:rPr lang="en-US" altLang="en-US" sz="1600" b="1" dirty="0">
                <a:cs typeface="Courier New" panose="02070309020205020404" pitchFamily="49" charset="0"/>
              </a:rPr>
              <a:t>Then </a:t>
            </a:r>
            <a:r>
              <a:rPr lang="en-US" altLang="en-US" sz="1600" dirty="0">
                <a:cs typeface="Courier New" panose="02070309020205020404" pitchFamily="49" charset="0"/>
              </a:rPr>
              <a:t>I should see "Hey! That's not your blog!"</a:t>
            </a:r>
            <a:br>
              <a:rPr lang="en-US" altLang="en-US" sz="1600" dirty="0">
                <a:cs typeface="Courier New" panose="02070309020205020404" pitchFamily="49" charset="0"/>
              </a:rPr>
            </a:br>
            <a:br>
              <a:rPr lang="en-US" altLang="en-US" sz="1600" dirty="0">
                <a:cs typeface="Courier New" panose="02070309020205020404" pitchFamily="49" charset="0"/>
              </a:rPr>
            </a:br>
            <a:r>
              <a:rPr lang="en-US" altLang="en-US" sz="1600" dirty="0">
                <a:cs typeface="Courier New" panose="02070309020205020404" pitchFamily="49" charset="0"/>
              </a:rPr>
              <a:t>  </a:t>
            </a:r>
            <a:r>
              <a:rPr lang="en-US" altLang="en-US" sz="1600" b="1" dirty="0">
                <a:cs typeface="Courier New" panose="02070309020205020404" pitchFamily="49" charset="0"/>
              </a:rPr>
              <a:t>Scenario: </a:t>
            </a:r>
            <a:r>
              <a:rPr lang="en-US" altLang="en-US" sz="1600" dirty="0">
                <a:cs typeface="Courier New" panose="02070309020205020404" pitchFamily="49" charset="0"/>
              </a:rPr>
              <a:t>Greg posts to a client's blog</a:t>
            </a:r>
            <a:br>
              <a:rPr lang="en-US" altLang="en-US" sz="1600" dirty="0">
                <a:cs typeface="Courier New" panose="02070309020205020404" pitchFamily="49" charset="0"/>
              </a:rPr>
            </a:br>
            <a:r>
              <a:rPr lang="en-US" altLang="en-US" sz="1600" dirty="0">
                <a:cs typeface="Courier New" panose="02070309020205020404" pitchFamily="49" charset="0"/>
              </a:rPr>
              <a:t>    - </a:t>
            </a:r>
            <a:r>
              <a:rPr lang="en-US" altLang="en-US" sz="1600" b="1" dirty="0">
                <a:cs typeface="Courier New" panose="02070309020205020404" pitchFamily="49" charset="0"/>
              </a:rPr>
              <a:t>Given </a:t>
            </a:r>
            <a:r>
              <a:rPr lang="en-US" altLang="en-US" sz="1600" dirty="0">
                <a:cs typeface="Courier New" panose="02070309020205020404" pitchFamily="49" charset="0"/>
              </a:rPr>
              <a:t>I am logged in as Greg</a:t>
            </a:r>
            <a:br>
              <a:rPr lang="en-US" altLang="en-US" sz="1600" dirty="0">
                <a:cs typeface="Courier New" panose="02070309020205020404" pitchFamily="49" charset="0"/>
              </a:rPr>
            </a:br>
            <a:r>
              <a:rPr lang="en-US" altLang="en-US" sz="1600" dirty="0">
                <a:cs typeface="Courier New" panose="02070309020205020404" pitchFamily="49" charset="0"/>
              </a:rPr>
              <a:t>    - </a:t>
            </a:r>
            <a:r>
              <a:rPr lang="en-US" altLang="en-US" sz="1600" b="1" dirty="0">
                <a:cs typeface="Courier New" panose="02070309020205020404" pitchFamily="49" charset="0"/>
              </a:rPr>
              <a:t>When </a:t>
            </a:r>
            <a:r>
              <a:rPr lang="en-US" altLang="en-US" sz="1600" dirty="0">
                <a:cs typeface="Courier New" panose="02070309020205020404" pitchFamily="49" charset="0"/>
              </a:rPr>
              <a:t>I try to post to "Expensive Therapy"</a:t>
            </a:r>
            <a:br>
              <a:rPr lang="en-US" altLang="en-US" sz="1600" dirty="0">
                <a:cs typeface="Courier New" panose="02070309020205020404" pitchFamily="49" charset="0"/>
              </a:rPr>
            </a:br>
            <a:r>
              <a:rPr lang="en-US" altLang="en-US" sz="1600" dirty="0">
                <a:cs typeface="Courier New" panose="02070309020205020404" pitchFamily="49" charset="0"/>
              </a:rPr>
              <a:t>    - </a:t>
            </a:r>
            <a:r>
              <a:rPr lang="en-US" altLang="en-US" sz="1600" b="1" dirty="0">
                <a:cs typeface="Courier New" panose="02070309020205020404" pitchFamily="49" charset="0"/>
              </a:rPr>
              <a:t>Then </a:t>
            </a:r>
            <a:r>
              <a:rPr lang="en-US" altLang="en-US" sz="1600" dirty="0">
                <a:cs typeface="Courier New" panose="02070309020205020404" pitchFamily="49" charset="0"/>
              </a:rPr>
              <a:t>I should see "Your article was published."</a:t>
            </a:r>
            <a:endParaRPr lang="en-US" altLang="en-US" sz="4400" dirty="0">
              <a:cs typeface="Arial" charset="0"/>
            </a:endParaRPr>
          </a:p>
        </p:txBody>
      </p:sp>
      <p:sp>
        <p:nvSpPr>
          <p:cNvPr id="10" name="Rectangle 9">
            <a:extLst>
              <a:ext uri="{FF2B5EF4-FFF2-40B4-BE49-F238E27FC236}">
                <a16:creationId xmlns:a16="http://schemas.microsoft.com/office/drawing/2014/main" id="{6D906985-D265-4C6B-95B0-3F89DB0ED51D}"/>
              </a:ext>
            </a:extLst>
          </p:cNvPr>
          <p:cNvSpPr/>
          <p:nvPr/>
        </p:nvSpPr>
        <p:spPr>
          <a:xfrm>
            <a:off x="290373" y="6355627"/>
            <a:ext cx="3323346" cy="230832"/>
          </a:xfrm>
          <a:prstGeom prst="rect">
            <a:avLst/>
          </a:prstGeom>
        </p:spPr>
        <p:txBody>
          <a:bodyPr wrap="none">
            <a:spAutoFit/>
          </a:bodyPr>
          <a:lstStyle/>
          <a:p>
            <a:pPr defTabSz="914217" fontAlgn="base">
              <a:spcBef>
                <a:spcPct val="0"/>
              </a:spcBef>
              <a:spcAft>
                <a:spcPct val="0"/>
              </a:spcAft>
              <a:defRPr/>
            </a:pPr>
            <a:r>
              <a:rPr lang="en-US" sz="900" dirty="0">
                <a:solidFill>
                  <a:srgbClr val="000000"/>
                </a:solidFill>
                <a:cs typeface="Arial" charset="0"/>
              </a:rPr>
              <a:t>Source: https://github.com/cucumber/cucumber/wiki/Background</a:t>
            </a:r>
          </a:p>
        </p:txBody>
      </p:sp>
      <p:sp>
        <p:nvSpPr>
          <p:cNvPr id="7" name="Arrow: Right 6">
            <a:extLst>
              <a:ext uri="{FF2B5EF4-FFF2-40B4-BE49-F238E27FC236}">
                <a16:creationId xmlns:a16="http://schemas.microsoft.com/office/drawing/2014/main" id="{2E63B845-5E84-42B9-BA1B-351838F704E4}"/>
              </a:ext>
            </a:extLst>
          </p:cNvPr>
          <p:cNvSpPr/>
          <p:nvPr/>
        </p:nvSpPr>
        <p:spPr>
          <a:xfrm>
            <a:off x="5108945" y="2474616"/>
            <a:ext cx="907414" cy="1149933"/>
          </a:xfrm>
          <a:prstGeom prst="rightArrow">
            <a:avLst/>
          </a:prstGeom>
          <a:solidFill>
            <a:schemeClr val="tx1">
              <a:lumMod val="50000"/>
              <a:lumOff val="50000"/>
            </a:schemeClr>
          </a:solidFill>
          <a:ln>
            <a:solidFill>
              <a:schemeClr val="accent1"/>
            </a:solid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rtlCol="0" anchor="ctr"/>
          <a:lstStyle/>
          <a:p>
            <a:pPr algn="ctr" defTabSz="914217" fontAlgn="base">
              <a:spcBef>
                <a:spcPct val="0"/>
              </a:spcBef>
              <a:spcAft>
                <a:spcPct val="0"/>
              </a:spcAft>
              <a:defRPr/>
            </a:pPr>
            <a:endParaRPr lang="en-US">
              <a:solidFill>
                <a:srgbClr val="000000"/>
              </a:solidFill>
              <a:latin typeface="Graphik"/>
            </a:endParaRPr>
          </a:p>
        </p:txBody>
      </p:sp>
      <p:sp>
        <p:nvSpPr>
          <p:cNvPr id="11" name="Title">
            <a:extLst>
              <a:ext uri="{FF2B5EF4-FFF2-40B4-BE49-F238E27FC236}">
                <a16:creationId xmlns:a16="http://schemas.microsoft.com/office/drawing/2014/main" id="{689BC389-405E-4DE9-9E10-A16023695942}"/>
              </a:ext>
            </a:extLst>
          </p:cNvPr>
          <p:cNvSpPr txBox="1">
            <a:spLocks/>
          </p:cNvSpPr>
          <p:nvPr/>
        </p:nvSpPr>
        <p:spPr>
          <a:xfrm>
            <a:off x="457200" y="457200"/>
            <a:ext cx="11277600" cy="914400"/>
          </a:xfrm>
          <a:prstGeom prst="rect">
            <a:avLst/>
          </a:prstGeom>
        </p:spPr>
        <p:txBody>
          <a:bodyPr vert="horz" lIns="0" tIns="0" rIns="0" bIns="0" rtlCol="0" anchor="t" anchorCtr="0">
            <a:noAutofit/>
          </a:bodyPr>
          <a:lstStyle>
            <a:lvl1pPr algn="ctr" defTabSz="914400" rtl="0" eaLnBrk="1" latinLnBrk="0" hangingPunct="1">
              <a:lnSpc>
                <a:spcPct val="90000"/>
              </a:lnSpc>
              <a:spcBef>
                <a:spcPct val="0"/>
              </a:spcBef>
              <a:buNone/>
              <a:defRPr sz="3200" kern="1200">
                <a:solidFill>
                  <a:schemeClr val="tx2"/>
                </a:solidFill>
                <a:latin typeface="+mj-lt"/>
                <a:ea typeface="+mj-ea"/>
                <a:cs typeface="+mj-cs"/>
              </a:defRPr>
            </a:lvl1pPr>
          </a:lstStyle>
          <a:p>
            <a:pPr algn="l"/>
            <a:r>
              <a:rPr lang="en-US" dirty="0"/>
              <a:t>Adding background</a:t>
            </a:r>
            <a:endParaRPr lang="en-US" sz="1800" dirty="0">
              <a:solidFill>
                <a:schemeClr val="tx1"/>
              </a:solidFill>
              <a:latin typeface="Wells Fargo Sans SemiBold"/>
            </a:endParaRPr>
          </a:p>
        </p:txBody>
      </p:sp>
      <p:sp>
        <p:nvSpPr>
          <p:cNvPr id="16" name="Slide Number Placeholder 2">
            <a:extLst>
              <a:ext uri="{FF2B5EF4-FFF2-40B4-BE49-F238E27FC236}">
                <a16:creationId xmlns:a16="http://schemas.microsoft.com/office/drawing/2014/main" id="{2B753ACC-7F95-4DB1-8C1F-C5D0171FCFA6}"/>
              </a:ext>
            </a:extLst>
          </p:cNvPr>
          <p:cNvSpPr txBox="1">
            <a:spLocks/>
          </p:cNvSpPr>
          <p:nvPr/>
        </p:nvSpPr>
        <p:spPr>
          <a:xfrm>
            <a:off x="11277600" y="6400800"/>
            <a:ext cx="457200" cy="228600"/>
          </a:xfrm>
          <a:prstGeom prst="rect">
            <a:avLst/>
          </a:prstGeom>
        </p:spPr>
        <p:txBody>
          <a:bodyPr vert="horz" lIns="0" tIns="0" rIns="0" bIns="0" rtlCol="0" anchor="b" anchorCtr="0"/>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00F85C7-EC28-5C4D-9577-C5634B07539F}" type="slidenum">
              <a:rPr kumimoji="0" lang="en-US" sz="800" b="0" i="0" u="none" strike="noStrike" kern="1200" cap="none" spc="0" normalizeH="0" baseline="0" noProof="0" smtClean="0">
                <a:ln>
                  <a:noFill/>
                </a:ln>
                <a:effectLst/>
                <a:uLnTx/>
                <a:uFillTx/>
                <a:latin typeface="Wells Fargo Sans" panose="020B0503020203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800" b="0" i="0" u="none" strike="noStrike" kern="1200" cap="none" spc="0" normalizeH="0" baseline="0" noProof="0" dirty="0">
              <a:ln>
                <a:noFill/>
              </a:ln>
              <a:effectLst/>
              <a:uLnTx/>
              <a:uFillTx/>
              <a:latin typeface="Wells Fargo Sans" panose="020B0503020203020204" pitchFamily="34" charset="0"/>
              <a:ea typeface="+mn-ea"/>
              <a:cs typeface="+mn-cs"/>
            </a:endParaRPr>
          </a:p>
        </p:txBody>
      </p:sp>
      <p:graphicFrame>
        <p:nvGraphicFramePr>
          <p:cNvPr id="19" name="TextBox 7">
            <a:extLst>
              <a:ext uri="{FF2B5EF4-FFF2-40B4-BE49-F238E27FC236}">
                <a16:creationId xmlns:a16="http://schemas.microsoft.com/office/drawing/2014/main" id="{17FA1766-87EE-47B4-9BE8-147A4381E6DC}"/>
              </a:ext>
            </a:extLst>
          </p:cNvPr>
          <p:cNvGraphicFramePr/>
          <p:nvPr>
            <p:extLst>
              <p:ext uri="{D42A27DB-BD31-4B8C-83A1-F6EECF244321}">
                <p14:modId xmlns:p14="http://schemas.microsoft.com/office/powerpoint/2010/main" val="2036677287"/>
              </p:ext>
            </p:extLst>
          </p:nvPr>
        </p:nvGraphicFramePr>
        <p:xfrm>
          <a:off x="290373" y="1065526"/>
          <a:ext cx="4818572" cy="51180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49805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9">
            <a:extLst>
              <a:ext uri="{FF2B5EF4-FFF2-40B4-BE49-F238E27FC236}">
                <a16:creationId xmlns:a16="http://schemas.microsoft.com/office/drawing/2014/main" id="{257A24D3-4C2F-43D2-81D3-ABEAF977E70A}"/>
              </a:ext>
            </a:extLst>
          </p:cNvPr>
          <p:cNvSpPr txBox="1">
            <a:spLocks/>
          </p:cNvSpPr>
          <p:nvPr/>
        </p:nvSpPr>
        <p:spPr>
          <a:xfrm>
            <a:off x="4145763" y="5013793"/>
            <a:ext cx="702972" cy="195649"/>
          </a:xfrm>
          <a:prstGeom prst="rect">
            <a:avLst/>
          </a:prstGeom>
        </p:spPr>
        <p:txBody>
          <a:bodyPr vert="horz" wrap="square" lIns="0" tIns="34282" rIns="0" bIns="34282" numCol="1" anchor="ctr" anchorCtr="0" compatLnSpc="1">
            <a:prstTxWarp prst="textNoShape">
              <a:avLst/>
            </a:prstTxWarp>
            <a:noAutofit/>
          </a:bodyPr>
          <a:lstStyle>
            <a:defPPr>
              <a:defRPr lang="en-US"/>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17" fontAlgn="base">
              <a:spcBef>
                <a:spcPct val="0"/>
              </a:spcBef>
              <a:spcAft>
                <a:spcPct val="0"/>
              </a:spcAft>
              <a:defRPr/>
            </a:pPr>
            <a:r>
              <a:rPr lang="en-US">
                <a:solidFill>
                  <a:srgbClr val="FFFFFF"/>
                </a:solidFill>
                <a:latin typeface="Arial"/>
                <a:cs typeface="Arial" charset="0"/>
              </a:rPr>
              <a:t>Page </a:t>
            </a:r>
            <a:fld id="{90CBDC3A-D49F-4631-A8C7-55D59B33E5FA}" type="slidenum">
              <a:rPr lang="en-US">
                <a:solidFill>
                  <a:srgbClr val="FFFFFF"/>
                </a:solidFill>
                <a:latin typeface="Arial"/>
                <a:cs typeface="Arial" charset="0"/>
              </a:rPr>
              <a:pPr defTabSz="914217" fontAlgn="base">
                <a:spcBef>
                  <a:spcPct val="0"/>
                </a:spcBef>
                <a:spcAft>
                  <a:spcPct val="0"/>
                </a:spcAft>
                <a:defRPr/>
              </a:pPr>
              <a:t>34</a:t>
            </a:fld>
            <a:endParaRPr lang="en-US">
              <a:solidFill>
                <a:srgbClr val="FFFFFF"/>
              </a:solidFill>
              <a:latin typeface="Arial"/>
              <a:cs typeface="Arial" charset="0"/>
            </a:endParaRPr>
          </a:p>
        </p:txBody>
      </p:sp>
      <p:sp>
        <p:nvSpPr>
          <p:cNvPr id="8" name="TextBox 7">
            <a:extLst>
              <a:ext uri="{FF2B5EF4-FFF2-40B4-BE49-F238E27FC236}">
                <a16:creationId xmlns:a16="http://schemas.microsoft.com/office/drawing/2014/main" id="{4078EA6D-9567-4CFA-9654-750FD828676D}"/>
              </a:ext>
            </a:extLst>
          </p:cNvPr>
          <p:cNvSpPr txBox="1"/>
          <p:nvPr/>
        </p:nvSpPr>
        <p:spPr>
          <a:xfrm>
            <a:off x="457200" y="920629"/>
            <a:ext cx="11422892" cy="2800767"/>
          </a:xfrm>
          <a:prstGeom prst="rect">
            <a:avLst/>
          </a:prstGeom>
          <a:noFill/>
        </p:spPr>
        <p:txBody>
          <a:bodyPr wrap="square" rtlCol="0">
            <a:spAutoFit/>
          </a:bodyPr>
          <a:lstStyle/>
          <a:p>
            <a:pPr marL="214270" indent="-214270" defTabSz="914217" fontAlgn="base">
              <a:spcBef>
                <a:spcPct val="0"/>
              </a:spcBef>
              <a:spcAft>
                <a:spcPct val="0"/>
              </a:spcAft>
              <a:buFont typeface="Arial" panose="020B0604020202020204" pitchFamily="34" charset="0"/>
              <a:buChar char="•"/>
              <a:defRPr/>
            </a:pPr>
            <a:r>
              <a:rPr lang="en-US" sz="2200" dirty="0">
                <a:cs typeface="Arial" charset="0"/>
              </a:rPr>
              <a:t>Sometimes tests involve the exact same scenario but with different values</a:t>
            </a:r>
          </a:p>
          <a:p>
            <a:pPr marL="214270" indent="-214270" defTabSz="914217" fontAlgn="base">
              <a:spcBef>
                <a:spcPct val="0"/>
              </a:spcBef>
              <a:spcAft>
                <a:spcPct val="0"/>
              </a:spcAft>
              <a:buFont typeface="Arial" panose="020B0604020202020204" pitchFamily="34" charset="0"/>
              <a:buChar char="•"/>
              <a:defRPr/>
            </a:pPr>
            <a:r>
              <a:rPr lang="en-US" sz="2200" dirty="0">
                <a:cs typeface="Arial" charset="0"/>
              </a:rPr>
              <a:t>This can lead to a lot of copy and pasting and lengthy feature files</a:t>
            </a:r>
          </a:p>
          <a:p>
            <a:pPr marL="214270" indent="-214270" defTabSz="914217" fontAlgn="base">
              <a:spcBef>
                <a:spcPct val="0"/>
              </a:spcBef>
              <a:spcAft>
                <a:spcPct val="0"/>
              </a:spcAft>
              <a:buFont typeface="Arial" panose="020B0604020202020204" pitchFamily="34" charset="0"/>
              <a:buChar char="•"/>
              <a:defRPr/>
            </a:pPr>
            <a:r>
              <a:rPr lang="en-US" sz="2200" dirty="0">
                <a:cs typeface="Arial" charset="0"/>
              </a:rPr>
              <a:t>Solution? Scenario Outline or Scenario Template</a:t>
            </a:r>
          </a:p>
          <a:p>
            <a:pPr marL="214270" indent="-214270" defTabSz="914217" fontAlgn="base">
              <a:spcBef>
                <a:spcPct val="0"/>
              </a:spcBef>
              <a:spcAft>
                <a:spcPct val="0"/>
              </a:spcAft>
              <a:buFont typeface="Arial" panose="020B0604020202020204" pitchFamily="34" charset="0"/>
              <a:buChar char="•"/>
              <a:defRPr/>
            </a:pPr>
            <a:r>
              <a:rPr lang="en-US" sz="2200" dirty="0">
                <a:cs typeface="Arial" charset="0"/>
              </a:rPr>
              <a:t>Scenario Outline/Template transforms multiple scenarios like the one below into just one scenario</a:t>
            </a:r>
          </a:p>
          <a:p>
            <a:pPr marL="214270" indent="-214270" defTabSz="914217" fontAlgn="base">
              <a:spcBef>
                <a:spcPct val="0"/>
              </a:spcBef>
              <a:spcAft>
                <a:spcPct val="0"/>
              </a:spcAft>
              <a:buFont typeface="Arial" panose="020B0604020202020204" pitchFamily="34" charset="0"/>
              <a:buChar char="•"/>
              <a:defRPr/>
            </a:pPr>
            <a:r>
              <a:rPr lang="en-US" sz="2200" dirty="0">
                <a:cs typeface="Arial" charset="0"/>
              </a:rPr>
              <a:t>The outline is run once every row within the Examples section</a:t>
            </a:r>
          </a:p>
          <a:p>
            <a:pPr marL="214270" indent="-214270" defTabSz="914217" fontAlgn="base">
              <a:spcBef>
                <a:spcPct val="0"/>
              </a:spcBef>
              <a:spcAft>
                <a:spcPct val="0"/>
              </a:spcAft>
              <a:buFont typeface="Arial" panose="020B0604020202020204" pitchFamily="34" charset="0"/>
              <a:buChar char="•"/>
              <a:defRPr/>
            </a:pPr>
            <a:r>
              <a:rPr lang="en-US" sz="2200" dirty="0">
                <a:cs typeface="Arial" charset="0"/>
              </a:rPr>
              <a:t>The step definition file (discussed later) will need to match the values in the Examples section </a:t>
            </a:r>
          </a:p>
          <a:p>
            <a:pPr defTabSz="914217" fontAlgn="base">
              <a:spcBef>
                <a:spcPct val="0"/>
              </a:spcBef>
              <a:spcAft>
                <a:spcPct val="0"/>
              </a:spcAft>
              <a:defRPr/>
            </a:pPr>
            <a:endParaRPr lang="en-US" sz="2200" dirty="0">
              <a:solidFill>
                <a:srgbClr val="7500C0">
                  <a:lumMod val="75000"/>
                </a:srgbClr>
              </a:solidFill>
              <a:latin typeface="Graphik"/>
              <a:cs typeface="Arial" charset="0"/>
            </a:endParaRPr>
          </a:p>
        </p:txBody>
      </p:sp>
      <p:sp>
        <p:nvSpPr>
          <p:cNvPr id="12" name="Slide Number Placeholder 9">
            <a:extLst>
              <a:ext uri="{FF2B5EF4-FFF2-40B4-BE49-F238E27FC236}">
                <a16:creationId xmlns:a16="http://schemas.microsoft.com/office/drawing/2014/main" id="{D88C4B22-1FDF-4282-94CF-607B203F29EC}"/>
              </a:ext>
            </a:extLst>
          </p:cNvPr>
          <p:cNvSpPr txBox="1">
            <a:spLocks/>
          </p:cNvSpPr>
          <p:nvPr/>
        </p:nvSpPr>
        <p:spPr>
          <a:xfrm>
            <a:off x="4528538" y="5248222"/>
            <a:ext cx="410930" cy="96419"/>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43" algn="l" rtl="0" fontAlgn="base">
              <a:spcBef>
                <a:spcPct val="0"/>
              </a:spcBef>
              <a:spcAft>
                <a:spcPct val="0"/>
              </a:spcAft>
              <a:defRPr kern="1200">
                <a:solidFill>
                  <a:schemeClr val="tx1"/>
                </a:solidFill>
                <a:latin typeface="Arial" charset="0"/>
                <a:ea typeface="+mn-ea"/>
                <a:cs typeface="Arial" charset="0"/>
              </a:defRPr>
            </a:lvl2pPr>
            <a:lvl3pPr marL="1218885" algn="l" rtl="0" fontAlgn="base">
              <a:spcBef>
                <a:spcPct val="0"/>
              </a:spcBef>
              <a:spcAft>
                <a:spcPct val="0"/>
              </a:spcAft>
              <a:defRPr kern="1200">
                <a:solidFill>
                  <a:schemeClr val="tx1"/>
                </a:solidFill>
                <a:latin typeface="Arial" charset="0"/>
                <a:ea typeface="+mn-ea"/>
                <a:cs typeface="Arial" charset="0"/>
              </a:defRPr>
            </a:lvl3pPr>
            <a:lvl4pPr marL="1828328" algn="l" rtl="0" fontAlgn="base">
              <a:spcBef>
                <a:spcPct val="0"/>
              </a:spcBef>
              <a:spcAft>
                <a:spcPct val="0"/>
              </a:spcAft>
              <a:defRPr kern="1200">
                <a:solidFill>
                  <a:schemeClr val="tx1"/>
                </a:solidFill>
                <a:latin typeface="Arial" charset="0"/>
                <a:ea typeface="+mn-ea"/>
                <a:cs typeface="Arial" charset="0"/>
              </a:defRPr>
            </a:lvl4pPr>
            <a:lvl5pPr marL="2437771" algn="l" rtl="0" fontAlgn="base">
              <a:spcBef>
                <a:spcPct val="0"/>
              </a:spcBef>
              <a:spcAft>
                <a:spcPct val="0"/>
              </a:spcAft>
              <a:defRPr kern="1200">
                <a:solidFill>
                  <a:schemeClr val="tx1"/>
                </a:solidFill>
                <a:latin typeface="Arial" charset="0"/>
                <a:ea typeface="+mn-ea"/>
                <a:cs typeface="Arial" charset="0"/>
              </a:defRPr>
            </a:lvl5pPr>
            <a:lvl6pPr marL="3047213" algn="l" defTabSz="1218885" rtl="0" eaLnBrk="1" latinLnBrk="0" hangingPunct="1">
              <a:defRPr kern="1200">
                <a:solidFill>
                  <a:schemeClr val="tx1"/>
                </a:solidFill>
                <a:latin typeface="Arial" charset="0"/>
                <a:ea typeface="+mn-ea"/>
                <a:cs typeface="Arial" charset="0"/>
              </a:defRPr>
            </a:lvl6pPr>
            <a:lvl7pPr marL="3656656" algn="l" defTabSz="1218885" rtl="0" eaLnBrk="1" latinLnBrk="0" hangingPunct="1">
              <a:defRPr kern="1200">
                <a:solidFill>
                  <a:schemeClr val="tx1"/>
                </a:solidFill>
                <a:latin typeface="Arial" charset="0"/>
                <a:ea typeface="+mn-ea"/>
                <a:cs typeface="Arial" charset="0"/>
              </a:defRPr>
            </a:lvl7pPr>
            <a:lvl8pPr marL="4266097" algn="l" defTabSz="1218885" rtl="0" eaLnBrk="1" latinLnBrk="0" hangingPunct="1">
              <a:defRPr kern="1200">
                <a:solidFill>
                  <a:schemeClr val="tx1"/>
                </a:solidFill>
                <a:latin typeface="Arial" charset="0"/>
                <a:ea typeface="+mn-ea"/>
                <a:cs typeface="Arial" charset="0"/>
              </a:defRPr>
            </a:lvl8pPr>
            <a:lvl9pPr marL="4875541" algn="l" defTabSz="1218885" rtl="0" eaLnBrk="1" latinLnBrk="0" hangingPunct="1">
              <a:defRPr kern="1200">
                <a:solidFill>
                  <a:schemeClr val="tx1"/>
                </a:solidFill>
                <a:latin typeface="Arial" charset="0"/>
                <a:ea typeface="+mn-ea"/>
                <a:cs typeface="Arial" charset="0"/>
              </a:defRPr>
            </a:lvl9pPr>
          </a:lstStyle>
          <a:p>
            <a:pPr defTabSz="914217">
              <a:defRPr/>
            </a:pPr>
            <a:r>
              <a:rPr lang="en-US">
                <a:solidFill>
                  <a:srgbClr val="FFFFFF"/>
                </a:solidFill>
                <a:latin typeface="Arial"/>
              </a:rPr>
              <a:t>Page </a:t>
            </a:r>
            <a:fld id="{90CBDC3A-D49F-4631-A8C7-55D59B33E5FA}" type="slidenum">
              <a:rPr lang="en-US">
                <a:solidFill>
                  <a:srgbClr val="FFFFFF"/>
                </a:solidFill>
                <a:latin typeface="Arial"/>
              </a:rPr>
              <a:pPr defTabSz="914217">
                <a:defRPr/>
              </a:pPr>
              <a:t>34</a:t>
            </a:fld>
            <a:endParaRPr lang="en-US">
              <a:solidFill>
                <a:srgbClr val="FFFFFF"/>
              </a:solidFill>
              <a:latin typeface="Arial"/>
            </a:endParaRPr>
          </a:p>
        </p:txBody>
      </p:sp>
      <p:sp>
        <p:nvSpPr>
          <p:cNvPr id="13" name="Slide Number Placeholder 9">
            <a:extLst>
              <a:ext uri="{FF2B5EF4-FFF2-40B4-BE49-F238E27FC236}">
                <a16:creationId xmlns:a16="http://schemas.microsoft.com/office/drawing/2014/main" id="{5C52FDA1-8713-4265-9B9A-8C0BEC98EA70}"/>
              </a:ext>
            </a:extLst>
          </p:cNvPr>
          <p:cNvSpPr txBox="1">
            <a:spLocks/>
          </p:cNvSpPr>
          <p:nvPr/>
        </p:nvSpPr>
        <p:spPr>
          <a:xfrm>
            <a:off x="4475338" y="5234325"/>
            <a:ext cx="702972" cy="195649"/>
          </a:xfrm>
          <a:prstGeom prst="rect">
            <a:avLst/>
          </a:prstGeom>
        </p:spPr>
        <p:txBody>
          <a:bodyPr vert="horz" wrap="square" lIns="0" tIns="34282" rIns="0" bIns="34282" numCol="1" anchor="ctr" anchorCtr="0" compatLnSpc="1">
            <a:prstTxWarp prst="textNoShape">
              <a:avLst/>
            </a:prstTxWarp>
            <a:noAutofit/>
          </a:bodyPr>
          <a:lstStyle>
            <a:defPPr>
              <a:defRPr lang="en-US"/>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17" fontAlgn="base">
              <a:spcBef>
                <a:spcPct val="0"/>
              </a:spcBef>
              <a:spcAft>
                <a:spcPct val="0"/>
              </a:spcAft>
              <a:defRPr/>
            </a:pPr>
            <a:r>
              <a:rPr lang="en-US">
                <a:solidFill>
                  <a:srgbClr val="FFFFFF"/>
                </a:solidFill>
                <a:latin typeface="Arial"/>
                <a:cs typeface="Arial" charset="0"/>
              </a:rPr>
              <a:t>Page </a:t>
            </a:r>
            <a:fld id="{90CBDC3A-D49F-4631-A8C7-55D59B33E5FA}" type="slidenum">
              <a:rPr lang="en-US">
                <a:solidFill>
                  <a:srgbClr val="FFFFFF"/>
                </a:solidFill>
                <a:latin typeface="Arial"/>
                <a:cs typeface="Arial" charset="0"/>
              </a:rPr>
              <a:pPr defTabSz="914217" fontAlgn="base">
                <a:spcBef>
                  <a:spcPct val="0"/>
                </a:spcBef>
                <a:spcAft>
                  <a:spcPct val="0"/>
                </a:spcAft>
                <a:defRPr/>
              </a:pPr>
              <a:t>34</a:t>
            </a:fld>
            <a:endParaRPr lang="en-US">
              <a:solidFill>
                <a:srgbClr val="FFFFFF"/>
              </a:solidFill>
              <a:latin typeface="Arial"/>
              <a:cs typeface="Arial" charset="0"/>
            </a:endParaRPr>
          </a:p>
        </p:txBody>
      </p:sp>
      <p:sp>
        <p:nvSpPr>
          <p:cNvPr id="14" name="Rectangle 1">
            <a:extLst>
              <a:ext uri="{FF2B5EF4-FFF2-40B4-BE49-F238E27FC236}">
                <a16:creationId xmlns:a16="http://schemas.microsoft.com/office/drawing/2014/main" id="{980F3076-8F20-40C6-8BB4-34649DD8646A}"/>
              </a:ext>
            </a:extLst>
          </p:cNvPr>
          <p:cNvSpPr>
            <a:spLocks noChangeArrowheads="1"/>
          </p:cNvSpPr>
          <p:nvPr/>
        </p:nvSpPr>
        <p:spPr bwMode="auto">
          <a:xfrm>
            <a:off x="457200" y="3604973"/>
            <a:ext cx="4219156" cy="25622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64" tIns="34282" rIns="68564" bIns="34282" numCol="1" anchor="ctr" anchorCtr="0" compatLnSpc="1">
            <a:prstTxWarp prst="textNoShape">
              <a:avLst/>
            </a:prstTxWarp>
            <a:spAutoFit/>
          </a:bodyPr>
          <a:lstStyle/>
          <a:p>
            <a:pPr defTabSz="685663" eaLnBrk="0" fontAlgn="base" hangingPunct="0">
              <a:spcBef>
                <a:spcPct val="0"/>
              </a:spcBef>
              <a:spcAft>
                <a:spcPct val="0"/>
              </a:spcAft>
              <a:defRPr/>
            </a:pPr>
            <a:r>
              <a:rPr lang="en-US" altLang="en-US" b="1" dirty="0">
                <a:cs typeface="Courier New" panose="02070309020205020404" pitchFamily="49" charset="0"/>
              </a:rPr>
              <a:t>Scenario: </a:t>
            </a:r>
            <a:r>
              <a:rPr lang="en-US" altLang="en-US" dirty="0">
                <a:cs typeface="Courier New" panose="02070309020205020404" pitchFamily="49" charset="0"/>
              </a:rPr>
              <a:t>eat 5 out of 12</a:t>
            </a:r>
            <a:br>
              <a:rPr lang="en-US" altLang="en-US" dirty="0">
                <a:cs typeface="Courier New" panose="02070309020205020404" pitchFamily="49" charset="0"/>
              </a:rPr>
            </a:br>
            <a:r>
              <a:rPr lang="en-US" altLang="en-US" dirty="0">
                <a:cs typeface="Courier New" panose="02070309020205020404" pitchFamily="49" charset="0"/>
              </a:rPr>
              <a:t>  - </a:t>
            </a:r>
            <a:r>
              <a:rPr lang="en-US" altLang="en-US" b="1" dirty="0">
                <a:cs typeface="Courier New" panose="02070309020205020404" pitchFamily="49" charset="0"/>
              </a:rPr>
              <a:t>Given </a:t>
            </a:r>
            <a:r>
              <a:rPr lang="en-US" altLang="en-US" dirty="0">
                <a:cs typeface="Courier New" panose="02070309020205020404" pitchFamily="49" charset="0"/>
              </a:rPr>
              <a:t>there are 12 cucumbers</a:t>
            </a:r>
            <a:br>
              <a:rPr lang="en-US" altLang="en-US" dirty="0">
                <a:cs typeface="Courier New" panose="02070309020205020404" pitchFamily="49" charset="0"/>
              </a:rPr>
            </a:br>
            <a:r>
              <a:rPr lang="en-US" altLang="en-US" dirty="0">
                <a:cs typeface="Courier New" panose="02070309020205020404" pitchFamily="49" charset="0"/>
              </a:rPr>
              <a:t>  - </a:t>
            </a:r>
            <a:r>
              <a:rPr lang="en-US" altLang="en-US" b="1" dirty="0">
                <a:cs typeface="Courier New" panose="02070309020205020404" pitchFamily="49" charset="0"/>
              </a:rPr>
              <a:t>When </a:t>
            </a:r>
            <a:r>
              <a:rPr lang="en-US" altLang="en-US" dirty="0">
                <a:cs typeface="Courier New" panose="02070309020205020404" pitchFamily="49" charset="0"/>
              </a:rPr>
              <a:t>I eat 5 cucumbers</a:t>
            </a:r>
            <a:br>
              <a:rPr lang="en-US" altLang="en-US" dirty="0">
                <a:cs typeface="Courier New" panose="02070309020205020404" pitchFamily="49" charset="0"/>
              </a:rPr>
            </a:br>
            <a:r>
              <a:rPr lang="en-US" altLang="en-US" dirty="0">
                <a:cs typeface="Courier New" panose="02070309020205020404" pitchFamily="49" charset="0"/>
              </a:rPr>
              <a:t>  - </a:t>
            </a:r>
            <a:r>
              <a:rPr lang="en-US" altLang="en-US" b="1" dirty="0">
                <a:cs typeface="Courier New" panose="02070309020205020404" pitchFamily="49" charset="0"/>
              </a:rPr>
              <a:t>Then </a:t>
            </a:r>
            <a:r>
              <a:rPr lang="en-US" altLang="en-US" dirty="0">
                <a:cs typeface="Courier New" panose="02070309020205020404" pitchFamily="49" charset="0"/>
              </a:rPr>
              <a:t>I should have 7 cucumbers</a:t>
            </a:r>
            <a:br>
              <a:rPr lang="en-US" altLang="en-US" dirty="0">
                <a:cs typeface="Courier New" panose="02070309020205020404" pitchFamily="49" charset="0"/>
              </a:rPr>
            </a:br>
            <a:br>
              <a:rPr lang="en-US" altLang="en-US" dirty="0">
                <a:cs typeface="Courier New" panose="02070309020205020404" pitchFamily="49" charset="0"/>
              </a:rPr>
            </a:br>
            <a:r>
              <a:rPr lang="en-US" altLang="en-US" b="1" dirty="0">
                <a:cs typeface="Courier New" panose="02070309020205020404" pitchFamily="49" charset="0"/>
              </a:rPr>
              <a:t>Scenario: </a:t>
            </a:r>
            <a:r>
              <a:rPr lang="en-US" altLang="en-US" dirty="0">
                <a:cs typeface="Courier New" panose="02070309020205020404" pitchFamily="49" charset="0"/>
              </a:rPr>
              <a:t>eat 5 out of 20</a:t>
            </a:r>
            <a:br>
              <a:rPr lang="en-US" altLang="en-US" dirty="0">
                <a:cs typeface="Courier New" panose="02070309020205020404" pitchFamily="49" charset="0"/>
              </a:rPr>
            </a:br>
            <a:r>
              <a:rPr lang="en-US" altLang="en-US" dirty="0">
                <a:cs typeface="Courier New" panose="02070309020205020404" pitchFamily="49" charset="0"/>
              </a:rPr>
              <a:t>  - </a:t>
            </a:r>
            <a:r>
              <a:rPr lang="en-US" altLang="en-US" b="1" dirty="0">
                <a:cs typeface="Courier New" panose="02070309020205020404" pitchFamily="49" charset="0"/>
              </a:rPr>
              <a:t>Given </a:t>
            </a:r>
            <a:r>
              <a:rPr lang="en-US" altLang="en-US" dirty="0">
                <a:cs typeface="Courier New" panose="02070309020205020404" pitchFamily="49" charset="0"/>
              </a:rPr>
              <a:t>there are 20 cucumbers</a:t>
            </a:r>
            <a:br>
              <a:rPr lang="en-US" altLang="en-US" dirty="0">
                <a:cs typeface="Courier New" panose="02070309020205020404" pitchFamily="49" charset="0"/>
              </a:rPr>
            </a:br>
            <a:r>
              <a:rPr lang="en-US" altLang="en-US" dirty="0">
                <a:cs typeface="Courier New" panose="02070309020205020404" pitchFamily="49" charset="0"/>
              </a:rPr>
              <a:t>  - </a:t>
            </a:r>
            <a:r>
              <a:rPr lang="en-US" altLang="en-US" b="1" dirty="0">
                <a:cs typeface="Courier New" panose="02070309020205020404" pitchFamily="49" charset="0"/>
              </a:rPr>
              <a:t>When </a:t>
            </a:r>
            <a:r>
              <a:rPr lang="en-US" altLang="en-US" dirty="0">
                <a:cs typeface="Courier New" panose="02070309020205020404" pitchFamily="49" charset="0"/>
              </a:rPr>
              <a:t>I eat 5 cucumbers</a:t>
            </a:r>
            <a:br>
              <a:rPr lang="en-US" altLang="en-US" dirty="0">
                <a:cs typeface="Courier New" panose="02070309020205020404" pitchFamily="49" charset="0"/>
              </a:rPr>
            </a:br>
            <a:r>
              <a:rPr lang="en-US" altLang="en-US" dirty="0">
                <a:cs typeface="Courier New" panose="02070309020205020404" pitchFamily="49" charset="0"/>
              </a:rPr>
              <a:t>  - </a:t>
            </a:r>
            <a:r>
              <a:rPr lang="en-US" altLang="en-US" b="1" dirty="0">
                <a:cs typeface="Courier New" panose="02070309020205020404" pitchFamily="49" charset="0"/>
              </a:rPr>
              <a:t>Then </a:t>
            </a:r>
            <a:r>
              <a:rPr lang="en-US" altLang="en-US" dirty="0">
                <a:cs typeface="Courier New" panose="02070309020205020404" pitchFamily="49" charset="0"/>
              </a:rPr>
              <a:t>I should have 15 cucumbers</a:t>
            </a:r>
            <a:endParaRPr lang="en-US" altLang="en-US" sz="3200" dirty="0">
              <a:cs typeface="Arial" charset="0"/>
            </a:endParaRPr>
          </a:p>
        </p:txBody>
      </p:sp>
      <p:sp>
        <p:nvSpPr>
          <p:cNvPr id="16" name="Rectangle 2">
            <a:extLst>
              <a:ext uri="{FF2B5EF4-FFF2-40B4-BE49-F238E27FC236}">
                <a16:creationId xmlns:a16="http://schemas.microsoft.com/office/drawing/2014/main" id="{1048B839-20DB-4E39-A36A-F3C472EAC55E}"/>
              </a:ext>
            </a:extLst>
          </p:cNvPr>
          <p:cNvSpPr>
            <a:spLocks noChangeArrowheads="1"/>
          </p:cNvSpPr>
          <p:nvPr/>
        </p:nvSpPr>
        <p:spPr bwMode="auto">
          <a:xfrm>
            <a:off x="5625912" y="3655295"/>
            <a:ext cx="4928696" cy="25622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64" tIns="34282" rIns="68564" bIns="34282" numCol="1" anchor="ctr" anchorCtr="0" compatLnSpc="1">
            <a:prstTxWarp prst="textNoShape">
              <a:avLst/>
            </a:prstTxWarp>
            <a:spAutoFit/>
          </a:bodyPr>
          <a:lstStyle/>
          <a:p>
            <a:pPr defTabSz="685663" eaLnBrk="0" fontAlgn="base" hangingPunct="0">
              <a:spcBef>
                <a:spcPct val="0"/>
              </a:spcBef>
              <a:spcAft>
                <a:spcPct val="0"/>
              </a:spcAft>
              <a:defRPr/>
            </a:pPr>
            <a:r>
              <a:rPr lang="en-US" altLang="en-US" b="1" dirty="0">
                <a:cs typeface="Courier New" panose="02070309020205020404" pitchFamily="49" charset="0"/>
              </a:rPr>
              <a:t>Scenario Outline: </a:t>
            </a:r>
            <a:r>
              <a:rPr lang="en-US" altLang="en-US" dirty="0">
                <a:cs typeface="Courier New" panose="02070309020205020404" pitchFamily="49" charset="0"/>
              </a:rPr>
              <a:t>eating</a:t>
            </a:r>
            <a:br>
              <a:rPr lang="en-US" altLang="en-US" dirty="0">
                <a:cs typeface="Courier New" panose="02070309020205020404" pitchFamily="49" charset="0"/>
              </a:rPr>
            </a:br>
            <a:r>
              <a:rPr lang="en-US" altLang="en-US" dirty="0">
                <a:cs typeface="Courier New" panose="02070309020205020404" pitchFamily="49" charset="0"/>
              </a:rPr>
              <a:t>  - </a:t>
            </a:r>
            <a:r>
              <a:rPr lang="en-US" altLang="en-US" b="1" dirty="0">
                <a:cs typeface="Courier New" panose="02070309020205020404" pitchFamily="49" charset="0"/>
              </a:rPr>
              <a:t>Given </a:t>
            </a:r>
            <a:r>
              <a:rPr lang="en-US" altLang="en-US" dirty="0">
                <a:cs typeface="Courier New" panose="02070309020205020404" pitchFamily="49" charset="0"/>
              </a:rPr>
              <a:t>there are &lt;start&gt; cucumbers</a:t>
            </a:r>
            <a:br>
              <a:rPr lang="en-US" altLang="en-US" dirty="0">
                <a:cs typeface="Courier New" panose="02070309020205020404" pitchFamily="49" charset="0"/>
              </a:rPr>
            </a:br>
            <a:r>
              <a:rPr lang="en-US" altLang="en-US" dirty="0">
                <a:cs typeface="Courier New" panose="02070309020205020404" pitchFamily="49" charset="0"/>
              </a:rPr>
              <a:t>  - </a:t>
            </a:r>
            <a:r>
              <a:rPr lang="en-US" altLang="en-US" b="1" dirty="0">
                <a:cs typeface="Courier New" panose="02070309020205020404" pitchFamily="49" charset="0"/>
              </a:rPr>
              <a:t>When </a:t>
            </a:r>
            <a:r>
              <a:rPr lang="en-US" altLang="en-US" dirty="0">
                <a:cs typeface="Courier New" panose="02070309020205020404" pitchFamily="49" charset="0"/>
              </a:rPr>
              <a:t>I eat &lt;eat&gt; cucumbers</a:t>
            </a:r>
            <a:br>
              <a:rPr lang="en-US" altLang="en-US" dirty="0">
                <a:cs typeface="Courier New" panose="02070309020205020404" pitchFamily="49" charset="0"/>
              </a:rPr>
            </a:br>
            <a:r>
              <a:rPr lang="en-US" altLang="en-US" dirty="0">
                <a:cs typeface="Courier New" panose="02070309020205020404" pitchFamily="49" charset="0"/>
              </a:rPr>
              <a:t>  - </a:t>
            </a:r>
            <a:r>
              <a:rPr lang="en-US" altLang="en-US" b="1" dirty="0">
                <a:cs typeface="Courier New" panose="02070309020205020404" pitchFamily="49" charset="0"/>
              </a:rPr>
              <a:t>Then </a:t>
            </a:r>
            <a:r>
              <a:rPr lang="en-US" altLang="en-US" dirty="0">
                <a:cs typeface="Courier New" panose="02070309020205020404" pitchFamily="49" charset="0"/>
              </a:rPr>
              <a:t>I should have &lt;left&gt; cucumbers</a:t>
            </a:r>
            <a:br>
              <a:rPr lang="en-US" altLang="en-US" dirty="0">
                <a:solidFill>
                  <a:srgbClr val="000000"/>
                </a:solidFill>
                <a:cs typeface="Courier New" panose="02070309020205020404" pitchFamily="49" charset="0"/>
              </a:rPr>
            </a:br>
            <a:br>
              <a:rPr lang="en-US" altLang="en-US" dirty="0">
                <a:solidFill>
                  <a:srgbClr val="000000"/>
                </a:solidFill>
                <a:cs typeface="Courier New" panose="02070309020205020404" pitchFamily="49" charset="0"/>
              </a:rPr>
            </a:br>
            <a:r>
              <a:rPr lang="en-US" altLang="en-US" dirty="0">
                <a:cs typeface="Courier New" panose="02070309020205020404" pitchFamily="49" charset="0"/>
              </a:rPr>
              <a:t>  </a:t>
            </a:r>
            <a:r>
              <a:rPr lang="en-US" altLang="en-US" b="1" dirty="0">
                <a:cs typeface="Courier New" panose="02070309020205020404" pitchFamily="49" charset="0"/>
              </a:rPr>
              <a:t>Examples:</a:t>
            </a:r>
            <a:br>
              <a:rPr lang="en-US" altLang="en-US" b="1" dirty="0">
                <a:cs typeface="Courier New" panose="02070309020205020404" pitchFamily="49" charset="0"/>
              </a:rPr>
            </a:br>
            <a:r>
              <a:rPr lang="en-US" altLang="en-US" b="1" dirty="0">
                <a:cs typeface="Courier New" panose="02070309020205020404" pitchFamily="49" charset="0"/>
              </a:rPr>
              <a:t>    | </a:t>
            </a:r>
            <a:r>
              <a:rPr lang="en-US" altLang="en-US" i="1" dirty="0">
                <a:cs typeface="Courier New" panose="02070309020205020404" pitchFamily="49" charset="0"/>
              </a:rPr>
              <a:t>start </a:t>
            </a:r>
            <a:r>
              <a:rPr lang="en-US" altLang="en-US" b="1" dirty="0">
                <a:cs typeface="Courier New" panose="02070309020205020404" pitchFamily="49" charset="0"/>
              </a:rPr>
              <a:t>| </a:t>
            </a:r>
            <a:r>
              <a:rPr lang="en-US" altLang="en-US" i="1" dirty="0">
                <a:cs typeface="Courier New" panose="02070309020205020404" pitchFamily="49" charset="0"/>
              </a:rPr>
              <a:t>eat </a:t>
            </a:r>
            <a:r>
              <a:rPr lang="en-US" altLang="en-US" b="1" dirty="0">
                <a:cs typeface="Courier New" panose="02070309020205020404" pitchFamily="49" charset="0"/>
              </a:rPr>
              <a:t>| </a:t>
            </a:r>
            <a:r>
              <a:rPr lang="en-US" altLang="en-US" i="1" dirty="0">
                <a:cs typeface="Courier New" panose="02070309020205020404" pitchFamily="49" charset="0"/>
              </a:rPr>
              <a:t>left </a:t>
            </a:r>
            <a:r>
              <a:rPr lang="en-US" altLang="en-US" b="1" dirty="0">
                <a:cs typeface="Courier New" panose="02070309020205020404" pitchFamily="49" charset="0"/>
              </a:rPr>
              <a:t>|</a:t>
            </a:r>
            <a:br>
              <a:rPr lang="en-US" altLang="en-US" b="1" dirty="0">
                <a:cs typeface="Courier New" panose="02070309020205020404" pitchFamily="49" charset="0"/>
              </a:rPr>
            </a:br>
            <a:r>
              <a:rPr lang="en-US" altLang="en-US" b="1" dirty="0">
                <a:cs typeface="Courier New" panose="02070309020205020404" pitchFamily="49" charset="0"/>
              </a:rPr>
              <a:t>    |  12   |  5  |  7   |</a:t>
            </a:r>
            <a:br>
              <a:rPr lang="en-US" altLang="en-US" b="1" dirty="0">
                <a:cs typeface="Courier New" panose="02070309020205020404" pitchFamily="49" charset="0"/>
              </a:rPr>
            </a:br>
            <a:r>
              <a:rPr lang="en-US" altLang="en-US" b="1" dirty="0">
                <a:cs typeface="Courier New" panose="02070309020205020404" pitchFamily="49" charset="0"/>
              </a:rPr>
              <a:t>    |  20   |  5  |  15  |</a:t>
            </a:r>
            <a:endParaRPr lang="en-US" altLang="en-US" sz="3200" dirty="0">
              <a:cs typeface="Arial" charset="0"/>
            </a:endParaRPr>
          </a:p>
        </p:txBody>
      </p:sp>
      <p:sp>
        <p:nvSpPr>
          <p:cNvPr id="17" name="Arrow: Right 16">
            <a:extLst>
              <a:ext uri="{FF2B5EF4-FFF2-40B4-BE49-F238E27FC236}">
                <a16:creationId xmlns:a16="http://schemas.microsoft.com/office/drawing/2014/main" id="{3BE61A62-DB61-4798-88E2-22D71D8F5FCC}"/>
              </a:ext>
            </a:extLst>
          </p:cNvPr>
          <p:cNvSpPr/>
          <p:nvPr/>
        </p:nvSpPr>
        <p:spPr>
          <a:xfrm>
            <a:off x="4917297" y="4460820"/>
            <a:ext cx="423892" cy="246128"/>
          </a:xfrm>
          <a:prstGeom prst="rightArrow">
            <a:avLst/>
          </a:prstGeom>
          <a:solidFill>
            <a:schemeClr val="accent1"/>
          </a:solidFill>
          <a:ln>
            <a:solidFill>
              <a:schemeClr val="accent1"/>
            </a:solid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rtlCol="0" anchor="ctr"/>
          <a:lstStyle/>
          <a:p>
            <a:pPr algn="ctr" defTabSz="914217" fontAlgn="base">
              <a:spcBef>
                <a:spcPct val="0"/>
              </a:spcBef>
              <a:spcAft>
                <a:spcPct val="0"/>
              </a:spcAft>
              <a:defRPr/>
            </a:pPr>
            <a:endParaRPr lang="en-US">
              <a:solidFill>
                <a:srgbClr val="000000"/>
              </a:solidFill>
              <a:latin typeface="Graphik"/>
            </a:endParaRPr>
          </a:p>
        </p:txBody>
      </p:sp>
      <p:sp>
        <p:nvSpPr>
          <p:cNvPr id="15" name="Title">
            <a:extLst>
              <a:ext uri="{FF2B5EF4-FFF2-40B4-BE49-F238E27FC236}">
                <a16:creationId xmlns:a16="http://schemas.microsoft.com/office/drawing/2014/main" id="{522C2F34-4A57-4C9C-8E9C-0511043F920B}"/>
              </a:ext>
            </a:extLst>
          </p:cNvPr>
          <p:cNvSpPr txBox="1">
            <a:spLocks/>
          </p:cNvSpPr>
          <p:nvPr/>
        </p:nvSpPr>
        <p:spPr>
          <a:xfrm>
            <a:off x="457200" y="457200"/>
            <a:ext cx="11277600" cy="914400"/>
          </a:xfrm>
          <a:prstGeom prst="rect">
            <a:avLst/>
          </a:prstGeom>
        </p:spPr>
        <p:txBody>
          <a:bodyPr vert="horz" lIns="0" tIns="0" rIns="0" bIns="0" rtlCol="0" anchor="t" anchorCtr="0">
            <a:noAutofit/>
          </a:bodyPr>
          <a:lstStyle>
            <a:lvl1pPr algn="ctr" defTabSz="914400" rtl="0" eaLnBrk="1" latinLnBrk="0" hangingPunct="1">
              <a:lnSpc>
                <a:spcPct val="90000"/>
              </a:lnSpc>
              <a:spcBef>
                <a:spcPct val="0"/>
              </a:spcBef>
              <a:buNone/>
              <a:defRPr sz="3200" kern="1200">
                <a:solidFill>
                  <a:schemeClr val="tx2"/>
                </a:solidFill>
                <a:latin typeface="+mj-lt"/>
                <a:ea typeface="+mj-ea"/>
                <a:cs typeface="+mj-cs"/>
              </a:defRPr>
            </a:lvl1pPr>
          </a:lstStyle>
          <a:p>
            <a:pPr algn="l"/>
            <a:r>
              <a:rPr lang="en-US" dirty="0"/>
              <a:t>Scenario Outlines</a:t>
            </a:r>
            <a:endParaRPr lang="en-US" sz="1800" dirty="0">
              <a:solidFill>
                <a:schemeClr val="tx1"/>
              </a:solidFill>
              <a:latin typeface="Wells Fargo Sans SemiBold"/>
            </a:endParaRPr>
          </a:p>
        </p:txBody>
      </p:sp>
      <p:sp>
        <p:nvSpPr>
          <p:cNvPr id="21" name="Slide Number Placeholder 2">
            <a:extLst>
              <a:ext uri="{FF2B5EF4-FFF2-40B4-BE49-F238E27FC236}">
                <a16:creationId xmlns:a16="http://schemas.microsoft.com/office/drawing/2014/main" id="{2EFB01AD-6038-403E-A77B-A1EB3BA80D7D}"/>
              </a:ext>
            </a:extLst>
          </p:cNvPr>
          <p:cNvSpPr txBox="1">
            <a:spLocks/>
          </p:cNvSpPr>
          <p:nvPr/>
        </p:nvSpPr>
        <p:spPr>
          <a:xfrm>
            <a:off x="11277600" y="6400800"/>
            <a:ext cx="457200" cy="228600"/>
          </a:xfrm>
          <a:prstGeom prst="rect">
            <a:avLst/>
          </a:prstGeom>
        </p:spPr>
        <p:txBody>
          <a:bodyPr vert="horz" lIns="0" tIns="0" rIns="0" bIns="0" rtlCol="0" anchor="b" anchorCtr="0"/>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00F85C7-EC28-5C4D-9577-C5634B07539F}" type="slidenum">
              <a:rPr kumimoji="0" lang="en-US" sz="800" b="0" i="0" u="none" strike="noStrike" kern="1200" cap="none" spc="0" normalizeH="0" baseline="0" noProof="0" smtClean="0">
                <a:ln>
                  <a:noFill/>
                </a:ln>
                <a:effectLst/>
                <a:uLnTx/>
                <a:uFillTx/>
                <a:latin typeface="Wells Fargo Sans" panose="020B0503020203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800" b="0" i="0" u="none" strike="noStrike" kern="1200" cap="none" spc="0" normalizeH="0" baseline="0" noProof="0" dirty="0">
              <a:ln>
                <a:noFill/>
              </a:ln>
              <a:effectLst/>
              <a:uLnTx/>
              <a:uFillTx/>
              <a:latin typeface="Wells Fargo Sans" panose="020B0503020203020204" pitchFamily="34" charset="0"/>
              <a:ea typeface="+mn-ea"/>
              <a:cs typeface="+mn-cs"/>
            </a:endParaRPr>
          </a:p>
        </p:txBody>
      </p:sp>
    </p:spTree>
    <p:extLst>
      <p:ext uri="{BB962C8B-B14F-4D97-AF65-F5344CB8AC3E}">
        <p14:creationId xmlns:p14="http://schemas.microsoft.com/office/powerpoint/2010/main" val="2675759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67B00B-DD48-4B0C-B494-87B7B3A1818A}"/>
              </a:ext>
            </a:extLst>
          </p:cNvPr>
          <p:cNvSpPr>
            <a:spLocks noGrp="1"/>
          </p:cNvSpPr>
          <p:nvPr>
            <p:ph type="body" sz="quarter" idx="14"/>
          </p:nvPr>
        </p:nvSpPr>
        <p:spPr/>
        <p:txBody>
          <a:bodyPr/>
          <a:lstStyle/>
          <a:p>
            <a:pPr>
              <a:lnSpc>
                <a:spcPct val="90000"/>
              </a:lnSpc>
              <a:spcBef>
                <a:spcPct val="0"/>
              </a:spcBef>
            </a:pPr>
            <a:r>
              <a:rPr lang="en-US" sz="3200" cap="none" dirty="0">
                <a:solidFill>
                  <a:schemeClr val="tx2"/>
                </a:solidFill>
                <a:latin typeface="+mj-lt"/>
                <a:ea typeface="+mj-ea"/>
                <a:cs typeface="+mj-cs"/>
              </a:rPr>
              <a:t>Tags</a:t>
            </a:r>
          </a:p>
        </p:txBody>
      </p:sp>
      <p:sp>
        <p:nvSpPr>
          <p:cNvPr id="6" name="Slide Number Placeholder 9">
            <a:extLst>
              <a:ext uri="{FF2B5EF4-FFF2-40B4-BE49-F238E27FC236}">
                <a16:creationId xmlns:a16="http://schemas.microsoft.com/office/drawing/2014/main" id="{257A24D3-4C2F-43D2-81D3-ABEAF977E70A}"/>
              </a:ext>
            </a:extLst>
          </p:cNvPr>
          <p:cNvSpPr txBox="1">
            <a:spLocks/>
          </p:cNvSpPr>
          <p:nvPr/>
        </p:nvSpPr>
        <p:spPr>
          <a:xfrm>
            <a:off x="4145763" y="5013793"/>
            <a:ext cx="702972" cy="195649"/>
          </a:xfrm>
          <a:prstGeom prst="rect">
            <a:avLst/>
          </a:prstGeom>
        </p:spPr>
        <p:txBody>
          <a:bodyPr vert="horz" wrap="square" lIns="0" tIns="34282" rIns="0" bIns="34282" numCol="1" anchor="ctr" anchorCtr="0" compatLnSpc="1">
            <a:prstTxWarp prst="textNoShape">
              <a:avLst/>
            </a:prstTxWarp>
            <a:noAutofit/>
          </a:bodyPr>
          <a:lstStyle>
            <a:defPPr>
              <a:defRPr lang="en-US"/>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17" fontAlgn="base">
              <a:spcBef>
                <a:spcPct val="0"/>
              </a:spcBef>
              <a:spcAft>
                <a:spcPct val="0"/>
              </a:spcAft>
              <a:defRPr/>
            </a:pPr>
            <a:r>
              <a:rPr lang="en-US">
                <a:solidFill>
                  <a:srgbClr val="FFFFFF"/>
                </a:solidFill>
                <a:latin typeface="Arial"/>
                <a:cs typeface="Arial" charset="0"/>
              </a:rPr>
              <a:t>Page </a:t>
            </a:r>
            <a:fld id="{90CBDC3A-D49F-4631-A8C7-55D59B33E5FA}" type="slidenum">
              <a:rPr lang="en-US">
                <a:solidFill>
                  <a:srgbClr val="FFFFFF"/>
                </a:solidFill>
                <a:latin typeface="Arial"/>
                <a:cs typeface="Arial" charset="0"/>
              </a:rPr>
              <a:pPr defTabSz="914217" fontAlgn="base">
                <a:spcBef>
                  <a:spcPct val="0"/>
                </a:spcBef>
                <a:spcAft>
                  <a:spcPct val="0"/>
                </a:spcAft>
                <a:defRPr/>
              </a:pPr>
              <a:t>35</a:t>
            </a:fld>
            <a:endParaRPr lang="en-US">
              <a:solidFill>
                <a:srgbClr val="FFFFFF"/>
              </a:solidFill>
              <a:latin typeface="Arial"/>
              <a:cs typeface="Arial" charset="0"/>
            </a:endParaRPr>
          </a:p>
        </p:txBody>
      </p:sp>
      <p:sp>
        <p:nvSpPr>
          <p:cNvPr id="8" name="TextBox 7">
            <a:extLst>
              <a:ext uri="{FF2B5EF4-FFF2-40B4-BE49-F238E27FC236}">
                <a16:creationId xmlns:a16="http://schemas.microsoft.com/office/drawing/2014/main" id="{4078EA6D-9567-4CFA-9654-750FD828676D}"/>
              </a:ext>
            </a:extLst>
          </p:cNvPr>
          <p:cNvSpPr txBox="1"/>
          <p:nvPr/>
        </p:nvSpPr>
        <p:spPr>
          <a:xfrm>
            <a:off x="290372" y="1282755"/>
            <a:ext cx="5548568" cy="3631763"/>
          </a:xfrm>
          <a:prstGeom prst="rect">
            <a:avLst/>
          </a:prstGeom>
          <a:noFill/>
        </p:spPr>
        <p:txBody>
          <a:bodyPr wrap="square" rtlCol="0">
            <a:spAutoFit/>
          </a:bodyPr>
          <a:lstStyle/>
          <a:p>
            <a:pPr marL="214270" indent="-214270" defTabSz="914217" fontAlgn="base">
              <a:spcBef>
                <a:spcPct val="0"/>
              </a:spcBef>
              <a:spcAft>
                <a:spcPct val="0"/>
              </a:spcAft>
              <a:buFont typeface="Arial" panose="020B0604020202020204" pitchFamily="34" charset="0"/>
              <a:buChar char="•"/>
              <a:defRPr/>
            </a:pPr>
            <a:r>
              <a:rPr lang="en-US" dirty="0">
                <a:cs typeface="Arial" charset="0"/>
              </a:rPr>
              <a:t>Cucumber by default runs all scenarios in all the feature files. What if we want to run specific features?</a:t>
            </a:r>
          </a:p>
          <a:p>
            <a:pPr marL="214270" indent="-214270" defTabSz="914217" fontAlgn="base">
              <a:spcBef>
                <a:spcPct val="0"/>
              </a:spcBef>
              <a:spcAft>
                <a:spcPct val="0"/>
              </a:spcAft>
              <a:buFont typeface="Arial" panose="020B0604020202020204" pitchFamily="34" charset="0"/>
              <a:buChar char="•"/>
              <a:defRPr/>
            </a:pPr>
            <a:endParaRPr lang="en-US" dirty="0">
              <a:cs typeface="Arial" charset="0"/>
            </a:endParaRPr>
          </a:p>
          <a:p>
            <a:pPr marL="214270" indent="-214270" defTabSz="914217" fontAlgn="base">
              <a:spcBef>
                <a:spcPct val="0"/>
              </a:spcBef>
              <a:spcAft>
                <a:spcPct val="0"/>
              </a:spcAft>
              <a:buFont typeface="Arial" panose="020B0604020202020204" pitchFamily="34" charset="0"/>
              <a:buChar char="•"/>
              <a:defRPr/>
            </a:pPr>
            <a:r>
              <a:rPr lang="en-US" dirty="0">
                <a:cs typeface="Arial" charset="0"/>
              </a:rPr>
              <a:t>To run specific features at specific time, we use tags. </a:t>
            </a:r>
          </a:p>
          <a:p>
            <a:pPr marL="214270" indent="-214270" defTabSz="914217" fontAlgn="base">
              <a:spcBef>
                <a:spcPct val="0"/>
              </a:spcBef>
              <a:spcAft>
                <a:spcPct val="0"/>
              </a:spcAft>
              <a:buFont typeface="Arial" panose="020B0604020202020204" pitchFamily="34" charset="0"/>
              <a:buChar char="•"/>
              <a:defRPr/>
            </a:pPr>
            <a:endParaRPr lang="en-US" dirty="0">
              <a:cs typeface="Arial" charset="0"/>
            </a:endParaRPr>
          </a:p>
          <a:p>
            <a:pPr marL="214270" indent="-214270" defTabSz="914217" fontAlgn="base">
              <a:spcBef>
                <a:spcPct val="0"/>
              </a:spcBef>
              <a:spcAft>
                <a:spcPct val="0"/>
              </a:spcAft>
              <a:buFont typeface="Arial" panose="020B0604020202020204" pitchFamily="34" charset="0"/>
              <a:buChar char="•"/>
              <a:defRPr/>
            </a:pPr>
            <a:r>
              <a:rPr lang="en-US" dirty="0">
                <a:cs typeface="Arial" charset="0"/>
              </a:rPr>
              <a:t>For example: we can run subset of regression suite to run smoke test.</a:t>
            </a:r>
          </a:p>
          <a:p>
            <a:pPr defTabSz="914217" fontAlgn="base">
              <a:spcBef>
                <a:spcPct val="0"/>
              </a:spcBef>
              <a:spcAft>
                <a:spcPct val="0"/>
              </a:spcAft>
              <a:defRPr/>
            </a:pPr>
            <a:endParaRPr lang="en-US" dirty="0">
              <a:cs typeface="Arial" charset="0"/>
            </a:endParaRPr>
          </a:p>
          <a:p>
            <a:pPr marL="214270" indent="-214270" defTabSz="914217" fontAlgn="base">
              <a:spcBef>
                <a:spcPct val="0"/>
              </a:spcBef>
              <a:spcAft>
                <a:spcPct val="0"/>
              </a:spcAft>
              <a:buFont typeface="Arial" panose="020B0604020202020204" pitchFamily="34" charset="0"/>
              <a:buChar char="•"/>
              <a:defRPr/>
            </a:pPr>
            <a:r>
              <a:rPr lang="en-US" dirty="0">
                <a:cs typeface="Arial" charset="0"/>
              </a:rPr>
              <a:t>Cucumber will run only those features specific to given tags. </a:t>
            </a:r>
          </a:p>
          <a:p>
            <a:pPr marL="214270" indent="-214270" defTabSz="914217" fontAlgn="base">
              <a:spcBef>
                <a:spcPct val="0"/>
              </a:spcBef>
              <a:spcAft>
                <a:spcPct val="0"/>
              </a:spcAft>
              <a:buFont typeface="Arial" panose="020B0604020202020204" pitchFamily="34" charset="0"/>
              <a:buChar char="•"/>
              <a:defRPr/>
            </a:pPr>
            <a:endParaRPr lang="en-US" dirty="0">
              <a:cs typeface="Arial" charset="0"/>
            </a:endParaRPr>
          </a:p>
          <a:p>
            <a:pPr marL="214270" indent="-214270" defTabSz="914217" fontAlgn="base">
              <a:spcBef>
                <a:spcPct val="0"/>
              </a:spcBef>
              <a:spcAft>
                <a:spcPct val="0"/>
              </a:spcAft>
              <a:buFont typeface="Arial" panose="020B0604020202020204" pitchFamily="34" charset="0"/>
              <a:buChar char="•"/>
              <a:defRPr/>
            </a:pPr>
            <a:r>
              <a:rPr lang="en-US" dirty="0">
                <a:cs typeface="Arial" charset="0"/>
              </a:rPr>
              <a:t>We can specify multiple tags in one feature file.</a:t>
            </a:r>
          </a:p>
          <a:p>
            <a:pPr defTabSz="914217" fontAlgn="base">
              <a:spcBef>
                <a:spcPct val="0"/>
              </a:spcBef>
              <a:spcAft>
                <a:spcPct val="0"/>
              </a:spcAft>
              <a:defRPr/>
            </a:pPr>
            <a:endParaRPr lang="en-US" sz="1400" dirty="0">
              <a:solidFill>
                <a:srgbClr val="7500C0">
                  <a:lumMod val="75000"/>
                </a:srgbClr>
              </a:solidFill>
              <a:latin typeface="Graphik"/>
              <a:cs typeface="Arial" charset="0"/>
            </a:endParaRPr>
          </a:p>
        </p:txBody>
      </p:sp>
      <p:sp>
        <p:nvSpPr>
          <p:cNvPr id="9" name="Rectangle 8">
            <a:extLst>
              <a:ext uri="{FF2B5EF4-FFF2-40B4-BE49-F238E27FC236}">
                <a16:creationId xmlns:a16="http://schemas.microsoft.com/office/drawing/2014/main" id="{BDA1E201-EDBE-403B-927E-1DEEA52D0387}"/>
              </a:ext>
            </a:extLst>
          </p:cNvPr>
          <p:cNvSpPr>
            <a:spLocks noChangeArrowheads="1"/>
          </p:cNvSpPr>
          <p:nvPr/>
        </p:nvSpPr>
        <p:spPr bwMode="auto">
          <a:xfrm>
            <a:off x="6487683" y="860928"/>
            <a:ext cx="4298499" cy="394721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64" tIns="34282" rIns="68564" bIns="34282" numCol="1" anchor="ctr" anchorCtr="0" compatLnSpc="1">
            <a:prstTxWarp prst="textNoShape">
              <a:avLst/>
            </a:prstTxWarp>
            <a:spAutoFit/>
          </a:bodyPr>
          <a:lstStyle/>
          <a:p>
            <a:pPr defTabSz="685663" eaLnBrk="0" hangingPunct="0"/>
            <a:r>
              <a:rPr lang="en-US" altLang="en-US" sz="1400" dirty="0">
                <a:cs typeface="Courier New" panose="02070309020205020404" pitchFamily="49" charset="0"/>
              </a:rPr>
              <a:t>Feature: Browsing around</a:t>
            </a:r>
          </a:p>
          <a:p>
            <a:pPr defTabSz="685663" eaLnBrk="0" hangingPunct="0"/>
            <a:endParaRPr lang="en-US" altLang="en-US" sz="1400" dirty="0">
              <a:cs typeface="Courier New" panose="02070309020205020404" pitchFamily="49" charset="0"/>
            </a:endParaRPr>
          </a:p>
          <a:p>
            <a:pPr defTabSz="685663" eaLnBrk="0" hangingPunct="0"/>
            <a:r>
              <a:rPr lang="en-US" altLang="en-US" sz="1400" dirty="0">
                <a:cs typeface="Courier New" panose="02070309020205020404" pitchFamily="49" charset="0"/>
              </a:rPr>
              <a:t>  @</a:t>
            </a:r>
            <a:r>
              <a:rPr lang="en-US" altLang="en-US" sz="1400" dirty="0" err="1">
                <a:cs typeface="Courier New" panose="02070309020205020404" pitchFamily="49" charset="0"/>
              </a:rPr>
              <a:t>RegressionTest</a:t>
            </a:r>
            <a:r>
              <a:rPr lang="en-US" altLang="en-US" sz="1400" dirty="0">
                <a:cs typeface="Courier New" panose="02070309020205020404" pitchFamily="49" charset="0"/>
              </a:rPr>
              <a:t> @</a:t>
            </a:r>
            <a:r>
              <a:rPr lang="en-US" altLang="en-US" sz="1400" dirty="0" err="1">
                <a:cs typeface="Courier New" panose="02070309020205020404" pitchFamily="49" charset="0"/>
              </a:rPr>
              <a:t>SmokeTest</a:t>
            </a:r>
            <a:r>
              <a:rPr lang="en-US" altLang="en-US" sz="1400" dirty="0">
                <a:cs typeface="Courier New" panose="02070309020205020404" pitchFamily="49" charset="0"/>
              </a:rPr>
              <a:t> </a:t>
            </a:r>
          </a:p>
          <a:p>
            <a:pPr defTabSz="685663" eaLnBrk="0" hangingPunct="0"/>
            <a:r>
              <a:rPr lang="en-US" altLang="en-US" sz="1400" dirty="0">
                <a:cs typeface="Courier New" panose="02070309020205020404" pitchFamily="49" charset="0"/>
              </a:rPr>
              <a:t>  Scenario: Login and land on home page</a:t>
            </a:r>
          </a:p>
          <a:p>
            <a:pPr defTabSz="685663" eaLnBrk="0" hangingPunct="0"/>
            <a:r>
              <a:rPr lang="en-US" altLang="en-US" sz="1400" dirty="0">
                <a:cs typeface="Courier New" panose="02070309020205020404" pitchFamily="49" charset="0"/>
              </a:rPr>
              <a:t>    - Given I login to "</a:t>
            </a:r>
            <a:r>
              <a:rPr lang="en-US" altLang="en-US" sz="1400" dirty="0" err="1">
                <a:cs typeface="Courier New" panose="02070309020205020404" pitchFamily="49" charset="0"/>
              </a:rPr>
              <a:t>PetClinic</a:t>
            </a:r>
            <a:r>
              <a:rPr lang="en-US" altLang="en-US" sz="1400" dirty="0">
                <a:cs typeface="Courier New" panose="02070309020205020404" pitchFamily="49" charset="0"/>
              </a:rPr>
              <a:t>" application</a:t>
            </a:r>
          </a:p>
          <a:p>
            <a:pPr defTabSz="685663" eaLnBrk="0" hangingPunct="0"/>
            <a:r>
              <a:rPr lang="en-US" altLang="en-US" sz="1400" dirty="0">
                <a:cs typeface="Courier New" panose="02070309020205020404" pitchFamily="49" charset="0"/>
              </a:rPr>
              <a:t>    - And I land on the "</a:t>
            </a:r>
            <a:r>
              <a:rPr lang="en-US" altLang="en-US" sz="1400" dirty="0" err="1">
                <a:cs typeface="Courier New" panose="02070309020205020404" pitchFamily="49" charset="0"/>
              </a:rPr>
              <a:t>PetClinic</a:t>
            </a:r>
            <a:r>
              <a:rPr lang="en-US" altLang="en-US" sz="1400" dirty="0">
                <a:cs typeface="Courier New" panose="02070309020205020404" pitchFamily="49" charset="0"/>
              </a:rPr>
              <a:t>" home page</a:t>
            </a:r>
          </a:p>
          <a:p>
            <a:pPr defTabSz="685663" eaLnBrk="0" hangingPunct="0"/>
            <a:endParaRPr lang="en-US" altLang="en-US" sz="1400" dirty="0">
              <a:cs typeface="Courier New" panose="02070309020205020404" pitchFamily="49" charset="0"/>
            </a:endParaRPr>
          </a:p>
          <a:p>
            <a:pPr defTabSz="685663" eaLnBrk="0" hangingPunct="0"/>
            <a:r>
              <a:rPr lang="en-US" altLang="en-US" sz="1400" dirty="0">
                <a:cs typeface="Courier New" panose="02070309020205020404" pitchFamily="49" charset="0"/>
              </a:rPr>
              <a:t>  @</a:t>
            </a:r>
            <a:r>
              <a:rPr lang="en-US" altLang="en-US" sz="1400" dirty="0" err="1">
                <a:cs typeface="Courier New" panose="02070309020205020404" pitchFamily="49" charset="0"/>
              </a:rPr>
              <a:t>RegressionTest</a:t>
            </a:r>
            <a:endParaRPr lang="en-US" altLang="en-US" sz="1400" dirty="0">
              <a:cs typeface="Courier New" panose="02070309020205020404" pitchFamily="49" charset="0"/>
            </a:endParaRPr>
          </a:p>
          <a:p>
            <a:pPr defTabSz="685663" eaLnBrk="0" hangingPunct="0"/>
            <a:r>
              <a:rPr lang="en-US" altLang="en-US" sz="1400" dirty="0">
                <a:cs typeface="Courier New" panose="02070309020205020404" pitchFamily="49" charset="0"/>
              </a:rPr>
              <a:t>  Scenario: Login and Vets</a:t>
            </a:r>
          </a:p>
          <a:p>
            <a:pPr defTabSz="685663" eaLnBrk="0" hangingPunct="0"/>
            <a:r>
              <a:rPr lang="en-US" altLang="en-US" sz="1400" dirty="0">
                <a:cs typeface="Courier New" panose="02070309020205020404" pitchFamily="49" charset="0"/>
              </a:rPr>
              <a:t>    - Given I login to "</a:t>
            </a:r>
            <a:r>
              <a:rPr lang="en-US" altLang="en-US" sz="1400" dirty="0" err="1">
                <a:cs typeface="Courier New" panose="02070309020205020404" pitchFamily="49" charset="0"/>
              </a:rPr>
              <a:t>PetClinic</a:t>
            </a:r>
            <a:r>
              <a:rPr lang="en-US" altLang="en-US" sz="1400" dirty="0">
                <a:cs typeface="Courier New" panose="02070309020205020404" pitchFamily="49" charset="0"/>
              </a:rPr>
              <a:t>" application</a:t>
            </a:r>
          </a:p>
          <a:p>
            <a:pPr defTabSz="685663" eaLnBrk="0" hangingPunct="0"/>
            <a:r>
              <a:rPr lang="en-US" altLang="en-US" sz="1400" dirty="0">
                <a:cs typeface="Courier New" panose="02070309020205020404" pitchFamily="49" charset="0"/>
              </a:rPr>
              <a:t>    - Then I search for "Veterinarian"</a:t>
            </a:r>
          </a:p>
          <a:p>
            <a:pPr defTabSz="685663" eaLnBrk="0" hangingPunct="0"/>
            <a:r>
              <a:rPr lang="en-US" altLang="en-US" sz="1400" dirty="0">
                <a:cs typeface="Courier New" panose="02070309020205020404" pitchFamily="49" charset="0"/>
              </a:rPr>
              <a:t>    - And I get a list of "Veterinarian"</a:t>
            </a:r>
          </a:p>
          <a:p>
            <a:pPr defTabSz="685663" eaLnBrk="0" hangingPunct="0"/>
            <a:endParaRPr lang="en-US" altLang="en-US" sz="1400" dirty="0">
              <a:cs typeface="Courier New" panose="02070309020205020404" pitchFamily="49" charset="0"/>
            </a:endParaRPr>
          </a:p>
          <a:p>
            <a:pPr defTabSz="685663" eaLnBrk="0" hangingPunct="0"/>
            <a:r>
              <a:rPr lang="en-US" altLang="en-US" sz="1400" dirty="0">
                <a:cs typeface="Courier New" panose="02070309020205020404" pitchFamily="49" charset="0"/>
              </a:rPr>
              <a:t>  @</a:t>
            </a:r>
            <a:r>
              <a:rPr lang="en-US" altLang="en-US" sz="1400" dirty="0" err="1">
                <a:cs typeface="Courier New" panose="02070309020205020404" pitchFamily="49" charset="0"/>
              </a:rPr>
              <a:t>RegressionTest</a:t>
            </a:r>
            <a:endParaRPr lang="en-US" altLang="en-US" sz="1400" dirty="0">
              <a:cs typeface="Courier New" panose="02070309020205020404" pitchFamily="49" charset="0"/>
            </a:endParaRPr>
          </a:p>
          <a:p>
            <a:pPr defTabSz="685663" eaLnBrk="0" hangingPunct="0"/>
            <a:r>
              <a:rPr lang="en-US" altLang="en-US" sz="1400" dirty="0">
                <a:cs typeface="Courier New" panose="02070309020205020404" pitchFamily="49" charset="0"/>
              </a:rPr>
              <a:t>  Scenario: Login and check owner based on last name</a:t>
            </a:r>
          </a:p>
          <a:p>
            <a:pPr defTabSz="685663" eaLnBrk="0" hangingPunct="0"/>
            <a:r>
              <a:rPr lang="en-US" altLang="en-US" sz="1400" dirty="0">
                <a:cs typeface="Courier New" panose="02070309020205020404" pitchFamily="49" charset="0"/>
              </a:rPr>
              <a:t>    - Given I login to "</a:t>
            </a:r>
            <a:r>
              <a:rPr lang="en-US" altLang="en-US" sz="1400" dirty="0" err="1">
                <a:cs typeface="Courier New" panose="02070309020205020404" pitchFamily="49" charset="0"/>
              </a:rPr>
              <a:t>PetClinic</a:t>
            </a:r>
            <a:r>
              <a:rPr lang="en-US" altLang="en-US" sz="1400" dirty="0">
                <a:cs typeface="Courier New" panose="02070309020205020404" pitchFamily="49" charset="0"/>
              </a:rPr>
              <a:t>" application</a:t>
            </a:r>
          </a:p>
          <a:p>
            <a:pPr defTabSz="685663" eaLnBrk="0" hangingPunct="0"/>
            <a:r>
              <a:rPr lang="en-US" altLang="en-US" sz="1400" dirty="0">
                <a:cs typeface="Courier New" panose="02070309020205020404" pitchFamily="49" charset="0"/>
              </a:rPr>
              <a:t>    - And I search owner "Franklin"</a:t>
            </a:r>
          </a:p>
          <a:p>
            <a:pPr defTabSz="685663" eaLnBrk="0" hangingPunct="0"/>
            <a:r>
              <a:rPr lang="en-US" altLang="en-US" sz="1400" dirty="0">
                <a:cs typeface="Courier New" panose="02070309020205020404" pitchFamily="49" charset="0"/>
              </a:rPr>
              <a:t>    - And I get owner "Franklin" </a:t>
            </a:r>
            <a:r>
              <a:rPr lang="en-US" altLang="en-US" sz="1400" dirty="0" err="1">
                <a:cs typeface="Courier New" panose="02070309020205020404" pitchFamily="49" charset="0"/>
              </a:rPr>
              <a:t>Informations</a:t>
            </a:r>
            <a:endParaRPr lang="en-US" altLang="en-US" sz="1400" dirty="0">
              <a:cs typeface="Arial" charset="0"/>
            </a:endParaRPr>
          </a:p>
        </p:txBody>
      </p:sp>
      <p:pic>
        <p:nvPicPr>
          <p:cNvPr id="3" name="Picture 2">
            <a:extLst>
              <a:ext uri="{FF2B5EF4-FFF2-40B4-BE49-F238E27FC236}">
                <a16:creationId xmlns:a16="http://schemas.microsoft.com/office/drawing/2014/main" id="{58970091-603F-4160-A7EE-87318B7608F1}"/>
              </a:ext>
            </a:extLst>
          </p:cNvPr>
          <p:cNvPicPr>
            <a:picLocks noChangeAspect="1"/>
          </p:cNvPicPr>
          <p:nvPr/>
        </p:nvPicPr>
        <p:blipFill>
          <a:blip r:embed="rId2"/>
          <a:stretch>
            <a:fillRect/>
          </a:stretch>
        </p:blipFill>
        <p:spPr>
          <a:xfrm>
            <a:off x="6523354" y="5013793"/>
            <a:ext cx="3232523" cy="1491934"/>
          </a:xfrm>
          <a:prstGeom prst="rect">
            <a:avLst/>
          </a:prstGeom>
        </p:spPr>
      </p:pic>
      <p:sp>
        <p:nvSpPr>
          <p:cNvPr id="5" name="Rectangle 4">
            <a:extLst>
              <a:ext uri="{FF2B5EF4-FFF2-40B4-BE49-F238E27FC236}">
                <a16:creationId xmlns:a16="http://schemas.microsoft.com/office/drawing/2014/main" id="{CEA46247-9D7B-4247-8DAC-532596AA56AC}"/>
              </a:ext>
            </a:extLst>
          </p:cNvPr>
          <p:cNvSpPr/>
          <p:nvPr/>
        </p:nvSpPr>
        <p:spPr>
          <a:xfrm>
            <a:off x="1039872" y="4952658"/>
            <a:ext cx="9746311" cy="1408487"/>
          </a:xfrm>
          <a:prstGeom prst="rect">
            <a:avLst/>
          </a:prstGeom>
          <a:no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FEC3F05-6D2C-4D43-AA23-F8F3945C826F}"/>
              </a:ext>
            </a:extLst>
          </p:cNvPr>
          <p:cNvSpPr/>
          <p:nvPr/>
        </p:nvSpPr>
        <p:spPr>
          <a:xfrm>
            <a:off x="384555" y="5504188"/>
            <a:ext cx="3730317" cy="369332"/>
          </a:xfrm>
          <a:prstGeom prst="rect">
            <a:avLst/>
          </a:prstGeom>
        </p:spPr>
        <p:txBody>
          <a:bodyPr wrap="none">
            <a:spAutoFit/>
          </a:bodyPr>
          <a:lstStyle/>
          <a:p>
            <a:pPr lvl="0">
              <a:defRPr/>
            </a:pPr>
            <a:r>
              <a:rPr lang="en-US" b="1" dirty="0"/>
              <a:t>	Runner Class looks like this </a:t>
            </a:r>
          </a:p>
        </p:txBody>
      </p:sp>
      <p:sp>
        <p:nvSpPr>
          <p:cNvPr id="10" name="Arrow: Right 9">
            <a:extLst>
              <a:ext uri="{FF2B5EF4-FFF2-40B4-BE49-F238E27FC236}">
                <a16:creationId xmlns:a16="http://schemas.microsoft.com/office/drawing/2014/main" id="{BFD4AAED-7E3B-465F-9AA4-D4DD5B5B6786}"/>
              </a:ext>
            </a:extLst>
          </p:cNvPr>
          <p:cNvSpPr/>
          <p:nvPr/>
        </p:nvSpPr>
        <p:spPr>
          <a:xfrm>
            <a:off x="5838940" y="2711473"/>
            <a:ext cx="423892" cy="246128"/>
          </a:xfrm>
          <a:prstGeom prst="rightArrow">
            <a:avLst/>
          </a:prstGeom>
          <a:solidFill>
            <a:schemeClr val="accent1"/>
          </a:solidFill>
          <a:ln>
            <a:solidFill>
              <a:schemeClr val="accent1"/>
            </a:solid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rtlCol="0" anchor="ctr"/>
          <a:lstStyle/>
          <a:p>
            <a:pPr algn="ctr" defTabSz="914217" fontAlgn="base">
              <a:spcBef>
                <a:spcPct val="0"/>
              </a:spcBef>
              <a:spcAft>
                <a:spcPct val="0"/>
              </a:spcAft>
              <a:defRPr/>
            </a:pPr>
            <a:endParaRPr lang="en-US">
              <a:solidFill>
                <a:srgbClr val="000000"/>
              </a:solidFill>
              <a:latin typeface="Graphik"/>
            </a:endParaRPr>
          </a:p>
        </p:txBody>
      </p:sp>
      <p:sp>
        <p:nvSpPr>
          <p:cNvPr id="11" name="Arrow: Right 10">
            <a:extLst>
              <a:ext uri="{FF2B5EF4-FFF2-40B4-BE49-F238E27FC236}">
                <a16:creationId xmlns:a16="http://schemas.microsoft.com/office/drawing/2014/main" id="{E3C33AE6-94B5-4C04-B196-F78DD568DD1B}"/>
              </a:ext>
            </a:extLst>
          </p:cNvPr>
          <p:cNvSpPr/>
          <p:nvPr/>
        </p:nvSpPr>
        <p:spPr>
          <a:xfrm>
            <a:off x="5508797" y="5552876"/>
            <a:ext cx="423892" cy="246128"/>
          </a:xfrm>
          <a:prstGeom prst="rightArrow">
            <a:avLst/>
          </a:prstGeom>
          <a:solidFill>
            <a:schemeClr val="accent1"/>
          </a:solidFill>
          <a:ln>
            <a:solidFill>
              <a:schemeClr val="accent1"/>
            </a:solid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rtlCol="0" anchor="ctr"/>
          <a:lstStyle/>
          <a:p>
            <a:pPr algn="ctr" defTabSz="914217" fontAlgn="base">
              <a:spcBef>
                <a:spcPct val="0"/>
              </a:spcBef>
              <a:spcAft>
                <a:spcPct val="0"/>
              </a:spcAft>
              <a:defRPr/>
            </a:pPr>
            <a:endParaRPr lang="en-US">
              <a:solidFill>
                <a:srgbClr val="000000"/>
              </a:solidFill>
              <a:latin typeface="Graphik"/>
            </a:endParaRPr>
          </a:p>
        </p:txBody>
      </p:sp>
      <p:sp>
        <p:nvSpPr>
          <p:cNvPr id="13" name="Slide Number Placeholder 2">
            <a:extLst>
              <a:ext uri="{FF2B5EF4-FFF2-40B4-BE49-F238E27FC236}">
                <a16:creationId xmlns:a16="http://schemas.microsoft.com/office/drawing/2014/main" id="{6FFE6376-3604-4442-9535-12A91F0AD4E6}"/>
              </a:ext>
            </a:extLst>
          </p:cNvPr>
          <p:cNvSpPr txBox="1">
            <a:spLocks/>
          </p:cNvSpPr>
          <p:nvPr/>
        </p:nvSpPr>
        <p:spPr>
          <a:xfrm>
            <a:off x="11277600" y="6400800"/>
            <a:ext cx="457200" cy="228600"/>
          </a:xfrm>
          <a:prstGeom prst="rect">
            <a:avLst/>
          </a:prstGeom>
        </p:spPr>
        <p:txBody>
          <a:bodyPr vert="horz" lIns="0" tIns="0" rIns="0" bIns="0" rtlCol="0" anchor="b" anchorCtr="0"/>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00F85C7-EC28-5C4D-9577-C5634B07539F}" type="slidenum">
              <a:rPr kumimoji="0" lang="en-US" sz="800" b="0" i="0" u="none" strike="noStrike" kern="1200" cap="none" spc="0" normalizeH="0" baseline="0" noProof="0" smtClean="0">
                <a:ln>
                  <a:noFill/>
                </a:ln>
                <a:effectLst/>
                <a:uLnTx/>
                <a:uFillTx/>
                <a:latin typeface="Wells Fargo Sans" panose="020B0503020203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800" b="0" i="0" u="none" strike="noStrike" kern="1200" cap="none" spc="0" normalizeH="0" baseline="0" noProof="0" dirty="0">
              <a:ln>
                <a:noFill/>
              </a:ln>
              <a:effectLst/>
              <a:uLnTx/>
              <a:uFillTx/>
              <a:latin typeface="Wells Fargo Sans" panose="020B0503020203020204" pitchFamily="34" charset="0"/>
              <a:ea typeface="+mn-ea"/>
              <a:cs typeface="+mn-cs"/>
            </a:endParaRPr>
          </a:p>
        </p:txBody>
      </p:sp>
    </p:spTree>
    <p:extLst>
      <p:ext uri="{BB962C8B-B14F-4D97-AF65-F5344CB8AC3E}">
        <p14:creationId xmlns:p14="http://schemas.microsoft.com/office/powerpoint/2010/main" val="42180169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67B00B-DD48-4B0C-B494-87B7B3A1818A}"/>
              </a:ext>
            </a:extLst>
          </p:cNvPr>
          <p:cNvSpPr>
            <a:spLocks noGrp="1"/>
          </p:cNvSpPr>
          <p:nvPr>
            <p:ph type="body" sz="quarter" idx="14"/>
          </p:nvPr>
        </p:nvSpPr>
        <p:spPr/>
        <p:txBody>
          <a:bodyPr/>
          <a:lstStyle/>
          <a:p>
            <a:r>
              <a:rPr lang="en-US" sz="3200" cap="none" dirty="0">
                <a:solidFill>
                  <a:schemeClr val="tx2"/>
                </a:solidFill>
                <a:latin typeface="+mj-lt"/>
                <a:ea typeface="+mj-ea"/>
                <a:cs typeface="+mj-cs"/>
              </a:rPr>
              <a:t>Hooks</a:t>
            </a:r>
          </a:p>
        </p:txBody>
      </p:sp>
      <p:sp>
        <p:nvSpPr>
          <p:cNvPr id="6" name="Slide Number Placeholder 9">
            <a:extLst>
              <a:ext uri="{FF2B5EF4-FFF2-40B4-BE49-F238E27FC236}">
                <a16:creationId xmlns:a16="http://schemas.microsoft.com/office/drawing/2014/main" id="{257A24D3-4C2F-43D2-81D3-ABEAF977E70A}"/>
              </a:ext>
            </a:extLst>
          </p:cNvPr>
          <p:cNvSpPr txBox="1">
            <a:spLocks/>
          </p:cNvSpPr>
          <p:nvPr/>
        </p:nvSpPr>
        <p:spPr>
          <a:xfrm>
            <a:off x="4145763" y="5013793"/>
            <a:ext cx="702972" cy="195649"/>
          </a:xfrm>
          <a:prstGeom prst="rect">
            <a:avLst/>
          </a:prstGeom>
        </p:spPr>
        <p:txBody>
          <a:bodyPr vert="horz" wrap="square" lIns="0" tIns="34282" rIns="0" bIns="34282" numCol="1" anchor="ctr" anchorCtr="0" compatLnSpc="1">
            <a:prstTxWarp prst="textNoShape">
              <a:avLst/>
            </a:prstTxWarp>
            <a:noAutofit/>
          </a:bodyPr>
          <a:lstStyle>
            <a:defPPr>
              <a:defRPr lang="en-US"/>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17" fontAlgn="base">
              <a:spcBef>
                <a:spcPct val="0"/>
              </a:spcBef>
              <a:spcAft>
                <a:spcPct val="0"/>
              </a:spcAft>
              <a:defRPr/>
            </a:pPr>
            <a:r>
              <a:rPr lang="en-US">
                <a:solidFill>
                  <a:srgbClr val="FFFFFF"/>
                </a:solidFill>
                <a:latin typeface="Arial"/>
                <a:cs typeface="Arial" charset="0"/>
              </a:rPr>
              <a:t>Page </a:t>
            </a:r>
            <a:fld id="{90CBDC3A-D49F-4631-A8C7-55D59B33E5FA}" type="slidenum">
              <a:rPr lang="en-US">
                <a:solidFill>
                  <a:srgbClr val="FFFFFF"/>
                </a:solidFill>
                <a:latin typeface="Arial"/>
                <a:cs typeface="Arial" charset="0"/>
              </a:rPr>
              <a:pPr defTabSz="914217" fontAlgn="base">
                <a:spcBef>
                  <a:spcPct val="0"/>
                </a:spcBef>
                <a:spcAft>
                  <a:spcPct val="0"/>
                </a:spcAft>
                <a:defRPr/>
              </a:pPr>
              <a:t>36</a:t>
            </a:fld>
            <a:endParaRPr lang="en-US">
              <a:solidFill>
                <a:srgbClr val="FFFFFF"/>
              </a:solidFill>
              <a:latin typeface="Arial"/>
              <a:cs typeface="Arial" charset="0"/>
            </a:endParaRPr>
          </a:p>
        </p:txBody>
      </p:sp>
      <p:sp>
        <p:nvSpPr>
          <p:cNvPr id="8" name="TextBox 7">
            <a:extLst>
              <a:ext uri="{FF2B5EF4-FFF2-40B4-BE49-F238E27FC236}">
                <a16:creationId xmlns:a16="http://schemas.microsoft.com/office/drawing/2014/main" id="{4078EA6D-9567-4CFA-9654-750FD828676D}"/>
              </a:ext>
            </a:extLst>
          </p:cNvPr>
          <p:cNvSpPr txBox="1"/>
          <p:nvPr/>
        </p:nvSpPr>
        <p:spPr>
          <a:xfrm>
            <a:off x="290372" y="1282755"/>
            <a:ext cx="5085356" cy="3416320"/>
          </a:xfrm>
          <a:prstGeom prst="rect">
            <a:avLst/>
          </a:prstGeom>
          <a:noFill/>
        </p:spPr>
        <p:txBody>
          <a:bodyPr wrap="square" rtlCol="0">
            <a:spAutoFit/>
          </a:bodyPr>
          <a:lstStyle/>
          <a:p>
            <a:pPr marL="214270" indent="-214270" defTabSz="914217" fontAlgn="base">
              <a:spcBef>
                <a:spcPct val="0"/>
              </a:spcBef>
              <a:spcAft>
                <a:spcPct val="0"/>
              </a:spcAft>
              <a:buFont typeface="Arial" panose="020B0604020202020204" pitchFamily="34" charset="0"/>
              <a:buChar char="•"/>
              <a:defRPr/>
            </a:pPr>
            <a:r>
              <a:rPr lang="en-US" dirty="0">
                <a:cs typeface="Arial" charset="0"/>
              </a:rPr>
              <a:t>Cucumber hook allows us to better manage the code workflow and helps us to reduce the code redundancy.</a:t>
            </a:r>
          </a:p>
          <a:p>
            <a:pPr marL="214270" indent="-214270" defTabSz="914217" fontAlgn="base">
              <a:spcBef>
                <a:spcPct val="0"/>
              </a:spcBef>
              <a:spcAft>
                <a:spcPct val="0"/>
              </a:spcAft>
              <a:buFont typeface="Arial" panose="020B0604020202020204" pitchFamily="34" charset="0"/>
              <a:buChar char="•"/>
              <a:defRPr/>
            </a:pPr>
            <a:endParaRPr lang="en-US" dirty="0">
              <a:cs typeface="Arial" charset="0"/>
            </a:endParaRPr>
          </a:p>
          <a:p>
            <a:pPr marL="214270" indent="-214270" defTabSz="914217" fontAlgn="base">
              <a:spcBef>
                <a:spcPct val="0"/>
              </a:spcBef>
              <a:spcAft>
                <a:spcPct val="0"/>
              </a:spcAft>
              <a:buFont typeface="Arial" panose="020B0604020202020204" pitchFamily="34" charset="0"/>
              <a:buChar char="•"/>
              <a:defRPr/>
            </a:pPr>
            <a:r>
              <a:rPr lang="en-US" dirty="0">
                <a:cs typeface="Arial" charset="0"/>
              </a:rPr>
              <a:t>Hooks are blocks of code that run before or after each scenario. We can define them anywhere in step definition layers, using the methods @Before and @After.  </a:t>
            </a:r>
          </a:p>
          <a:p>
            <a:pPr marL="214270" indent="-214270" defTabSz="914217" fontAlgn="base">
              <a:spcBef>
                <a:spcPct val="0"/>
              </a:spcBef>
              <a:spcAft>
                <a:spcPct val="0"/>
              </a:spcAft>
              <a:buFont typeface="Arial" panose="020B0604020202020204" pitchFamily="34" charset="0"/>
              <a:buChar char="•"/>
              <a:defRPr/>
            </a:pPr>
            <a:endParaRPr lang="en-US" dirty="0">
              <a:cs typeface="Arial" charset="0"/>
            </a:endParaRPr>
          </a:p>
          <a:p>
            <a:pPr marL="214270" indent="-214270" defTabSz="914217" fontAlgn="base">
              <a:spcBef>
                <a:spcPct val="0"/>
              </a:spcBef>
              <a:spcAft>
                <a:spcPct val="0"/>
              </a:spcAft>
              <a:buFont typeface="Arial" panose="020B0604020202020204" pitchFamily="34" charset="0"/>
              <a:buChar char="•"/>
              <a:defRPr/>
            </a:pPr>
            <a:r>
              <a:rPr lang="en-US" dirty="0">
                <a:cs typeface="Arial" charset="0"/>
              </a:rPr>
              <a:t>The after hook will execute for sure even if test fails</a:t>
            </a:r>
            <a:br>
              <a:rPr lang="en-US" dirty="0"/>
            </a:br>
            <a:endParaRPr lang="en-US" dirty="0">
              <a:solidFill>
                <a:srgbClr val="7500C0">
                  <a:lumMod val="75000"/>
                </a:srgbClr>
              </a:solidFill>
              <a:latin typeface="Graphik"/>
            </a:endParaRPr>
          </a:p>
        </p:txBody>
      </p:sp>
      <p:sp>
        <p:nvSpPr>
          <p:cNvPr id="9" name="Rectangle 8">
            <a:extLst>
              <a:ext uri="{FF2B5EF4-FFF2-40B4-BE49-F238E27FC236}">
                <a16:creationId xmlns:a16="http://schemas.microsoft.com/office/drawing/2014/main" id="{BDA1E201-EDBE-403B-927E-1DEEA52D0387}"/>
              </a:ext>
            </a:extLst>
          </p:cNvPr>
          <p:cNvSpPr>
            <a:spLocks noChangeArrowheads="1"/>
          </p:cNvSpPr>
          <p:nvPr/>
        </p:nvSpPr>
        <p:spPr bwMode="auto">
          <a:xfrm>
            <a:off x="6375600" y="1473172"/>
            <a:ext cx="4429064" cy="2561647"/>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64" tIns="34282" rIns="68564" bIns="34282" numCol="1" anchor="ctr" anchorCtr="0" compatLnSpc="1">
            <a:prstTxWarp prst="textNoShape">
              <a:avLst/>
            </a:prstTxWarp>
            <a:spAutoFit/>
          </a:bodyPr>
          <a:lstStyle/>
          <a:p>
            <a:pPr defTabSz="685663" eaLnBrk="0" hangingPunct="0"/>
            <a:r>
              <a:rPr lang="en-US" b="1" dirty="0"/>
              <a:t>Example:</a:t>
            </a:r>
          </a:p>
          <a:p>
            <a:pPr defTabSz="685663" eaLnBrk="0" hangingPunct="0"/>
            <a:r>
              <a:rPr lang="en-US" altLang="en-US" dirty="0"/>
              <a:t> </a:t>
            </a:r>
          </a:p>
          <a:p>
            <a:pPr defTabSz="685663" eaLnBrk="0" hangingPunct="0"/>
            <a:r>
              <a:rPr lang="en-US" altLang="en-US" dirty="0"/>
              <a:t>@Before public void </a:t>
            </a:r>
            <a:r>
              <a:rPr lang="en-US" altLang="en-US" dirty="0" err="1"/>
              <a:t>setUp</a:t>
            </a:r>
            <a:r>
              <a:rPr lang="en-US" altLang="en-US" dirty="0"/>
              <a:t>(){ </a:t>
            </a:r>
          </a:p>
          <a:p>
            <a:pPr defTabSz="685663" eaLnBrk="0" hangingPunct="0"/>
            <a:r>
              <a:rPr lang="en-US" dirty="0"/>
              <a:t> 	driver= new </a:t>
            </a:r>
            <a:r>
              <a:rPr lang="en-US" dirty="0" err="1"/>
              <a:t>ChromeDriver</a:t>
            </a:r>
            <a:r>
              <a:rPr lang="en-US" dirty="0"/>
              <a:t>();   </a:t>
            </a:r>
          </a:p>
          <a:p>
            <a:pPr defTabSz="685663" eaLnBrk="0" hangingPunct="0"/>
            <a:r>
              <a:rPr lang="en-US" altLang="en-US" dirty="0"/>
              <a:t>   } </a:t>
            </a:r>
          </a:p>
          <a:p>
            <a:pPr defTabSz="685663" eaLnBrk="0" hangingPunct="0"/>
            <a:endParaRPr lang="en-US" altLang="en-US" dirty="0"/>
          </a:p>
          <a:p>
            <a:pPr defTabSz="685663" eaLnBrk="0" hangingPunct="0"/>
            <a:r>
              <a:rPr lang="en-US" altLang="en-US" dirty="0"/>
              <a:t> @After public void </a:t>
            </a:r>
            <a:r>
              <a:rPr lang="en-US" altLang="en-US" dirty="0" err="1"/>
              <a:t>cleanUp</a:t>
            </a:r>
            <a:r>
              <a:rPr lang="en-US" altLang="en-US" dirty="0"/>
              <a:t>(){ </a:t>
            </a:r>
          </a:p>
          <a:p>
            <a:pPr defTabSz="685663" eaLnBrk="0" hangingPunct="0"/>
            <a:r>
              <a:rPr lang="en-US" altLang="en-US" dirty="0"/>
              <a:t>      	</a:t>
            </a:r>
            <a:r>
              <a:rPr lang="en-US" altLang="en-US" dirty="0" err="1"/>
              <a:t>driver.close</a:t>
            </a:r>
            <a:r>
              <a:rPr lang="en-US" altLang="en-US" dirty="0"/>
              <a:t>(); </a:t>
            </a:r>
          </a:p>
          <a:p>
            <a:pPr defTabSz="685663" eaLnBrk="0" hangingPunct="0"/>
            <a:r>
              <a:rPr lang="en-US" altLang="en-US" dirty="0"/>
              <a:t>   }</a:t>
            </a:r>
          </a:p>
        </p:txBody>
      </p:sp>
      <p:sp>
        <p:nvSpPr>
          <p:cNvPr id="5" name="Rectangle 4">
            <a:extLst>
              <a:ext uri="{FF2B5EF4-FFF2-40B4-BE49-F238E27FC236}">
                <a16:creationId xmlns:a16="http://schemas.microsoft.com/office/drawing/2014/main" id="{CC7E43CF-7D68-407F-B5F9-D4708D0F2A7D}"/>
              </a:ext>
            </a:extLst>
          </p:cNvPr>
          <p:cNvSpPr/>
          <p:nvPr/>
        </p:nvSpPr>
        <p:spPr>
          <a:xfrm>
            <a:off x="384554" y="5027490"/>
            <a:ext cx="5431847" cy="2030855"/>
          </a:xfrm>
          <a:prstGeom prst="rect">
            <a:avLst/>
          </a:prstGeom>
        </p:spPr>
        <p:txBody>
          <a:bodyPr wrap="square">
            <a:spAutoFit/>
          </a:bodyPr>
          <a:lstStyle/>
          <a:p>
            <a:pPr>
              <a:defRPr/>
            </a:pPr>
            <a:r>
              <a:rPr lang="en-US" b="1" dirty="0"/>
              <a:t>Tagged Hooks</a:t>
            </a:r>
          </a:p>
          <a:p>
            <a:endParaRPr lang="en-US" dirty="0">
              <a:solidFill>
                <a:srgbClr val="7500C0">
                  <a:lumMod val="75000"/>
                </a:srgbClr>
              </a:solidFill>
              <a:latin typeface="Graphik"/>
            </a:endParaRPr>
          </a:p>
          <a:p>
            <a:r>
              <a:rPr lang="en-US" dirty="0">
                <a:latin typeface="+mj-lt"/>
              </a:rPr>
              <a:t>We can also tag if we want before and after hooks to be executed with a specific tag only.</a:t>
            </a:r>
          </a:p>
          <a:p>
            <a:endParaRPr lang="en-US" dirty="0">
              <a:solidFill>
                <a:srgbClr val="7500C0">
                  <a:lumMod val="75000"/>
                </a:srgbClr>
              </a:solidFill>
              <a:latin typeface="Graphik"/>
            </a:endParaRPr>
          </a:p>
          <a:p>
            <a:br>
              <a:rPr lang="en-US" dirty="0"/>
            </a:br>
            <a:endParaRPr lang="en-US" dirty="0"/>
          </a:p>
        </p:txBody>
      </p:sp>
      <p:sp>
        <p:nvSpPr>
          <p:cNvPr id="7" name="Rectangle 6">
            <a:extLst>
              <a:ext uri="{FF2B5EF4-FFF2-40B4-BE49-F238E27FC236}">
                <a16:creationId xmlns:a16="http://schemas.microsoft.com/office/drawing/2014/main" id="{F1F4916D-3484-48A2-BF5C-A2978ACA44DA}"/>
              </a:ext>
            </a:extLst>
          </p:cNvPr>
          <p:cNvSpPr/>
          <p:nvPr/>
        </p:nvSpPr>
        <p:spPr>
          <a:xfrm>
            <a:off x="6375600" y="5207414"/>
            <a:ext cx="4429064" cy="1200051"/>
          </a:xfrm>
          <a:prstGeom prst="rect">
            <a:avLst/>
          </a:prstGeom>
          <a:ln>
            <a:solidFill>
              <a:schemeClr val="tx1"/>
            </a:solidFill>
          </a:ln>
        </p:spPr>
        <p:txBody>
          <a:bodyPr wrap="square">
            <a:spAutoFit/>
          </a:bodyPr>
          <a:lstStyle/>
          <a:p>
            <a:pPr defTabSz="685663" eaLnBrk="0" hangingPunct="0"/>
            <a:r>
              <a:rPr lang="en-US" b="1" dirty="0"/>
              <a:t>Example:</a:t>
            </a:r>
          </a:p>
          <a:p>
            <a:pPr defTabSz="685663" eaLnBrk="0" hangingPunct="0"/>
            <a:r>
              <a:rPr lang="en-US" dirty="0"/>
              <a:t> @Before(@</a:t>
            </a:r>
            <a:r>
              <a:rPr lang="en-US" dirty="0" err="1"/>
              <a:t>smoketest</a:t>
            </a:r>
            <a:r>
              <a:rPr lang="en-US" dirty="0"/>
              <a:t>)</a:t>
            </a:r>
          </a:p>
          <a:p>
            <a:pPr defTabSz="685663" eaLnBrk="0" hangingPunct="0"/>
            <a:endParaRPr lang="en-US" dirty="0"/>
          </a:p>
          <a:p>
            <a:pPr defTabSz="685663" eaLnBrk="0" hangingPunct="0"/>
            <a:r>
              <a:rPr lang="en-US" dirty="0"/>
              <a:t> @Before(@dev,@</a:t>
            </a:r>
            <a:r>
              <a:rPr lang="en-US" dirty="0" err="1"/>
              <a:t>wip</a:t>
            </a:r>
            <a:r>
              <a:rPr lang="en-US" dirty="0"/>
              <a:t>)</a:t>
            </a:r>
          </a:p>
        </p:txBody>
      </p:sp>
      <p:sp>
        <p:nvSpPr>
          <p:cNvPr id="11" name="Arrow: Right 10">
            <a:extLst>
              <a:ext uri="{FF2B5EF4-FFF2-40B4-BE49-F238E27FC236}">
                <a16:creationId xmlns:a16="http://schemas.microsoft.com/office/drawing/2014/main" id="{AC7E5DCE-FD09-403E-B0A5-BAEB316E0B5B}"/>
              </a:ext>
            </a:extLst>
          </p:cNvPr>
          <p:cNvSpPr/>
          <p:nvPr/>
        </p:nvSpPr>
        <p:spPr>
          <a:xfrm>
            <a:off x="5730351" y="2820193"/>
            <a:ext cx="423892" cy="246128"/>
          </a:xfrm>
          <a:prstGeom prst="rightArrow">
            <a:avLst/>
          </a:prstGeom>
          <a:solidFill>
            <a:schemeClr val="accent1"/>
          </a:solidFill>
          <a:ln>
            <a:solidFill>
              <a:schemeClr val="accent1"/>
            </a:solid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rtlCol="0" anchor="ctr"/>
          <a:lstStyle/>
          <a:p>
            <a:pPr algn="ctr" defTabSz="914217" fontAlgn="base">
              <a:spcBef>
                <a:spcPct val="0"/>
              </a:spcBef>
              <a:spcAft>
                <a:spcPct val="0"/>
              </a:spcAft>
              <a:defRPr/>
            </a:pPr>
            <a:endParaRPr lang="en-US">
              <a:solidFill>
                <a:srgbClr val="000000"/>
              </a:solidFill>
              <a:latin typeface="Graphik"/>
            </a:endParaRPr>
          </a:p>
        </p:txBody>
      </p:sp>
      <p:sp>
        <p:nvSpPr>
          <p:cNvPr id="12" name="Arrow: Right 11">
            <a:extLst>
              <a:ext uri="{FF2B5EF4-FFF2-40B4-BE49-F238E27FC236}">
                <a16:creationId xmlns:a16="http://schemas.microsoft.com/office/drawing/2014/main" id="{761AD5C9-2B9A-4507-93D0-08B1EB25DE3C}"/>
              </a:ext>
            </a:extLst>
          </p:cNvPr>
          <p:cNvSpPr/>
          <p:nvPr/>
        </p:nvSpPr>
        <p:spPr>
          <a:xfrm>
            <a:off x="5730351" y="5684374"/>
            <a:ext cx="423892" cy="246128"/>
          </a:xfrm>
          <a:prstGeom prst="rightArrow">
            <a:avLst/>
          </a:prstGeom>
          <a:solidFill>
            <a:schemeClr val="accent1"/>
          </a:solidFill>
          <a:ln>
            <a:solidFill>
              <a:schemeClr val="accent1"/>
            </a:solid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rtlCol="0" anchor="ctr"/>
          <a:lstStyle/>
          <a:p>
            <a:pPr algn="ctr" defTabSz="914217" fontAlgn="base">
              <a:spcBef>
                <a:spcPct val="0"/>
              </a:spcBef>
              <a:spcAft>
                <a:spcPct val="0"/>
              </a:spcAft>
              <a:defRPr/>
            </a:pPr>
            <a:endParaRPr lang="en-US">
              <a:solidFill>
                <a:srgbClr val="000000"/>
              </a:solidFill>
              <a:latin typeface="Graphik"/>
            </a:endParaRPr>
          </a:p>
        </p:txBody>
      </p:sp>
      <p:sp>
        <p:nvSpPr>
          <p:cNvPr id="13" name="Slide Number Placeholder 2">
            <a:extLst>
              <a:ext uri="{FF2B5EF4-FFF2-40B4-BE49-F238E27FC236}">
                <a16:creationId xmlns:a16="http://schemas.microsoft.com/office/drawing/2014/main" id="{59418E14-0755-4FFA-9122-0869E722CE1B}"/>
              </a:ext>
            </a:extLst>
          </p:cNvPr>
          <p:cNvSpPr txBox="1">
            <a:spLocks/>
          </p:cNvSpPr>
          <p:nvPr/>
        </p:nvSpPr>
        <p:spPr>
          <a:xfrm>
            <a:off x="11277600" y="6400800"/>
            <a:ext cx="457200" cy="228600"/>
          </a:xfrm>
          <a:prstGeom prst="rect">
            <a:avLst/>
          </a:prstGeom>
        </p:spPr>
        <p:txBody>
          <a:bodyPr vert="horz" lIns="0" tIns="0" rIns="0" bIns="0" rtlCol="0" anchor="b" anchorCtr="0"/>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00F85C7-EC28-5C4D-9577-C5634B07539F}" type="slidenum">
              <a:rPr kumimoji="0" lang="en-US" sz="800" b="0" i="0" u="none" strike="noStrike" kern="1200" cap="none" spc="0" normalizeH="0" baseline="0" noProof="0" smtClean="0">
                <a:ln>
                  <a:noFill/>
                </a:ln>
                <a:effectLst/>
                <a:uLnTx/>
                <a:uFillTx/>
                <a:latin typeface="Wells Fargo Sans" panose="020B0503020203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800" b="0" i="0" u="none" strike="noStrike" kern="1200" cap="none" spc="0" normalizeH="0" baseline="0" noProof="0" dirty="0">
              <a:ln>
                <a:noFill/>
              </a:ln>
              <a:effectLst/>
              <a:uLnTx/>
              <a:uFillTx/>
              <a:latin typeface="Wells Fargo Sans" panose="020B0503020203020204" pitchFamily="34" charset="0"/>
              <a:ea typeface="+mn-ea"/>
              <a:cs typeface="+mn-cs"/>
            </a:endParaRPr>
          </a:p>
        </p:txBody>
      </p:sp>
    </p:spTree>
    <p:extLst>
      <p:ext uri="{BB962C8B-B14F-4D97-AF65-F5344CB8AC3E}">
        <p14:creationId xmlns:p14="http://schemas.microsoft.com/office/powerpoint/2010/main" val="36319884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439C97A-BEB0-42C2-8EF8-3B5573A2EFF5}"/>
              </a:ext>
            </a:extLst>
          </p:cNvPr>
          <p:cNvSpPr>
            <a:spLocks noGrp="1"/>
          </p:cNvSpPr>
          <p:nvPr>
            <p:ph type="sldNum" sz="quarter" idx="32"/>
          </p:nvPr>
        </p:nvSpPr>
        <p:spPr/>
        <p:txBody>
          <a:bodyPr/>
          <a:lstStyle/>
          <a:p>
            <a:pPr>
              <a:defRPr/>
            </a:pPr>
            <a:fld id="{90CBDC3A-D49F-4631-A8C7-55D59B33E5FA}" type="slidenum">
              <a:rPr lang="en-US" smtClean="0"/>
              <a:pPr>
                <a:defRPr/>
              </a:pPr>
              <a:t>37</a:t>
            </a:fld>
            <a:endParaRPr lang="en-US"/>
          </a:p>
        </p:txBody>
      </p:sp>
      <p:sp>
        <p:nvSpPr>
          <p:cNvPr id="7" name="Title">
            <a:extLst>
              <a:ext uri="{FF2B5EF4-FFF2-40B4-BE49-F238E27FC236}">
                <a16:creationId xmlns:a16="http://schemas.microsoft.com/office/drawing/2014/main" id="{3A33E01F-C88E-4242-B6F5-DBA089EA9C6D}"/>
              </a:ext>
            </a:extLst>
          </p:cNvPr>
          <p:cNvSpPr txBox="1">
            <a:spLocks/>
          </p:cNvSpPr>
          <p:nvPr/>
        </p:nvSpPr>
        <p:spPr>
          <a:xfrm>
            <a:off x="457200" y="457200"/>
            <a:ext cx="11277600" cy="914400"/>
          </a:xfrm>
          <a:prstGeom prst="rect">
            <a:avLst/>
          </a:prstGeom>
        </p:spPr>
        <p:txBody>
          <a:bodyPr vert="horz" lIns="0" tIns="0" rIns="0" bIns="0" rtlCol="0" anchor="t" anchorCtr="0">
            <a:noAutofit/>
          </a:bodyPr>
          <a:lstStyle>
            <a:lvl1pPr algn="ctr" defTabSz="914400" rtl="0" eaLnBrk="1" latinLnBrk="0" hangingPunct="1">
              <a:lnSpc>
                <a:spcPct val="90000"/>
              </a:lnSpc>
              <a:spcBef>
                <a:spcPct val="0"/>
              </a:spcBef>
              <a:buNone/>
              <a:defRPr sz="3200" kern="1200">
                <a:solidFill>
                  <a:schemeClr val="tx2"/>
                </a:solidFill>
                <a:latin typeface="+mj-lt"/>
                <a:ea typeface="+mj-ea"/>
                <a:cs typeface="+mj-cs"/>
              </a:defRPr>
            </a:lvl1pPr>
          </a:lstStyle>
          <a:p>
            <a:pPr algn="l"/>
            <a:r>
              <a:rPr lang="en-US" dirty="0"/>
              <a:t>Best practices</a:t>
            </a:r>
            <a:endParaRPr lang="en-US" sz="1800" dirty="0">
              <a:solidFill>
                <a:schemeClr val="tx1"/>
              </a:solidFill>
              <a:latin typeface="Wells Fargo Sans SemiBold"/>
            </a:endParaRPr>
          </a:p>
        </p:txBody>
      </p:sp>
      <p:sp>
        <p:nvSpPr>
          <p:cNvPr id="8" name="Content Placeholder 1">
            <a:extLst>
              <a:ext uri="{FF2B5EF4-FFF2-40B4-BE49-F238E27FC236}">
                <a16:creationId xmlns:a16="http://schemas.microsoft.com/office/drawing/2014/main" id="{D2EF8D8D-10C9-4F3D-BBC4-65F566376D33}"/>
              </a:ext>
            </a:extLst>
          </p:cNvPr>
          <p:cNvSpPr txBox="1">
            <a:spLocks/>
          </p:cNvSpPr>
          <p:nvPr/>
        </p:nvSpPr>
        <p:spPr>
          <a:xfrm>
            <a:off x="457200" y="1600201"/>
            <a:ext cx="11277600" cy="3086100"/>
          </a:xfrm>
          <a:prstGeom prst="rect">
            <a:avLst/>
          </a:prstGeom>
        </p:spPr>
        <p:txBody>
          <a:bodyPr>
            <a:noAutofit/>
          </a:bodyPr>
          <a:lstStyle>
            <a:lvl1pPr marL="228600" indent="-228600" algn="l" defTabSz="914400" rtl="0" eaLnBrk="1" latinLnBrk="0" hangingPunct="1">
              <a:lnSpc>
                <a:spcPct val="100000"/>
              </a:lnSpc>
              <a:spcBef>
                <a:spcPts val="1200"/>
              </a:spcBef>
              <a:spcAft>
                <a:spcPts val="0"/>
              </a:spcAft>
              <a:buFont typeface="Wells Fargo Sans" panose="020B0503020203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3pPr>
            <a:lvl4pPr marL="914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4pPr>
            <a:lvl5pPr marL="11430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5pPr>
            <a:lvl6pPr marL="13716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6pPr>
            <a:lvl7pPr marL="1600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7pPr>
            <a:lvl8pPr marL="1828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8pPr>
            <a:lvl9pPr marL="2057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9pPr>
          </a:lstStyle>
          <a:p>
            <a:pPr marL="0" indent="0" fontAlgn="base">
              <a:buNone/>
              <a:defRPr/>
            </a:pPr>
            <a:r>
              <a:rPr lang="en-US" b="1" dirty="0">
                <a:solidFill>
                  <a:srgbClr val="141414"/>
                </a:solidFill>
              </a:rPr>
              <a:t>Scenarios</a:t>
            </a:r>
          </a:p>
          <a:p>
            <a:pPr fontAlgn="base">
              <a:defRPr/>
            </a:pPr>
            <a:r>
              <a:rPr lang="en-US" dirty="0">
                <a:solidFill>
                  <a:srgbClr val="141414"/>
                </a:solidFill>
              </a:rPr>
              <a:t>Given-When-Then should be in sequence.</a:t>
            </a:r>
          </a:p>
          <a:p>
            <a:pPr fontAlgn="base">
              <a:defRPr/>
            </a:pPr>
            <a:r>
              <a:rPr lang="en-US" dirty="0">
                <a:solidFill>
                  <a:srgbClr val="141414"/>
                </a:solidFill>
              </a:rPr>
              <a:t>Each scenario should ideally have only one 'When' clause that clearly points to the purpose of the test.</a:t>
            </a:r>
          </a:p>
          <a:p>
            <a:pPr fontAlgn="base">
              <a:defRPr/>
            </a:pPr>
            <a:r>
              <a:rPr lang="en-US" dirty="0">
                <a:solidFill>
                  <a:srgbClr val="141414"/>
                </a:solidFill>
              </a:rPr>
              <a:t>Use past tense for 'Given' clauses, present tense for 'When' and future tense for 'Then'.</a:t>
            </a:r>
          </a:p>
          <a:p>
            <a:pPr fontAlgn="base">
              <a:defRPr/>
            </a:pPr>
            <a:r>
              <a:rPr lang="en-US" dirty="0">
                <a:solidFill>
                  <a:srgbClr val="141414"/>
                </a:solidFill>
              </a:rPr>
              <a:t>Use 'And' clause to add multiple Given and Then steps.</a:t>
            </a:r>
          </a:p>
          <a:p>
            <a:pPr fontAlgn="base">
              <a:defRPr/>
            </a:pPr>
            <a:r>
              <a:rPr lang="en-US" dirty="0">
                <a:solidFill>
                  <a:srgbClr val="141414"/>
                </a:solidFill>
              </a:rPr>
              <a:t>Put scenarios prerequisite steps in 'Background'. Note: if the prerequisite steps are more technical, then use Before hook.</a:t>
            </a:r>
          </a:p>
          <a:p>
            <a:pPr fontAlgn="base">
              <a:defRPr/>
            </a:pPr>
            <a:r>
              <a:rPr lang="en-US" dirty="0">
                <a:solidFill>
                  <a:srgbClr val="141414"/>
                </a:solidFill>
              </a:rPr>
              <a:t>Scenarios should be more functionality oriented rather than UI/UX actions.</a:t>
            </a:r>
          </a:p>
          <a:p>
            <a:pPr fontAlgn="base">
              <a:defRPr/>
            </a:pPr>
            <a:r>
              <a:rPr lang="en-US" dirty="0">
                <a:solidFill>
                  <a:srgbClr val="141414"/>
                </a:solidFill>
              </a:rPr>
              <a:t>Write scenarios after talking to business owners.</a:t>
            </a:r>
          </a:p>
          <a:p>
            <a:pPr marL="0" indent="0" fontAlgn="base">
              <a:buNone/>
              <a:defRPr/>
            </a:pPr>
            <a:r>
              <a:rPr lang="en-US" b="1" dirty="0">
                <a:solidFill>
                  <a:srgbClr val="141414"/>
                </a:solidFill>
              </a:rPr>
              <a:t>Step Definitions</a:t>
            </a:r>
          </a:p>
          <a:p>
            <a:pPr fontAlgn="base">
              <a:defRPr/>
            </a:pPr>
            <a:r>
              <a:rPr lang="en-US" dirty="0">
                <a:solidFill>
                  <a:srgbClr val="141414"/>
                </a:solidFill>
              </a:rPr>
              <a:t>Don't call a step definition method from another method.</a:t>
            </a:r>
          </a:p>
          <a:p>
            <a:pPr fontAlgn="base">
              <a:defRPr/>
            </a:pPr>
            <a:r>
              <a:rPr lang="en-US" dirty="0">
                <a:solidFill>
                  <a:srgbClr val="141414"/>
                </a:solidFill>
              </a:rPr>
              <a:t>Never hard code any test data in step definition.</a:t>
            </a:r>
          </a:p>
          <a:p>
            <a:pPr defTabSz="914217" fontAlgn="base">
              <a:lnSpc>
                <a:spcPct val="110000"/>
              </a:lnSpc>
              <a:spcBef>
                <a:spcPct val="0"/>
              </a:spcBef>
              <a:spcAft>
                <a:spcPct val="0"/>
              </a:spcAft>
              <a:defRPr/>
            </a:pPr>
            <a:endParaRPr lang="en-US" sz="2000" dirty="0">
              <a:cs typeface="Arial" pitchFamily="34" charset="0"/>
            </a:endParaRPr>
          </a:p>
        </p:txBody>
      </p:sp>
    </p:spTree>
    <p:extLst>
      <p:ext uri="{BB962C8B-B14F-4D97-AF65-F5344CB8AC3E}">
        <p14:creationId xmlns:p14="http://schemas.microsoft.com/office/powerpoint/2010/main" val="2564001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6DC28C2-0478-4470-8C4A-A641287B28BB}"/>
              </a:ext>
            </a:extLst>
          </p:cNvPr>
          <p:cNvGrpSpPr/>
          <p:nvPr/>
        </p:nvGrpSpPr>
        <p:grpSpPr>
          <a:xfrm>
            <a:off x="0" y="2829638"/>
            <a:ext cx="6740703" cy="3462181"/>
            <a:chOff x="141123" y="3291366"/>
            <a:chExt cx="6370050" cy="2898875"/>
          </a:xfrm>
        </p:grpSpPr>
        <p:pic>
          <p:nvPicPr>
            <p:cNvPr id="17" name="Picture 16">
              <a:extLst>
                <a:ext uri="{FF2B5EF4-FFF2-40B4-BE49-F238E27FC236}">
                  <a16:creationId xmlns:a16="http://schemas.microsoft.com/office/drawing/2014/main" id="{6058BE46-0325-493D-BF93-1B86821D9B67}"/>
                </a:ext>
              </a:extLst>
            </p:cNvPr>
            <p:cNvPicPr>
              <a:picLocks noChangeAspect="1"/>
            </p:cNvPicPr>
            <p:nvPr/>
          </p:nvPicPr>
          <p:blipFill rotWithShape="1">
            <a:blip r:embed="rId2"/>
            <a:srcRect l="1200" t="2943" r="4916" b="3146"/>
            <a:stretch/>
          </p:blipFill>
          <p:spPr>
            <a:xfrm>
              <a:off x="141123" y="3333269"/>
              <a:ext cx="6099919" cy="2856972"/>
            </a:xfrm>
            <a:prstGeom prst="rect">
              <a:avLst/>
            </a:prstGeom>
          </p:spPr>
        </p:pic>
        <p:sp>
          <p:nvSpPr>
            <p:cNvPr id="2" name="Rectangle 1">
              <a:extLst>
                <a:ext uri="{FF2B5EF4-FFF2-40B4-BE49-F238E27FC236}">
                  <a16:creationId xmlns:a16="http://schemas.microsoft.com/office/drawing/2014/main" id="{F9719C2A-212B-45FD-BAFF-84C8D5A65AEA}"/>
                </a:ext>
              </a:extLst>
            </p:cNvPr>
            <p:cNvSpPr/>
            <p:nvPr/>
          </p:nvSpPr>
          <p:spPr>
            <a:xfrm>
              <a:off x="4601817" y="3291366"/>
              <a:ext cx="1909356" cy="1187067"/>
            </a:xfrm>
            <a:prstGeom prst="rect">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sp>
        <p:nvSpPr>
          <p:cNvPr id="3" name="Title 2"/>
          <p:cNvSpPr>
            <a:spLocks noGrp="1"/>
          </p:cNvSpPr>
          <p:nvPr>
            <p:ph type="title"/>
          </p:nvPr>
        </p:nvSpPr>
        <p:spPr>
          <a:xfrm>
            <a:off x="304117" y="218144"/>
            <a:ext cx="11963400" cy="990601"/>
          </a:xfrm>
        </p:spPr>
        <p:txBody>
          <a:bodyPr>
            <a:normAutofit/>
          </a:bodyPr>
          <a:lstStyle/>
          <a:p>
            <a:r>
              <a:rPr lang="en-US"/>
              <a:t>Behavior driven development , </a:t>
            </a:r>
            <a:r>
              <a:rPr lang="en-US">
                <a:solidFill>
                  <a:srgbClr val="00FF00"/>
                </a:solidFill>
              </a:rPr>
              <a:t>BDD</a:t>
            </a:r>
          </a:p>
        </p:txBody>
      </p:sp>
      <p:sp>
        <p:nvSpPr>
          <p:cNvPr id="4" name="Footer Placeholder 3"/>
          <p:cNvSpPr>
            <a:spLocks noGrp="1"/>
          </p:cNvSpPr>
          <p:nvPr>
            <p:ph type="ftr" sz="quarter" idx="20"/>
          </p:nvPr>
        </p:nvSpPr>
        <p:spPr/>
        <p:txBody>
          <a:bodyPr/>
          <a:lstStyle/>
          <a:p>
            <a:r>
              <a:rPr lang="en-US"/>
              <a:t>Copyright © 2017 Accenture. All rights reserved.</a:t>
            </a:r>
          </a:p>
        </p:txBody>
      </p:sp>
      <p:sp>
        <p:nvSpPr>
          <p:cNvPr id="5" name="Slide Number Placeholder 4"/>
          <p:cNvSpPr>
            <a:spLocks noGrp="1"/>
          </p:cNvSpPr>
          <p:nvPr>
            <p:ph type="sldNum" sz="quarter" idx="21"/>
          </p:nvPr>
        </p:nvSpPr>
        <p:spPr/>
        <p:txBody>
          <a:bodyPr/>
          <a:lstStyle/>
          <a:p>
            <a:fld id="{4F9AC08D-23A9-440E-BCB9-AA1E9877CC38}" type="slidenum">
              <a:rPr lang="en-US" smtClean="0"/>
              <a:pPr/>
              <a:t>4</a:t>
            </a:fld>
            <a:endParaRPr lang="en-US"/>
          </a:p>
        </p:txBody>
      </p:sp>
      <p:sp>
        <p:nvSpPr>
          <p:cNvPr id="10" name="TextBox 9">
            <a:extLst>
              <a:ext uri="{FF2B5EF4-FFF2-40B4-BE49-F238E27FC236}">
                <a16:creationId xmlns:a16="http://schemas.microsoft.com/office/drawing/2014/main" id="{5AB2DFA2-A386-42CF-A06A-CF7926F31A0E}"/>
              </a:ext>
            </a:extLst>
          </p:cNvPr>
          <p:cNvSpPr txBox="1"/>
          <p:nvPr/>
        </p:nvSpPr>
        <p:spPr>
          <a:xfrm>
            <a:off x="197438" y="1091981"/>
            <a:ext cx="6337823" cy="1277273"/>
          </a:xfrm>
          <a:prstGeom prst="rect">
            <a:avLst/>
          </a:prstGeom>
          <a:noFill/>
          <a:ln w="12700">
            <a:noFill/>
            <a:prstDash val="sysDash"/>
          </a:ln>
        </p:spPr>
        <p:txBody>
          <a:bodyPr wrap="square" lIns="0" tIns="0" rIns="0" bIns="45720" rtlCol="0">
            <a:spAutoFit/>
          </a:bodyPr>
          <a:lstStyle/>
          <a:p>
            <a:r>
              <a:rPr lang="en-US" sz="1600" b="1">
                <a:latin typeface="+mj-lt"/>
              </a:rPr>
              <a:t>WHAT</a:t>
            </a:r>
            <a:r>
              <a:rPr lang="en-US" sz="1600"/>
              <a:t>: BDD is a collaborative approach to software development that bridges the communication gap between business and IT. BDD helps teams communicate requirements with more precision, discover defects early and produce software that remains maintainable over time.</a:t>
            </a:r>
          </a:p>
        </p:txBody>
      </p:sp>
      <p:sp>
        <p:nvSpPr>
          <p:cNvPr id="19" name="Rectangle 18">
            <a:extLst>
              <a:ext uri="{FF2B5EF4-FFF2-40B4-BE49-F238E27FC236}">
                <a16:creationId xmlns:a16="http://schemas.microsoft.com/office/drawing/2014/main" id="{0AF6DC96-72B1-44C9-AD91-CCABF04B3835}"/>
              </a:ext>
            </a:extLst>
          </p:cNvPr>
          <p:cNvSpPr/>
          <p:nvPr/>
        </p:nvSpPr>
        <p:spPr>
          <a:xfrm>
            <a:off x="137153" y="2414780"/>
            <a:ext cx="790601" cy="369332"/>
          </a:xfrm>
          <a:prstGeom prst="rect">
            <a:avLst/>
          </a:prstGeom>
        </p:spPr>
        <p:txBody>
          <a:bodyPr wrap="none">
            <a:spAutoFit/>
          </a:bodyPr>
          <a:lstStyle/>
          <a:p>
            <a:r>
              <a:rPr lang="en-US" b="1"/>
              <a:t>HOW</a:t>
            </a:r>
          </a:p>
        </p:txBody>
      </p:sp>
      <p:graphicFrame>
        <p:nvGraphicFramePr>
          <p:cNvPr id="20" name="Diagram 19">
            <a:extLst>
              <a:ext uri="{FF2B5EF4-FFF2-40B4-BE49-F238E27FC236}">
                <a16:creationId xmlns:a16="http://schemas.microsoft.com/office/drawing/2014/main" id="{1A5CB202-85E5-408D-8AF7-242275155BEF}"/>
              </a:ext>
            </a:extLst>
          </p:cNvPr>
          <p:cNvGraphicFramePr/>
          <p:nvPr/>
        </p:nvGraphicFramePr>
        <p:xfrm>
          <a:off x="6285817" y="5212674"/>
          <a:ext cx="6895290" cy="17487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1" name="Rectangle 20">
            <a:extLst>
              <a:ext uri="{FF2B5EF4-FFF2-40B4-BE49-F238E27FC236}">
                <a16:creationId xmlns:a16="http://schemas.microsoft.com/office/drawing/2014/main" id="{53BE0EF6-B201-4B4D-AA12-B2BF1C933367}"/>
              </a:ext>
            </a:extLst>
          </p:cNvPr>
          <p:cNvSpPr/>
          <p:nvPr/>
        </p:nvSpPr>
        <p:spPr>
          <a:xfrm>
            <a:off x="6556015" y="5143631"/>
            <a:ext cx="2238113" cy="369332"/>
          </a:xfrm>
          <a:prstGeom prst="rect">
            <a:avLst/>
          </a:prstGeom>
        </p:spPr>
        <p:txBody>
          <a:bodyPr wrap="none">
            <a:spAutoFit/>
          </a:bodyPr>
          <a:lstStyle/>
          <a:p>
            <a:r>
              <a:rPr lang="en-US" b="1"/>
              <a:t>HOW TO MATURE</a:t>
            </a:r>
          </a:p>
        </p:txBody>
      </p:sp>
      <p:sp>
        <p:nvSpPr>
          <p:cNvPr id="22" name="Rectangle 21">
            <a:extLst>
              <a:ext uri="{FF2B5EF4-FFF2-40B4-BE49-F238E27FC236}">
                <a16:creationId xmlns:a16="http://schemas.microsoft.com/office/drawing/2014/main" id="{CF32A6F9-DD79-40A2-AEA4-9BD6575BD249}"/>
              </a:ext>
            </a:extLst>
          </p:cNvPr>
          <p:cNvSpPr/>
          <p:nvPr/>
        </p:nvSpPr>
        <p:spPr>
          <a:xfrm>
            <a:off x="6511173" y="1002268"/>
            <a:ext cx="758541" cy="369332"/>
          </a:xfrm>
          <a:prstGeom prst="rect">
            <a:avLst/>
          </a:prstGeom>
        </p:spPr>
        <p:txBody>
          <a:bodyPr wrap="none">
            <a:spAutoFit/>
          </a:bodyPr>
          <a:lstStyle/>
          <a:p>
            <a:r>
              <a:rPr lang="en-US" b="1"/>
              <a:t>WHY</a:t>
            </a:r>
          </a:p>
        </p:txBody>
      </p:sp>
      <p:graphicFrame>
        <p:nvGraphicFramePr>
          <p:cNvPr id="24" name="Diagram 23">
            <a:extLst>
              <a:ext uri="{FF2B5EF4-FFF2-40B4-BE49-F238E27FC236}">
                <a16:creationId xmlns:a16="http://schemas.microsoft.com/office/drawing/2014/main" id="{9CD0636C-19A3-436E-9610-154A3FEFB5F6}"/>
              </a:ext>
            </a:extLst>
          </p:cNvPr>
          <p:cNvGraphicFramePr/>
          <p:nvPr/>
        </p:nvGraphicFramePr>
        <p:xfrm>
          <a:off x="6609602" y="1089636"/>
          <a:ext cx="4957309" cy="144744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5" name="Rectangle 24">
            <a:extLst>
              <a:ext uri="{FF2B5EF4-FFF2-40B4-BE49-F238E27FC236}">
                <a16:creationId xmlns:a16="http://schemas.microsoft.com/office/drawing/2014/main" id="{66FAF719-551E-4BBB-A1ED-2431B1720A8C}"/>
              </a:ext>
            </a:extLst>
          </p:cNvPr>
          <p:cNvSpPr/>
          <p:nvPr/>
        </p:nvSpPr>
        <p:spPr>
          <a:xfrm>
            <a:off x="6464721" y="3719181"/>
            <a:ext cx="2301592" cy="369332"/>
          </a:xfrm>
          <a:prstGeom prst="rect">
            <a:avLst/>
          </a:prstGeom>
        </p:spPr>
        <p:txBody>
          <a:bodyPr wrap="none">
            <a:spAutoFit/>
          </a:bodyPr>
          <a:lstStyle/>
          <a:p>
            <a:r>
              <a:rPr lang="en-US" b="1" dirty="0"/>
              <a:t>TYPICAL CHALLENGES </a:t>
            </a:r>
          </a:p>
        </p:txBody>
      </p:sp>
      <p:sp>
        <p:nvSpPr>
          <p:cNvPr id="26" name="TextBox 25">
            <a:extLst>
              <a:ext uri="{FF2B5EF4-FFF2-40B4-BE49-F238E27FC236}">
                <a16:creationId xmlns:a16="http://schemas.microsoft.com/office/drawing/2014/main" id="{2246E09F-9A5A-4374-A510-3B7D61598B30}"/>
              </a:ext>
            </a:extLst>
          </p:cNvPr>
          <p:cNvSpPr txBox="1"/>
          <p:nvPr/>
        </p:nvSpPr>
        <p:spPr>
          <a:xfrm>
            <a:off x="6609602" y="4789098"/>
            <a:ext cx="6094114" cy="538609"/>
          </a:xfrm>
          <a:prstGeom prst="rect">
            <a:avLst/>
          </a:prstGeom>
          <a:noFill/>
        </p:spPr>
        <p:txBody>
          <a:bodyPr wrap="square" lIns="0" tIns="0" rIns="0" bIns="45720" rtlCol="0">
            <a:spAutoFit/>
          </a:bodyPr>
          <a:lstStyle/>
          <a:p>
            <a:pPr marL="342900" indent="-342900">
              <a:buFont typeface="+mj-lt"/>
              <a:buAutoNum type="arabicPeriod"/>
            </a:pPr>
            <a:endParaRPr lang="en-US" sz="1600"/>
          </a:p>
          <a:p>
            <a:r>
              <a:rPr lang="en-US" sz="1600"/>
              <a:t> </a:t>
            </a:r>
          </a:p>
        </p:txBody>
      </p:sp>
      <p:sp>
        <p:nvSpPr>
          <p:cNvPr id="27" name="Rectangle 26">
            <a:extLst>
              <a:ext uri="{FF2B5EF4-FFF2-40B4-BE49-F238E27FC236}">
                <a16:creationId xmlns:a16="http://schemas.microsoft.com/office/drawing/2014/main" id="{AEC59FD0-A0AA-4318-9CDD-CF25F3716CB5}"/>
              </a:ext>
            </a:extLst>
          </p:cNvPr>
          <p:cNvSpPr/>
          <p:nvPr/>
        </p:nvSpPr>
        <p:spPr>
          <a:xfrm>
            <a:off x="6511173" y="2245270"/>
            <a:ext cx="2023311" cy="369332"/>
          </a:xfrm>
          <a:prstGeom prst="rect">
            <a:avLst/>
          </a:prstGeom>
        </p:spPr>
        <p:txBody>
          <a:bodyPr wrap="none">
            <a:spAutoFit/>
          </a:bodyPr>
          <a:lstStyle/>
          <a:p>
            <a:r>
              <a:rPr lang="en-US" b="1"/>
              <a:t>MYTH BUSTERS</a:t>
            </a:r>
          </a:p>
        </p:txBody>
      </p:sp>
      <p:graphicFrame>
        <p:nvGraphicFramePr>
          <p:cNvPr id="29" name="Diagram 28">
            <a:extLst>
              <a:ext uri="{FF2B5EF4-FFF2-40B4-BE49-F238E27FC236}">
                <a16:creationId xmlns:a16="http://schemas.microsoft.com/office/drawing/2014/main" id="{B7DD0F01-E998-402E-B8D6-F62F21F87C40}"/>
              </a:ext>
            </a:extLst>
          </p:cNvPr>
          <p:cNvGraphicFramePr/>
          <p:nvPr>
            <p:extLst>
              <p:ext uri="{D42A27DB-BD31-4B8C-83A1-F6EECF244321}">
                <p14:modId xmlns:p14="http://schemas.microsoft.com/office/powerpoint/2010/main" val="1902639154"/>
              </p:ext>
            </p:extLst>
          </p:nvPr>
        </p:nvGraphicFramePr>
        <p:xfrm>
          <a:off x="6609602" y="2262589"/>
          <a:ext cx="5310618" cy="1495689"/>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7" name="TextBox 6">
            <a:extLst>
              <a:ext uri="{FF2B5EF4-FFF2-40B4-BE49-F238E27FC236}">
                <a16:creationId xmlns:a16="http://schemas.microsoft.com/office/drawing/2014/main" id="{6F24E331-515D-4230-887E-5B899ABD16D7}"/>
              </a:ext>
            </a:extLst>
          </p:cNvPr>
          <p:cNvSpPr txBox="1"/>
          <p:nvPr/>
        </p:nvSpPr>
        <p:spPr>
          <a:xfrm>
            <a:off x="6556015" y="4179279"/>
            <a:ext cx="5310618" cy="784830"/>
          </a:xfrm>
          <a:prstGeom prst="rect">
            <a:avLst/>
          </a:prstGeom>
          <a:noFill/>
        </p:spPr>
        <p:txBody>
          <a:bodyPr wrap="square" lIns="0" tIns="0" rIns="0" bIns="45720" rtlCol="0">
            <a:spAutoFit/>
          </a:bodyPr>
          <a:lstStyle/>
          <a:p>
            <a:pPr marL="342900" indent="-342900">
              <a:buFont typeface="+mj-lt"/>
              <a:buAutoNum type="arabicPeriod"/>
            </a:pPr>
            <a:r>
              <a:rPr lang="en-US" sz="1600" dirty="0"/>
              <a:t>Misunderstanding of concept </a:t>
            </a:r>
          </a:p>
          <a:p>
            <a:pPr marL="342900" indent="-342900">
              <a:buFont typeface="+mj-lt"/>
              <a:buAutoNum type="arabicPeriod"/>
            </a:pPr>
            <a:r>
              <a:rPr lang="en-US" sz="1600" dirty="0"/>
              <a:t>Lack of collaboration </a:t>
            </a:r>
          </a:p>
          <a:p>
            <a:pPr marL="342900" indent="-342900">
              <a:buFont typeface="+mj-lt"/>
              <a:buAutoNum type="arabicPeriod"/>
            </a:pPr>
            <a:r>
              <a:rPr lang="en-US" sz="1600" dirty="0"/>
              <a:t>Using BDD frame works only for testing </a:t>
            </a:r>
          </a:p>
        </p:txBody>
      </p:sp>
    </p:spTree>
    <p:extLst>
      <p:ext uri="{BB962C8B-B14F-4D97-AF65-F5344CB8AC3E}">
        <p14:creationId xmlns:p14="http://schemas.microsoft.com/office/powerpoint/2010/main" val="253967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F806FBFA-8F8F-834F-9562-3E4670E9166E}"/>
              </a:ext>
            </a:extLst>
          </p:cNvPr>
          <p:cNvSpPr>
            <a:spLocks noGrp="1"/>
          </p:cNvSpPr>
          <p:nvPr>
            <p:ph type="title"/>
          </p:nvPr>
        </p:nvSpPr>
        <p:spPr>
          <a:xfrm>
            <a:off x="684087" y="354852"/>
            <a:ext cx="10515600" cy="559548"/>
          </a:xfrm>
        </p:spPr>
        <p:txBody>
          <a:bodyPr>
            <a:normAutofit fontScale="90000"/>
          </a:bodyPr>
          <a:lstStyle/>
          <a:p>
            <a:r>
              <a:rPr lang="en-US" b="1" dirty="0"/>
              <a:t>BDD, as a practice</a:t>
            </a:r>
            <a:br>
              <a:rPr lang="en-US" b="1" dirty="0"/>
            </a:br>
            <a:br>
              <a:rPr lang="en-US" b="1" dirty="0"/>
            </a:br>
            <a:endParaRPr lang="en-US" sz="1800" b="1" dirty="0">
              <a:solidFill>
                <a:schemeClr val="tx1"/>
              </a:solidFill>
              <a:latin typeface="Wells Fargo Sans SemiBold"/>
            </a:endParaRPr>
          </a:p>
        </p:txBody>
      </p:sp>
      <p:sp>
        <p:nvSpPr>
          <p:cNvPr id="8" name="Content Placeholder 1">
            <a:extLst>
              <a:ext uri="{FF2B5EF4-FFF2-40B4-BE49-F238E27FC236}">
                <a16:creationId xmlns:a16="http://schemas.microsoft.com/office/drawing/2014/main" id="{1C6C3401-DF85-BF41-B042-2872FEFF8C3E}"/>
              </a:ext>
            </a:extLst>
          </p:cNvPr>
          <p:cNvSpPr>
            <a:spLocks noGrp="1"/>
          </p:cNvSpPr>
          <p:nvPr>
            <p:ph idx="1"/>
          </p:nvPr>
        </p:nvSpPr>
        <p:spPr>
          <a:xfrm>
            <a:off x="230313" y="708025"/>
            <a:ext cx="11277600" cy="5441950"/>
          </a:xfrm>
        </p:spPr>
        <p:txBody>
          <a:bodyPr>
            <a:normAutofit/>
          </a:bodyPr>
          <a:lstStyle/>
          <a:p>
            <a:endParaRPr lang="en-US" dirty="0"/>
          </a:p>
          <a:p>
            <a:r>
              <a:rPr lang="en-US" dirty="0"/>
              <a:t>BDD as a leading practice, drives quality up, waste down</a:t>
            </a:r>
          </a:p>
          <a:p>
            <a:r>
              <a:rPr lang="en-US" dirty="0"/>
              <a:t>A common sentence structure </a:t>
            </a:r>
            <a:r>
              <a:rPr lang="en-US" b="1" dirty="0"/>
              <a:t>(Given, When, Then)</a:t>
            </a:r>
            <a:endParaRPr lang="en-US" dirty="0"/>
          </a:p>
          <a:p>
            <a:r>
              <a:rPr lang="en-US" dirty="0"/>
              <a:t>BDD </a:t>
            </a:r>
            <a:r>
              <a:rPr lang="en-US" b="1" dirty="0"/>
              <a:t>enables additional forms of test-driven delivery</a:t>
            </a:r>
            <a:endParaRPr lang="en-US" dirty="0"/>
          </a:p>
          <a:p>
            <a:r>
              <a:rPr lang="en-US" dirty="0"/>
              <a:t>More </a:t>
            </a:r>
            <a:r>
              <a:rPr lang="en-US" b="1" dirty="0"/>
              <a:t>connected through continuous interaction</a:t>
            </a:r>
            <a:r>
              <a:rPr lang="en-US" dirty="0"/>
              <a:t> and the breaking down of siloes</a:t>
            </a:r>
          </a:p>
          <a:p>
            <a:r>
              <a:rPr lang="en-US" b="1" dirty="0"/>
              <a:t>Common language</a:t>
            </a:r>
            <a:r>
              <a:rPr lang="en-US" dirty="0"/>
              <a:t> and collaborative conversations</a:t>
            </a:r>
          </a:p>
          <a:p>
            <a:r>
              <a:rPr lang="en-US" dirty="0"/>
              <a:t>Enables </a:t>
            </a:r>
            <a:r>
              <a:rPr lang="en-US" b="1" dirty="0"/>
              <a:t>shift-left</a:t>
            </a:r>
            <a:r>
              <a:rPr lang="en-US" dirty="0"/>
              <a:t> to identify errors earlier</a:t>
            </a:r>
          </a:p>
          <a:p>
            <a:r>
              <a:rPr lang="en-US" dirty="0"/>
              <a:t>Scripts are </a:t>
            </a:r>
            <a:r>
              <a:rPr lang="en-US" b="1" dirty="0"/>
              <a:t>easier to maintain</a:t>
            </a:r>
          </a:p>
        </p:txBody>
      </p:sp>
      <p:sp>
        <p:nvSpPr>
          <p:cNvPr id="2" name="Slide Number">
            <a:extLst>
              <a:ext uri="{FF2B5EF4-FFF2-40B4-BE49-F238E27FC236}">
                <a16:creationId xmlns:a16="http://schemas.microsoft.com/office/drawing/2014/main" id="{8F0A4A77-CDE6-F349-812D-A5F930E2BBFC}"/>
              </a:ext>
            </a:extLst>
          </p:cNvPr>
          <p:cNvSpPr>
            <a:spLocks noGrp="1"/>
          </p:cNvSpPr>
          <p:nvPr>
            <p:ph type="sldNum" sz="quarter" idx="10"/>
          </p:nvPr>
        </p:nvSpPr>
        <p:spPr/>
        <p:txBody>
          <a:bodyPr/>
          <a:lstStyle/>
          <a:p>
            <a:fld id="{000F85C7-EC28-5C4D-9577-C5634B07539F}" type="slidenum">
              <a:rPr lang="en-US" smtClean="0"/>
              <a:pPr/>
              <a:t>5</a:t>
            </a:fld>
            <a:endParaRPr lang="en-US"/>
          </a:p>
        </p:txBody>
      </p:sp>
    </p:spTree>
    <p:extLst>
      <p:ext uri="{BB962C8B-B14F-4D97-AF65-F5344CB8AC3E}">
        <p14:creationId xmlns:p14="http://schemas.microsoft.com/office/powerpoint/2010/main" val="1858704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74B4B-0E73-4950-ABF6-8EFCCEA4A941}"/>
              </a:ext>
            </a:extLst>
          </p:cNvPr>
          <p:cNvSpPr>
            <a:spLocks noGrp="1"/>
          </p:cNvSpPr>
          <p:nvPr>
            <p:ph type="ctrTitle"/>
          </p:nvPr>
        </p:nvSpPr>
        <p:spPr/>
        <p:txBody>
          <a:bodyPr>
            <a:normAutofit/>
          </a:bodyPr>
          <a:lstStyle/>
          <a:p>
            <a:r>
              <a:rPr lang="en-US" sz="8000" b="1" dirty="0"/>
              <a:t>How you collaborate ?</a:t>
            </a:r>
          </a:p>
        </p:txBody>
      </p:sp>
    </p:spTree>
    <p:extLst>
      <p:ext uri="{BB962C8B-B14F-4D97-AF65-F5344CB8AC3E}">
        <p14:creationId xmlns:p14="http://schemas.microsoft.com/office/powerpoint/2010/main" val="2896333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74B4B-0E73-4950-ABF6-8EFCCEA4A941}"/>
              </a:ext>
            </a:extLst>
          </p:cNvPr>
          <p:cNvSpPr>
            <a:spLocks noGrp="1"/>
          </p:cNvSpPr>
          <p:nvPr>
            <p:ph type="ctrTitle"/>
          </p:nvPr>
        </p:nvSpPr>
        <p:spPr>
          <a:xfrm>
            <a:off x="1524000" y="1122362"/>
            <a:ext cx="8721687" cy="3240317"/>
          </a:xfrm>
        </p:spPr>
        <p:txBody>
          <a:bodyPr>
            <a:normAutofit/>
          </a:bodyPr>
          <a:lstStyle/>
          <a:p>
            <a:r>
              <a:rPr lang="en-US" sz="8000" b="1" dirty="0"/>
              <a:t>Challenges in Collaboration</a:t>
            </a:r>
          </a:p>
        </p:txBody>
      </p:sp>
    </p:spTree>
    <p:extLst>
      <p:ext uri="{BB962C8B-B14F-4D97-AF65-F5344CB8AC3E}">
        <p14:creationId xmlns:p14="http://schemas.microsoft.com/office/powerpoint/2010/main" val="1741295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874B4B-0E73-4950-ABF6-8EFCCEA4A941}"/>
              </a:ext>
            </a:extLst>
          </p:cNvPr>
          <p:cNvSpPr>
            <a:spLocks noGrp="1"/>
          </p:cNvSpPr>
          <p:nvPr>
            <p:ph type="ctrTitle"/>
          </p:nvPr>
        </p:nvSpPr>
        <p:spPr>
          <a:xfrm>
            <a:off x="1028700" y="1967266"/>
            <a:ext cx="2628900" cy="2547257"/>
          </a:xfrm>
          <a:noFill/>
        </p:spPr>
        <p:txBody>
          <a:bodyPr vert="horz" lIns="91440" tIns="45720" rIns="91440" bIns="45720" rtlCol="0" anchor="ctr">
            <a:normAutofit/>
          </a:bodyPr>
          <a:lstStyle/>
          <a:p>
            <a:r>
              <a:rPr lang="en-US" sz="3100" b="1" kern="1200" dirty="0">
                <a:solidFill>
                  <a:srgbClr val="FFFFFF"/>
                </a:solidFill>
                <a:latin typeface="+mj-lt"/>
                <a:ea typeface="+mj-ea"/>
                <a:cs typeface="+mj-cs"/>
              </a:rPr>
              <a:t>What if we talk Ubiquitous language </a:t>
            </a:r>
            <a:br>
              <a:rPr lang="en-US" sz="3100" b="1" kern="1200" dirty="0">
                <a:solidFill>
                  <a:srgbClr val="FFFFFF"/>
                </a:solidFill>
                <a:latin typeface="+mj-lt"/>
                <a:ea typeface="+mj-ea"/>
                <a:cs typeface="+mj-cs"/>
              </a:rPr>
            </a:br>
            <a:br>
              <a:rPr lang="en-US" sz="3100" b="1" kern="1200" dirty="0">
                <a:solidFill>
                  <a:srgbClr val="FFFFFF"/>
                </a:solidFill>
                <a:latin typeface="+mj-lt"/>
                <a:ea typeface="+mj-ea"/>
                <a:cs typeface="+mj-cs"/>
              </a:rPr>
            </a:br>
            <a:endParaRPr lang="en-US" sz="3100" b="1" kern="1200" dirty="0">
              <a:solidFill>
                <a:srgbClr val="FFFFFF"/>
              </a:solidFill>
              <a:latin typeface="+mj-lt"/>
              <a:ea typeface="+mj-ea"/>
              <a:cs typeface="+mj-cs"/>
            </a:endParaRPr>
          </a:p>
        </p:txBody>
      </p:sp>
      <p:pic>
        <p:nvPicPr>
          <p:cNvPr id="4" name="Picture 3" descr="Diagram&#10;&#10;Description automatically generated">
            <a:extLst>
              <a:ext uri="{FF2B5EF4-FFF2-40B4-BE49-F238E27FC236}">
                <a16:creationId xmlns:a16="http://schemas.microsoft.com/office/drawing/2014/main" id="{72105363-BBAF-4217-AD71-5313D6D287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4984" y="1077061"/>
            <a:ext cx="7200984" cy="4431374"/>
          </a:xfrm>
          <a:prstGeom prst="rect">
            <a:avLst/>
          </a:prstGeom>
        </p:spPr>
      </p:pic>
    </p:spTree>
    <p:extLst>
      <p:ext uri="{BB962C8B-B14F-4D97-AF65-F5344CB8AC3E}">
        <p14:creationId xmlns:p14="http://schemas.microsoft.com/office/powerpoint/2010/main" val="2494541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Timeline&#10;&#10;Description automatically generated">
            <a:extLst>
              <a:ext uri="{FF2B5EF4-FFF2-40B4-BE49-F238E27FC236}">
                <a16:creationId xmlns:a16="http://schemas.microsoft.com/office/drawing/2014/main" id="{4E600B5E-404B-431C-B0B3-8AAD2875AB28}"/>
              </a:ext>
            </a:extLst>
          </p:cNvPr>
          <p:cNvPicPr>
            <a:picLocks noChangeAspect="1"/>
          </p:cNvPicPr>
          <p:nvPr/>
        </p:nvPicPr>
        <p:blipFill rotWithShape="1">
          <a:blip r:embed="rId3">
            <a:extLst>
              <a:ext uri="{28A0092B-C50C-407E-A947-70E740481C1C}">
                <a14:useLocalDpi xmlns:a14="http://schemas.microsoft.com/office/drawing/2010/main" val="0"/>
              </a:ext>
            </a:extLst>
          </a:blip>
          <a:srcRect b="900"/>
          <a:stretch/>
        </p:blipFill>
        <p:spPr>
          <a:xfrm>
            <a:off x="20" y="1282"/>
            <a:ext cx="12191980" cy="6856718"/>
          </a:xfrm>
          <a:prstGeom prst="rect">
            <a:avLst/>
          </a:prstGeom>
        </p:spPr>
      </p:pic>
    </p:spTree>
    <p:extLst>
      <p:ext uri="{BB962C8B-B14F-4D97-AF65-F5344CB8AC3E}">
        <p14:creationId xmlns:p14="http://schemas.microsoft.com/office/powerpoint/2010/main" val="1334495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396ED8F95D282439067C14551FE49F7" ma:contentTypeVersion="4" ma:contentTypeDescription="Create a new document." ma:contentTypeScope="" ma:versionID="3390b515880d43a4a135e8cf73b9fa0d">
  <xsd:schema xmlns:xsd="http://www.w3.org/2001/XMLSchema" xmlns:xs="http://www.w3.org/2001/XMLSchema" xmlns:p="http://schemas.microsoft.com/office/2006/metadata/properties" xmlns:ns2="28ac55e7-e4b4-4070-99a2-c5681c58fbc2" targetNamespace="http://schemas.microsoft.com/office/2006/metadata/properties" ma:root="true" ma:fieldsID="f676f2748e94546448fcd13fc28292a4" ns2:_="">
    <xsd:import namespace="28ac55e7-e4b4-4070-99a2-c5681c58fbc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ac55e7-e4b4-4070-99a2-c5681c58fb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DA794C-0AA3-4646-BBF2-68475907838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5AB47EA-A233-4103-B01B-34EDB7BA17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8ac55e7-e4b4-4070-99a2-c5681c58fb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FAF0328-DBD4-454E-9521-BD7D0F2BEE7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1455</TotalTime>
  <Words>3271</Words>
  <Application>Microsoft Office PowerPoint</Application>
  <PresentationFormat>Widescreen</PresentationFormat>
  <Paragraphs>345</Paragraphs>
  <Slides>37</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Arial</vt:lpstr>
      <vt:lpstr>Arial</vt:lpstr>
      <vt:lpstr>Calibri</vt:lpstr>
      <vt:lpstr>Calibri Light</vt:lpstr>
      <vt:lpstr>Courier New</vt:lpstr>
      <vt:lpstr>Graphik</vt:lpstr>
      <vt:lpstr>Graphik Black</vt:lpstr>
      <vt:lpstr>Lucida Grande</vt:lpstr>
      <vt:lpstr>Wells Fargo Sans</vt:lpstr>
      <vt:lpstr>Wells Fargo Sans SemiBold</vt:lpstr>
      <vt:lpstr>Office Theme</vt:lpstr>
      <vt:lpstr>Introduction to BDD</vt:lpstr>
      <vt:lpstr>PowerPoint Presentation</vt:lpstr>
      <vt:lpstr>PowerPoint Presentation</vt:lpstr>
      <vt:lpstr>Behavior driven development , BDD</vt:lpstr>
      <vt:lpstr>BDD, as a practice  </vt:lpstr>
      <vt:lpstr>How you collaborate ?</vt:lpstr>
      <vt:lpstr>Challenges in Collaboration</vt:lpstr>
      <vt:lpstr>What if we talk Ubiquitous language   </vt:lpstr>
      <vt:lpstr>PowerPoint Presentation</vt:lpstr>
      <vt:lpstr>BDD, Gherkin Plain language syntax</vt:lpstr>
      <vt:lpstr>PowerPoint Presentation</vt:lpstr>
      <vt:lpstr>TDD Vs BDD</vt:lpstr>
      <vt:lpstr>Let’s write Gherkin </vt:lpstr>
      <vt:lpstr>PowerPoint Presentation</vt:lpstr>
      <vt:lpstr>Demo</vt:lpstr>
      <vt:lpstr>Test First </vt:lpstr>
      <vt:lpstr>PowerPoint Presentation</vt:lpstr>
      <vt:lpstr>Gherkin Keywords</vt:lpstr>
      <vt:lpstr>PowerPoint Presentation</vt:lpstr>
      <vt:lpstr>PowerPoint Presentation</vt:lpstr>
      <vt:lpstr>What is Cucumber ?</vt:lpstr>
      <vt:lpstr>PowerPoint Presentation</vt:lpstr>
      <vt:lpstr>PowerPoint Presentation</vt:lpstr>
      <vt:lpstr>What is Step Definition File ?</vt:lpstr>
      <vt:lpstr>PowerPoint Presentation</vt:lpstr>
      <vt:lpstr>PowerPoint Presentation</vt:lpstr>
      <vt:lpstr>PowerPoint Presentation</vt:lpstr>
      <vt:lpstr>Steps of BDD Step 1: Discover the scope of the behavior – three amigos</vt:lpstr>
      <vt:lpstr>Steps of BDD Step 2: Define behavior in feature file using Gherkin format </vt:lpstr>
      <vt:lpstr>Steps of BDD Step 3: Run feature and see if it fails</vt:lpstr>
      <vt:lpstr>Steps of BDD Step 4: Create matching step definitions and make it run</vt:lpstr>
      <vt:lpstr>Steps of BDD Step 5: Repeat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BDD</dc:title>
  <dc:creator>Kapoor, Sakshi A.</dc:creator>
  <cp:lastModifiedBy>Khatri, Amish</cp:lastModifiedBy>
  <cp:revision>14</cp:revision>
  <dcterms:created xsi:type="dcterms:W3CDTF">2021-02-22T17:58:18Z</dcterms:created>
  <dcterms:modified xsi:type="dcterms:W3CDTF">2021-09-04T04:58:53Z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0x0101008396ED8F95D282439067C14551FE49F7</vt:lpwstr>
  </property>
</Properties>
</file>