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0" r:id="rId6"/>
    <p:sldId id="271" r:id="rId7"/>
    <p:sldId id="261" r:id="rId8"/>
    <p:sldId id="272"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878" autoAdjust="0"/>
    <p:restoredTop sz="94660"/>
  </p:normalViewPr>
  <p:slideViewPr>
    <p:cSldViewPr snapToGrid="0">
      <p:cViewPr varScale="1">
        <p:scale>
          <a:sx n="80" d="100"/>
          <a:sy n="80" d="100"/>
        </p:scale>
        <p:origin x="48" y="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11/6/2023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4470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11/6/2023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90461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11/6/2023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42150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11/6/2023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83780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11/6/2023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33567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11/6/2023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1911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11/6/2023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13749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11/6/2023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05102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11/6/2023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20986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11/6/2023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04142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11/6/2023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85862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11/6/2023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962386696"/>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23" r:id="rId6"/>
    <p:sldLayoutId id="2147483828"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84"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6" name="Group 85">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87" name="Oval 86">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8" name="Freeform: Shape 87">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89" name="Freeform: Shape 88">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90" name="Freeform: Shape 89">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91"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93"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95"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a:extLst>
              <a:ext uri="{FF2B5EF4-FFF2-40B4-BE49-F238E27FC236}">
                <a16:creationId xmlns:a16="http://schemas.microsoft.com/office/drawing/2014/main" id="{ABD85B31-784B-64D3-10BB-62E294737009}"/>
              </a:ext>
            </a:extLst>
          </p:cNvPr>
          <p:cNvPicPr>
            <a:picLocks noChangeAspect="1"/>
          </p:cNvPicPr>
          <p:nvPr/>
        </p:nvPicPr>
        <p:blipFill rotWithShape="1">
          <a:blip r:embed="rId3">
            <a:alphaModFix amt="60000"/>
            <a:extLst>
              <a:ext uri="{28A0092B-C50C-407E-A947-70E740481C1C}">
                <a14:useLocalDpi xmlns:a14="http://schemas.microsoft.com/office/drawing/2010/main" val="0"/>
              </a:ext>
            </a:extLst>
          </a:blip>
          <a:srcRect t="2401" r="-1" b="8643"/>
          <a:stretch/>
        </p:blipFill>
        <p:spPr>
          <a:xfrm>
            <a:off x="20" y="10"/>
            <a:ext cx="12188932" cy="6857990"/>
          </a:xfrm>
          <a:prstGeom prst="rect">
            <a:avLst/>
          </a:prstGeom>
        </p:spPr>
      </p:pic>
      <p:sp>
        <p:nvSpPr>
          <p:cNvPr id="5" name="Title 4">
            <a:extLst>
              <a:ext uri="{FF2B5EF4-FFF2-40B4-BE49-F238E27FC236}">
                <a16:creationId xmlns:a16="http://schemas.microsoft.com/office/drawing/2014/main" id="{B3C78069-C472-4C35-9260-BC9476FEE9DB}"/>
              </a:ext>
            </a:extLst>
          </p:cNvPr>
          <p:cNvSpPr>
            <a:spLocks noGrp="1"/>
          </p:cNvSpPr>
          <p:nvPr>
            <p:ph type="title"/>
          </p:nvPr>
        </p:nvSpPr>
        <p:spPr>
          <a:xfrm>
            <a:off x="457200" y="668049"/>
            <a:ext cx="7685037" cy="1325563"/>
          </a:xfrm>
        </p:spPr>
        <p:txBody>
          <a:bodyPr vert="horz" lIns="91440" tIns="45720" rIns="91440" bIns="45720" rtlCol="0" anchor="b">
            <a:normAutofit/>
          </a:bodyPr>
          <a:lstStyle/>
          <a:p>
            <a:r>
              <a:rPr lang="en-US">
                <a:solidFill>
                  <a:srgbClr val="FFFFFF"/>
                </a:solidFill>
              </a:rPr>
              <a:t>Churn Prediction For Banking Customers</a:t>
            </a:r>
          </a:p>
        </p:txBody>
      </p:sp>
      <p:sp>
        <p:nvSpPr>
          <p:cNvPr id="6" name="Title 4">
            <a:extLst>
              <a:ext uri="{FF2B5EF4-FFF2-40B4-BE49-F238E27FC236}">
                <a16:creationId xmlns:a16="http://schemas.microsoft.com/office/drawing/2014/main" id="{86B8FE0D-623B-F7BD-2BB5-3183FCAC6606}"/>
              </a:ext>
            </a:extLst>
          </p:cNvPr>
          <p:cNvSpPr txBox="1">
            <a:spLocks/>
          </p:cNvSpPr>
          <p:nvPr/>
        </p:nvSpPr>
        <p:spPr>
          <a:xfrm>
            <a:off x="457200" y="2096713"/>
            <a:ext cx="7685037" cy="4080250"/>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a:solidFill>
                  <a:srgbClr val="FFFFFF"/>
                </a:solidFill>
                <a:latin typeface="+mn-lt"/>
                <a:ea typeface="+mn-ea"/>
                <a:cs typeface="+mn-cs"/>
              </a:rPr>
              <a:t>Abhinav Mishra</a:t>
            </a:r>
          </a:p>
          <a:p>
            <a:pPr indent="-228600">
              <a:spcAft>
                <a:spcPts val="600"/>
              </a:spcAft>
              <a:buFont typeface="Arial" panose="020B0604020202020204" pitchFamily="34" charset="0"/>
              <a:buChar char="•"/>
            </a:pPr>
            <a:r>
              <a:rPr lang="en-US" sz="2000">
                <a:solidFill>
                  <a:srgbClr val="FFFFFF"/>
                </a:solidFill>
                <a:latin typeface="+mn-lt"/>
                <a:ea typeface="+mn-ea"/>
                <a:cs typeface="+mn-cs"/>
              </a:rPr>
              <a:t>Sunil Hule</a:t>
            </a:r>
          </a:p>
        </p:txBody>
      </p:sp>
      <p:grpSp>
        <p:nvGrpSpPr>
          <p:cNvPr id="97" name="Group 96">
            <a:extLst>
              <a:ext uri="{FF2B5EF4-FFF2-40B4-BE49-F238E27FC236}">
                <a16:creationId xmlns:a16="http://schemas.microsoft.com/office/drawing/2014/main" id="{7CECCFA5-40A0-4B37-8B7B-D912C28A15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98" name="Oval 97">
              <a:extLst>
                <a:ext uri="{FF2B5EF4-FFF2-40B4-BE49-F238E27FC236}">
                  <a16:creationId xmlns:a16="http://schemas.microsoft.com/office/drawing/2014/main" id="{A769C0F1-62DE-46AE-9526-CBD795D1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9" name="Graphic 9">
              <a:extLst>
                <a:ext uri="{FF2B5EF4-FFF2-40B4-BE49-F238E27FC236}">
                  <a16:creationId xmlns:a16="http://schemas.microsoft.com/office/drawing/2014/main" id="{340BA6BB-87A1-4F4A-8B9B-D7B83FE58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00" name="Freeform: Shape 99">
              <a:extLst>
                <a:ext uri="{FF2B5EF4-FFF2-40B4-BE49-F238E27FC236}">
                  <a16:creationId xmlns:a16="http://schemas.microsoft.com/office/drawing/2014/main" id="{ECC2ADB9-B92C-4252-B47E-B41B61AFF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01" name="Freeform: Shape 100">
              <a:extLst>
                <a:ext uri="{FF2B5EF4-FFF2-40B4-BE49-F238E27FC236}">
                  <a16:creationId xmlns:a16="http://schemas.microsoft.com/office/drawing/2014/main" id="{CC02BB26-7CE5-4FAE-A255-5DEF1B3F3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02" name="Graphic 9">
              <a:extLst>
                <a:ext uri="{FF2B5EF4-FFF2-40B4-BE49-F238E27FC236}">
                  <a16:creationId xmlns:a16="http://schemas.microsoft.com/office/drawing/2014/main" id="{B65C1BB9-F5F2-4728-B47D-3B2F995E9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3" name="Graphic 9">
              <a:extLst>
                <a:ext uri="{FF2B5EF4-FFF2-40B4-BE49-F238E27FC236}">
                  <a16:creationId xmlns:a16="http://schemas.microsoft.com/office/drawing/2014/main" id="{A26117A4-4B2F-495A-87A5-63E265B5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840164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2"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a16="http://schemas.microsoft.com/office/drawing/2014/main" id="{96AE4BD0-E2D6-4FE1-9295-59E338A45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6" name="Group 25">
            <a:extLst>
              <a:ext uri="{FF2B5EF4-FFF2-40B4-BE49-F238E27FC236}">
                <a16:creationId xmlns:a16="http://schemas.microsoft.com/office/drawing/2014/main" id="{4376872E-2392-496C-B41D-5E42657100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49180" y="-1190"/>
            <a:ext cx="4263283" cy="6859191"/>
            <a:chOff x="7649180" y="-1190"/>
            <a:chExt cx="4263283" cy="6859191"/>
          </a:xfrm>
        </p:grpSpPr>
        <p:sp>
          <p:nvSpPr>
            <p:cNvPr id="27" name="Oval 26">
              <a:extLst>
                <a:ext uri="{FF2B5EF4-FFF2-40B4-BE49-F238E27FC236}">
                  <a16:creationId xmlns:a16="http://schemas.microsoft.com/office/drawing/2014/main" id="{487A98A1-D478-4890-9CAB-83521D6C7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02463" y="453951"/>
              <a:ext cx="608046" cy="608046"/>
            </a:xfrm>
            <a:prstGeom prst="ellipse">
              <a:avLst/>
            </a:prstGeom>
            <a:solidFill>
              <a:schemeClr val="accent1">
                <a:lumMod val="60000"/>
                <a:lumOff val="40000"/>
                <a:alpha val="60000"/>
              </a:schemeClr>
            </a:solidFill>
            <a:ln w="9331" cap="flat">
              <a:noFill/>
              <a:prstDash val="solid"/>
              <a:miter/>
            </a:ln>
          </p:spPr>
          <p:txBody>
            <a:bodyPr rtlCol="0" anchor="ctr"/>
            <a:lstStyle/>
            <a:p>
              <a:endParaRPr lang="en-US">
                <a:solidFill>
                  <a:schemeClr val="tx1"/>
                </a:solidFill>
              </a:endParaRPr>
            </a:p>
          </p:txBody>
        </p:sp>
        <p:sp>
          <p:nvSpPr>
            <p:cNvPr id="28" name="Graphic 18">
              <a:extLst>
                <a:ext uri="{FF2B5EF4-FFF2-40B4-BE49-F238E27FC236}">
                  <a16:creationId xmlns:a16="http://schemas.microsoft.com/office/drawing/2014/main" id="{8306C6CC-5E45-43CC-915C-D1E4F60B5F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9180" y="4581409"/>
              <a:ext cx="856614" cy="1305524"/>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29" name="Oval 28">
              <a:extLst>
                <a:ext uri="{FF2B5EF4-FFF2-40B4-BE49-F238E27FC236}">
                  <a16:creationId xmlns:a16="http://schemas.microsoft.com/office/drawing/2014/main" id="{B930DAE9-1ABF-4097-906C-3946FCEEC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66922" y="5224794"/>
              <a:ext cx="439469" cy="4394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742C534-079F-463F-95B1-F1ADF182B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14482" y="-1190"/>
              <a:ext cx="3597981" cy="1501977"/>
            </a:xfrm>
            <a:custGeom>
              <a:avLst/>
              <a:gdLst>
                <a:gd name="connsiteX0" fmla="*/ 0 w 3597981"/>
                <a:gd name="connsiteY0" fmla="*/ 0 h 1501977"/>
                <a:gd name="connsiteX1" fmla="*/ 3597981 w 3597981"/>
                <a:gd name="connsiteY1" fmla="*/ 0 h 1501977"/>
                <a:gd name="connsiteX2" fmla="*/ 3590068 w 3597981"/>
                <a:gd name="connsiteY2" fmla="*/ 51850 h 1501977"/>
                <a:gd name="connsiteX3" fmla="*/ 1810819 w 3597981"/>
                <a:gd name="connsiteY3" fmla="*/ 1501977 h 1501977"/>
                <a:gd name="connsiteX4" fmla="*/ 0 w 3597981"/>
                <a:gd name="connsiteY4" fmla="*/ 1501977 h 1501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7981" h="1501977">
                  <a:moveTo>
                    <a:pt x="0" y="0"/>
                  </a:moveTo>
                  <a:lnTo>
                    <a:pt x="3597981" y="0"/>
                  </a:lnTo>
                  <a:lnTo>
                    <a:pt x="3590068" y="51850"/>
                  </a:lnTo>
                  <a:cubicBezTo>
                    <a:pt x="3420721" y="879443"/>
                    <a:pt x="2688479" y="1501977"/>
                    <a:pt x="1810819" y="1501977"/>
                  </a:cubicBezTo>
                  <a:lnTo>
                    <a:pt x="0" y="1501977"/>
                  </a:lnTo>
                  <a:close/>
                </a:path>
              </a:pathLst>
            </a:custGeom>
            <a:solidFill>
              <a:schemeClr val="accent1">
                <a:lumMod val="75000"/>
                <a:alpha val="65000"/>
              </a:schemeClr>
            </a:solidFill>
            <a:ln w="9331"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3B785FB3-00D0-4B8C-8799-4918D17A3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88140" y="5358010"/>
              <a:ext cx="3597678" cy="1499991"/>
            </a:xfrm>
            <a:custGeom>
              <a:avLst/>
              <a:gdLst>
                <a:gd name="connsiteX0" fmla="*/ 1786859 w 3597678"/>
                <a:gd name="connsiteY0" fmla="*/ 0 h 1499991"/>
                <a:gd name="connsiteX1" fmla="*/ 3597678 w 3597678"/>
                <a:gd name="connsiteY1" fmla="*/ 0 h 1499991"/>
                <a:gd name="connsiteX2" fmla="*/ 3597678 w 3597678"/>
                <a:gd name="connsiteY2" fmla="*/ 1499991 h 1499991"/>
                <a:gd name="connsiteX3" fmla="*/ 0 w 3597678"/>
                <a:gd name="connsiteY3" fmla="*/ 1499991 h 1499991"/>
                <a:gd name="connsiteX4" fmla="*/ 7610 w 3597678"/>
                <a:gd name="connsiteY4" fmla="*/ 1450127 h 1499991"/>
                <a:gd name="connsiteX5" fmla="*/ 1786859 w 3597678"/>
                <a:gd name="connsiteY5" fmla="*/ 0 h 149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678" h="1499991">
                  <a:moveTo>
                    <a:pt x="1786859" y="0"/>
                  </a:moveTo>
                  <a:lnTo>
                    <a:pt x="3597678" y="0"/>
                  </a:lnTo>
                  <a:lnTo>
                    <a:pt x="3597678" y="1499991"/>
                  </a:lnTo>
                  <a:lnTo>
                    <a:pt x="0" y="1499991"/>
                  </a:lnTo>
                  <a:lnTo>
                    <a:pt x="7610" y="1450127"/>
                  </a:lnTo>
                  <a:cubicBezTo>
                    <a:pt x="176957" y="622534"/>
                    <a:pt x="909198" y="0"/>
                    <a:pt x="1786859" y="0"/>
                  </a:cubicBezTo>
                  <a:close/>
                </a:path>
              </a:pathLst>
            </a:custGeom>
            <a:solidFill>
              <a:schemeClr val="accent1">
                <a:lumMod val="60000"/>
                <a:lumOff val="40000"/>
                <a:alpha val="60000"/>
              </a:schemeClr>
            </a:solidFill>
            <a:ln w="9331" cap="flat">
              <a:noFill/>
              <a:prstDash val="solid"/>
              <a:miter/>
            </a:ln>
          </p:spPr>
          <p:txBody>
            <a:bodyPr rtlCol="0" anchor="ctr"/>
            <a:lstStyle/>
            <a:p>
              <a:endParaRPr lang="en-US" dirty="0"/>
            </a:p>
          </p:txBody>
        </p:sp>
        <p:sp>
          <p:nvSpPr>
            <p:cNvPr id="32" name="Graphic 9">
              <a:extLst>
                <a:ext uri="{FF2B5EF4-FFF2-40B4-BE49-F238E27FC236}">
                  <a16:creationId xmlns:a16="http://schemas.microsoft.com/office/drawing/2014/main" id="{944720BF-1F8B-441A-A60F-2EF68888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9791" y="1693710"/>
              <a:ext cx="3496027" cy="349602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grpSp>
      <p:sp>
        <p:nvSpPr>
          <p:cNvPr id="34"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44207CC-6D44-6A7B-988F-7DD4EB81DB8D}"/>
              </a:ext>
            </a:extLst>
          </p:cNvPr>
          <p:cNvSpPr>
            <a:spLocks noGrp="1"/>
          </p:cNvSpPr>
          <p:nvPr>
            <p:ph type="title"/>
          </p:nvPr>
        </p:nvSpPr>
        <p:spPr>
          <a:xfrm>
            <a:off x="434793" y="3164438"/>
            <a:ext cx="7799855" cy="3063240"/>
          </a:xfrm>
        </p:spPr>
        <p:txBody>
          <a:bodyPr vert="horz" lIns="91440" tIns="45720" rIns="91440" bIns="45720" rtlCol="0" anchor="b">
            <a:normAutofit fontScale="90000"/>
          </a:bodyPr>
          <a:lstStyle/>
          <a:p>
            <a:r>
              <a:rPr lang="en-US" sz="3600" dirty="0"/>
              <a:t>Findings From EDA</a:t>
            </a:r>
            <a:br>
              <a:rPr lang="en-US" sz="1400" dirty="0"/>
            </a:br>
            <a:br>
              <a:rPr lang="en-US" sz="1400" dirty="0"/>
            </a:br>
            <a:r>
              <a:rPr lang="en-US" sz="1800" dirty="0"/>
              <a:t>• France has the highest number of bank customers, followed by Germany and Spain.</a:t>
            </a:r>
            <a:br>
              <a:rPr lang="en-US" sz="1800" dirty="0"/>
            </a:br>
            <a:r>
              <a:rPr lang="en-US" sz="1800" dirty="0"/>
              <a:t>But churn rate is highest in Germany (32.44%), followed by France (16.15%), and Spain (16.67%).</a:t>
            </a:r>
            <a:br>
              <a:rPr lang="en-US" sz="1800" dirty="0"/>
            </a:br>
            <a:br>
              <a:rPr lang="en-US" sz="1800" dirty="0"/>
            </a:br>
            <a:r>
              <a:rPr lang="en-US" sz="1800" dirty="0"/>
              <a:t>• Customers aged 51-60 have the highest churn rate at 56.21%.</a:t>
            </a:r>
            <a:br>
              <a:rPr lang="en-US" sz="1800" dirty="0"/>
            </a:br>
            <a:r>
              <a:rPr lang="en-US" sz="1800" dirty="0"/>
              <a:t>Churn rates are relatively lower for customers in the 0-30, and 71-80 age groups.</a:t>
            </a:r>
            <a:br>
              <a:rPr lang="en-US" sz="1800" dirty="0"/>
            </a:br>
            <a:br>
              <a:rPr lang="en-US" sz="1800" dirty="0"/>
            </a:br>
            <a:r>
              <a:rPr lang="en-US" sz="1800" dirty="0"/>
              <a:t>• Churn rates are higher for female customers (25.07%) compared to male customers (16.46%).</a:t>
            </a:r>
            <a:br>
              <a:rPr lang="en-US" sz="1800" dirty="0"/>
            </a:br>
            <a:br>
              <a:rPr lang="en-US" sz="1800" dirty="0"/>
            </a:br>
            <a:r>
              <a:rPr lang="en-US" sz="1800" dirty="0"/>
              <a:t>• Churn rates decrease as credit scores increase, with the lowest churn rate at 19.69% for customers with a credit score of 601-700.</a:t>
            </a:r>
            <a:br>
              <a:rPr lang="en-US" sz="1800" dirty="0"/>
            </a:br>
            <a:br>
              <a:rPr lang="en-US" sz="1800" dirty="0"/>
            </a:br>
            <a:r>
              <a:rPr lang="en-US" sz="1800" dirty="0"/>
              <a:t>• Customers with a balance range of 0-25,000 have the highest churn rate (66.67%).</a:t>
            </a:r>
            <a:br>
              <a:rPr lang="en-US" sz="1800" dirty="0"/>
            </a:br>
            <a:r>
              <a:rPr lang="en-US" sz="1800" dirty="0"/>
              <a:t>Churn rates decrease as balance increases, with the lowest churn rate at 19.40% for customers with a balance of 75,001-100,000.</a:t>
            </a:r>
            <a:br>
              <a:rPr lang="en-US" sz="1800" dirty="0"/>
            </a:br>
            <a:br>
              <a:rPr lang="en-US" sz="1800" dirty="0"/>
            </a:br>
            <a:r>
              <a:rPr lang="en-US" sz="1800" dirty="0"/>
              <a:t>• Customers with and without a credit card show similar churn rates, with slightly higher churn for those without (20.81% vs. 20.18%)</a:t>
            </a:r>
            <a:br>
              <a:rPr lang="en-US" sz="1800" dirty="0"/>
            </a:br>
            <a:br>
              <a:rPr lang="en-US" sz="1800" dirty="0"/>
            </a:br>
            <a:r>
              <a:rPr lang="en-US" sz="1800" dirty="0"/>
              <a:t>• Churn rates are relatively consistent across salary ranges, with the highest churn rate at 21.47% for customers with a salary between 150,001-200,000.</a:t>
            </a:r>
            <a:br>
              <a:rPr lang="en-US" sz="1400" dirty="0"/>
            </a:br>
            <a:endParaRPr lang="en-US" sz="1400" dirty="0"/>
          </a:p>
        </p:txBody>
      </p:sp>
      <p:pic>
        <p:nvPicPr>
          <p:cNvPr id="6" name="Graphic 5" descr="Bank">
            <a:extLst>
              <a:ext uri="{FF2B5EF4-FFF2-40B4-BE49-F238E27FC236}">
                <a16:creationId xmlns:a16="http://schemas.microsoft.com/office/drawing/2014/main" id="{8ED57F76-8B47-50E0-F676-38DED61ED8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91720" y="2251775"/>
            <a:ext cx="2398656" cy="2398656"/>
          </a:xfrm>
          <a:prstGeom prst="rect">
            <a:avLst/>
          </a:prstGeom>
        </p:spPr>
      </p:pic>
    </p:spTree>
    <p:extLst>
      <p:ext uri="{BB962C8B-B14F-4D97-AF65-F5344CB8AC3E}">
        <p14:creationId xmlns:p14="http://schemas.microsoft.com/office/powerpoint/2010/main" val="406074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4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42" name="Group 41">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43" name="Oval 42">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Freeform: Shape 43">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45" name="Freeform: Shape 44">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46" name="Freeform: Shape 45">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47"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49"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51"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53" name="Color Fill">
            <a:extLst>
              <a:ext uri="{FF2B5EF4-FFF2-40B4-BE49-F238E27FC236}">
                <a16:creationId xmlns:a16="http://schemas.microsoft.com/office/drawing/2014/main" id="{8BECD55C-E611-4BCD-B45E-BF01D6234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55" name="Graphic 9">
            <a:extLst>
              <a:ext uri="{FF2B5EF4-FFF2-40B4-BE49-F238E27FC236}">
                <a16:creationId xmlns:a16="http://schemas.microsoft.com/office/drawing/2014/main" id="{1B8F0E52-7B96-44E2-BC48-F2D2BAC46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79" y="16681"/>
            <a:ext cx="6905281" cy="682737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57"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AE5C13D4-4069-1C35-4320-C483F6621C01}"/>
              </a:ext>
            </a:extLst>
          </p:cNvPr>
          <p:cNvSpPr>
            <a:spLocks noGrp="1"/>
          </p:cNvSpPr>
          <p:nvPr>
            <p:ph type="title"/>
          </p:nvPr>
        </p:nvSpPr>
        <p:spPr>
          <a:xfrm>
            <a:off x="457200" y="676656"/>
            <a:ext cx="4563482" cy="3063240"/>
          </a:xfrm>
        </p:spPr>
        <p:txBody>
          <a:bodyPr vert="horz" lIns="91440" tIns="45720" rIns="91440" bIns="45720" rtlCol="0" anchor="b">
            <a:normAutofit/>
          </a:bodyPr>
          <a:lstStyle/>
          <a:p>
            <a:r>
              <a:rPr lang="en-US" sz="5400" dirty="0"/>
              <a:t>Models	</a:t>
            </a:r>
          </a:p>
        </p:txBody>
      </p:sp>
      <p:pic>
        <p:nvPicPr>
          <p:cNvPr id="35" name="Graphic 34" descr="Checkmark">
            <a:extLst>
              <a:ext uri="{FF2B5EF4-FFF2-40B4-BE49-F238E27FC236}">
                <a16:creationId xmlns:a16="http://schemas.microsoft.com/office/drawing/2014/main" id="{A74AEF5D-13F6-6085-3415-6070BF21CC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2448" y="1271159"/>
            <a:ext cx="4610529" cy="4610529"/>
          </a:xfrm>
          <a:prstGeom prst="rect">
            <a:avLst/>
          </a:prstGeom>
        </p:spPr>
      </p:pic>
    </p:spTree>
    <p:extLst>
      <p:ext uri="{BB962C8B-B14F-4D97-AF65-F5344CB8AC3E}">
        <p14:creationId xmlns:p14="http://schemas.microsoft.com/office/powerpoint/2010/main" val="4088294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2"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a16="http://schemas.microsoft.com/office/drawing/2014/main" id="{8BECD55C-E611-4BCD-B45E-BF01D6234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6" name="Graphic 9">
            <a:extLst>
              <a:ext uri="{FF2B5EF4-FFF2-40B4-BE49-F238E27FC236}">
                <a16:creationId xmlns:a16="http://schemas.microsoft.com/office/drawing/2014/main" id="{1B8F0E52-7B96-44E2-BC48-F2D2BAC46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79" y="16681"/>
            <a:ext cx="6905281" cy="682737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8"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E22270C0-AFD5-8759-7755-A1D807071181}"/>
              </a:ext>
            </a:extLst>
          </p:cNvPr>
          <p:cNvSpPr>
            <a:spLocks noGrp="1"/>
          </p:cNvSpPr>
          <p:nvPr>
            <p:ph type="title"/>
          </p:nvPr>
        </p:nvSpPr>
        <p:spPr>
          <a:xfrm>
            <a:off x="457200" y="676656"/>
            <a:ext cx="4563482" cy="3063240"/>
          </a:xfrm>
        </p:spPr>
        <p:txBody>
          <a:bodyPr vert="horz" lIns="91440" tIns="45720" rIns="91440" bIns="45720" rtlCol="0" anchor="b">
            <a:normAutofit/>
          </a:bodyPr>
          <a:lstStyle/>
          <a:p>
            <a:r>
              <a:rPr lang="en-US" sz="5400"/>
              <a:t>Logistic Regression</a:t>
            </a:r>
          </a:p>
        </p:txBody>
      </p:sp>
      <p:pic>
        <p:nvPicPr>
          <p:cNvPr id="4" name="Picture 3">
            <a:extLst>
              <a:ext uri="{FF2B5EF4-FFF2-40B4-BE49-F238E27FC236}">
                <a16:creationId xmlns:a16="http://schemas.microsoft.com/office/drawing/2014/main" id="{1AE1BF4F-4AA2-8BCD-BD59-DB8FE3BFDE5F}"/>
              </a:ext>
            </a:extLst>
          </p:cNvPr>
          <p:cNvPicPr>
            <a:picLocks noChangeAspect="1"/>
          </p:cNvPicPr>
          <p:nvPr/>
        </p:nvPicPr>
        <p:blipFill>
          <a:blip r:embed="rId3"/>
          <a:stretch>
            <a:fillRect/>
          </a:stretch>
        </p:blipFill>
        <p:spPr>
          <a:xfrm>
            <a:off x="6005051" y="1454101"/>
            <a:ext cx="5478927" cy="4000934"/>
          </a:xfrm>
          <a:prstGeom prst="rect">
            <a:avLst/>
          </a:prstGeom>
        </p:spPr>
      </p:pic>
    </p:spTree>
    <p:extLst>
      <p:ext uri="{BB962C8B-B14F-4D97-AF65-F5344CB8AC3E}">
        <p14:creationId xmlns:p14="http://schemas.microsoft.com/office/powerpoint/2010/main" val="2475327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2"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a16="http://schemas.microsoft.com/office/drawing/2014/main" id="{8BECD55C-E611-4BCD-B45E-BF01D6234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6" name="Graphic 9">
            <a:extLst>
              <a:ext uri="{FF2B5EF4-FFF2-40B4-BE49-F238E27FC236}">
                <a16:creationId xmlns:a16="http://schemas.microsoft.com/office/drawing/2014/main" id="{1B8F0E52-7B96-44E2-BC48-F2D2BAC46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79" y="16681"/>
            <a:ext cx="6905281" cy="682737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8"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C39628-2EEE-FB97-6976-7CE5D41EA8FD}"/>
              </a:ext>
            </a:extLst>
          </p:cNvPr>
          <p:cNvSpPr>
            <a:spLocks noGrp="1"/>
          </p:cNvSpPr>
          <p:nvPr>
            <p:ph type="title"/>
          </p:nvPr>
        </p:nvSpPr>
        <p:spPr>
          <a:xfrm>
            <a:off x="457200" y="676656"/>
            <a:ext cx="4563482" cy="3063240"/>
          </a:xfrm>
        </p:spPr>
        <p:txBody>
          <a:bodyPr vert="horz" lIns="91440" tIns="45720" rIns="91440" bIns="45720" rtlCol="0" anchor="b">
            <a:normAutofit/>
          </a:bodyPr>
          <a:lstStyle/>
          <a:p>
            <a:r>
              <a:rPr lang="en-US" sz="5400"/>
              <a:t>Random Forest</a:t>
            </a:r>
          </a:p>
        </p:txBody>
      </p:sp>
      <p:pic>
        <p:nvPicPr>
          <p:cNvPr id="4" name="Picture 3">
            <a:extLst>
              <a:ext uri="{FF2B5EF4-FFF2-40B4-BE49-F238E27FC236}">
                <a16:creationId xmlns:a16="http://schemas.microsoft.com/office/drawing/2014/main" id="{5A28153C-0331-5FDE-5E30-8480F960B1AB}"/>
              </a:ext>
            </a:extLst>
          </p:cNvPr>
          <p:cNvPicPr>
            <a:picLocks noChangeAspect="1"/>
          </p:cNvPicPr>
          <p:nvPr/>
        </p:nvPicPr>
        <p:blipFill>
          <a:blip r:embed="rId3"/>
          <a:stretch>
            <a:fillRect/>
          </a:stretch>
        </p:blipFill>
        <p:spPr>
          <a:xfrm>
            <a:off x="6094476" y="1510595"/>
            <a:ext cx="5421777" cy="3979112"/>
          </a:xfrm>
          <a:prstGeom prst="rect">
            <a:avLst/>
          </a:prstGeom>
        </p:spPr>
      </p:pic>
    </p:spTree>
    <p:extLst>
      <p:ext uri="{BB962C8B-B14F-4D97-AF65-F5344CB8AC3E}">
        <p14:creationId xmlns:p14="http://schemas.microsoft.com/office/powerpoint/2010/main" val="3722333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2"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a16="http://schemas.microsoft.com/office/drawing/2014/main" id="{8BECD55C-E611-4BCD-B45E-BF01D6234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6" name="Graphic 9">
            <a:extLst>
              <a:ext uri="{FF2B5EF4-FFF2-40B4-BE49-F238E27FC236}">
                <a16:creationId xmlns:a16="http://schemas.microsoft.com/office/drawing/2014/main" id="{1B8F0E52-7B96-44E2-BC48-F2D2BAC46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79" y="16681"/>
            <a:ext cx="6905281" cy="682737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8"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77F7DFB-678C-5C3F-395F-BEEFDCFEDC34}"/>
              </a:ext>
            </a:extLst>
          </p:cNvPr>
          <p:cNvSpPr>
            <a:spLocks noGrp="1"/>
          </p:cNvSpPr>
          <p:nvPr>
            <p:ph type="title"/>
          </p:nvPr>
        </p:nvSpPr>
        <p:spPr>
          <a:xfrm>
            <a:off x="457200" y="676656"/>
            <a:ext cx="4563482" cy="3063240"/>
          </a:xfrm>
        </p:spPr>
        <p:txBody>
          <a:bodyPr vert="horz" lIns="91440" tIns="45720" rIns="91440" bIns="45720" rtlCol="0" anchor="b">
            <a:normAutofit/>
          </a:bodyPr>
          <a:lstStyle/>
          <a:p>
            <a:r>
              <a:rPr lang="en-US" sz="5400"/>
              <a:t>Suport Vector Machine</a:t>
            </a:r>
          </a:p>
        </p:txBody>
      </p:sp>
      <p:pic>
        <p:nvPicPr>
          <p:cNvPr id="4" name="Picture 3">
            <a:extLst>
              <a:ext uri="{FF2B5EF4-FFF2-40B4-BE49-F238E27FC236}">
                <a16:creationId xmlns:a16="http://schemas.microsoft.com/office/drawing/2014/main" id="{8BB077B4-0B7B-0DD2-07F9-2F4C3A0FAB25}"/>
              </a:ext>
            </a:extLst>
          </p:cNvPr>
          <p:cNvPicPr>
            <a:picLocks noChangeAspect="1"/>
          </p:cNvPicPr>
          <p:nvPr/>
        </p:nvPicPr>
        <p:blipFill>
          <a:blip r:embed="rId3"/>
          <a:stretch>
            <a:fillRect/>
          </a:stretch>
        </p:blipFill>
        <p:spPr>
          <a:xfrm>
            <a:off x="5982103" y="1629871"/>
            <a:ext cx="5704676" cy="3859836"/>
          </a:xfrm>
          <a:prstGeom prst="rect">
            <a:avLst/>
          </a:prstGeom>
        </p:spPr>
      </p:pic>
    </p:spTree>
    <p:extLst>
      <p:ext uri="{BB962C8B-B14F-4D97-AF65-F5344CB8AC3E}">
        <p14:creationId xmlns:p14="http://schemas.microsoft.com/office/powerpoint/2010/main" val="2847226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2"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a16="http://schemas.microsoft.com/office/drawing/2014/main" id="{8BECD55C-E611-4BCD-B45E-BF01D6234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6" name="Graphic 9">
            <a:extLst>
              <a:ext uri="{FF2B5EF4-FFF2-40B4-BE49-F238E27FC236}">
                <a16:creationId xmlns:a16="http://schemas.microsoft.com/office/drawing/2014/main" id="{1B8F0E52-7B96-44E2-BC48-F2D2BAC46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79" y="16681"/>
            <a:ext cx="6905281" cy="682737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8"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D03FF67-A336-E50F-A116-04F38136E18C}"/>
              </a:ext>
            </a:extLst>
          </p:cNvPr>
          <p:cNvSpPr>
            <a:spLocks noGrp="1"/>
          </p:cNvSpPr>
          <p:nvPr>
            <p:ph type="title"/>
          </p:nvPr>
        </p:nvSpPr>
        <p:spPr>
          <a:xfrm>
            <a:off x="457200" y="676656"/>
            <a:ext cx="4563482" cy="3063240"/>
          </a:xfrm>
        </p:spPr>
        <p:txBody>
          <a:bodyPr vert="horz" lIns="91440" tIns="45720" rIns="91440" bIns="45720" rtlCol="0" anchor="b">
            <a:normAutofit/>
          </a:bodyPr>
          <a:lstStyle/>
          <a:p>
            <a:r>
              <a:rPr lang="en-US" sz="5400"/>
              <a:t>Gradient Boosting Classifier</a:t>
            </a:r>
          </a:p>
        </p:txBody>
      </p:sp>
      <p:pic>
        <p:nvPicPr>
          <p:cNvPr id="4" name="Picture 3">
            <a:extLst>
              <a:ext uri="{FF2B5EF4-FFF2-40B4-BE49-F238E27FC236}">
                <a16:creationId xmlns:a16="http://schemas.microsoft.com/office/drawing/2014/main" id="{2AB06C3E-154C-349B-C668-3D2F6A323E05}"/>
              </a:ext>
            </a:extLst>
          </p:cNvPr>
          <p:cNvPicPr>
            <a:picLocks noChangeAspect="1"/>
          </p:cNvPicPr>
          <p:nvPr/>
        </p:nvPicPr>
        <p:blipFill>
          <a:blip r:embed="rId3"/>
          <a:stretch>
            <a:fillRect/>
          </a:stretch>
        </p:blipFill>
        <p:spPr>
          <a:xfrm>
            <a:off x="6282633" y="1496362"/>
            <a:ext cx="5201346" cy="3795089"/>
          </a:xfrm>
          <a:prstGeom prst="rect">
            <a:avLst/>
          </a:prstGeom>
        </p:spPr>
      </p:pic>
    </p:spTree>
    <p:extLst>
      <p:ext uri="{BB962C8B-B14F-4D97-AF65-F5344CB8AC3E}">
        <p14:creationId xmlns:p14="http://schemas.microsoft.com/office/powerpoint/2010/main" val="2566764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62"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64" name="Group 63">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65" name="Oval 64">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6" name="Freeform: Shape 65">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67" name="Freeform: Shape 66">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68" name="Freeform: Shape 67">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69"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71"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73"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5"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77" name="Group 76">
            <a:extLst>
              <a:ext uri="{FF2B5EF4-FFF2-40B4-BE49-F238E27FC236}">
                <a16:creationId xmlns:a16="http://schemas.microsoft.com/office/drawing/2014/main" id="{C7DC96D6-0134-4EA3-8B0A-6A255D6BD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78029" y="199915"/>
            <a:ext cx="2948860" cy="6658085"/>
            <a:chOff x="9078029" y="199915"/>
            <a:chExt cx="2948860" cy="6658085"/>
          </a:xfrm>
        </p:grpSpPr>
        <p:sp>
          <p:nvSpPr>
            <p:cNvPr id="78" name="Oval 77">
              <a:extLst>
                <a:ext uri="{FF2B5EF4-FFF2-40B4-BE49-F238E27FC236}">
                  <a16:creationId xmlns:a16="http://schemas.microsoft.com/office/drawing/2014/main" id="{FA484B57-E0AB-40D7-94A9-A329991EB2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96665" y="199915"/>
              <a:ext cx="491650" cy="4916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Graphic 9">
              <a:extLst>
                <a:ext uri="{FF2B5EF4-FFF2-40B4-BE49-F238E27FC236}">
                  <a16:creationId xmlns:a16="http://schemas.microsoft.com/office/drawing/2014/main" id="{3E75AC37-AB18-487B-8182-38DE4F4C9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86126" y="3917237"/>
              <a:ext cx="2932666" cy="294885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sp>
          <p:nvSpPr>
            <p:cNvPr id="80" name="Graphic 9">
              <a:extLst>
                <a:ext uri="{FF2B5EF4-FFF2-40B4-BE49-F238E27FC236}">
                  <a16:creationId xmlns:a16="http://schemas.microsoft.com/office/drawing/2014/main" id="{3D5AE2D9-14F3-4498-A3C2-0E52442778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78030" y="891480"/>
              <a:ext cx="2948859" cy="2948858"/>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75000"/>
                </a:schemeClr>
              </a:fgClr>
              <a:bgClr>
                <a:schemeClr val="accent4">
                  <a:lumMod val="60000"/>
                  <a:lumOff val="40000"/>
                </a:schemeClr>
              </a:bgClr>
            </a:pattFill>
            <a:ln w="9525" cap="flat">
              <a:noFill/>
              <a:prstDash val="solid"/>
              <a:miter/>
            </a:ln>
          </p:spPr>
          <p:txBody>
            <a:bodyPr rtlCol="0" anchor="ctr"/>
            <a:lstStyle/>
            <a:p>
              <a:endParaRPr lang="en-US" dirty="0"/>
            </a:p>
          </p:txBody>
        </p:sp>
        <p:sp>
          <p:nvSpPr>
            <p:cNvPr id="81" name="Oval 80">
              <a:extLst>
                <a:ext uri="{FF2B5EF4-FFF2-40B4-BE49-F238E27FC236}">
                  <a16:creationId xmlns:a16="http://schemas.microsoft.com/office/drawing/2014/main" id="{DC281A9A-F165-4FAE-B7EE-3DCDA7D62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63633" y="3793556"/>
              <a:ext cx="355343" cy="355343"/>
            </a:xfrm>
            <a:prstGeom prst="ellipse">
              <a:avLst/>
            </a:prstGeom>
            <a:solidFill>
              <a:schemeClr val="accent1">
                <a:lumMod val="60000"/>
                <a:lumOff val="40000"/>
              </a:schemeClr>
            </a:solidFill>
            <a:ln w="9331" cap="flat">
              <a:noFill/>
              <a:prstDash val="solid"/>
              <a:miter/>
            </a:ln>
          </p:spPr>
          <p:txBody>
            <a:bodyPr rtlCol="0" anchor="ctr"/>
            <a:lstStyle/>
            <a:p>
              <a:endParaRPr lang="en-US">
                <a:solidFill>
                  <a:schemeClr val="tx1"/>
                </a:solidFill>
              </a:endParaRPr>
            </a:p>
          </p:txBody>
        </p:sp>
      </p:grpSp>
      <p:sp>
        <p:nvSpPr>
          <p:cNvPr id="83" name="Texture">
            <a:extLst>
              <a:ext uri="{FF2B5EF4-FFF2-40B4-BE49-F238E27FC236}">
                <a16:creationId xmlns:a16="http://schemas.microsoft.com/office/drawing/2014/main" id="{DC83D935-436B-4F4D-A47B-4FD95E2C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lIns="0" rIns="0" rtlCol="0" anchor="ctr"/>
          <a:lstStyle/>
          <a:p>
            <a:endParaRPr lang="en-US" dirty="0"/>
          </a:p>
        </p:txBody>
      </p:sp>
      <p:sp>
        <p:nvSpPr>
          <p:cNvPr id="2" name="Title 1">
            <a:extLst>
              <a:ext uri="{FF2B5EF4-FFF2-40B4-BE49-F238E27FC236}">
                <a16:creationId xmlns:a16="http://schemas.microsoft.com/office/drawing/2014/main" id="{67DD4693-DF08-B715-0BF1-AEEC04CA849B}"/>
              </a:ext>
            </a:extLst>
          </p:cNvPr>
          <p:cNvSpPr>
            <a:spLocks noGrp="1"/>
          </p:cNvSpPr>
          <p:nvPr>
            <p:ph type="title"/>
          </p:nvPr>
        </p:nvSpPr>
        <p:spPr>
          <a:xfrm>
            <a:off x="457200" y="668049"/>
            <a:ext cx="7685037" cy="1325563"/>
          </a:xfrm>
        </p:spPr>
        <p:txBody>
          <a:bodyPr vert="horz" lIns="91440" tIns="45720" rIns="91440" bIns="45720" rtlCol="0" anchor="b">
            <a:normAutofit/>
          </a:bodyPr>
          <a:lstStyle/>
          <a:p>
            <a:r>
              <a:rPr lang="en-US"/>
              <a:t>Conclusion</a:t>
            </a:r>
          </a:p>
        </p:txBody>
      </p:sp>
      <p:sp>
        <p:nvSpPr>
          <p:cNvPr id="4" name="TextBox 3">
            <a:extLst>
              <a:ext uri="{FF2B5EF4-FFF2-40B4-BE49-F238E27FC236}">
                <a16:creationId xmlns:a16="http://schemas.microsoft.com/office/drawing/2014/main" id="{DD4FB08D-2244-2D66-CCCE-5743CF159059}"/>
              </a:ext>
            </a:extLst>
          </p:cNvPr>
          <p:cNvSpPr txBox="1"/>
          <p:nvPr/>
        </p:nvSpPr>
        <p:spPr>
          <a:xfrm>
            <a:off x="865900" y="2595320"/>
            <a:ext cx="7685037" cy="2932667"/>
          </a:xfrm>
          <a:prstGeom prst="rect">
            <a:avLst/>
          </a:prstGeom>
        </p:spPr>
        <p:txBody>
          <a:bodyPr vert="horz" lIns="91440" tIns="45720" rIns="91440" bIns="45720" rtlCol="0">
            <a:normAutofit fontScale="92500" lnSpcReduction="20000"/>
          </a:bodyPr>
          <a:lstStyle/>
          <a:p>
            <a:pPr indent="-228600">
              <a:lnSpc>
                <a:spcPct val="90000"/>
              </a:lnSpc>
              <a:spcAft>
                <a:spcPts val="600"/>
              </a:spcAft>
              <a:buFont typeface="Arial" panose="020B0604020202020204" pitchFamily="34" charset="0"/>
              <a:buChar char="•"/>
            </a:pPr>
            <a:r>
              <a:rPr lang="en-US" sz="2800" b="0" i="0" dirty="0">
                <a:effectLst/>
              </a:rPr>
              <a:t>The analysis included several classification models. Gradient Boosting seem to be more suitable for predicting churn with great accuracy while avoiding overfitting. Random Forest shows promising results as well but the performance on training set was too high which usually is not able to generalize well when it comes to new and unseen data. Support Vector Classification, on the other hand, performed same as Logistic Regression that gave lower accuracy on both testing and training set</a:t>
            </a:r>
            <a:endParaRPr lang="en-US" sz="2800" dirty="0"/>
          </a:p>
        </p:txBody>
      </p:sp>
    </p:spTree>
    <p:extLst>
      <p:ext uri="{BB962C8B-B14F-4D97-AF65-F5344CB8AC3E}">
        <p14:creationId xmlns:p14="http://schemas.microsoft.com/office/powerpoint/2010/main" val="4013967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34"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6" name="Group 10">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2" name="Oval 11">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 name="Freeform: Shape 12">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38" name="Freeform: Shape 13">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39" name="Freeform: Shape 14">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40"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41"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42" name="Background Fill">
            <a:extLst>
              <a:ext uri="{FF2B5EF4-FFF2-40B4-BE49-F238E27FC236}">
                <a16:creationId xmlns:a16="http://schemas.microsoft.com/office/drawing/2014/main" id="{B43F8043-C799-466F-8C9B-9AB1ADB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3" name="Color Fill">
            <a:extLst>
              <a:ext uri="{FF2B5EF4-FFF2-40B4-BE49-F238E27FC236}">
                <a16:creationId xmlns:a16="http://schemas.microsoft.com/office/drawing/2014/main" id="{E2539269-A988-4404-9F15-456795083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44" name="Group 23">
            <a:extLst>
              <a:ext uri="{FF2B5EF4-FFF2-40B4-BE49-F238E27FC236}">
                <a16:creationId xmlns:a16="http://schemas.microsoft.com/office/drawing/2014/main" id="{E606F529-CD5D-4778-9EFF-539782DE4A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25" name="Oval 24">
              <a:extLst>
                <a:ext uri="{FF2B5EF4-FFF2-40B4-BE49-F238E27FC236}">
                  <a16:creationId xmlns:a16="http://schemas.microsoft.com/office/drawing/2014/main" id="{A3DD05D7-729A-4FEE-8BAE-4DF76A86D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5" name="Oval 25">
              <a:extLst>
                <a:ext uri="{FF2B5EF4-FFF2-40B4-BE49-F238E27FC236}">
                  <a16:creationId xmlns:a16="http://schemas.microsoft.com/office/drawing/2014/main" id="{26A34F10-25C0-4696-A77E-D08B72EA7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27" name="Oval 26">
              <a:extLst>
                <a:ext uri="{FF2B5EF4-FFF2-40B4-BE49-F238E27FC236}">
                  <a16:creationId xmlns:a16="http://schemas.microsoft.com/office/drawing/2014/main" id="{1CF4D24D-08A4-4D2F-9911-46A2D17E6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46" name="Graphic 9">
              <a:extLst>
                <a:ext uri="{FF2B5EF4-FFF2-40B4-BE49-F238E27FC236}">
                  <a16:creationId xmlns:a16="http://schemas.microsoft.com/office/drawing/2014/main" id="{A60E1FF2-EE91-4C0C-914A-262F36E1E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29" name="Graphic 9">
              <a:extLst>
                <a:ext uri="{FF2B5EF4-FFF2-40B4-BE49-F238E27FC236}">
                  <a16:creationId xmlns:a16="http://schemas.microsoft.com/office/drawing/2014/main" id="{8B579174-67A2-4DA2-8E51-013AFF86C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86CAC630-4D61-4D13-88B3-734086C50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279CE322-CC11-442C-A018-DE4477110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0BCD36D-87B5-4011-9D23-FE2BB6828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829659E5-874B-44E0-BE0A-B8409AF8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35" name="Texture">
            <a:extLst>
              <a:ext uri="{FF2B5EF4-FFF2-40B4-BE49-F238E27FC236}">
                <a16:creationId xmlns:a16="http://schemas.microsoft.com/office/drawing/2014/main" id="{805817B5-27FE-455C-B285-B97D53E1E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94C3418-06BB-A07A-072C-D894E1FA31A3}"/>
              </a:ext>
            </a:extLst>
          </p:cNvPr>
          <p:cNvSpPr>
            <a:spLocks noGrp="1"/>
          </p:cNvSpPr>
          <p:nvPr>
            <p:ph type="title"/>
          </p:nvPr>
        </p:nvSpPr>
        <p:spPr>
          <a:xfrm>
            <a:off x="3164583" y="604018"/>
            <a:ext cx="5859787" cy="2824981"/>
          </a:xfrm>
        </p:spPr>
        <p:txBody>
          <a:bodyPr vert="horz" lIns="91440" tIns="45720" rIns="91440" bIns="45720" rtlCol="0" anchor="b">
            <a:normAutofit/>
          </a:bodyPr>
          <a:lstStyle/>
          <a:p>
            <a:pPr algn="ctr"/>
            <a:r>
              <a:rPr lang="en-US" sz="5400"/>
              <a:t>Thank You</a:t>
            </a:r>
          </a:p>
        </p:txBody>
      </p:sp>
    </p:spTree>
    <p:extLst>
      <p:ext uri="{BB962C8B-B14F-4D97-AF65-F5344CB8AC3E}">
        <p14:creationId xmlns:p14="http://schemas.microsoft.com/office/powerpoint/2010/main" val="774552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4" name="Rectangle 3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66"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67" name="Group 4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68" name="Oval 4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9" name="Freeform: Shape 4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70" name="Freeform: Shape 4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71" name="Freeform: Shape 4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72"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73"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74"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5" name="Color Fill">
            <a:extLst>
              <a:ext uri="{FF2B5EF4-FFF2-40B4-BE49-F238E27FC236}">
                <a16:creationId xmlns:a16="http://schemas.microsoft.com/office/drawing/2014/main" id="{06FDC3C5-8431-45BA-A6F9-CFFCB567E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76" name="Group 55">
            <a:extLst>
              <a:ext uri="{FF2B5EF4-FFF2-40B4-BE49-F238E27FC236}">
                <a16:creationId xmlns:a16="http://schemas.microsoft.com/office/drawing/2014/main" id="{4F375F62-07E0-443B-9C48-A982359326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9089" y="-3532"/>
            <a:ext cx="4449863" cy="6861532"/>
            <a:chOff x="7739089" y="-3532"/>
            <a:chExt cx="4449863" cy="6861532"/>
          </a:xfrm>
        </p:grpSpPr>
        <p:sp>
          <p:nvSpPr>
            <p:cNvPr id="57" name="Freeform: Shape 56">
              <a:extLst>
                <a:ext uri="{FF2B5EF4-FFF2-40B4-BE49-F238E27FC236}">
                  <a16:creationId xmlns:a16="http://schemas.microsoft.com/office/drawing/2014/main" id="{CAD3DE53-A5DD-4681-A623-D2ABA4F58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5951" y="1365822"/>
              <a:ext cx="819954" cy="995873"/>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1">
                  <a:lumMod val="75000"/>
                </a:schemeClr>
              </a:fgClr>
              <a:bgClr>
                <a:schemeClr val="accent1">
                  <a:lumMod val="50000"/>
                </a:schemeClr>
              </a:bgClr>
            </a:pattFill>
            <a:ln w="9525" cap="flat">
              <a:noFill/>
              <a:prstDash val="solid"/>
              <a:miter/>
            </a:ln>
          </p:spPr>
          <p:txBody>
            <a:bodyPr rtlCol="0" anchor="ctr"/>
            <a:lstStyle/>
            <a:p>
              <a:pPr lvl="0"/>
              <a:endParaRPr lang="en-US"/>
            </a:p>
          </p:txBody>
        </p:sp>
        <p:sp>
          <p:nvSpPr>
            <p:cNvPr id="77" name="Oval 57">
              <a:extLst>
                <a:ext uri="{FF2B5EF4-FFF2-40B4-BE49-F238E27FC236}">
                  <a16:creationId xmlns:a16="http://schemas.microsoft.com/office/drawing/2014/main" id="{0B180B35-C330-4CE0-8539-329851544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7984" y="4121414"/>
              <a:ext cx="514757" cy="51694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59" name="Freeform: Shape 58">
              <a:extLst>
                <a:ext uri="{FF2B5EF4-FFF2-40B4-BE49-F238E27FC236}">
                  <a16:creationId xmlns:a16="http://schemas.microsoft.com/office/drawing/2014/main" id="{50F4DE9E-8700-47A1-B979-37CF4E27F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4837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60" name="Freeform: Shape 59">
              <a:extLst>
                <a:ext uri="{FF2B5EF4-FFF2-40B4-BE49-F238E27FC236}">
                  <a16:creationId xmlns:a16="http://schemas.microsoft.com/office/drawing/2014/main" id="{8DA72DB4-0020-442C-A0F9-7320837E1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627" y="340461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tx2">
                  <a:lumMod val="75000"/>
                  <a:lumOff val="25000"/>
                </a:schemeClr>
              </a:fgClr>
              <a:bgClr>
                <a:schemeClr val="accent1">
                  <a:lumMod val="60000"/>
                  <a:lumOff val="40000"/>
                </a:schemeClr>
              </a:bgClr>
            </a:pattFill>
            <a:ln w="9525" cap="flat">
              <a:noFill/>
              <a:prstDash val="solid"/>
              <a:miter/>
            </a:ln>
          </p:spPr>
          <p:txBody>
            <a:bodyPr wrap="square" rtlCol="0" anchor="ctr">
              <a:noAutofit/>
            </a:bodyPr>
            <a:lstStyle/>
            <a:p>
              <a:pPr lvl="0"/>
              <a:endParaRPr lang="en-US" dirty="0"/>
            </a:p>
          </p:txBody>
        </p:sp>
        <p:sp>
          <p:nvSpPr>
            <p:cNvPr id="61" name="Graphic 9">
              <a:extLst>
                <a:ext uri="{FF2B5EF4-FFF2-40B4-BE49-F238E27FC236}">
                  <a16:creationId xmlns:a16="http://schemas.microsoft.com/office/drawing/2014/main" id="{BC11E757-F50F-4F18-9F0D-6DF406191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39089" y="-3532"/>
              <a:ext cx="3875603"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tx2">
                <a:lumMod val="25000"/>
                <a:lumOff val="75000"/>
                <a:alpha val="20000"/>
              </a:schemeClr>
            </a:solidFill>
            <a:ln w="209550" cap="flat">
              <a:noFill/>
              <a:prstDash val="solid"/>
              <a:miter/>
            </a:ln>
          </p:spPr>
          <p:txBody>
            <a:bodyPr rtlCol="0" anchor="ctr"/>
            <a:lstStyle/>
            <a:p>
              <a:pPr lvl="0"/>
              <a:endParaRPr lang="en-US"/>
            </a:p>
          </p:txBody>
        </p:sp>
        <p:sp>
          <p:nvSpPr>
            <p:cNvPr id="62" name="Graphic 9">
              <a:extLst>
                <a:ext uri="{FF2B5EF4-FFF2-40B4-BE49-F238E27FC236}">
                  <a16:creationId xmlns:a16="http://schemas.microsoft.com/office/drawing/2014/main" id="{E8A144E7-745C-4BEF-AE3D-D714ABF11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862" y="556562"/>
              <a:ext cx="2681635" cy="268163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63" name="Graphic 9">
              <a:extLst>
                <a:ext uri="{FF2B5EF4-FFF2-40B4-BE49-F238E27FC236}">
                  <a16:creationId xmlns:a16="http://schemas.microsoft.com/office/drawing/2014/main" id="{AE4696B9-5372-4006-B954-F44B5BDAA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55227" y="17974"/>
              <a:ext cx="3875605"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grpSp>
      <p:sp>
        <p:nvSpPr>
          <p:cNvPr id="65"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6BBB8DC-1302-7300-94BA-EB1FF6FEBE89}"/>
              </a:ext>
            </a:extLst>
          </p:cNvPr>
          <p:cNvSpPr>
            <a:spLocks noGrp="1"/>
          </p:cNvSpPr>
          <p:nvPr>
            <p:ph type="title"/>
          </p:nvPr>
        </p:nvSpPr>
        <p:spPr>
          <a:xfrm>
            <a:off x="457200" y="676656"/>
            <a:ext cx="6953436" cy="3063240"/>
          </a:xfrm>
        </p:spPr>
        <p:txBody>
          <a:bodyPr vert="horz" lIns="91440" tIns="45720" rIns="91440" bIns="45720" rtlCol="0" anchor="b">
            <a:normAutofit fontScale="90000"/>
          </a:bodyPr>
          <a:lstStyle/>
          <a:p>
            <a:r>
              <a:rPr lang="en-US" dirty="0"/>
              <a:t>Objective</a:t>
            </a:r>
            <a:br>
              <a:rPr lang="en-US" sz="3000" dirty="0"/>
            </a:br>
            <a:br>
              <a:rPr lang="en-US" sz="3000" dirty="0"/>
            </a:br>
            <a:r>
              <a:rPr lang="en-US" sz="3000" dirty="0"/>
              <a:t>“Our goal is to identify patterns that leads to potential churn among banking customers and develop a predictive model that can accurately forecast the likelihood of customer attrition."</a:t>
            </a:r>
            <a:br>
              <a:rPr lang="en-US" sz="3000" dirty="0"/>
            </a:br>
            <a:endParaRPr lang="en-US" sz="3000" dirty="0"/>
          </a:p>
        </p:txBody>
      </p:sp>
      <p:pic>
        <p:nvPicPr>
          <p:cNvPr id="78" name="Graphic 35" descr="Bullseye">
            <a:extLst>
              <a:ext uri="{FF2B5EF4-FFF2-40B4-BE49-F238E27FC236}">
                <a16:creationId xmlns:a16="http://schemas.microsoft.com/office/drawing/2014/main" id="{2250EFC7-6811-144A-6EBB-71F20E9BF2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54038" y="628650"/>
            <a:ext cx="2620498" cy="2620498"/>
          </a:xfrm>
          <a:prstGeom prst="rect">
            <a:avLst/>
          </a:prstGeom>
        </p:spPr>
      </p:pic>
    </p:spTree>
    <p:extLst>
      <p:ext uri="{BB962C8B-B14F-4D97-AF65-F5344CB8AC3E}">
        <p14:creationId xmlns:p14="http://schemas.microsoft.com/office/powerpoint/2010/main" val="355625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38"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9"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40" name="Oval 1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1" name="Freeform: Shape 1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42" name="Freeform: Shape 1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43" name="Freeform: Shape 1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44"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45"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46"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7" name="Color Fill">
            <a:extLst>
              <a:ext uri="{FF2B5EF4-FFF2-40B4-BE49-F238E27FC236}">
                <a16:creationId xmlns:a16="http://schemas.microsoft.com/office/drawing/2014/main" id="{8BECD55C-E611-4BCD-B45E-BF01D6234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48" name="Group 25">
            <a:extLst>
              <a:ext uri="{FF2B5EF4-FFF2-40B4-BE49-F238E27FC236}">
                <a16:creationId xmlns:a16="http://schemas.microsoft.com/office/drawing/2014/main" id="{4AE59E46-171A-4FC8-9300-0820A2E47F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9580" y="0"/>
            <a:ext cx="10002420" cy="6858000"/>
            <a:chOff x="2189580" y="0"/>
            <a:chExt cx="10002420" cy="6858000"/>
          </a:xfrm>
        </p:grpSpPr>
        <p:sp>
          <p:nvSpPr>
            <p:cNvPr id="49" name="Graphic 9">
              <a:extLst>
                <a:ext uri="{FF2B5EF4-FFF2-40B4-BE49-F238E27FC236}">
                  <a16:creationId xmlns:a16="http://schemas.microsoft.com/office/drawing/2014/main" id="{1B8F0E52-7B96-44E2-BC48-F2D2BAC46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78424" y="1744424"/>
              <a:ext cx="5113576" cy="511357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lumMod val="60000"/>
                <a:lumOff val="40000"/>
                <a:alpha val="40000"/>
              </a:schemeClr>
            </a:solidFill>
            <a:ln w="9525" cap="flat">
              <a:noFill/>
              <a:prstDash val="solid"/>
              <a:miter/>
            </a:ln>
          </p:spPr>
          <p:txBody>
            <a:bodyPr rtlCol="0" anchor="ctr"/>
            <a:lstStyle/>
            <a:p>
              <a:endParaRPr lang="en-US" dirty="0"/>
            </a:p>
          </p:txBody>
        </p:sp>
        <p:sp>
          <p:nvSpPr>
            <p:cNvPr id="50" name="Oval 27">
              <a:extLst>
                <a:ext uri="{FF2B5EF4-FFF2-40B4-BE49-F238E27FC236}">
                  <a16:creationId xmlns:a16="http://schemas.microsoft.com/office/drawing/2014/main" id="{B9F69BED-DD02-4943-93EB-F9A478A00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46265" y="1054209"/>
              <a:ext cx="296462" cy="2964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28">
              <a:extLst>
                <a:ext uri="{FF2B5EF4-FFF2-40B4-BE49-F238E27FC236}">
                  <a16:creationId xmlns:a16="http://schemas.microsoft.com/office/drawing/2014/main" id="{BCE8B318-4F19-4DA4-B9B9-C2525A591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81889" y="0"/>
              <a:ext cx="1610111" cy="2327087"/>
            </a:xfrm>
            <a:custGeom>
              <a:avLst/>
              <a:gdLst>
                <a:gd name="connsiteX0" fmla="*/ 0 w 1610111"/>
                <a:gd name="connsiteY0" fmla="*/ 0 h 2327087"/>
                <a:gd name="connsiteX1" fmla="*/ 1610111 w 1610111"/>
                <a:gd name="connsiteY1" fmla="*/ 0 h 2327087"/>
                <a:gd name="connsiteX2" fmla="*/ 1610111 w 1610111"/>
                <a:gd name="connsiteY2" fmla="*/ 2324325 h 2327087"/>
                <a:gd name="connsiteX3" fmla="*/ 1606169 w 1610111"/>
                <a:gd name="connsiteY3" fmla="*/ 2327087 h 2327087"/>
                <a:gd name="connsiteX4" fmla="*/ 8368 w 1610111"/>
                <a:gd name="connsiteY4" fmla="*/ 116098 h 2327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111" h="2327087">
                  <a:moveTo>
                    <a:pt x="0" y="0"/>
                  </a:moveTo>
                  <a:lnTo>
                    <a:pt x="1610111" y="0"/>
                  </a:lnTo>
                  <a:lnTo>
                    <a:pt x="1610111" y="2324325"/>
                  </a:lnTo>
                  <a:lnTo>
                    <a:pt x="1606169" y="2327087"/>
                  </a:lnTo>
                  <a:cubicBezTo>
                    <a:pt x="1606169" y="2327087"/>
                    <a:pt x="185901" y="1357961"/>
                    <a:pt x="8368" y="116098"/>
                  </a:cubicBezTo>
                  <a:close/>
                </a:path>
              </a:pathLst>
            </a:custGeom>
            <a:blipFill dpi="0" rotWithShape="1">
              <a:blip r:embed="rId2">
                <a:alphaModFix amt="6000"/>
              </a:blip>
              <a:srcRect/>
              <a:tile tx="0" ty="0" sx="100000" sy="100000" flip="none" algn="tl"/>
            </a:blipFill>
            <a:ln w="9525" cap="flat">
              <a:noFill/>
              <a:prstDash val="solid"/>
              <a:miter/>
            </a:ln>
          </p:spPr>
          <p:txBody>
            <a:bodyPr wrap="square" rtlCol="0" anchor="ctr">
              <a:noAutofit/>
            </a:bodyPr>
            <a:lstStyle/>
            <a:p>
              <a:endParaRPr lang="en-US" dirty="0"/>
            </a:p>
          </p:txBody>
        </p:sp>
        <p:sp>
          <p:nvSpPr>
            <p:cNvPr id="52" name="Freeform: Shape 29">
              <a:extLst>
                <a:ext uri="{FF2B5EF4-FFF2-40B4-BE49-F238E27FC236}">
                  <a16:creationId xmlns:a16="http://schemas.microsoft.com/office/drawing/2014/main" id="{A80ACBEE-D191-44B7-A96A-46C0DA806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9580" y="0"/>
              <a:ext cx="4776075" cy="1569643"/>
            </a:xfrm>
            <a:custGeom>
              <a:avLst/>
              <a:gdLst>
                <a:gd name="connsiteX0" fmla="*/ 0 w 4776075"/>
                <a:gd name="connsiteY0" fmla="*/ 0 h 1569643"/>
                <a:gd name="connsiteX1" fmla="*/ 4776075 w 4776075"/>
                <a:gd name="connsiteY1" fmla="*/ 0 h 1569643"/>
                <a:gd name="connsiteX2" fmla="*/ 4776075 w 4776075"/>
                <a:gd name="connsiteY2" fmla="*/ 1569643 h 1569643"/>
                <a:gd name="connsiteX3" fmla="*/ 2319291 w 4776075"/>
                <a:gd name="connsiteY3" fmla="*/ 1569643 h 1569643"/>
                <a:gd name="connsiteX4" fmla="*/ 48913 w 4776075"/>
                <a:gd name="connsiteY4" fmla="*/ 128022 h 1569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6075" h="1569643">
                  <a:moveTo>
                    <a:pt x="0" y="0"/>
                  </a:moveTo>
                  <a:lnTo>
                    <a:pt x="4776075" y="0"/>
                  </a:lnTo>
                  <a:lnTo>
                    <a:pt x="4776075" y="1569643"/>
                  </a:lnTo>
                  <a:lnTo>
                    <a:pt x="2319291" y="1569643"/>
                  </a:lnTo>
                  <a:cubicBezTo>
                    <a:pt x="1298654" y="1569643"/>
                    <a:pt x="422966" y="975207"/>
                    <a:pt x="48913" y="128022"/>
                  </a:cubicBezTo>
                  <a:close/>
                </a:path>
              </a:pathLst>
            </a:custGeom>
            <a:solidFill>
              <a:schemeClr val="accent4">
                <a:lumMod val="75000"/>
                <a:alpha val="28000"/>
              </a:schemeClr>
            </a:solidFill>
            <a:ln w="9525" cap="flat">
              <a:noFill/>
              <a:prstDash val="solid"/>
              <a:miter/>
            </a:ln>
          </p:spPr>
          <p:txBody>
            <a:bodyPr wrap="square" rtlCol="0" anchor="ctr">
              <a:noAutofit/>
            </a:bodyPr>
            <a:lstStyle/>
            <a:p>
              <a:endParaRPr lang="en-US" dirty="0"/>
            </a:p>
          </p:txBody>
        </p:sp>
        <p:sp>
          <p:nvSpPr>
            <p:cNvPr id="53" name="Graphic 18">
              <a:extLst>
                <a:ext uri="{FF2B5EF4-FFF2-40B4-BE49-F238E27FC236}">
                  <a16:creationId xmlns:a16="http://schemas.microsoft.com/office/drawing/2014/main" id="{2C22CAF2-262B-4198-8A8D-D221FAC6D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007460">
              <a:off x="8912226" y="21507"/>
              <a:ext cx="958174" cy="146030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grpSp>
      <p:sp>
        <p:nvSpPr>
          <p:cNvPr id="54"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CD3D471-C124-FC4E-A5DC-08DD34FC114D}"/>
              </a:ext>
            </a:extLst>
          </p:cNvPr>
          <p:cNvSpPr>
            <a:spLocks noGrp="1"/>
          </p:cNvSpPr>
          <p:nvPr>
            <p:ph type="title"/>
          </p:nvPr>
        </p:nvSpPr>
        <p:spPr>
          <a:xfrm>
            <a:off x="393828" y="2303507"/>
            <a:ext cx="9090052" cy="3063240"/>
          </a:xfrm>
        </p:spPr>
        <p:txBody>
          <a:bodyPr vert="horz" lIns="91440" tIns="45720" rIns="91440" bIns="45720" rtlCol="0" anchor="b">
            <a:normAutofit fontScale="90000"/>
          </a:bodyPr>
          <a:lstStyle/>
          <a:p>
            <a:r>
              <a:rPr lang="en-US" dirty="0"/>
              <a:t>Dataset Information:</a:t>
            </a:r>
            <a:br>
              <a:rPr lang="en-US" dirty="0"/>
            </a:br>
            <a:br>
              <a:rPr lang="en-US" dirty="0"/>
            </a:br>
            <a:r>
              <a:rPr lang="en-US" sz="1800" b="1" dirty="0"/>
              <a:t>RowNumber</a:t>
            </a:r>
            <a:r>
              <a:rPr lang="en-US" sz="1800" dirty="0"/>
              <a:t>: This is the index for each record in the dataset</a:t>
            </a:r>
            <a:br>
              <a:rPr lang="en-US" sz="1800" dirty="0"/>
            </a:br>
            <a:r>
              <a:rPr lang="en-US" sz="1800" b="1" dirty="0"/>
              <a:t>CustomerId</a:t>
            </a:r>
            <a:r>
              <a:rPr lang="en-US" sz="1800" dirty="0"/>
              <a:t>: A unique identifier for each customer.</a:t>
            </a:r>
            <a:br>
              <a:rPr lang="en-US" sz="1800" dirty="0"/>
            </a:br>
            <a:r>
              <a:rPr lang="en-US" sz="1800" b="1" dirty="0"/>
              <a:t>Surname</a:t>
            </a:r>
            <a:r>
              <a:rPr lang="en-US" sz="1800" dirty="0"/>
              <a:t>: The last name of the customer.</a:t>
            </a:r>
            <a:br>
              <a:rPr lang="en-US" sz="1800" dirty="0"/>
            </a:br>
            <a:r>
              <a:rPr lang="en-US" sz="1800" b="1" dirty="0"/>
              <a:t>CreditScore</a:t>
            </a:r>
            <a:r>
              <a:rPr lang="en-US" sz="1800" dirty="0"/>
              <a:t>: The credit score of the customer, which is a numerical measure of their creditworthiness.</a:t>
            </a:r>
            <a:br>
              <a:rPr lang="en-US" sz="1800" dirty="0"/>
            </a:br>
            <a:r>
              <a:rPr lang="en-US" sz="1800" b="1" dirty="0"/>
              <a:t>Geography</a:t>
            </a:r>
            <a:r>
              <a:rPr lang="en-US" sz="1800" dirty="0"/>
              <a:t>: The country or region where the customer is located (e.g., France, Spain, Germany).</a:t>
            </a:r>
            <a:br>
              <a:rPr lang="en-US" sz="1800" dirty="0"/>
            </a:br>
            <a:r>
              <a:rPr lang="en-US" sz="1800" b="1" dirty="0"/>
              <a:t>Gender:</a:t>
            </a:r>
            <a:r>
              <a:rPr lang="en-US" sz="1800" dirty="0"/>
              <a:t> The gender of the customer (e.g., Male or Female).</a:t>
            </a:r>
            <a:br>
              <a:rPr lang="en-US" sz="1800" dirty="0"/>
            </a:br>
            <a:r>
              <a:rPr lang="en-US" sz="1800" b="1" dirty="0"/>
              <a:t>Age</a:t>
            </a:r>
            <a:r>
              <a:rPr lang="en-US" sz="1800" dirty="0"/>
              <a:t>: The age of the customer.</a:t>
            </a:r>
            <a:br>
              <a:rPr lang="en-US" sz="1800" dirty="0"/>
            </a:br>
            <a:r>
              <a:rPr lang="en-US" sz="1800" b="1" dirty="0"/>
              <a:t>Tenure</a:t>
            </a:r>
            <a:r>
              <a:rPr lang="en-US" sz="1800" dirty="0"/>
              <a:t>: The number of years the customer has been with the bank.</a:t>
            </a:r>
            <a:br>
              <a:rPr lang="en-US" sz="1800" dirty="0"/>
            </a:br>
            <a:r>
              <a:rPr lang="en-US" sz="1800" b="1" dirty="0"/>
              <a:t>Balance</a:t>
            </a:r>
            <a:r>
              <a:rPr lang="en-US" sz="1800" dirty="0"/>
              <a:t>: The account balance of the customer.</a:t>
            </a:r>
            <a:br>
              <a:rPr lang="en-US" sz="1800" dirty="0"/>
            </a:br>
            <a:r>
              <a:rPr lang="en-US" sz="1800" b="1" dirty="0"/>
              <a:t>NumOfProducts</a:t>
            </a:r>
            <a:r>
              <a:rPr lang="en-US" sz="1800" dirty="0"/>
              <a:t>: The number of bank products the customer is using (e.g., savings accounts, loans, etc.).</a:t>
            </a:r>
            <a:br>
              <a:rPr lang="en-US" sz="1800" dirty="0"/>
            </a:br>
            <a:r>
              <a:rPr lang="en-US" sz="1800" b="1" dirty="0"/>
              <a:t>HasCrCard</a:t>
            </a:r>
            <a:r>
              <a:rPr lang="en-US" sz="1800" dirty="0"/>
              <a:t>: Whether the customer has a credit card (1 for yes, 0 for no).</a:t>
            </a:r>
            <a:br>
              <a:rPr lang="en-US" sz="1800" dirty="0"/>
            </a:br>
            <a:r>
              <a:rPr lang="en-US" sz="1800" b="1" dirty="0"/>
              <a:t>IsActiveMember</a:t>
            </a:r>
            <a:r>
              <a:rPr lang="en-US" sz="1800" dirty="0"/>
              <a:t>: Whether the customer is an active member (1 for yes, 0 for no).</a:t>
            </a:r>
            <a:br>
              <a:rPr lang="en-US" sz="1800" dirty="0"/>
            </a:br>
            <a:r>
              <a:rPr lang="en-US" sz="1800" b="1" dirty="0"/>
              <a:t>EstimatedSalary</a:t>
            </a:r>
            <a:r>
              <a:rPr lang="en-US" sz="1800" dirty="0"/>
              <a:t>: The estimated annual salary of the customer.</a:t>
            </a:r>
            <a:br>
              <a:rPr lang="en-US" sz="1800" dirty="0"/>
            </a:br>
            <a:r>
              <a:rPr lang="en-US" sz="1800" b="1" dirty="0"/>
              <a:t>Exited</a:t>
            </a:r>
            <a:r>
              <a:rPr lang="en-US" sz="1800" dirty="0"/>
              <a:t>: It indicates whether the customer has churned or not (1 for churned, 0 for not churned).</a:t>
            </a:r>
            <a:br>
              <a:rPr lang="en-US" sz="1400" dirty="0"/>
            </a:br>
            <a:endParaRPr lang="en-US" sz="1400" dirty="0"/>
          </a:p>
        </p:txBody>
      </p:sp>
      <p:pic>
        <p:nvPicPr>
          <p:cNvPr id="55" name="Graphic 5" descr="Database">
            <a:extLst>
              <a:ext uri="{FF2B5EF4-FFF2-40B4-BE49-F238E27FC236}">
                <a16:creationId xmlns:a16="http://schemas.microsoft.com/office/drawing/2014/main" id="{C760BB59-EECF-80E2-1D33-E030A46E1A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04381" y="2846291"/>
            <a:ext cx="3553467" cy="3433065"/>
          </a:xfrm>
          <a:prstGeom prst="rect">
            <a:avLst/>
          </a:prstGeom>
        </p:spPr>
      </p:pic>
    </p:spTree>
    <p:extLst>
      <p:ext uri="{BB962C8B-B14F-4D97-AF65-F5344CB8AC3E}">
        <p14:creationId xmlns:p14="http://schemas.microsoft.com/office/powerpoint/2010/main" val="347917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E4FCF-11D1-1F03-1391-5D0228CED557}"/>
              </a:ext>
            </a:extLst>
          </p:cNvPr>
          <p:cNvSpPr>
            <a:spLocks noGrp="1"/>
          </p:cNvSpPr>
          <p:nvPr>
            <p:ph type="title"/>
          </p:nvPr>
        </p:nvSpPr>
        <p:spPr>
          <a:xfrm>
            <a:off x="345112" y="-185391"/>
            <a:ext cx="7685037" cy="1363816"/>
          </a:xfrm>
        </p:spPr>
        <p:txBody>
          <a:bodyPr/>
          <a:lstStyle/>
          <a:p>
            <a:r>
              <a:rPr lang="en-US" dirty="0"/>
              <a:t>Data Analysis</a:t>
            </a:r>
          </a:p>
        </p:txBody>
      </p:sp>
      <p:sp>
        <p:nvSpPr>
          <p:cNvPr id="5" name="Title 1">
            <a:extLst>
              <a:ext uri="{FF2B5EF4-FFF2-40B4-BE49-F238E27FC236}">
                <a16:creationId xmlns:a16="http://schemas.microsoft.com/office/drawing/2014/main" id="{2B3E22B3-7E64-80BD-76ED-F7E2BD3A8900}"/>
              </a:ext>
            </a:extLst>
          </p:cNvPr>
          <p:cNvSpPr txBox="1">
            <a:spLocks/>
          </p:cNvSpPr>
          <p:nvPr/>
        </p:nvSpPr>
        <p:spPr>
          <a:xfrm>
            <a:off x="269076" y="906822"/>
            <a:ext cx="11653848" cy="13638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    Distribution of “Geography”                                Churn Percentage w.r.t. “Geography”</a:t>
            </a:r>
          </a:p>
        </p:txBody>
      </p:sp>
      <p:pic>
        <p:nvPicPr>
          <p:cNvPr id="6" name="Content Placeholder 6">
            <a:extLst>
              <a:ext uri="{FF2B5EF4-FFF2-40B4-BE49-F238E27FC236}">
                <a16:creationId xmlns:a16="http://schemas.microsoft.com/office/drawing/2014/main" id="{A72A56C2-5B6C-4E0A-A34F-8B83C47C4365}"/>
              </a:ext>
            </a:extLst>
          </p:cNvPr>
          <p:cNvPicPr>
            <a:picLocks noChangeAspect="1"/>
          </p:cNvPicPr>
          <p:nvPr/>
        </p:nvPicPr>
        <p:blipFill>
          <a:blip r:embed="rId2"/>
          <a:stretch>
            <a:fillRect/>
          </a:stretch>
        </p:blipFill>
        <p:spPr>
          <a:xfrm>
            <a:off x="6554208" y="2641063"/>
            <a:ext cx="5136388" cy="3646836"/>
          </a:xfrm>
          <a:prstGeom prst="rect">
            <a:avLst/>
          </a:prstGeom>
        </p:spPr>
      </p:pic>
      <p:pic>
        <p:nvPicPr>
          <p:cNvPr id="7" name="Picture 6">
            <a:extLst>
              <a:ext uri="{FF2B5EF4-FFF2-40B4-BE49-F238E27FC236}">
                <a16:creationId xmlns:a16="http://schemas.microsoft.com/office/drawing/2014/main" id="{1C3F9399-8C22-7AC3-6FED-077917A56538}"/>
              </a:ext>
            </a:extLst>
          </p:cNvPr>
          <p:cNvPicPr>
            <a:picLocks noChangeAspect="1"/>
          </p:cNvPicPr>
          <p:nvPr/>
        </p:nvPicPr>
        <p:blipFill>
          <a:blip r:embed="rId3"/>
          <a:stretch>
            <a:fillRect/>
          </a:stretch>
        </p:blipFill>
        <p:spPr>
          <a:xfrm>
            <a:off x="130386" y="2641063"/>
            <a:ext cx="5136388" cy="3646836"/>
          </a:xfrm>
          <a:prstGeom prst="rect">
            <a:avLst/>
          </a:prstGeom>
        </p:spPr>
      </p:pic>
    </p:spTree>
    <p:extLst>
      <p:ext uri="{BB962C8B-B14F-4D97-AF65-F5344CB8AC3E}">
        <p14:creationId xmlns:p14="http://schemas.microsoft.com/office/powerpoint/2010/main" val="3372182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63"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65" name="Group 64">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66" name="Oval 65">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7" name="Freeform: Shape 66">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68" name="Freeform: Shape 67">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69" name="Freeform: Shape 68">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70"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7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74"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6" name="Color Fill">
            <a:extLst>
              <a:ext uri="{FF2B5EF4-FFF2-40B4-BE49-F238E27FC236}">
                <a16:creationId xmlns:a16="http://schemas.microsoft.com/office/drawing/2014/main" id="{8BECD55C-E611-4BCD-B45E-BF01D6234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78" name="Graphic 9">
            <a:extLst>
              <a:ext uri="{FF2B5EF4-FFF2-40B4-BE49-F238E27FC236}">
                <a16:creationId xmlns:a16="http://schemas.microsoft.com/office/drawing/2014/main" id="{1B8F0E52-7B96-44E2-BC48-F2D2BAC46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112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80"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F2E530D-AF15-D1B3-9547-1E2FAA88FCB8}"/>
              </a:ext>
            </a:extLst>
          </p:cNvPr>
          <p:cNvSpPr>
            <a:spLocks noGrp="1"/>
          </p:cNvSpPr>
          <p:nvPr>
            <p:ph type="title"/>
          </p:nvPr>
        </p:nvSpPr>
        <p:spPr>
          <a:xfrm>
            <a:off x="1576727" y="-520701"/>
            <a:ext cx="8836016" cy="1720596"/>
          </a:xfrm>
        </p:spPr>
        <p:txBody>
          <a:bodyPr vert="horz" lIns="91440" tIns="45720" rIns="91440" bIns="45720" rtlCol="0" anchor="b">
            <a:normAutofit/>
          </a:bodyPr>
          <a:lstStyle/>
          <a:p>
            <a:r>
              <a:rPr lang="en-US" sz="5400" dirty="0"/>
              <a:t>Churn Rate By “Age Group”</a:t>
            </a:r>
          </a:p>
        </p:txBody>
      </p:sp>
      <p:pic>
        <p:nvPicPr>
          <p:cNvPr id="3" name="Picture 2">
            <a:extLst>
              <a:ext uri="{FF2B5EF4-FFF2-40B4-BE49-F238E27FC236}">
                <a16:creationId xmlns:a16="http://schemas.microsoft.com/office/drawing/2014/main" id="{95666EE2-0790-4D9D-30B2-D67936F29095}"/>
              </a:ext>
            </a:extLst>
          </p:cNvPr>
          <p:cNvPicPr>
            <a:picLocks noChangeAspect="1"/>
          </p:cNvPicPr>
          <p:nvPr/>
        </p:nvPicPr>
        <p:blipFill>
          <a:blip r:embed="rId3"/>
          <a:stretch>
            <a:fillRect/>
          </a:stretch>
        </p:blipFill>
        <p:spPr>
          <a:xfrm>
            <a:off x="1862899" y="1750035"/>
            <a:ext cx="8488934" cy="4241190"/>
          </a:xfrm>
          <a:prstGeom prst="rect">
            <a:avLst/>
          </a:prstGeom>
        </p:spPr>
      </p:pic>
    </p:spTree>
    <p:extLst>
      <p:ext uri="{BB962C8B-B14F-4D97-AF65-F5344CB8AC3E}">
        <p14:creationId xmlns:p14="http://schemas.microsoft.com/office/powerpoint/2010/main" val="148580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3" name="Oval 12">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Freeform: Shape 13">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5" name="Freeform: Shape 14">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6" name="Freeform: Shape 15">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7"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9"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1"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3" name="Color Fill">
            <a:extLst>
              <a:ext uri="{FF2B5EF4-FFF2-40B4-BE49-F238E27FC236}">
                <a16:creationId xmlns:a16="http://schemas.microsoft.com/office/drawing/2014/main" id="{8BECD55C-E611-4BCD-B45E-BF01D6234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5" name="Graphic 9">
            <a:extLst>
              <a:ext uri="{FF2B5EF4-FFF2-40B4-BE49-F238E27FC236}">
                <a16:creationId xmlns:a16="http://schemas.microsoft.com/office/drawing/2014/main" id="{1B8F0E52-7B96-44E2-BC48-F2D2BAC46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112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27"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03AE548-6165-82E8-E9A2-E1FA9EE3A413}"/>
              </a:ext>
            </a:extLst>
          </p:cNvPr>
          <p:cNvSpPr>
            <a:spLocks noGrp="1"/>
          </p:cNvSpPr>
          <p:nvPr>
            <p:ph type="title"/>
          </p:nvPr>
        </p:nvSpPr>
        <p:spPr>
          <a:xfrm>
            <a:off x="1535589" y="-459741"/>
            <a:ext cx="8877154" cy="1711071"/>
          </a:xfrm>
        </p:spPr>
        <p:txBody>
          <a:bodyPr vert="horz" lIns="91440" tIns="45720" rIns="91440" bIns="45720" rtlCol="0" anchor="b">
            <a:normAutofit/>
          </a:bodyPr>
          <a:lstStyle/>
          <a:p>
            <a:r>
              <a:rPr lang="en-US" sz="5400" dirty="0"/>
              <a:t>Churn Rate By “Gender”</a:t>
            </a:r>
          </a:p>
        </p:txBody>
      </p:sp>
      <p:pic>
        <p:nvPicPr>
          <p:cNvPr id="3" name="Picture 2">
            <a:extLst>
              <a:ext uri="{FF2B5EF4-FFF2-40B4-BE49-F238E27FC236}">
                <a16:creationId xmlns:a16="http://schemas.microsoft.com/office/drawing/2014/main" id="{54555BDA-4800-BA48-C3A0-F19482709DFE}"/>
              </a:ext>
            </a:extLst>
          </p:cNvPr>
          <p:cNvPicPr>
            <a:picLocks noChangeAspect="1"/>
          </p:cNvPicPr>
          <p:nvPr/>
        </p:nvPicPr>
        <p:blipFill>
          <a:blip r:embed="rId3"/>
          <a:stretch>
            <a:fillRect/>
          </a:stretch>
        </p:blipFill>
        <p:spPr>
          <a:xfrm>
            <a:off x="1672835" y="1484262"/>
            <a:ext cx="7937890" cy="4901646"/>
          </a:xfrm>
          <a:prstGeom prst="rect">
            <a:avLst/>
          </a:prstGeom>
        </p:spPr>
      </p:pic>
    </p:spTree>
    <p:extLst>
      <p:ext uri="{BB962C8B-B14F-4D97-AF65-F5344CB8AC3E}">
        <p14:creationId xmlns:p14="http://schemas.microsoft.com/office/powerpoint/2010/main" val="2944762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62">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9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91" name="Group 66">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92" name="Oval 67">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3" name="Freeform: Shape 68">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94" name="Freeform: Shape 69">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95" name="Freeform: Shape 70">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96"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97"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98"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99" name="Color Fill">
            <a:extLst>
              <a:ext uri="{FF2B5EF4-FFF2-40B4-BE49-F238E27FC236}">
                <a16:creationId xmlns:a16="http://schemas.microsoft.com/office/drawing/2014/main" id="{8BECD55C-E611-4BCD-B45E-BF01D6234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00" name="Graphic 9">
            <a:extLst>
              <a:ext uri="{FF2B5EF4-FFF2-40B4-BE49-F238E27FC236}">
                <a16:creationId xmlns:a16="http://schemas.microsoft.com/office/drawing/2014/main" id="{F06D24B5-CEAF-4471-B212-2313FAF27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a:p>
        </p:txBody>
      </p:sp>
      <p:sp>
        <p:nvSpPr>
          <p:cNvPr id="101"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9BB8167-9F82-EEF9-FD24-3BEBB342B51D}"/>
              </a:ext>
            </a:extLst>
          </p:cNvPr>
          <p:cNvSpPr>
            <a:spLocks noGrp="1"/>
          </p:cNvSpPr>
          <p:nvPr>
            <p:ph type="title"/>
          </p:nvPr>
        </p:nvSpPr>
        <p:spPr>
          <a:xfrm>
            <a:off x="1717268" y="428949"/>
            <a:ext cx="8284609" cy="1129779"/>
          </a:xfrm>
        </p:spPr>
        <p:txBody>
          <a:bodyPr vert="horz" lIns="91440" tIns="45720" rIns="91440" bIns="45720" rtlCol="0" anchor="b">
            <a:normAutofit fontScale="90000"/>
          </a:bodyPr>
          <a:lstStyle/>
          <a:p>
            <a:br>
              <a:rPr lang="en-US" sz="5400" dirty="0"/>
            </a:br>
            <a:br>
              <a:rPr lang="en-US" sz="5400" dirty="0"/>
            </a:br>
            <a:br>
              <a:rPr lang="en-US" sz="5400" dirty="0"/>
            </a:br>
            <a:br>
              <a:rPr lang="en-US" sz="5400" dirty="0"/>
            </a:br>
            <a:r>
              <a:rPr lang="en-US" sz="5400" dirty="0"/>
              <a:t>Churn Rate By “Credit Score”</a:t>
            </a:r>
          </a:p>
        </p:txBody>
      </p:sp>
      <p:pic>
        <p:nvPicPr>
          <p:cNvPr id="4" name="Picture 3">
            <a:extLst>
              <a:ext uri="{FF2B5EF4-FFF2-40B4-BE49-F238E27FC236}">
                <a16:creationId xmlns:a16="http://schemas.microsoft.com/office/drawing/2014/main" id="{31A2B561-4772-5EDD-C245-712D7A451BBD}"/>
              </a:ext>
            </a:extLst>
          </p:cNvPr>
          <p:cNvPicPr>
            <a:picLocks noChangeAspect="1"/>
          </p:cNvPicPr>
          <p:nvPr/>
        </p:nvPicPr>
        <p:blipFill>
          <a:blip r:embed="rId3"/>
          <a:stretch>
            <a:fillRect/>
          </a:stretch>
        </p:blipFill>
        <p:spPr>
          <a:xfrm>
            <a:off x="2116607" y="2124087"/>
            <a:ext cx="8195902" cy="4343794"/>
          </a:xfrm>
          <a:prstGeom prst="rect">
            <a:avLst/>
          </a:prstGeom>
        </p:spPr>
      </p:pic>
    </p:spTree>
    <p:extLst>
      <p:ext uri="{BB962C8B-B14F-4D97-AF65-F5344CB8AC3E}">
        <p14:creationId xmlns:p14="http://schemas.microsoft.com/office/powerpoint/2010/main" val="1296639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7209-F05B-5734-3F89-3BBFAC8C7D65}"/>
              </a:ext>
            </a:extLst>
          </p:cNvPr>
          <p:cNvSpPr>
            <a:spLocks noGrp="1"/>
          </p:cNvSpPr>
          <p:nvPr>
            <p:ph type="title"/>
          </p:nvPr>
        </p:nvSpPr>
        <p:spPr>
          <a:xfrm>
            <a:off x="2253481" y="0"/>
            <a:ext cx="7685037" cy="1363816"/>
          </a:xfrm>
        </p:spPr>
        <p:txBody>
          <a:bodyPr/>
          <a:lstStyle/>
          <a:p>
            <a:r>
              <a:rPr lang="en-US" sz="4400" dirty="0"/>
              <a:t>Churn rate By “Balance Range”</a:t>
            </a:r>
            <a:endParaRPr lang="en-US" dirty="0"/>
          </a:p>
        </p:txBody>
      </p:sp>
      <p:pic>
        <p:nvPicPr>
          <p:cNvPr id="3" name="Picture 2">
            <a:extLst>
              <a:ext uri="{FF2B5EF4-FFF2-40B4-BE49-F238E27FC236}">
                <a16:creationId xmlns:a16="http://schemas.microsoft.com/office/drawing/2014/main" id="{D9FF90D8-A3F6-6092-2614-5A014DDE6156}"/>
              </a:ext>
            </a:extLst>
          </p:cNvPr>
          <p:cNvPicPr>
            <a:picLocks noChangeAspect="1"/>
          </p:cNvPicPr>
          <p:nvPr/>
        </p:nvPicPr>
        <p:blipFill>
          <a:blip r:embed="rId2"/>
          <a:stretch>
            <a:fillRect/>
          </a:stretch>
        </p:blipFill>
        <p:spPr>
          <a:xfrm>
            <a:off x="2004873" y="1896993"/>
            <a:ext cx="8182253" cy="4409569"/>
          </a:xfrm>
          <a:prstGeom prst="rect">
            <a:avLst/>
          </a:prstGeom>
        </p:spPr>
      </p:pic>
    </p:spTree>
    <p:extLst>
      <p:ext uri="{BB962C8B-B14F-4D97-AF65-F5344CB8AC3E}">
        <p14:creationId xmlns:p14="http://schemas.microsoft.com/office/powerpoint/2010/main" val="1742304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2"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a16="http://schemas.microsoft.com/office/drawing/2014/main" id="{8BECD55C-E611-4BCD-B45E-BF01D6234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6" name="Graphic 9">
            <a:extLst>
              <a:ext uri="{FF2B5EF4-FFF2-40B4-BE49-F238E27FC236}">
                <a16:creationId xmlns:a16="http://schemas.microsoft.com/office/drawing/2014/main" id="{F06D24B5-CEAF-4471-B212-2313FAF27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a:p>
        </p:txBody>
      </p:sp>
      <p:sp>
        <p:nvSpPr>
          <p:cNvPr id="28"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B94CF68-B6A1-02C0-3F9E-F627BE6412C9}"/>
              </a:ext>
            </a:extLst>
          </p:cNvPr>
          <p:cNvSpPr>
            <a:spLocks noGrp="1"/>
          </p:cNvSpPr>
          <p:nvPr>
            <p:ph type="title"/>
          </p:nvPr>
        </p:nvSpPr>
        <p:spPr>
          <a:xfrm>
            <a:off x="1583162" y="-332685"/>
            <a:ext cx="8558827" cy="1616392"/>
          </a:xfrm>
        </p:spPr>
        <p:txBody>
          <a:bodyPr vert="horz" lIns="91440" tIns="45720" rIns="91440" bIns="45720" rtlCol="0" anchor="b">
            <a:normAutofit fontScale="90000"/>
          </a:bodyPr>
          <a:lstStyle/>
          <a:p>
            <a:br>
              <a:rPr lang="en-US" sz="5400" dirty="0"/>
            </a:br>
            <a:br>
              <a:rPr lang="en-US" sz="5400" dirty="0"/>
            </a:br>
            <a:br>
              <a:rPr lang="en-US" sz="5400" dirty="0"/>
            </a:br>
            <a:r>
              <a:rPr lang="en-US" sz="5400" dirty="0"/>
              <a:t>Churn Rate By “Salary Range”</a:t>
            </a:r>
          </a:p>
        </p:txBody>
      </p:sp>
      <p:pic>
        <p:nvPicPr>
          <p:cNvPr id="4" name="Picture 3">
            <a:extLst>
              <a:ext uri="{FF2B5EF4-FFF2-40B4-BE49-F238E27FC236}">
                <a16:creationId xmlns:a16="http://schemas.microsoft.com/office/drawing/2014/main" id="{14FB4ED3-694D-C6A8-2A62-469ECBF58BC9}"/>
              </a:ext>
            </a:extLst>
          </p:cNvPr>
          <p:cNvPicPr>
            <a:picLocks noChangeAspect="1"/>
          </p:cNvPicPr>
          <p:nvPr/>
        </p:nvPicPr>
        <p:blipFill>
          <a:blip r:embed="rId3"/>
          <a:stretch>
            <a:fillRect/>
          </a:stretch>
        </p:blipFill>
        <p:spPr>
          <a:xfrm>
            <a:off x="2169951" y="1790406"/>
            <a:ext cx="7852097" cy="4466388"/>
          </a:xfrm>
          <a:prstGeom prst="rect">
            <a:avLst/>
          </a:prstGeom>
        </p:spPr>
      </p:pic>
    </p:spTree>
    <p:extLst>
      <p:ext uri="{BB962C8B-B14F-4D97-AF65-F5344CB8AC3E}">
        <p14:creationId xmlns:p14="http://schemas.microsoft.com/office/powerpoint/2010/main" val="3341081020"/>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182</TotalTime>
  <Words>647</Words>
  <Application>Microsoft Office PowerPoint</Application>
  <PresentationFormat>Widescreen</PresentationFormat>
  <Paragraphs>21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Nova</vt:lpstr>
      <vt:lpstr>TropicVTI</vt:lpstr>
      <vt:lpstr>Churn Prediction For Banking Customers</vt:lpstr>
      <vt:lpstr>Objective  “Our goal is to identify patterns that leads to potential churn among banking customers and develop a predictive model that can accurately forecast the likelihood of customer attrition." </vt:lpstr>
      <vt:lpstr>Dataset Information:  RowNumber: This is the index for each record in the dataset CustomerId: A unique identifier for each customer. Surname: The last name of the customer. CreditScore: The credit score of the customer, which is a numerical measure of their creditworthiness. Geography: The country or region where the customer is located (e.g., France, Spain, Germany). Gender: The gender of the customer (e.g., Male or Female). Age: The age of the customer. Tenure: The number of years the customer has been with the bank. Balance: The account balance of the customer. NumOfProducts: The number of bank products the customer is using (e.g., savings accounts, loans, etc.). HasCrCard: Whether the customer has a credit card (1 for yes, 0 for no). IsActiveMember: Whether the customer is an active member (1 for yes, 0 for no). EstimatedSalary: The estimated annual salary of the customer. Exited: It indicates whether the customer has churned or not (1 for churned, 0 for not churned). </vt:lpstr>
      <vt:lpstr>Data Analysis</vt:lpstr>
      <vt:lpstr>Churn Rate By “Age Group”</vt:lpstr>
      <vt:lpstr>Churn Rate By “Gender”</vt:lpstr>
      <vt:lpstr>    Churn Rate By “Credit Score”</vt:lpstr>
      <vt:lpstr>Churn rate By “Balance Range”</vt:lpstr>
      <vt:lpstr>   Churn Rate By “Salary Range”</vt:lpstr>
      <vt:lpstr>Findings From EDA  • France has the highest number of bank customers, followed by Germany and Spain. But churn rate is highest in Germany (32.44%), followed by France (16.15%), and Spain (16.67%).  • Customers aged 51-60 have the highest churn rate at 56.21%. Churn rates are relatively lower for customers in the 0-30, and 71-80 age groups.  • Churn rates are higher for female customers (25.07%) compared to male customers (16.46%).  • Churn rates decrease as credit scores increase, with the lowest churn rate at 19.69% for customers with a credit score of 601-700.  • Customers with a balance range of 0-25,000 have the highest churn rate (66.67%). Churn rates decrease as balance increases, with the lowest churn rate at 19.40% for customers with a balance of 75,001-100,000.  • Customers with and without a credit card show similar churn rates, with slightly higher churn for those without (20.81% vs. 20.18%)  • Churn rates are relatively consistent across salary ranges, with the highest churn rate at 21.47% for customers with a salary between 150,001-200,000. </vt:lpstr>
      <vt:lpstr>Models </vt:lpstr>
      <vt:lpstr>Logistic Regression</vt:lpstr>
      <vt:lpstr>Random Forest</vt:lpstr>
      <vt:lpstr>Suport Vector Machine</vt:lpstr>
      <vt:lpstr>Gradient Boosting Classifier</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Prediction For Banking Customers</dc:title>
  <dc:creator>Sunil Hule</dc:creator>
  <cp:lastModifiedBy>Abhinav Mishra</cp:lastModifiedBy>
  <cp:revision>4</cp:revision>
  <dcterms:created xsi:type="dcterms:W3CDTF">2023-11-03T20:08:00Z</dcterms:created>
  <dcterms:modified xsi:type="dcterms:W3CDTF">2023-11-06T20:50:30Z</dcterms:modified>
</cp:coreProperties>
</file>