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GillSans-bold.fntdata"/><Relationship Id="rId12" Type="http://schemas.openxmlformats.org/officeDocument/2006/relationships/slide" Target="slides/slide8.xml"/><Relationship Id="rId23"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1a2a2759b_3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1a2a2759b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1a2a2759b_3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1a2a2759b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1a2a2759b_3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1a2a2759b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1a2a2759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1a2a275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1adfc09ac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1adfc09a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1a2a2759b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1a2a2759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1a2a2759b_3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1a2a2759b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zerodeathsmd.gov/resources/crashdata/" TargetMode="External"/><Relationship Id="rId4" Type="http://schemas.openxmlformats.org/officeDocument/2006/relationships/hyperlink" Target="https://opendata.maryland.gov/" TargetMode="External"/><Relationship Id="rId5" Type="http://schemas.openxmlformats.org/officeDocument/2006/relationships/hyperlink" Target="https://www.machinelearningplus.com/pyspark/pyspark-withcolum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txBox="1"/>
          <p:nvPr>
            <p:ph type="ctrTitle"/>
          </p:nvPr>
        </p:nvSpPr>
        <p:spPr>
          <a:xfrm>
            <a:off x="869275" y="870625"/>
            <a:ext cx="5925900" cy="2930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7400"/>
              <a:buFont typeface="Calibri"/>
              <a:buNone/>
            </a:pPr>
            <a:r>
              <a:rPr lang="en-US" sz="6700">
                <a:latin typeface="Calibri"/>
                <a:ea typeface="Calibri"/>
                <a:cs typeface="Calibri"/>
                <a:sym typeface="Calibri"/>
              </a:rPr>
              <a:t>Maryland Vehicle Crash Analysis</a:t>
            </a:r>
            <a:endParaRPr sz="5300"/>
          </a:p>
        </p:txBody>
      </p:sp>
      <p:sp>
        <p:nvSpPr>
          <p:cNvPr id="88" name="Google Shape;88;p13"/>
          <p:cNvSpPr txBox="1"/>
          <p:nvPr>
            <p:ph idx="1" type="subTitle"/>
          </p:nvPr>
        </p:nvSpPr>
        <p:spPr>
          <a:xfrm>
            <a:off x="965200" y="4386677"/>
            <a:ext cx="5925900" cy="155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500"/>
              <a:buNone/>
            </a:pPr>
            <a:r>
              <a:rPr b="1" lang="en-US" sz="1800"/>
              <a:t>Team</a:t>
            </a:r>
            <a:r>
              <a:rPr b="1" lang="en-US" sz="1800"/>
              <a:t> 6:</a:t>
            </a:r>
            <a:endParaRPr b="1" sz="1800"/>
          </a:p>
          <a:p>
            <a:pPr indent="-19050" lvl="0" marL="0" rtl="0" algn="l">
              <a:lnSpc>
                <a:spcPct val="90000"/>
              </a:lnSpc>
              <a:spcBef>
                <a:spcPts val="1000"/>
              </a:spcBef>
              <a:spcAft>
                <a:spcPts val="0"/>
              </a:spcAft>
              <a:buClr>
                <a:schemeClr val="dk1"/>
              </a:buClr>
              <a:buSzPts val="1800"/>
              <a:buFont typeface="Arial"/>
              <a:buChar char="➢"/>
            </a:pPr>
            <a:r>
              <a:rPr lang="en-US" sz="1800"/>
              <a:t>Akhileshwar Rao Emmanani (NI74131)</a:t>
            </a:r>
            <a:endParaRPr sz="1800"/>
          </a:p>
          <a:p>
            <a:pPr indent="-19050" lvl="0" marL="0" rtl="0" algn="l">
              <a:lnSpc>
                <a:spcPct val="90000"/>
              </a:lnSpc>
              <a:spcBef>
                <a:spcPts val="1000"/>
              </a:spcBef>
              <a:spcAft>
                <a:spcPts val="0"/>
              </a:spcAft>
              <a:buClr>
                <a:schemeClr val="dk1"/>
              </a:buClr>
              <a:buSzPts val="1800"/>
              <a:buFont typeface="Arial"/>
              <a:buChar char="➢"/>
            </a:pPr>
            <a:r>
              <a:rPr lang="en-US" sz="1800"/>
              <a:t>Abhinav Mishra (ME23298)</a:t>
            </a:r>
            <a:endParaRPr sz="1800"/>
          </a:p>
          <a:p>
            <a:pPr indent="-19050" lvl="0" marL="0" rtl="0" algn="l">
              <a:lnSpc>
                <a:spcPct val="90000"/>
              </a:lnSpc>
              <a:spcBef>
                <a:spcPts val="1000"/>
              </a:spcBef>
              <a:spcAft>
                <a:spcPts val="0"/>
              </a:spcAft>
              <a:buClr>
                <a:schemeClr val="dk1"/>
              </a:buClr>
              <a:buSzPts val="1800"/>
              <a:buFont typeface="Arial"/>
              <a:buChar char="➢"/>
            </a:pPr>
            <a:r>
              <a:rPr b="0" i="0" lang="en-US" sz="1800"/>
              <a:t>Vishwanath Gogi (PR47776)</a:t>
            </a:r>
            <a:endParaRPr sz="1800"/>
          </a:p>
        </p:txBody>
      </p:sp>
      <p:pic>
        <p:nvPicPr>
          <p:cNvPr descr="Image result for umbc" id="89" name="Google Shape;89;p13"/>
          <p:cNvPicPr preferRelativeResize="0"/>
          <p:nvPr/>
        </p:nvPicPr>
        <p:blipFill rotWithShape="1">
          <a:blip r:embed="rId3">
            <a:alphaModFix/>
          </a:blip>
          <a:srcRect b="0" l="0" r="0" t="0"/>
          <a:stretch/>
        </p:blipFill>
        <p:spPr>
          <a:xfrm>
            <a:off x="7532962" y="2882964"/>
            <a:ext cx="2621772" cy="6852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2"/>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2" name="Google Shape;162;p22"/>
          <p:cNvPicPr preferRelativeResize="0"/>
          <p:nvPr/>
        </p:nvPicPr>
        <p:blipFill>
          <a:blip r:embed="rId3">
            <a:alphaModFix/>
          </a:blip>
          <a:stretch>
            <a:fillRect/>
          </a:stretch>
        </p:blipFill>
        <p:spPr>
          <a:xfrm>
            <a:off x="1351600" y="742879"/>
            <a:ext cx="9822676" cy="544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idx="1" type="body"/>
          </p:nvPr>
        </p:nvSpPr>
        <p:spPr>
          <a:xfrm>
            <a:off x="838200" y="1690825"/>
            <a:ext cx="10515600" cy="4485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sp>
        <p:nvSpPr>
          <p:cNvPr id="168" name="Google Shape;168;p23"/>
          <p:cNvSpPr txBox="1"/>
          <p:nvPr/>
        </p:nvSpPr>
        <p:spPr>
          <a:xfrm>
            <a:off x="613425" y="396975"/>
            <a:ext cx="61026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US" sz="3000">
                <a:solidFill>
                  <a:srgbClr val="434343"/>
                </a:solidFill>
                <a:latin typeface="Calibri"/>
                <a:ea typeface="Calibri"/>
                <a:cs typeface="Calibri"/>
                <a:sym typeface="Calibri"/>
              </a:rPr>
              <a:t>Influence of Time on crashes</a:t>
            </a:r>
            <a:endParaRPr sz="4400">
              <a:solidFill>
                <a:schemeClr val="dk1"/>
              </a:solidFill>
              <a:latin typeface="Calibri"/>
              <a:ea typeface="Calibri"/>
              <a:cs typeface="Calibri"/>
              <a:sym typeface="Calibri"/>
            </a:endParaRPr>
          </a:p>
        </p:txBody>
      </p:sp>
      <p:pic>
        <p:nvPicPr>
          <p:cNvPr id="169" name="Google Shape;169;p23"/>
          <p:cNvPicPr preferRelativeResize="0"/>
          <p:nvPr/>
        </p:nvPicPr>
        <p:blipFill>
          <a:blip r:embed="rId3">
            <a:alphaModFix/>
          </a:blip>
          <a:stretch>
            <a:fillRect/>
          </a:stretch>
        </p:blipFill>
        <p:spPr>
          <a:xfrm>
            <a:off x="1817328" y="1221628"/>
            <a:ext cx="9382299" cy="542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838200" y="479575"/>
            <a:ext cx="10515600" cy="87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34343"/>
                </a:solidFill>
              </a:rPr>
              <a:t>Influence of weather on crashes</a:t>
            </a:r>
            <a:endParaRPr>
              <a:latin typeface="Gill Sans"/>
              <a:ea typeface="Gill Sans"/>
              <a:cs typeface="Gill Sans"/>
              <a:sym typeface="Gill Sans"/>
            </a:endParaRPr>
          </a:p>
        </p:txBody>
      </p:sp>
      <p:sp>
        <p:nvSpPr>
          <p:cNvPr id="175" name="Google Shape;175;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pic>
        <p:nvPicPr>
          <p:cNvPr id="176" name="Google Shape;176;p24"/>
          <p:cNvPicPr preferRelativeResize="0"/>
          <p:nvPr/>
        </p:nvPicPr>
        <p:blipFill>
          <a:blip r:embed="rId3">
            <a:alphaModFix/>
          </a:blip>
          <a:stretch>
            <a:fillRect/>
          </a:stretch>
        </p:blipFill>
        <p:spPr>
          <a:xfrm>
            <a:off x="958425" y="1258900"/>
            <a:ext cx="10107900" cy="4671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82" name="Google Shape;182;p25"/>
          <p:cNvGrpSpPr/>
          <p:nvPr/>
        </p:nvGrpSpPr>
        <p:grpSpPr>
          <a:xfrm rot="5400000">
            <a:off x="7956356" y="1890469"/>
            <a:ext cx="5860051" cy="2079143"/>
            <a:chOff x="6081624" y="1998368"/>
            <a:chExt cx="5613457" cy="782175"/>
          </a:xfrm>
        </p:grpSpPr>
        <p:sp>
          <p:nvSpPr>
            <p:cNvPr id="183" name="Google Shape;183;p25"/>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25"/>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5" name="Google Shape;185;p25"/>
          <p:cNvSpPr/>
          <p:nvPr/>
        </p:nvSpPr>
        <p:spPr>
          <a:xfrm>
            <a:off x="579528" y="466344"/>
            <a:ext cx="11111700" cy="5917800"/>
          </a:xfrm>
          <a:prstGeom prst="rect">
            <a:avLst/>
          </a:prstGeom>
          <a:solidFill>
            <a:schemeClr val="lt1"/>
          </a:solidFill>
          <a:ln>
            <a:noFill/>
          </a:ln>
          <a:effectLst>
            <a:outerShdw blurRad="139700" rotWithShape="0" algn="t" dir="5400000" dist="127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6" name="Google Shape;186;p25"/>
          <p:cNvPicPr preferRelativeResize="0"/>
          <p:nvPr>
            <p:ph idx="1" type="body"/>
          </p:nvPr>
        </p:nvPicPr>
        <p:blipFill rotWithShape="1">
          <a:blip r:embed="rId3">
            <a:alphaModFix/>
          </a:blip>
          <a:srcRect b="3730" l="0" r="0" t="6865"/>
          <a:stretch/>
        </p:blipFill>
        <p:spPr>
          <a:xfrm>
            <a:off x="838200" y="704765"/>
            <a:ext cx="10628400" cy="5439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2" name="Google Shape;192;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93" name="Google Shape;193;p26"/>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4" name="Google Shape;194;p26"/>
          <p:cNvSpPr/>
          <p:nvPr/>
        </p:nvSpPr>
        <p:spPr>
          <a:xfrm>
            <a:off x="0" y="0"/>
            <a:ext cx="12192000" cy="6858000"/>
          </a:xfrm>
          <a:prstGeom prst="rect">
            <a:avLst/>
          </a:prstGeom>
          <a:solidFill>
            <a:srgbClr val="D3CCC8">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rgbClr val="FFFFFF"/>
              </a:solidFill>
              <a:latin typeface="Gill Sans"/>
              <a:ea typeface="Gill Sans"/>
              <a:cs typeface="Gill Sans"/>
              <a:sym typeface="Gill Sans"/>
            </a:endParaRPr>
          </a:p>
        </p:txBody>
      </p:sp>
      <p:grpSp>
        <p:nvGrpSpPr>
          <p:cNvPr id="195" name="Google Shape;195;p26"/>
          <p:cNvGrpSpPr/>
          <p:nvPr/>
        </p:nvGrpSpPr>
        <p:grpSpPr>
          <a:xfrm>
            <a:off x="11074023" y="476494"/>
            <a:ext cx="929916" cy="5503458"/>
            <a:chOff x="11074023" y="476494"/>
            <a:chExt cx="929916" cy="5503458"/>
          </a:xfrm>
        </p:grpSpPr>
        <p:sp>
          <p:nvSpPr>
            <p:cNvPr id="196" name="Google Shape;196;p26"/>
            <p:cNvSpPr/>
            <p:nvPr/>
          </p:nvSpPr>
          <p:spPr>
            <a:xfrm>
              <a:off x="11300758" y="759913"/>
              <a:ext cx="113400" cy="113400"/>
            </a:xfrm>
            <a:prstGeom prst="ellipse">
              <a:avLst/>
            </a:prstGeom>
            <a:solidFill>
              <a:srgbClr val="C37C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7" name="Google Shape;197;p26"/>
            <p:cNvSpPr/>
            <p:nvPr/>
          </p:nvSpPr>
          <p:spPr>
            <a:xfrm>
              <a:off x="11300758" y="5066141"/>
              <a:ext cx="226800" cy="226800"/>
            </a:xfrm>
            <a:prstGeom prst="ellipse">
              <a:avLst/>
            </a:prstGeom>
            <a:solidFill>
              <a:srgbClr val="9744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8" name="Google Shape;198;p26"/>
            <p:cNvSpPr/>
            <p:nvPr/>
          </p:nvSpPr>
          <p:spPr>
            <a:xfrm>
              <a:off x="11537439" y="5513452"/>
              <a:ext cx="466500" cy="466500"/>
            </a:xfrm>
            <a:prstGeom prst="ellipse">
              <a:avLst/>
            </a:prstGeom>
            <a:solidFill>
              <a:srgbClr val="B57F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9" name="Google Shape;199;p26"/>
            <p:cNvSpPr/>
            <p:nvPr/>
          </p:nvSpPr>
          <p:spPr>
            <a:xfrm>
              <a:off x="11839996" y="5163727"/>
              <a:ext cx="113400" cy="113400"/>
            </a:xfrm>
            <a:prstGeom prst="ellipse">
              <a:avLst/>
            </a:prstGeom>
            <a:solidFill>
              <a:srgbClr val="4D61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0" name="Google Shape;200;p26"/>
            <p:cNvSpPr/>
            <p:nvPr/>
          </p:nvSpPr>
          <p:spPr>
            <a:xfrm>
              <a:off x="11074023" y="476494"/>
              <a:ext cx="226800" cy="226800"/>
            </a:xfrm>
            <a:prstGeom prst="ellipse">
              <a:avLst/>
            </a:prstGeom>
            <a:solidFill>
              <a:srgbClr val="9744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01" name="Google Shape;201;p26"/>
          <p:cNvSpPr txBox="1"/>
          <p:nvPr/>
        </p:nvSpPr>
        <p:spPr>
          <a:xfrm>
            <a:off x="1265659" y="243840"/>
            <a:ext cx="9425700" cy="103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sz="5100">
                <a:solidFill>
                  <a:schemeClr val="dk1"/>
                </a:solidFill>
                <a:latin typeface="Calibri"/>
                <a:ea typeface="Calibri"/>
                <a:cs typeface="Calibri"/>
                <a:sym typeface="Calibri"/>
              </a:rPr>
              <a:t>Observations</a:t>
            </a:r>
            <a:r>
              <a:rPr lang="en-US" sz="4400">
                <a:solidFill>
                  <a:srgbClr val="412624"/>
                </a:solidFill>
                <a:latin typeface="Gill Sans"/>
                <a:ea typeface="Gill Sans"/>
                <a:cs typeface="Gill Sans"/>
                <a:sym typeface="Gill Sans"/>
              </a:rPr>
              <a:t>	</a:t>
            </a:r>
            <a:endParaRPr sz="5400">
              <a:solidFill>
                <a:srgbClr val="412624"/>
              </a:solidFill>
              <a:latin typeface="Gill Sans"/>
              <a:ea typeface="Gill Sans"/>
              <a:cs typeface="Gill Sans"/>
              <a:sym typeface="Gill Sans"/>
            </a:endParaRPr>
          </a:p>
        </p:txBody>
      </p:sp>
      <p:grpSp>
        <p:nvGrpSpPr>
          <p:cNvPr id="202" name="Google Shape;202;p26"/>
          <p:cNvGrpSpPr/>
          <p:nvPr/>
        </p:nvGrpSpPr>
        <p:grpSpPr>
          <a:xfrm>
            <a:off x="1097280" y="1702225"/>
            <a:ext cx="9425502" cy="3829151"/>
            <a:chOff x="0" y="645585"/>
            <a:chExt cx="9425502" cy="3829151"/>
          </a:xfrm>
        </p:grpSpPr>
        <p:sp>
          <p:nvSpPr>
            <p:cNvPr id="203" name="Google Shape;203;p26"/>
            <p:cNvSpPr/>
            <p:nvPr/>
          </p:nvSpPr>
          <p:spPr>
            <a:xfrm>
              <a:off x="0" y="645585"/>
              <a:ext cx="2945400" cy="1767300"/>
            </a:xfrm>
            <a:prstGeom prst="rect">
              <a:avLst/>
            </a:prstGeom>
            <a:solidFill>
              <a:srgbClr val="46B2B1"/>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nvSpPr>
          <p:spPr>
            <a:xfrm>
              <a:off x="0" y="645585"/>
              <a:ext cx="2945400" cy="1767300"/>
            </a:xfrm>
            <a:prstGeom prst="rect">
              <a:avLst/>
            </a:prstGeom>
            <a:noFill/>
            <a:ln>
              <a:noFill/>
            </a:ln>
          </p:spPr>
          <p:txBody>
            <a:bodyPr anchorCtr="0" anchor="ctr" bIns="87625" lIns="87625" spcFirstLastPara="1" rIns="87625" wrap="square" tIns="87625">
              <a:noAutofit/>
            </a:bodyPr>
            <a:lstStyle/>
            <a:p>
              <a:pPr indent="0" lvl="0" marL="0" marR="0" rtl="0" algn="just">
                <a:lnSpc>
                  <a:spcPct val="9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Maryland's dominant weather under crashes is rain followed by cloudy weather</a:t>
              </a:r>
              <a:endParaRPr/>
            </a:p>
          </p:txBody>
        </p:sp>
        <p:sp>
          <p:nvSpPr>
            <p:cNvPr id="205" name="Google Shape;205;p26"/>
            <p:cNvSpPr/>
            <p:nvPr/>
          </p:nvSpPr>
          <p:spPr>
            <a:xfrm>
              <a:off x="3240051" y="645585"/>
              <a:ext cx="2945400" cy="1767300"/>
            </a:xfrm>
            <a:prstGeom prst="rect">
              <a:avLst/>
            </a:prstGeom>
            <a:solidFill>
              <a:srgbClr val="4C61C2"/>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nvSpPr>
          <p:spPr>
            <a:xfrm>
              <a:off x="3240051" y="645585"/>
              <a:ext cx="2945400" cy="1767300"/>
            </a:xfrm>
            <a:prstGeom prst="rect">
              <a:avLst/>
            </a:prstGeom>
            <a:noFill/>
            <a:ln>
              <a:noFill/>
            </a:ln>
          </p:spPr>
          <p:txBody>
            <a:bodyPr anchorCtr="0" anchor="ctr" bIns="87625" lIns="87625" spcFirstLastPara="1" rIns="87625" wrap="square" tIns="87625">
              <a:noAutofit/>
            </a:bodyPr>
            <a:lstStyle/>
            <a:p>
              <a:pPr indent="0" lvl="0" marL="0" marR="0" rtl="0" algn="just">
                <a:lnSpc>
                  <a:spcPct val="9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A drop in number of crashes in 2020-21 due to the pandemic</a:t>
              </a:r>
              <a:endParaRPr b="0" i="0" sz="2300" u="none" cap="none" strike="noStrike">
                <a:solidFill>
                  <a:srgbClr val="FFFFFF"/>
                </a:solidFill>
                <a:latin typeface="Calibri"/>
                <a:ea typeface="Calibri"/>
                <a:cs typeface="Calibri"/>
                <a:sym typeface="Calibri"/>
              </a:endParaRPr>
            </a:p>
          </p:txBody>
        </p:sp>
        <p:sp>
          <p:nvSpPr>
            <p:cNvPr id="207" name="Google Shape;207;p26"/>
            <p:cNvSpPr/>
            <p:nvPr/>
          </p:nvSpPr>
          <p:spPr>
            <a:xfrm>
              <a:off x="6480102" y="645585"/>
              <a:ext cx="2945400" cy="1767300"/>
            </a:xfrm>
            <a:prstGeom prst="rect">
              <a:avLst/>
            </a:prstGeom>
            <a:solidFill>
              <a:srgbClr val="B0393B"/>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txBox="1"/>
            <p:nvPr/>
          </p:nvSpPr>
          <p:spPr>
            <a:xfrm>
              <a:off x="6480102" y="645585"/>
              <a:ext cx="2945400" cy="1767300"/>
            </a:xfrm>
            <a:prstGeom prst="rect">
              <a:avLst/>
            </a:prstGeom>
            <a:noFill/>
            <a:ln>
              <a:noFill/>
            </a:ln>
          </p:spPr>
          <p:txBody>
            <a:bodyPr anchorCtr="0" anchor="ctr" bIns="87625" lIns="87625" spcFirstLastPara="1" rIns="87625" wrap="square" tIns="87625">
              <a:noAutofit/>
            </a:bodyPr>
            <a:lstStyle/>
            <a:p>
              <a:pPr indent="0" lvl="0" marL="0" marR="0" rtl="0" algn="just">
                <a:lnSpc>
                  <a:spcPct val="9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Baltimore County has the most number of crashes followed by Prince George </a:t>
              </a:r>
              <a:endParaRPr/>
            </a:p>
          </p:txBody>
        </p:sp>
        <p:sp>
          <p:nvSpPr>
            <p:cNvPr id="209" name="Google Shape;209;p26"/>
            <p:cNvSpPr/>
            <p:nvPr/>
          </p:nvSpPr>
          <p:spPr>
            <a:xfrm>
              <a:off x="0" y="2707436"/>
              <a:ext cx="2945400" cy="1767300"/>
            </a:xfrm>
            <a:prstGeom prst="rect">
              <a:avLst/>
            </a:prstGeom>
            <a:solidFill>
              <a:srgbClr val="C27B4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txBox="1"/>
            <p:nvPr/>
          </p:nvSpPr>
          <p:spPr>
            <a:xfrm>
              <a:off x="0" y="2707436"/>
              <a:ext cx="2945400" cy="1767300"/>
            </a:xfrm>
            <a:prstGeom prst="rect">
              <a:avLst/>
            </a:prstGeom>
            <a:noFill/>
            <a:ln>
              <a:noFill/>
            </a:ln>
          </p:spPr>
          <p:txBody>
            <a:bodyPr anchorCtr="0" anchor="ctr" bIns="87625" lIns="87625" spcFirstLastPara="1" rIns="87625" wrap="square" tIns="87625">
              <a:noAutofit/>
            </a:bodyPr>
            <a:lstStyle/>
            <a:p>
              <a:pPr indent="0" lvl="0" marL="0" marR="0" rtl="0" algn="just">
                <a:lnSpc>
                  <a:spcPct val="9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Possible influence from summer break in Q3. </a:t>
              </a:r>
              <a:endParaRPr/>
            </a:p>
          </p:txBody>
        </p:sp>
        <p:sp>
          <p:nvSpPr>
            <p:cNvPr id="211" name="Google Shape;211;p26"/>
            <p:cNvSpPr/>
            <p:nvPr/>
          </p:nvSpPr>
          <p:spPr>
            <a:xfrm>
              <a:off x="3240051" y="2707436"/>
              <a:ext cx="2945400" cy="1767300"/>
            </a:xfrm>
            <a:prstGeom prst="rect">
              <a:avLst/>
            </a:prstGeom>
            <a:solidFill>
              <a:srgbClr val="B09B39"/>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txBox="1"/>
            <p:nvPr/>
          </p:nvSpPr>
          <p:spPr>
            <a:xfrm>
              <a:off x="3240051" y="2707436"/>
              <a:ext cx="2945400" cy="1767300"/>
            </a:xfrm>
            <a:prstGeom prst="rect">
              <a:avLst/>
            </a:prstGeom>
            <a:noFill/>
            <a:ln>
              <a:noFill/>
            </a:ln>
          </p:spPr>
          <p:txBody>
            <a:bodyPr anchorCtr="0" anchor="ctr" bIns="87625" lIns="87625" spcFirstLastPara="1" rIns="87625" wrap="square" tIns="87625">
              <a:noAutofit/>
            </a:bodyPr>
            <a:lstStyle/>
            <a:p>
              <a:pPr indent="0" lvl="0" marL="0" marR="0" rtl="0" algn="just">
                <a:lnSpc>
                  <a:spcPct val="9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Most of the crashes resulted in Property damage, while fatal crashes were low.</a:t>
              </a:r>
              <a:endParaRPr/>
            </a:p>
          </p:txBody>
        </p:sp>
        <p:sp>
          <p:nvSpPr>
            <p:cNvPr id="213" name="Google Shape;213;p26"/>
            <p:cNvSpPr/>
            <p:nvPr/>
          </p:nvSpPr>
          <p:spPr>
            <a:xfrm>
              <a:off x="6480102" y="2707436"/>
              <a:ext cx="2945400" cy="1767300"/>
            </a:xfrm>
            <a:prstGeom prst="rect">
              <a:avLst/>
            </a:prstGeom>
            <a:solidFill>
              <a:srgbClr val="46B2B1"/>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txBox="1"/>
            <p:nvPr/>
          </p:nvSpPr>
          <p:spPr>
            <a:xfrm>
              <a:off x="6480102" y="2707436"/>
              <a:ext cx="2945400" cy="1767300"/>
            </a:xfrm>
            <a:prstGeom prst="rect">
              <a:avLst/>
            </a:prstGeom>
            <a:noFill/>
            <a:ln>
              <a:noFill/>
            </a:ln>
          </p:spPr>
          <p:txBody>
            <a:bodyPr anchorCtr="0" anchor="ctr" bIns="87625" lIns="87625" spcFirstLastPara="1" rIns="87625" wrap="square" tIns="87625">
              <a:noAutofit/>
            </a:bodyPr>
            <a:lstStyle/>
            <a:p>
              <a:pPr indent="0" lvl="0" marL="0" marR="0" rtl="0" algn="just">
                <a:lnSpc>
                  <a:spcPct val="9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Large number of crashes took place during daylight.</a:t>
              </a:r>
              <a:endParaRPr/>
            </a:p>
          </p:txBody>
        </p:sp>
      </p:grpSp>
      <p:sp>
        <p:nvSpPr>
          <p:cNvPr id="215" name="Google Shape;215;p26"/>
          <p:cNvSpPr/>
          <p:nvPr/>
        </p:nvSpPr>
        <p:spPr>
          <a:xfrm>
            <a:off x="1450725" y="1162975"/>
            <a:ext cx="3256178" cy="214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273300" y="327550"/>
            <a:ext cx="11918700" cy="1325700"/>
          </a:xfrm>
          <a:prstGeom prst="rect">
            <a:avLst/>
          </a:prstGeom>
          <a:noFill/>
          <a:ln>
            <a:noFill/>
          </a:ln>
        </p:spPr>
        <p:txBody>
          <a:bodyPr anchorCtr="0" anchor="ctr" bIns="45700" lIns="91425" spcFirstLastPara="1" rIns="91425" wrap="square" tIns="45700">
            <a:normAutofit/>
          </a:bodyPr>
          <a:lstStyle/>
          <a:p>
            <a:pPr indent="0" lvl="0" marL="228600" rtl="0" algn="l">
              <a:spcBef>
                <a:spcPts val="1000"/>
              </a:spcBef>
              <a:spcAft>
                <a:spcPts val="0"/>
              </a:spcAft>
              <a:buNone/>
            </a:pPr>
            <a:r>
              <a:rPr b="1" lang="en-US" sz="5100"/>
              <a:t> </a:t>
            </a:r>
            <a:r>
              <a:rPr lang="en-US" sz="5100"/>
              <a:t>Takeaway</a:t>
            </a:r>
            <a:endParaRPr sz="5100"/>
          </a:p>
        </p:txBody>
      </p:sp>
      <p:sp>
        <p:nvSpPr>
          <p:cNvPr id="221" name="Google Shape;221;p27"/>
          <p:cNvSpPr txBox="1"/>
          <p:nvPr>
            <p:ph idx="1" type="body"/>
          </p:nvPr>
        </p:nvSpPr>
        <p:spPr>
          <a:xfrm>
            <a:off x="634218" y="1452051"/>
            <a:ext cx="11025000" cy="5381100"/>
          </a:xfrm>
          <a:prstGeom prst="rect">
            <a:avLst/>
          </a:prstGeom>
          <a:noFill/>
          <a:ln>
            <a:noFill/>
          </a:ln>
        </p:spPr>
        <p:txBody>
          <a:bodyPr anchorCtr="0" anchor="t" bIns="45700" lIns="91425" spcFirstLastPara="1" rIns="91425" wrap="square" tIns="45700">
            <a:normAutofit/>
          </a:bodyPr>
          <a:lstStyle/>
          <a:p>
            <a:pPr indent="0" lvl="0" marL="228600" rtl="0" algn="just">
              <a:lnSpc>
                <a:spcPct val="90000"/>
              </a:lnSpc>
              <a:spcBef>
                <a:spcPts val="1000"/>
              </a:spcBef>
              <a:spcAft>
                <a:spcPts val="0"/>
              </a:spcAft>
              <a:buNone/>
            </a:pPr>
            <a:r>
              <a:t/>
            </a:r>
            <a:endParaRPr b="1" i="0" u="none" cap="none" strike="noStrike">
              <a:solidFill>
                <a:schemeClr val="dk1"/>
              </a:solidFill>
              <a:latin typeface="Calibri"/>
              <a:ea typeface="Calibri"/>
              <a:cs typeface="Calibri"/>
              <a:sym typeface="Calibri"/>
            </a:endParaRPr>
          </a:p>
          <a:p>
            <a:pPr indent="-241300" lvl="0" marL="228600" rtl="0" algn="just">
              <a:lnSpc>
                <a:spcPct val="100000"/>
              </a:lnSpc>
              <a:spcBef>
                <a:spcPts val="1000"/>
              </a:spcBef>
              <a:spcAft>
                <a:spcPts val="0"/>
              </a:spcAft>
              <a:buClr>
                <a:schemeClr val="dk1"/>
              </a:buClr>
              <a:buSzPts val="2800"/>
              <a:buFont typeface="Arial"/>
              <a:buChar char="•"/>
            </a:pPr>
            <a:r>
              <a:rPr b="0" i="0" lang="en-US" u="none" cap="none" strike="noStrike">
                <a:solidFill>
                  <a:schemeClr val="dk1"/>
                </a:solidFill>
                <a:latin typeface="Calibri"/>
                <a:ea typeface="Calibri"/>
                <a:cs typeface="Calibri"/>
                <a:sym typeface="Calibri"/>
              </a:rPr>
              <a:t>Drivers should always pay attention to the road and avoid distractions such as cell phones.</a:t>
            </a:r>
            <a:endParaRPr/>
          </a:p>
          <a:p>
            <a:pPr indent="-241300" lvl="0" marL="228600" rtl="0" algn="just">
              <a:lnSpc>
                <a:spcPct val="100000"/>
              </a:lnSpc>
              <a:spcBef>
                <a:spcPts val="1000"/>
              </a:spcBef>
              <a:spcAft>
                <a:spcPts val="0"/>
              </a:spcAft>
              <a:buClr>
                <a:schemeClr val="dk1"/>
              </a:buClr>
              <a:buSzPts val="2800"/>
              <a:buFont typeface="Arial"/>
              <a:buChar char="•"/>
            </a:pPr>
            <a:r>
              <a:rPr b="0" i="0" lang="en-US" u="none" cap="none" strike="noStrike">
                <a:solidFill>
                  <a:schemeClr val="dk1"/>
                </a:solidFill>
                <a:latin typeface="Calibri"/>
                <a:ea typeface="Calibri"/>
                <a:cs typeface="Calibri"/>
                <a:sym typeface="Calibri"/>
              </a:rPr>
              <a:t>Speed limits should be obeyed, particularly in high-risk areas such as school zones and construction zones. Young drivers should be educated on driving that may benefit from driver training.</a:t>
            </a:r>
            <a:endParaRPr b="0" i="0" u="none" cap="none" strike="noStrike">
              <a:solidFill>
                <a:schemeClr val="dk1"/>
              </a:solidFill>
              <a:latin typeface="Calibri"/>
              <a:ea typeface="Calibri"/>
              <a:cs typeface="Calibri"/>
              <a:sym typeface="Calibri"/>
            </a:endParaRPr>
          </a:p>
          <a:p>
            <a:pPr indent="-241300" lvl="0" marL="228600" rtl="0" algn="just">
              <a:lnSpc>
                <a:spcPct val="100000"/>
              </a:lnSpc>
              <a:spcBef>
                <a:spcPts val="1000"/>
              </a:spcBef>
              <a:spcAft>
                <a:spcPts val="0"/>
              </a:spcAft>
              <a:buSzPts val="2800"/>
              <a:buChar char="•"/>
            </a:pPr>
            <a:r>
              <a:rPr lang="en-US"/>
              <a:t>Road infrastructure and safety measures should be improved in high-risk areas such as Baltimore City and Montgomery County.</a:t>
            </a:r>
            <a:endParaRPr/>
          </a:p>
          <a:p>
            <a:pPr indent="-241300" lvl="0" marL="228600" rtl="0" algn="just">
              <a:lnSpc>
                <a:spcPct val="100000"/>
              </a:lnSpc>
              <a:spcBef>
                <a:spcPts val="1000"/>
              </a:spcBef>
              <a:spcAft>
                <a:spcPts val="0"/>
              </a:spcAft>
              <a:buSzPts val="2800"/>
              <a:buChar char="•"/>
            </a:pPr>
            <a:r>
              <a:rPr lang="en-US"/>
              <a:t>More research should be conducted to understand the reasons behind the increasing number of crashes in Maryland.</a:t>
            </a:r>
            <a:endParaRPr/>
          </a:p>
          <a:p>
            <a:pPr indent="0" lvl="0" marL="228600" rtl="0" algn="just">
              <a:lnSpc>
                <a:spcPct val="90000"/>
              </a:lnSpc>
              <a:spcBef>
                <a:spcPts val="1000"/>
              </a:spcBef>
              <a:spcAft>
                <a:spcPts val="0"/>
              </a:spcAft>
              <a:buNone/>
            </a:pPr>
            <a:r>
              <a:t/>
            </a:r>
            <a:endParaRPr/>
          </a:p>
        </p:txBody>
      </p:sp>
      <p:sp>
        <p:nvSpPr>
          <p:cNvPr id="222" name="Google Shape;222;p27"/>
          <p:cNvSpPr/>
          <p:nvPr/>
        </p:nvSpPr>
        <p:spPr>
          <a:xfrm>
            <a:off x="634225" y="1430275"/>
            <a:ext cx="2535544" cy="21763"/>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412624"/>
              </a:buClr>
              <a:buSzPts val="5400"/>
              <a:buFont typeface="Gill Sans"/>
              <a:buNone/>
            </a:pPr>
            <a:r>
              <a:rPr lang="en-US" sz="5100"/>
              <a:t>Discussion and future work</a:t>
            </a:r>
            <a:endParaRPr/>
          </a:p>
        </p:txBody>
      </p:sp>
      <p:sp>
        <p:nvSpPr>
          <p:cNvPr id="228" name="Google Shape;228;p28"/>
          <p:cNvSpPr txBox="1"/>
          <p:nvPr>
            <p:ph idx="1" type="body"/>
          </p:nvPr>
        </p:nvSpPr>
        <p:spPr>
          <a:xfrm>
            <a:off x="838200" y="1825625"/>
            <a:ext cx="10515600" cy="4504800"/>
          </a:xfrm>
          <a:prstGeom prst="rect">
            <a:avLst/>
          </a:prstGeom>
        </p:spPr>
        <p:txBody>
          <a:bodyPr anchorCtr="0" anchor="t" bIns="45700" lIns="91425" spcFirstLastPara="1" rIns="91425" wrap="square" tIns="45700">
            <a:noAutofit/>
          </a:bodyPr>
          <a:lstStyle/>
          <a:p>
            <a:pPr indent="-323532" lvl="0" marL="457200" rtl="0" algn="just">
              <a:lnSpc>
                <a:spcPct val="100000"/>
              </a:lnSpc>
              <a:spcBef>
                <a:spcPts val="1000"/>
              </a:spcBef>
              <a:spcAft>
                <a:spcPts val="0"/>
              </a:spcAft>
              <a:buSzPts val="1495"/>
              <a:buChar char="●"/>
            </a:pPr>
            <a:r>
              <a:rPr lang="en-US" sz="2270"/>
              <a:t>Predictive modeling:</a:t>
            </a:r>
            <a:r>
              <a:rPr lang="en-US" sz="2270"/>
              <a:t> </a:t>
            </a:r>
            <a:r>
              <a:rPr lang="en-US" sz="2270"/>
              <a:t>Use machine learning algorithms to build predictive models that can identify factors that contribute to accidents, and predict the likelihood of future accidents based on historical data.</a:t>
            </a:r>
            <a:endParaRPr sz="2270"/>
          </a:p>
          <a:p>
            <a:pPr indent="0" lvl="0" marL="0" rtl="0" algn="just">
              <a:lnSpc>
                <a:spcPct val="100000"/>
              </a:lnSpc>
              <a:spcBef>
                <a:spcPts val="1000"/>
              </a:spcBef>
              <a:spcAft>
                <a:spcPts val="0"/>
              </a:spcAft>
              <a:buSzPts val="852"/>
              <a:buNone/>
            </a:pPr>
            <a:r>
              <a:t/>
            </a:r>
            <a:endParaRPr sz="2270"/>
          </a:p>
          <a:p>
            <a:pPr indent="-323532" lvl="0" marL="457200" rtl="0" algn="just">
              <a:lnSpc>
                <a:spcPct val="100000"/>
              </a:lnSpc>
              <a:spcBef>
                <a:spcPts val="1000"/>
              </a:spcBef>
              <a:spcAft>
                <a:spcPts val="0"/>
              </a:spcAft>
              <a:buSzPts val="1495"/>
              <a:buChar char="●"/>
            </a:pPr>
            <a:r>
              <a:rPr lang="en-US" sz="2270"/>
              <a:t>Real-time monitoring: Develop a real-time monitoring system that can capture and analyze data from various sources, such as social media, weather reports, and traffic cameras, to detect potential accident risks and alert drivers and authorities.</a:t>
            </a:r>
            <a:endParaRPr sz="2270"/>
          </a:p>
          <a:p>
            <a:pPr indent="0" lvl="0" marL="457200" rtl="0" algn="just">
              <a:lnSpc>
                <a:spcPct val="100000"/>
              </a:lnSpc>
              <a:spcBef>
                <a:spcPts val="1000"/>
              </a:spcBef>
              <a:spcAft>
                <a:spcPts val="0"/>
              </a:spcAft>
              <a:buNone/>
            </a:pPr>
            <a:r>
              <a:t/>
            </a:r>
            <a:endParaRPr sz="2270"/>
          </a:p>
          <a:p>
            <a:pPr indent="-323532" lvl="0" marL="457200" rtl="0" algn="just">
              <a:lnSpc>
                <a:spcPct val="100000"/>
              </a:lnSpc>
              <a:spcBef>
                <a:spcPts val="1000"/>
              </a:spcBef>
              <a:spcAft>
                <a:spcPts val="0"/>
              </a:spcAft>
              <a:buSzPts val="1495"/>
              <a:buChar char="●"/>
            </a:pPr>
            <a:r>
              <a:rPr lang="en-US" sz="2270"/>
              <a:t>Spatial analysis: Conduct a spatial analysis of accident hotspots in Maryland and identify the underlying factors that contribute to these locations. This could involve examining demographic, environmental, and infrastructure-related factors.</a:t>
            </a:r>
            <a:endParaRPr sz="2270"/>
          </a:p>
        </p:txBody>
      </p:sp>
      <p:sp>
        <p:nvSpPr>
          <p:cNvPr id="229" name="Google Shape;229;p28"/>
          <p:cNvSpPr/>
          <p:nvPr/>
        </p:nvSpPr>
        <p:spPr>
          <a:xfrm flipH="1" rot="10800000">
            <a:off x="937600" y="1438746"/>
            <a:ext cx="7097403" cy="21854"/>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2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5" name="Google Shape;235;p29"/>
          <p:cNvSpPr txBox="1"/>
          <p:nvPr>
            <p:ph type="title"/>
          </p:nvPr>
        </p:nvSpPr>
        <p:spPr>
          <a:xfrm>
            <a:off x="5297762" y="329184"/>
            <a:ext cx="6251110"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100"/>
              <a:t>Conclusion</a:t>
            </a:r>
            <a:endParaRPr sz="4100"/>
          </a:p>
        </p:txBody>
      </p:sp>
      <p:pic>
        <p:nvPicPr>
          <p:cNvPr descr="Graph on document with pen" id="236" name="Google Shape;236;p29"/>
          <p:cNvPicPr preferRelativeResize="0"/>
          <p:nvPr/>
        </p:nvPicPr>
        <p:blipFill rotWithShape="1">
          <a:blip r:embed="rId3">
            <a:alphaModFix/>
          </a:blip>
          <a:srcRect b="-1" l="34195" r="20473"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237" name="Google Shape;237;p29"/>
          <p:cNvSpPr/>
          <p:nvPr/>
        </p:nvSpPr>
        <p:spPr>
          <a:xfrm flipH="1" rot="10800000">
            <a:off x="5297754" y="2112263"/>
            <a:ext cx="2949294" cy="36027"/>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8" name="Google Shape;238;p29"/>
          <p:cNvSpPr txBox="1"/>
          <p:nvPr>
            <p:ph idx="1" type="body"/>
          </p:nvPr>
        </p:nvSpPr>
        <p:spPr>
          <a:xfrm>
            <a:off x="5297762" y="2706624"/>
            <a:ext cx="6251110" cy="3483864"/>
          </a:xfrm>
          <a:prstGeom prst="rect">
            <a:avLst/>
          </a:prstGeom>
          <a:noFill/>
          <a:ln>
            <a:noFill/>
          </a:ln>
        </p:spPr>
        <p:txBody>
          <a:bodyPr anchorCtr="0" anchor="t" bIns="45700" lIns="91425" spcFirstLastPara="1" rIns="91425" wrap="square" tIns="45700">
            <a:normAutofit/>
          </a:bodyPr>
          <a:lstStyle/>
          <a:p>
            <a:pPr indent="0" lvl="0" marL="228600" rtl="0" algn="just">
              <a:lnSpc>
                <a:spcPct val="100000"/>
              </a:lnSpc>
              <a:spcBef>
                <a:spcPts val="0"/>
              </a:spcBef>
              <a:spcAft>
                <a:spcPts val="0"/>
              </a:spcAft>
              <a:buNone/>
            </a:pPr>
            <a:r>
              <a:rPr lang="en-US" sz="2200"/>
              <a:t>In conclusion, analyzing data on vehicle crashes in Maryland can provide valuable insights into the factors contributing to these incidents. Big data processing technologies such as Apache Hadoop and Apache Spark can help us analyze large amounts of data quickly and efficiently. The findings from our analysis can inform policymakers and stakeholders in making evidence-based decisions to reduce the number of vehicle crashes in Maryland and improve road safety for everyone.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5100"/>
              <a:t>References</a:t>
            </a:r>
            <a:endParaRPr sz="5100"/>
          </a:p>
        </p:txBody>
      </p:sp>
      <p:sp>
        <p:nvSpPr>
          <p:cNvPr id="244" name="Google Shape;244;p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57200" lvl="0" marL="457200" rtl="0" algn="l">
              <a:spcBef>
                <a:spcPts val="1000"/>
              </a:spcBef>
              <a:spcAft>
                <a:spcPts val="0"/>
              </a:spcAft>
              <a:buClr>
                <a:srgbClr val="814B48"/>
              </a:buClr>
              <a:buSzPts val="1800"/>
              <a:buChar char="•"/>
            </a:pPr>
            <a:r>
              <a:rPr i="1" lang="en-US" sz="1800">
                <a:latin typeface="Gill Sans"/>
                <a:ea typeface="Gill Sans"/>
                <a:cs typeface="Gill Sans"/>
                <a:sym typeface="Gill Sans"/>
              </a:rPr>
              <a:t>Maryland Crash and Traffic Fatalities Data</a:t>
            </a:r>
            <a:r>
              <a:rPr lang="en-US" sz="1800">
                <a:latin typeface="Gill Sans"/>
                <a:ea typeface="Gill Sans"/>
                <a:cs typeface="Gill Sans"/>
                <a:sym typeface="Gill Sans"/>
              </a:rPr>
              <a:t>. (n.d.). Zero Deaths Maryland &amp; Vision Zero - Maryland Highway Safety Office. </a:t>
            </a:r>
            <a:r>
              <a:rPr lang="en-US" sz="1800" u="sng">
                <a:solidFill>
                  <a:srgbClr val="BA713E"/>
                </a:solidFill>
                <a:latin typeface="Gill Sans"/>
                <a:ea typeface="Gill Sans"/>
                <a:cs typeface="Gill Sans"/>
                <a:sym typeface="Gill Sans"/>
                <a:hlinkClick r:id="rId3">
                  <a:extLst>
                    <a:ext uri="{A12FA001-AC4F-418D-AE19-62706E023703}">
                      <ahyp:hlinkClr val="tx"/>
                    </a:ext>
                  </a:extLst>
                </a:hlinkClick>
              </a:rPr>
              <a:t>https://zerodeathsmd.gov/resources/crashdata/</a:t>
            </a:r>
            <a:r>
              <a:rPr lang="en-US" sz="1800">
                <a:latin typeface="Gill Sans"/>
                <a:ea typeface="Gill Sans"/>
                <a:cs typeface="Gill Sans"/>
                <a:sym typeface="Gill Sans"/>
              </a:rPr>
              <a:t> </a:t>
            </a:r>
            <a:endParaRPr sz="2000">
              <a:solidFill>
                <a:srgbClr val="412624"/>
              </a:solidFill>
            </a:endParaRPr>
          </a:p>
          <a:p>
            <a:pPr indent="-342900" lvl="0" marL="457200" rtl="0" algn="l">
              <a:spcBef>
                <a:spcPts val="1000"/>
              </a:spcBef>
              <a:spcAft>
                <a:spcPts val="0"/>
              </a:spcAft>
              <a:buClr>
                <a:schemeClr val="dk1"/>
              </a:buClr>
              <a:buSzPts val="1800"/>
              <a:buFont typeface="Arial"/>
              <a:buNone/>
            </a:pPr>
            <a:r>
              <a:t/>
            </a:r>
            <a:endParaRPr i="1" sz="1800">
              <a:latin typeface="Gill Sans"/>
              <a:ea typeface="Gill Sans"/>
              <a:cs typeface="Gill Sans"/>
              <a:sym typeface="Gill Sans"/>
            </a:endParaRPr>
          </a:p>
          <a:p>
            <a:pPr indent="-457200" lvl="0" marL="457200" rtl="0" algn="l">
              <a:spcBef>
                <a:spcPts val="1000"/>
              </a:spcBef>
              <a:spcAft>
                <a:spcPts val="0"/>
              </a:spcAft>
              <a:buClr>
                <a:srgbClr val="814B48"/>
              </a:buClr>
              <a:buSzPts val="1800"/>
              <a:buChar char="•"/>
            </a:pPr>
            <a:r>
              <a:rPr i="1" lang="en-US" sz="1800">
                <a:latin typeface="Gill Sans"/>
                <a:ea typeface="Gill Sans"/>
                <a:cs typeface="Gill Sans"/>
                <a:sym typeface="Gill Sans"/>
              </a:rPr>
              <a:t>Maryland Statewide Vehicle Crashes | Open Data | opendata.maryland.gov</a:t>
            </a:r>
            <a:r>
              <a:rPr lang="en-US" sz="1800">
                <a:latin typeface="Gill Sans"/>
                <a:ea typeface="Gill Sans"/>
                <a:cs typeface="Gill Sans"/>
                <a:sym typeface="Gill Sans"/>
              </a:rPr>
              <a:t>. (n.d.). Opendata.maryland.gov. </a:t>
            </a:r>
            <a:r>
              <a:rPr lang="en-US" sz="1800" u="sng">
                <a:solidFill>
                  <a:srgbClr val="BA713E"/>
                </a:solidFill>
                <a:latin typeface="Gill Sans"/>
                <a:ea typeface="Gill Sans"/>
                <a:cs typeface="Gill Sans"/>
                <a:sym typeface="Gill Sans"/>
                <a:hlinkClick r:id="rId4">
                  <a:extLst>
                    <a:ext uri="{A12FA001-AC4F-418D-AE19-62706E023703}">
                      <ahyp:hlinkClr val="tx"/>
                    </a:ext>
                  </a:extLst>
                </a:hlinkClick>
              </a:rPr>
              <a:t>https://opendata.maryland.gov/</a:t>
            </a:r>
            <a:r>
              <a:rPr lang="en-US" sz="1800">
                <a:latin typeface="Gill Sans"/>
                <a:ea typeface="Gill Sans"/>
                <a:cs typeface="Gill Sans"/>
                <a:sym typeface="Gill Sans"/>
              </a:rPr>
              <a:t> Public-Safety/Maryland-Statewide-Vehicle-Crashes/65du-s3qu</a:t>
            </a:r>
            <a:endParaRPr sz="1800">
              <a:latin typeface="Gill Sans"/>
              <a:ea typeface="Gill Sans"/>
              <a:cs typeface="Gill Sans"/>
              <a:sym typeface="Gill Sans"/>
            </a:endParaRPr>
          </a:p>
          <a:p>
            <a:pPr indent="0" lvl="0" marL="228600" rtl="0" algn="l">
              <a:spcBef>
                <a:spcPts val="1000"/>
              </a:spcBef>
              <a:spcAft>
                <a:spcPts val="0"/>
              </a:spcAft>
              <a:buNone/>
            </a:pPr>
            <a:r>
              <a:t/>
            </a:r>
            <a:endParaRPr sz="1800">
              <a:latin typeface="Gill Sans"/>
              <a:ea typeface="Gill Sans"/>
              <a:cs typeface="Gill Sans"/>
              <a:sym typeface="Gill Sans"/>
            </a:endParaRPr>
          </a:p>
          <a:p>
            <a:pPr indent="-457200" lvl="0" marL="457200" rtl="0" algn="l">
              <a:spcBef>
                <a:spcPts val="1000"/>
              </a:spcBef>
              <a:spcAft>
                <a:spcPts val="0"/>
              </a:spcAft>
              <a:buClr>
                <a:srgbClr val="814B48"/>
              </a:buClr>
              <a:buSzPts val="1800"/>
              <a:buFont typeface="Gill Sans"/>
              <a:buChar char="•"/>
            </a:pPr>
            <a:r>
              <a:rPr i="1" lang="en-US" sz="1800">
                <a:latin typeface="Gill Sans"/>
                <a:ea typeface="Gill Sans"/>
                <a:cs typeface="Gill Sans"/>
                <a:sym typeface="Gill Sans"/>
              </a:rPr>
              <a:t>Querrying </a:t>
            </a:r>
            <a:r>
              <a:rPr lang="en-US" sz="1800" u="sng">
                <a:solidFill>
                  <a:srgbClr val="BA713E"/>
                </a:solidFill>
                <a:hlinkClick r:id="rId5">
                  <a:extLst>
                    <a:ext uri="{A12FA001-AC4F-418D-AE19-62706E023703}">
                      <ahyp:hlinkClr val="tx"/>
                    </a:ext>
                  </a:extLst>
                </a:hlinkClick>
              </a:rPr>
              <a:t>https://www.machinelearningplus.com/pyspark/pyspark-withcolumn/</a:t>
            </a:r>
            <a:endParaRPr sz="1800">
              <a:solidFill>
                <a:srgbClr val="BA713E"/>
              </a:solidFill>
            </a:endParaRPr>
          </a:p>
        </p:txBody>
      </p:sp>
      <p:sp>
        <p:nvSpPr>
          <p:cNvPr id="245" name="Google Shape;245;p30"/>
          <p:cNvSpPr/>
          <p:nvPr/>
        </p:nvSpPr>
        <p:spPr>
          <a:xfrm>
            <a:off x="954350" y="1460550"/>
            <a:ext cx="2747724" cy="14127"/>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4"/>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4"/>
          <p:cNvSpPr txBox="1"/>
          <p:nvPr>
            <p:ph type="title"/>
          </p:nvPr>
        </p:nvSpPr>
        <p:spPr>
          <a:xfrm>
            <a:off x="1075767" y="1188637"/>
            <a:ext cx="2988234" cy="44807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100"/>
              <a:buFont typeface="Calibri"/>
              <a:buNone/>
            </a:pPr>
            <a:r>
              <a:rPr lang="en-US" sz="5100"/>
              <a:t>Problem Statement</a:t>
            </a:r>
            <a:endParaRPr/>
          </a:p>
        </p:txBody>
      </p:sp>
      <p:cxnSp>
        <p:nvCxnSpPr>
          <p:cNvPr id="98" name="Google Shape;98;p14"/>
          <p:cNvCxnSpPr/>
          <p:nvPr/>
        </p:nvCxnSpPr>
        <p:spPr>
          <a:xfrm>
            <a:off x="4654296"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99" name="Google Shape;99;p14"/>
          <p:cNvSpPr txBox="1"/>
          <p:nvPr>
            <p:ph idx="1" type="body"/>
          </p:nvPr>
        </p:nvSpPr>
        <p:spPr>
          <a:xfrm>
            <a:off x="4758550" y="1648875"/>
            <a:ext cx="5425200" cy="3560400"/>
          </a:xfrm>
          <a:prstGeom prst="rect">
            <a:avLst/>
          </a:prstGeom>
          <a:noFill/>
          <a:ln>
            <a:noFill/>
          </a:ln>
        </p:spPr>
        <p:txBody>
          <a:bodyPr anchorCtr="0" anchor="ctr" bIns="45700" lIns="91425" spcFirstLastPara="1" rIns="91425" wrap="square" tIns="45700">
            <a:noAutofit/>
          </a:bodyPr>
          <a:lstStyle/>
          <a:p>
            <a:pPr indent="228600" lvl="0" marL="228600" rtl="0" algn="just">
              <a:lnSpc>
                <a:spcPct val="100000"/>
              </a:lnSpc>
              <a:spcBef>
                <a:spcPts val="0"/>
              </a:spcBef>
              <a:spcAft>
                <a:spcPts val="0"/>
              </a:spcAft>
              <a:buNone/>
            </a:pPr>
            <a:r>
              <a:rPr lang="en-US" sz="2200"/>
              <a:t>Every year, hundreds and thousands of vehicle crashes occur in the United States, causing injuries, fatalities, and significant economic losses. In Maryland alone, there were over 100,000 vehicle crashes in 2021. Analyzing the data from these crashes can help us identify patterns, trends, and contributing factors, which can inform policies and interventions to improve road safety.</a:t>
            </a:r>
            <a:endParaRPr sz="2200"/>
          </a:p>
          <a:p>
            <a:pPr indent="0" lvl="0" marL="228600" rtl="0" algn="just">
              <a:lnSpc>
                <a:spcPct val="90000"/>
              </a:lnSpc>
              <a:spcBef>
                <a:spcPts val="0"/>
              </a:spcBef>
              <a:spcAft>
                <a:spcPts val="0"/>
              </a:spcAft>
              <a:buNone/>
            </a:pPr>
            <a:r>
              <a:t/>
            </a:r>
            <a:endParaRPr sz="2200"/>
          </a:p>
        </p:txBody>
      </p:sp>
      <p:sp>
        <p:nvSpPr>
          <p:cNvPr id="100" name="Google Shape;100;p14"/>
          <p:cNvSpPr/>
          <p:nvPr/>
        </p:nvSpPr>
        <p:spPr>
          <a:xfrm flipH="1" rot="10800000">
            <a:off x="1199350" y="4100438"/>
            <a:ext cx="2849156" cy="20437"/>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4"/>
          <p:cNvSpPr/>
          <p:nvPr/>
        </p:nvSpPr>
        <p:spPr>
          <a:xfrm flipH="1" rot="10800000">
            <a:off x="1497825" y="3417968"/>
            <a:ext cx="2252190" cy="22220"/>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5"/>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5"/>
          <p:cNvSpPr txBox="1"/>
          <p:nvPr>
            <p:ph type="title"/>
          </p:nvPr>
        </p:nvSpPr>
        <p:spPr>
          <a:xfrm>
            <a:off x="671575" y="3059925"/>
            <a:ext cx="3476700" cy="7383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100"/>
              <a:buFont typeface="Calibri"/>
              <a:buNone/>
            </a:pPr>
            <a:r>
              <a:rPr lang="en-US" sz="5100"/>
              <a:t>Introduction</a:t>
            </a:r>
            <a:endParaRPr sz="5100"/>
          </a:p>
        </p:txBody>
      </p:sp>
      <p:cxnSp>
        <p:nvCxnSpPr>
          <p:cNvPr id="109" name="Google Shape;109;p15"/>
          <p:cNvCxnSpPr/>
          <p:nvPr/>
        </p:nvCxnSpPr>
        <p:spPr>
          <a:xfrm>
            <a:off x="4654296" y="1852863"/>
            <a:ext cx="0" cy="3236400"/>
          </a:xfrm>
          <a:prstGeom prst="straightConnector1">
            <a:avLst/>
          </a:prstGeom>
          <a:noFill/>
          <a:ln cap="sq" cmpd="sng" w="19050">
            <a:solidFill>
              <a:srgbClr val="3F3F3F"/>
            </a:solidFill>
            <a:prstDash val="solid"/>
            <a:miter lim="800000"/>
            <a:headEnd len="sm" w="sm" type="none"/>
            <a:tailEnd len="sm" w="sm" type="none"/>
          </a:ln>
        </p:spPr>
      </p:cxnSp>
      <p:sp>
        <p:nvSpPr>
          <p:cNvPr id="110" name="Google Shape;110;p15"/>
          <p:cNvSpPr txBox="1"/>
          <p:nvPr>
            <p:ph idx="1" type="body"/>
          </p:nvPr>
        </p:nvSpPr>
        <p:spPr>
          <a:xfrm>
            <a:off x="5255250" y="1648875"/>
            <a:ext cx="4827900" cy="35604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None/>
            </a:pPr>
            <a:r>
              <a:rPr lang="en-US" sz="2200"/>
              <a:t>In this presentation, we will analyze the data on vehicle crashes in Maryland using big data processing technologies. We will examine various factors such as the time and location of the crashes, types of vehicles movement involved, and the severity of the crashes. By doing so, we aim to identify insights and trends that can help policymakers and stakeholders make informed decisions to reduce the number of vehicle crashes in Maryland.</a:t>
            </a:r>
            <a:endParaRPr sz="3000"/>
          </a:p>
        </p:txBody>
      </p:sp>
      <p:sp>
        <p:nvSpPr>
          <p:cNvPr id="111" name="Google Shape;111;p15"/>
          <p:cNvSpPr/>
          <p:nvPr/>
        </p:nvSpPr>
        <p:spPr>
          <a:xfrm>
            <a:off x="815275" y="3776723"/>
            <a:ext cx="3147639" cy="214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203825" y="351650"/>
            <a:ext cx="8656500" cy="11784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lang="en-US" sz="3400"/>
              <a:t>Factors Influencing Vehicle Crashes in Maryland</a:t>
            </a:r>
            <a:endParaRPr sz="3400"/>
          </a:p>
        </p:txBody>
      </p:sp>
      <p:sp>
        <p:nvSpPr>
          <p:cNvPr id="117" name="Google Shape;117;p16"/>
          <p:cNvSpPr txBox="1"/>
          <p:nvPr>
            <p:ph idx="1" type="body"/>
          </p:nvPr>
        </p:nvSpPr>
        <p:spPr>
          <a:xfrm>
            <a:off x="479575" y="1759150"/>
            <a:ext cx="7037700" cy="4417500"/>
          </a:xfrm>
          <a:prstGeom prst="rect">
            <a:avLst/>
          </a:prstGeom>
        </p:spPr>
        <p:txBody>
          <a:bodyPr anchorCtr="0" anchor="t" bIns="45700" lIns="91425" spcFirstLastPara="1" rIns="91425" wrap="square" tIns="45700">
            <a:noAutofit/>
          </a:bodyPr>
          <a:lstStyle/>
          <a:p>
            <a:pPr indent="-227330" lvl="0" marL="228600" rtl="0" algn="l">
              <a:spcBef>
                <a:spcPts val="1000"/>
              </a:spcBef>
              <a:spcAft>
                <a:spcPts val="0"/>
              </a:spcAft>
              <a:buClr>
                <a:srgbClr val="814B48"/>
              </a:buClr>
              <a:buSzPts val="2200"/>
              <a:buFont typeface="Calibri"/>
              <a:buChar char="•"/>
            </a:pPr>
            <a:r>
              <a:rPr lang="en-US" sz="2200">
                <a:solidFill>
                  <a:srgbClr val="412624"/>
                </a:solidFill>
              </a:rPr>
              <a:t>Weather</a:t>
            </a:r>
            <a:endParaRPr sz="2200">
              <a:solidFill>
                <a:srgbClr val="412624"/>
              </a:solidFill>
            </a:endParaRPr>
          </a:p>
          <a:p>
            <a:pPr indent="-227330" lvl="0" marL="228600" rtl="0" algn="l">
              <a:spcBef>
                <a:spcPts val="1000"/>
              </a:spcBef>
              <a:spcAft>
                <a:spcPts val="0"/>
              </a:spcAft>
              <a:buClr>
                <a:srgbClr val="814B48"/>
              </a:buClr>
              <a:buSzPts val="2200"/>
              <a:buFont typeface="Calibri"/>
              <a:buChar char="•"/>
            </a:pPr>
            <a:r>
              <a:rPr lang="en-US" sz="2200">
                <a:solidFill>
                  <a:srgbClr val="412624"/>
                </a:solidFill>
              </a:rPr>
              <a:t>Area</a:t>
            </a:r>
            <a:endParaRPr sz="2200">
              <a:solidFill>
                <a:srgbClr val="412624"/>
              </a:solidFill>
            </a:endParaRPr>
          </a:p>
          <a:p>
            <a:pPr indent="-227330" lvl="0" marL="228600" rtl="0" algn="l">
              <a:spcBef>
                <a:spcPts val="1000"/>
              </a:spcBef>
              <a:spcAft>
                <a:spcPts val="0"/>
              </a:spcAft>
              <a:buClr>
                <a:srgbClr val="814B48"/>
              </a:buClr>
              <a:buSzPts val="2200"/>
              <a:buFont typeface="Calibri"/>
              <a:buChar char="•"/>
            </a:pPr>
            <a:r>
              <a:rPr lang="en-US" sz="2200">
                <a:solidFill>
                  <a:srgbClr val="412624"/>
                </a:solidFill>
              </a:rPr>
              <a:t>Time of the day</a:t>
            </a:r>
            <a:endParaRPr sz="2200">
              <a:solidFill>
                <a:srgbClr val="412624"/>
              </a:solidFill>
            </a:endParaRPr>
          </a:p>
          <a:p>
            <a:pPr indent="-227330" lvl="0" marL="228600" rtl="0" algn="l">
              <a:spcBef>
                <a:spcPts val="1000"/>
              </a:spcBef>
              <a:spcAft>
                <a:spcPts val="0"/>
              </a:spcAft>
              <a:buClr>
                <a:srgbClr val="814B48"/>
              </a:buClr>
              <a:buSzPts val="2200"/>
              <a:buFont typeface="Calibri"/>
              <a:buChar char="•"/>
            </a:pPr>
            <a:r>
              <a:rPr lang="en-US" sz="2200">
                <a:solidFill>
                  <a:srgbClr val="412624"/>
                </a:solidFill>
              </a:rPr>
              <a:t>Road conditions</a:t>
            </a:r>
            <a:endParaRPr sz="2200">
              <a:solidFill>
                <a:srgbClr val="412624"/>
              </a:solidFill>
            </a:endParaRPr>
          </a:p>
          <a:p>
            <a:pPr indent="-227330" lvl="0" marL="228600" rtl="0" algn="l">
              <a:spcBef>
                <a:spcPts val="1000"/>
              </a:spcBef>
              <a:spcAft>
                <a:spcPts val="0"/>
              </a:spcAft>
              <a:buClr>
                <a:srgbClr val="814B48"/>
              </a:buClr>
              <a:buSzPts val="2200"/>
              <a:buFont typeface="Calibri"/>
              <a:buChar char="•"/>
            </a:pPr>
            <a:r>
              <a:rPr lang="en-US" sz="2200">
                <a:solidFill>
                  <a:srgbClr val="412624"/>
                </a:solidFill>
              </a:rPr>
              <a:t>Vehicle conditions</a:t>
            </a:r>
            <a:endParaRPr sz="2200">
              <a:solidFill>
                <a:srgbClr val="412624"/>
              </a:solidFill>
            </a:endParaRPr>
          </a:p>
          <a:p>
            <a:pPr indent="-227330" lvl="0" marL="228600" rtl="0" algn="l">
              <a:spcBef>
                <a:spcPts val="1000"/>
              </a:spcBef>
              <a:spcAft>
                <a:spcPts val="0"/>
              </a:spcAft>
              <a:buClr>
                <a:srgbClr val="814B48"/>
              </a:buClr>
              <a:buSzPts val="2200"/>
              <a:buFont typeface="Calibri"/>
              <a:buChar char="•"/>
            </a:pPr>
            <a:r>
              <a:rPr lang="en-US" sz="2200">
                <a:solidFill>
                  <a:srgbClr val="412624"/>
                </a:solidFill>
              </a:rPr>
              <a:t>Alcohol consumed by the driver</a:t>
            </a:r>
            <a:endParaRPr sz="2200">
              <a:solidFill>
                <a:srgbClr val="412624"/>
              </a:solidFill>
            </a:endParaRPr>
          </a:p>
          <a:p>
            <a:pPr indent="0" lvl="0" marL="228600" rtl="0" algn="l">
              <a:spcBef>
                <a:spcPts val="1000"/>
              </a:spcBef>
              <a:spcAft>
                <a:spcPts val="0"/>
              </a:spcAft>
              <a:buNone/>
            </a:pPr>
            <a:r>
              <a:t/>
            </a:r>
            <a:endParaRPr sz="2200">
              <a:solidFill>
                <a:srgbClr val="412624"/>
              </a:solidFill>
            </a:endParaRPr>
          </a:p>
          <a:p>
            <a:pPr indent="-368300" lvl="0" marL="457200" rtl="0" algn="just">
              <a:spcBef>
                <a:spcPts val="1000"/>
              </a:spcBef>
              <a:spcAft>
                <a:spcPts val="0"/>
              </a:spcAft>
              <a:buClr>
                <a:srgbClr val="412624"/>
              </a:buClr>
              <a:buSzPts val="2200"/>
              <a:buFont typeface="Calibri"/>
              <a:buChar char="➢"/>
            </a:pPr>
            <a:r>
              <a:rPr lang="en-US" sz="2200">
                <a:solidFill>
                  <a:srgbClr val="412624"/>
                </a:solidFill>
              </a:rPr>
              <a:t>The data contains the details of vehicle crashes that occurred between January 2015 to June 2022.</a:t>
            </a:r>
            <a:endParaRPr sz="2200">
              <a:solidFill>
                <a:srgbClr val="412624"/>
              </a:solidFill>
            </a:endParaRPr>
          </a:p>
          <a:p>
            <a:pPr indent="0" lvl="0" marL="457200" rtl="0" algn="just">
              <a:spcBef>
                <a:spcPts val="1000"/>
              </a:spcBef>
              <a:spcAft>
                <a:spcPts val="0"/>
              </a:spcAft>
              <a:buNone/>
            </a:pPr>
            <a:r>
              <a:t/>
            </a:r>
            <a:endParaRPr sz="2200">
              <a:solidFill>
                <a:srgbClr val="412624"/>
              </a:solidFill>
            </a:endParaRPr>
          </a:p>
          <a:p>
            <a:pPr indent="-368300" lvl="0" marL="457200" rtl="0" algn="just">
              <a:spcBef>
                <a:spcPts val="1000"/>
              </a:spcBef>
              <a:spcAft>
                <a:spcPts val="0"/>
              </a:spcAft>
              <a:buClr>
                <a:srgbClr val="412624"/>
              </a:buClr>
              <a:buSzPts val="2200"/>
              <a:buFont typeface="Calibri"/>
              <a:buChar char="➢"/>
            </a:pPr>
            <a:r>
              <a:rPr lang="en-US" sz="2200">
                <a:solidFill>
                  <a:srgbClr val="412624"/>
                </a:solidFill>
              </a:rPr>
              <a:t>Exploratory Data Analysis for Statistical inference and to take measures accordingly.</a:t>
            </a:r>
            <a:endParaRPr sz="2200"/>
          </a:p>
        </p:txBody>
      </p:sp>
      <p:pic>
        <p:nvPicPr>
          <p:cNvPr descr="A picture containing road, way, car, outdoor&#10;&#10;Description automatically generated" id="118" name="Google Shape;118;p16"/>
          <p:cNvPicPr preferRelativeResize="0"/>
          <p:nvPr/>
        </p:nvPicPr>
        <p:blipFill rotWithShape="1">
          <a:blip r:embed="rId3">
            <a:alphaModFix/>
          </a:blip>
          <a:srcRect b="0" l="7616" r="16216" t="0"/>
          <a:stretch/>
        </p:blipFill>
        <p:spPr>
          <a:xfrm>
            <a:off x="8120360" y="2848923"/>
            <a:ext cx="4073051" cy="4010466"/>
          </a:xfrm>
          <a:custGeom>
            <a:rect b="b" l="l" r="r" t="t"/>
            <a:pathLst>
              <a:path extrusionOk="0" h="3951198" w="4012858">
                <a:moveTo>
                  <a:pt x="2361523" y="0"/>
                </a:moveTo>
                <a:cubicBezTo>
                  <a:pt x="2932125" y="0"/>
                  <a:pt x="3455460" y="202372"/>
                  <a:pt x="3863671" y="539257"/>
                </a:cubicBezTo>
                <a:lnTo>
                  <a:pt x="4012858" y="674848"/>
                </a:lnTo>
                <a:lnTo>
                  <a:pt x="4012858" y="3951198"/>
                </a:lnTo>
                <a:lnTo>
                  <a:pt x="618807" y="3951198"/>
                </a:lnTo>
                <a:lnTo>
                  <a:pt x="539257" y="3863671"/>
                </a:lnTo>
                <a:cubicBezTo>
                  <a:pt x="202372" y="3455461"/>
                  <a:pt x="0" y="2932125"/>
                  <a:pt x="0" y="2361523"/>
                </a:cubicBezTo>
                <a:cubicBezTo>
                  <a:pt x="0" y="1057290"/>
                  <a:pt x="1057290" y="0"/>
                  <a:pt x="2361523" y="0"/>
                </a:cubicBezTo>
                <a:close/>
              </a:path>
            </a:pathLst>
          </a:custGeom>
          <a:noFill/>
          <a:ln>
            <a:noFill/>
          </a:ln>
        </p:spPr>
      </p:pic>
      <p:pic>
        <p:nvPicPr>
          <p:cNvPr descr="A picture containing text, smoke, transport, coming&#10;&#10;Description automatically generated" id="119" name="Google Shape;119;p16"/>
          <p:cNvPicPr preferRelativeResize="0"/>
          <p:nvPr/>
        </p:nvPicPr>
        <p:blipFill rotWithShape="1">
          <a:blip r:embed="rId4">
            <a:alphaModFix/>
          </a:blip>
          <a:srcRect b="0" l="8542" r="29691" t="0"/>
          <a:stretch/>
        </p:blipFill>
        <p:spPr>
          <a:xfrm>
            <a:off x="9122653" y="-2"/>
            <a:ext cx="2661680" cy="2424023"/>
          </a:xfrm>
          <a:custGeom>
            <a:rect b="b" l="l" r="r" t="t"/>
            <a:pathLst>
              <a:path extrusionOk="0" h="2424023" w="2661680">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noFill/>
          <a:ln>
            <a:noFill/>
          </a:ln>
        </p:spPr>
      </p:pic>
      <p:sp>
        <p:nvSpPr>
          <p:cNvPr id="120" name="Google Shape;120;p16"/>
          <p:cNvSpPr/>
          <p:nvPr/>
        </p:nvSpPr>
        <p:spPr>
          <a:xfrm>
            <a:off x="479575" y="1291645"/>
            <a:ext cx="7861249" cy="15179"/>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100"/>
              <a:t>Datasets</a:t>
            </a:r>
            <a:endParaRPr sz="5100"/>
          </a:p>
        </p:txBody>
      </p:sp>
      <p:sp>
        <p:nvSpPr>
          <p:cNvPr id="127" name="Google Shape;127;p17"/>
          <p:cNvSpPr/>
          <p:nvPr/>
        </p:nvSpPr>
        <p:spPr>
          <a:xfrm>
            <a:off x="937850" y="1411203"/>
            <a:ext cx="2197920" cy="27523"/>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17"/>
          <p:cNvSpPr txBox="1"/>
          <p:nvPr>
            <p:ph idx="1" type="body"/>
          </p:nvPr>
        </p:nvSpPr>
        <p:spPr>
          <a:xfrm>
            <a:off x="838200" y="1690700"/>
            <a:ext cx="10515600" cy="4490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412624"/>
              </a:buClr>
              <a:buSzPts val="2200"/>
              <a:buFont typeface="Calibri"/>
              <a:buChar char="•"/>
            </a:pPr>
            <a:r>
              <a:rPr lang="en-US" sz="2200">
                <a:solidFill>
                  <a:srgbClr val="412624"/>
                </a:solidFill>
              </a:rPr>
              <a:t>The dataset we used is Maryland Crash Data Resources. The data for this dataset is provided by Maryland state police. We used three datasets from this resource page, which are the tables of our database</a:t>
            </a:r>
            <a:br>
              <a:rPr lang="en-US" sz="2200">
                <a:solidFill>
                  <a:srgbClr val="412624"/>
                </a:solidFill>
              </a:rPr>
            </a:br>
            <a:endParaRPr sz="2200">
              <a:solidFill>
                <a:srgbClr val="412624"/>
              </a:solidFill>
            </a:endParaRPr>
          </a:p>
          <a:p>
            <a:pPr indent="-228600" lvl="0" marL="228600" rtl="0" algn="l">
              <a:lnSpc>
                <a:spcPct val="100000"/>
              </a:lnSpc>
              <a:spcBef>
                <a:spcPts val="1000"/>
              </a:spcBef>
              <a:spcAft>
                <a:spcPts val="0"/>
              </a:spcAft>
              <a:buClr>
                <a:srgbClr val="412624"/>
              </a:buClr>
              <a:buSzPts val="2200"/>
              <a:buFont typeface="Calibri"/>
              <a:buChar char="•"/>
            </a:pPr>
            <a:r>
              <a:rPr lang="en-US" sz="2200">
                <a:solidFill>
                  <a:srgbClr val="412624"/>
                </a:solidFill>
              </a:rPr>
              <a:t>Maryland_Statewide_Vehicle_Crashes (55 columns and 848804 rows)</a:t>
            </a:r>
            <a:endParaRPr sz="2200">
              <a:solidFill>
                <a:srgbClr val="412624"/>
              </a:solidFill>
            </a:endParaRPr>
          </a:p>
          <a:p>
            <a:pPr indent="-228600" lvl="0" marL="228600" rtl="0" algn="l">
              <a:lnSpc>
                <a:spcPct val="100000"/>
              </a:lnSpc>
              <a:spcBef>
                <a:spcPts val="1000"/>
              </a:spcBef>
              <a:spcAft>
                <a:spcPts val="0"/>
              </a:spcAft>
              <a:buClr>
                <a:srgbClr val="412624"/>
              </a:buClr>
              <a:buSzPts val="2200"/>
              <a:buFont typeface="Calibri"/>
              <a:buChar char="•"/>
            </a:pPr>
            <a:r>
              <a:rPr lang="en-US" sz="2200">
                <a:solidFill>
                  <a:srgbClr val="412624"/>
                </a:solidFill>
              </a:rPr>
              <a:t>Maryland_Statewide_Vehicle_Crashes_-_Person_Details__Anonymized (48 columns and 1903316 rows)</a:t>
            </a:r>
            <a:endParaRPr sz="2200">
              <a:solidFill>
                <a:srgbClr val="412624"/>
              </a:solidFill>
            </a:endParaRPr>
          </a:p>
          <a:p>
            <a:pPr indent="-228600" lvl="0" marL="228600" rtl="0" algn="l">
              <a:lnSpc>
                <a:spcPct val="100000"/>
              </a:lnSpc>
              <a:spcBef>
                <a:spcPts val="1000"/>
              </a:spcBef>
              <a:spcAft>
                <a:spcPts val="0"/>
              </a:spcAft>
              <a:buClr>
                <a:srgbClr val="412624"/>
              </a:buClr>
              <a:buSzPts val="2200"/>
              <a:buFont typeface="Calibri"/>
              <a:buChar char="•"/>
            </a:pPr>
            <a:r>
              <a:rPr lang="en-US" sz="2200">
                <a:solidFill>
                  <a:srgbClr val="412624"/>
                </a:solidFill>
              </a:rPr>
              <a:t>Maryland_Statewide_Vehicle_Crashes_-_Vehicle_Details (49 columns and 1386222 rows)</a:t>
            </a:r>
            <a:endParaRPr sz="2200">
              <a:solidFill>
                <a:srgbClr val="412624"/>
              </a:solidFill>
            </a:endParaRPr>
          </a:p>
          <a:p>
            <a:pPr indent="0" lvl="0" marL="228600" rtl="0" algn="l">
              <a:lnSpc>
                <a:spcPct val="100000"/>
              </a:lnSpc>
              <a:spcBef>
                <a:spcPts val="1000"/>
              </a:spcBef>
              <a:spcAft>
                <a:spcPts val="0"/>
              </a:spcAft>
              <a:buNone/>
            </a:pPr>
            <a:r>
              <a:t/>
            </a:r>
            <a:endParaRPr sz="2200">
              <a:solidFill>
                <a:srgbClr val="412624"/>
              </a:solidFill>
            </a:endParaRPr>
          </a:p>
          <a:p>
            <a:pPr indent="-241300" lvl="0" marL="228600" rtl="0" algn="l">
              <a:lnSpc>
                <a:spcPct val="100000"/>
              </a:lnSpc>
              <a:spcBef>
                <a:spcPts val="1000"/>
              </a:spcBef>
              <a:spcAft>
                <a:spcPts val="0"/>
              </a:spcAft>
              <a:buClr>
                <a:srgbClr val="412624"/>
              </a:buClr>
              <a:buSzPts val="2200"/>
              <a:buFont typeface="Calibri"/>
              <a:buChar char="•"/>
            </a:pPr>
            <a:r>
              <a:rPr lang="en-US" sz="2200">
                <a:solidFill>
                  <a:srgbClr val="412624"/>
                </a:solidFill>
              </a:rPr>
              <a:t>Crashes spanning over 7 years, in different counties, in each quarter.</a:t>
            </a:r>
            <a:endParaRPr sz="2200">
              <a:solidFill>
                <a:srgbClr val="412624"/>
              </a:solidFill>
            </a:endParaRPr>
          </a:p>
          <a:p>
            <a:pPr indent="-241300" lvl="0" marL="228600" rtl="0" algn="l">
              <a:lnSpc>
                <a:spcPct val="100000"/>
              </a:lnSpc>
              <a:spcBef>
                <a:spcPts val="1000"/>
              </a:spcBef>
              <a:spcAft>
                <a:spcPts val="0"/>
              </a:spcAft>
              <a:buClr>
                <a:srgbClr val="412624"/>
              </a:buClr>
              <a:buSzPts val="2200"/>
              <a:buFont typeface="Calibri"/>
              <a:buChar char="•"/>
            </a:pPr>
            <a:r>
              <a:rPr lang="en-US" sz="2200">
                <a:solidFill>
                  <a:srgbClr val="412624"/>
                </a:solidFill>
              </a:rPr>
              <a:t>Vehicle movement and weather condition effects.</a:t>
            </a:r>
            <a:endParaRPr sz="2200">
              <a:solidFill>
                <a:srgbClr val="41262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100"/>
              <a:t>Technologies Used</a:t>
            </a:r>
            <a:endParaRPr sz="5100"/>
          </a:p>
        </p:txBody>
      </p:sp>
      <p:pic>
        <p:nvPicPr>
          <p:cNvPr descr="IT12A01: FUNDAMENTALS OF PYTHON PROGRAMMING (SF) (SYNCHRONOUS E-LEARNING) -  LearningHub" id="134" name="Google Shape;134;p18"/>
          <p:cNvPicPr preferRelativeResize="0"/>
          <p:nvPr/>
        </p:nvPicPr>
        <p:blipFill rotWithShape="1">
          <a:blip r:embed="rId3">
            <a:alphaModFix/>
          </a:blip>
          <a:srcRect b="0" l="0" r="0" t="0"/>
          <a:stretch/>
        </p:blipFill>
        <p:spPr>
          <a:xfrm>
            <a:off x="7084845" y="4223059"/>
            <a:ext cx="2836156" cy="1595337"/>
          </a:xfrm>
          <a:prstGeom prst="rect">
            <a:avLst/>
          </a:prstGeom>
          <a:noFill/>
          <a:ln>
            <a:noFill/>
          </a:ln>
        </p:spPr>
      </p:pic>
      <p:pic>
        <p:nvPicPr>
          <p:cNvPr descr="Apache Spark - Wikipedia" id="135" name="Google Shape;135;p18"/>
          <p:cNvPicPr preferRelativeResize="0"/>
          <p:nvPr/>
        </p:nvPicPr>
        <p:blipFill rotWithShape="1">
          <a:blip r:embed="rId4">
            <a:alphaModFix/>
          </a:blip>
          <a:srcRect b="0" l="0" r="0" t="0"/>
          <a:stretch/>
        </p:blipFill>
        <p:spPr>
          <a:xfrm>
            <a:off x="3061155" y="4546782"/>
            <a:ext cx="2971800" cy="1543050"/>
          </a:xfrm>
          <a:prstGeom prst="rect">
            <a:avLst/>
          </a:prstGeom>
          <a:noFill/>
          <a:ln>
            <a:noFill/>
          </a:ln>
        </p:spPr>
      </p:pic>
      <p:pic>
        <p:nvPicPr>
          <p:cNvPr descr="Microsoft Power BI - AdHoc Consult" id="136" name="Google Shape;136;p18"/>
          <p:cNvPicPr preferRelativeResize="0"/>
          <p:nvPr/>
        </p:nvPicPr>
        <p:blipFill rotWithShape="1">
          <a:blip r:embed="rId5">
            <a:alphaModFix/>
          </a:blip>
          <a:srcRect b="0" l="0" r="0" t="0"/>
          <a:stretch/>
        </p:blipFill>
        <p:spPr>
          <a:xfrm>
            <a:off x="6214382" y="1255019"/>
            <a:ext cx="5067301" cy="2084369"/>
          </a:xfrm>
          <a:prstGeom prst="rect">
            <a:avLst/>
          </a:prstGeom>
          <a:noFill/>
          <a:ln>
            <a:noFill/>
          </a:ln>
        </p:spPr>
      </p:pic>
      <p:pic>
        <p:nvPicPr>
          <p:cNvPr descr="Colab: An easy way to learn and use TensorFlow — The TensorFlow Blog" id="137" name="Google Shape;137;p18"/>
          <p:cNvPicPr preferRelativeResize="0"/>
          <p:nvPr/>
        </p:nvPicPr>
        <p:blipFill rotWithShape="1">
          <a:blip r:embed="rId6">
            <a:alphaModFix/>
          </a:blip>
          <a:srcRect b="0" l="0" r="0" t="0"/>
          <a:stretch/>
        </p:blipFill>
        <p:spPr>
          <a:xfrm>
            <a:off x="838196" y="1884283"/>
            <a:ext cx="4519310" cy="1997581"/>
          </a:xfrm>
          <a:prstGeom prst="rect">
            <a:avLst/>
          </a:prstGeom>
          <a:noFill/>
          <a:ln>
            <a:noFill/>
          </a:ln>
        </p:spPr>
      </p:pic>
      <p:sp>
        <p:nvSpPr>
          <p:cNvPr id="138" name="Google Shape;138;p18"/>
          <p:cNvSpPr/>
          <p:nvPr/>
        </p:nvSpPr>
        <p:spPr>
          <a:xfrm flipH="1" rot="10800000">
            <a:off x="937850" y="1390768"/>
            <a:ext cx="4748594" cy="20437"/>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9"/>
          <p:cNvPicPr preferRelativeResize="0"/>
          <p:nvPr/>
        </p:nvPicPr>
        <p:blipFill>
          <a:blip r:embed="rId3">
            <a:alphaModFix/>
          </a:blip>
          <a:stretch>
            <a:fillRect/>
          </a:stretch>
        </p:blipFill>
        <p:spPr>
          <a:xfrm>
            <a:off x="1346325" y="984764"/>
            <a:ext cx="8536400" cy="488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pic>
        <p:nvPicPr>
          <p:cNvPr id="148" name="Google Shape;148;p20"/>
          <p:cNvPicPr preferRelativeResize="0"/>
          <p:nvPr/>
        </p:nvPicPr>
        <p:blipFill>
          <a:blip r:embed="rId3">
            <a:alphaModFix/>
          </a:blip>
          <a:stretch>
            <a:fillRect/>
          </a:stretch>
        </p:blipFill>
        <p:spPr>
          <a:xfrm>
            <a:off x="1140325" y="968000"/>
            <a:ext cx="9237601" cy="507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806350" y="2630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p:txBody>
      </p:sp>
      <p:sp>
        <p:nvSpPr>
          <p:cNvPr id="154" name="Google Shape;154;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5" name="Google Shape;155;p21"/>
          <p:cNvPicPr preferRelativeResize="0"/>
          <p:nvPr/>
        </p:nvPicPr>
        <p:blipFill>
          <a:blip r:embed="rId3">
            <a:alphaModFix/>
          </a:blip>
          <a:stretch>
            <a:fillRect/>
          </a:stretch>
        </p:blipFill>
        <p:spPr>
          <a:xfrm rot="-5400000">
            <a:off x="3228887" y="-1727138"/>
            <a:ext cx="5786475" cy="10631550"/>
          </a:xfrm>
          <a:prstGeom prst="rect">
            <a:avLst/>
          </a:prstGeom>
          <a:noFill/>
          <a:ln cap="flat" cmpd="sng" w="9525">
            <a:solidFill>
              <a:schemeClr val="dk2"/>
            </a:solidFill>
            <a:prstDash val="solid"/>
            <a:round/>
            <a:headEnd len="sm" w="sm" type="none"/>
            <a:tailEnd len="sm" w="sm" type="none"/>
          </a:ln>
        </p:spPr>
      </p:pic>
      <p:sp>
        <p:nvSpPr>
          <p:cNvPr id="156" name="Google Shape;156;p21"/>
          <p:cNvSpPr txBox="1"/>
          <p:nvPr/>
        </p:nvSpPr>
        <p:spPr>
          <a:xfrm>
            <a:off x="2541775" y="839250"/>
            <a:ext cx="7229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US" sz="3000">
                <a:solidFill>
                  <a:srgbClr val="434343"/>
                </a:solidFill>
                <a:latin typeface="Calibri"/>
                <a:ea typeface="Calibri"/>
                <a:cs typeface="Calibri"/>
                <a:sym typeface="Calibri"/>
              </a:rPr>
              <a:t>Accidents in Different Counties</a:t>
            </a:r>
            <a:endParaRPr sz="3000">
              <a:solidFill>
                <a:srgbClr val="43434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