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74" r:id="rId9"/>
    <p:sldId id="263" r:id="rId10"/>
    <p:sldId id="265" r:id="rId11"/>
    <p:sldId id="266" r:id="rId12"/>
    <p:sldId id="269" r:id="rId13"/>
    <p:sldId id="270" r:id="rId14"/>
    <p:sldId id="271" r:id="rId15"/>
    <p:sldId id="272" r:id="rId16"/>
    <p:sldId id="264" r:id="rId17"/>
    <p:sldId id="273"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96" autoAdjust="0"/>
    <p:restoredTop sz="84874" autoAdjust="0"/>
  </p:normalViewPr>
  <p:slideViewPr>
    <p:cSldViewPr>
      <p:cViewPr>
        <p:scale>
          <a:sx n="90" d="100"/>
          <a:sy n="90" d="100"/>
        </p:scale>
        <p:origin x="-2334"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486104-0CC2-4452-BA3B-7F9E14EF1FA3}" type="datetimeFigureOut">
              <a:rPr lang="en-US" smtClean="0"/>
              <a:t>11/14/2014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2AC30D-5D32-4C9B-AD1C-5504B1EA3D0A}" type="slidenum">
              <a:rPr lang="en-US" smtClean="0"/>
              <a:t>‹#›</a:t>
            </a:fld>
            <a:endParaRPr lang="en-US"/>
          </a:p>
        </p:txBody>
      </p:sp>
    </p:spTree>
    <p:extLst>
      <p:ext uri="{BB962C8B-B14F-4D97-AF65-F5344CB8AC3E}">
        <p14:creationId xmlns:p14="http://schemas.microsoft.com/office/powerpoint/2010/main" val="1730794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2</a:t>
            </a:fld>
            <a:endParaRPr lang="en-US"/>
          </a:p>
        </p:txBody>
      </p:sp>
    </p:spTree>
    <p:extLst>
      <p:ext uri="{BB962C8B-B14F-4D97-AF65-F5344CB8AC3E}">
        <p14:creationId xmlns:p14="http://schemas.microsoft.com/office/powerpoint/2010/main" val="893975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Authors</a:t>
            </a:r>
            <a:r>
              <a:rPr lang="en-US" baseline="0" dirty="0" smtClean="0"/>
              <a:t> manually read all the reviews. For each sentence, if the user expresses an opinion, all features are tagged</a:t>
            </a:r>
          </a:p>
          <a:p>
            <a:pPr marL="685800" lvl="1" indent="-228600">
              <a:buAutoNum type="arabicPeriod"/>
            </a:pPr>
            <a:r>
              <a:rPr lang="en-US" baseline="0" dirty="0" smtClean="0"/>
              <a:t>Orientation is also identified. If no opinion was given, then the sentence was not tagged</a:t>
            </a:r>
          </a:p>
          <a:p>
            <a:pPr marL="685800" lvl="1" indent="-228600">
              <a:buAutoNum type="arabicPeriod"/>
            </a:pPr>
            <a:r>
              <a:rPr lang="en-US" baseline="0" dirty="0" smtClean="0"/>
              <a:t>Manual features identified for each product</a:t>
            </a:r>
          </a:p>
          <a:p>
            <a:pPr marL="228600" lvl="0" indent="-228600">
              <a:buAutoNum type="arabicPeriod"/>
            </a:pPr>
            <a:r>
              <a:rPr lang="en-US" baseline="0" dirty="0" smtClean="0"/>
              <a:t>Next two columns show feature identification using association mining. Overall, precision was quite low (~ half of those identified by AM were not in the gold list)</a:t>
            </a:r>
          </a:p>
          <a:p>
            <a:pPr marL="228600" lvl="0" indent="-228600">
              <a:buAutoNum type="arabicPeriod"/>
            </a:pPr>
            <a:r>
              <a:rPr lang="en-US" baseline="0" dirty="0" smtClean="0"/>
              <a:t>After applying compactness pruning (check multi-word features and remove those which are likely to be meaningless), precision improved; recall stayed largely the same</a:t>
            </a:r>
          </a:p>
          <a:p>
            <a:pPr marL="228600" lvl="0" indent="-228600">
              <a:buAutoNum type="arabicPeriod"/>
            </a:pPr>
            <a:r>
              <a:rPr lang="en-US" baseline="0" dirty="0" smtClean="0"/>
              <a:t>After applying p-support (redundancy) pruning (check for features which are a subset), precision again improved greatly; recall stayed largely the same</a:t>
            </a:r>
          </a:p>
          <a:p>
            <a:pPr marL="228600" lvl="0" indent="-228600">
              <a:buAutoNum type="arabicPeriod"/>
            </a:pPr>
            <a:r>
              <a:rPr lang="en-US" baseline="0" dirty="0" smtClean="0"/>
              <a:t>Approach for identifying infrequent features yielded good results – high recall and decent precision</a:t>
            </a:r>
          </a:p>
          <a:p>
            <a:pPr marL="228600" lvl="0" indent="-228600">
              <a:buAutoNum type="arabicPeriod"/>
            </a:pPr>
            <a:r>
              <a:rPr lang="en-US" baseline="0" dirty="0" smtClean="0"/>
              <a:t>Compared to publicly available term extraction / indexing system, this approach was very good. Some reasons: FASTR produced too many terms, and skips single word noun phrases.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14</a:t>
            </a:fld>
            <a:endParaRPr lang="en-US"/>
          </a:p>
        </p:txBody>
      </p:sp>
    </p:spTree>
    <p:extLst>
      <p:ext uri="{BB962C8B-B14F-4D97-AF65-F5344CB8AC3E}">
        <p14:creationId xmlns:p14="http://schemas.microsoft.com/office/powerpoint/2010/main" val="1659584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a:t>
            </a:r>
            <a:r>
              <a:rPr lang="en-US" baseline="0" dirty="0" smtClean="0"/>
              <a:t> table showed the effectiveness at identifying the features, the follow will explain how well the semantics were predicted:</a:t>
            </a:r>
          </a:p>
          <a:p>
            <a:r>
              <a:rPr lang="en-US" baseline="0" dirty="0" smtClean="0"/>
              <a:t>- Once again, gold list was manually determined</a:t>
            </a:r>
          </a:p>
          <a:p>
            <a:endParaRPr lang="en-US" dirty="0" smtClean="0"/>
          </a:p>
          <a:p>
            <a:r>
              <a:rPr lang="en-US" dirty="0" smtClean="0"/>
              <a:t>This table shows a few thing:</a:t>
            </a:r>
          </a:p>
          <a:p>
            <a:pPr marL="171450" indent="-171450">
              <a:buFontTx/>
              <a:buChar char="-"/>
            </a:pPr>
            <a:r>
              <a:rPr lang="en-US" baseline="0" dirty="0" smtClean="0"/>
              <a:t>The effectiveness of the automated opinion sentence extraction</a:t>
            </a:r>
          </a:p>
          <a:p>
            <a:pPr marL="171450" indent="-171450">
              <a:buFontTx/>
              <a:buChar char="-"/>
            </a:pPr>
            <a:r>
              <a:rPr lang="en-US" baseline="0" dirty="0" smtClean="0"/>
              <a:t>The orientation accuracy (for the opinion sentences identified, was the orientation correct?)</a:t>
            </a:r>
          </a:p>
          <a:p>
            <a:pPr marL="0" indent="0">
              <a:buFontTx/>
              <a:buNone/>
            </a:pPr>
            <a:r>
              <a:rPr lang="en-US" baseline="0" dirty="0" smtClean="0"/>
              <a:t>Difficulties due to determining whether the sentence is providing an opinion (objective vs. subjective)</a:t>
            </a:r>
          </a:p>
          <a:p>
            <a:pPr marL="0" indent="0">
              <a:buFontTx/>
              <a:buNone/>
            </a:pPr>
            <a:r>
              <a:rPr lang="en-US" baseline="0" dirty="0" smtClean="0"/>
              <a:t>Also, reviews tend to have lively descriptions “it was a beautiful Sunday morning when I decided to try to use the camera’s zoom”</a:t>
            </a:r>
          </a:p>
          <a:p>
            <a:pPr marL="171450" indent="-171450">
              <a:buFontTx/>
              <a:buChar char="-"/>
            </a:pPr>
            <a:r>
              <a:rPr lang="en-US" baseline="0" dirty="0" smtClean="0"/>
              <a:t>Not really an opinion sentence, but tagged as one by the algorithm</a:t>
            </a:r>
          </a:p>
          <a:p>
            <a:pPr marL="171450" indent="-171450">
              <a:buFontTx/>
              <a:buChar char="-"/>
            </a:pPr>
            <a:r>
              <a:rPr lang="en-US" baseline="0" dirty="0" smtClean="0"/>
              <a:t>Using WordNet was quite effective as orientation accuracy indicates</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072AC30D-5D32-4C9B-AD1C-5504B1EA3D0A}" type="slidenum">
              <a:rPr lang="en-US" smtClean="0"/>
              <a:t>15</a:t>
            </a:fld>
            <a:endParaRPr lang="en-US"/>
          </a:p>
        </p:txBody>
      </p:sp>
    </p:spTree>
    <p:extLst>
      <p:ext uri="{BB962C8B-B14F-4D97-AF65-F5344CB8AC3E}">
        <p14:creationId xmlns:p14="http://schemas.microsoft.com/office/powerpoint/2010/main" val="140565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AFINN anyone?</a:t>
            </a:r>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16</a:t>
            </a:fld>
            <a:endParaRPr lang="en-US"/>
          </a:p>
        </p:txBody>
      </p:sp>
    </p:spTree>
    <p:extLst>
      <p:ext uri="{BB962C8B-B14F-4D97-AF65-F5344CB8AC3E}">
        <p14:creationId xmlns:p14="http://schemas.microsoft.com/office/powerpoint/2010/main" val="263523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then, retailers have taken</a:t>
            </a:r>
            <a:r>
              <a:rPr lang="en-US" baseline="0" dirty="0" smtClean="0"/>
              <a:t> a much more active role </a:t>
            </a:r>
            <a:r>
              <a:rPr lang="en-US" dirty="0" smtClean="0"/>
              <a:t>in mining</a:t>
            </a:r>
            <a:r>
              <a:rPr lang="en-US" baseline="0" dirty="0" smtClean="0"/>
              <a:t> consumer data and presenting them in ways that are helpful. E.g. you can filter the reviews based on stars and only read those marked as a certain star rating. Additionally, many retailers offer a helpful hint “verified buyer” to give </a:t>
            </a:r>
            <a:r>
              <a:rPr lang="en-US" baseline="0" dirty="0" err="1" smtClean="0"/>
              <a:t>validtity</a:t>
            </a:r>
            <a:r>
              <a:rPr lang="en-US" baseline="0" dirty="0" smtClean="0"/>
              <a:t> to the review.</a:t>
            </a:r>
          </a:p>
          <a:p>
            <a:endParaRPr lang="en-US" baseline="0" dirty="0" smtClean="0"/>
          </a:p>
          <a:p>
            <a:r>
              <a:rPr lang="en-US" baseline="0" dirty="0" smtClean="0"/>
              <a:t>Features can differ per product: camera can have weight, size, </a:t>
            </a:r>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3</a:t>
            </a:fld>
            <a:endParaRPr lang="en-US"/>
          </a:p>
        </p:txBody>
      </p:sp>
    </p:spTree>
    <p:extLst>
      <p:ext uri="{BB962C8B-B14F-4D97-AF65-F5344CB8AC3E}">
        <p14:creationId xmlns:p14="http://schemas.microsoft.com/office/powerpoint/2010/main" val="311380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a:t>
            </a:r>
            <a:r>
              <a:rPr lang="en-US" baseline="0" dirty="0" smtClean="0"/>
              <a:t> on the algorithm later</a:t>
            </a:r>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4</a:t>
            </a:fld>
            <a:endParaRPr lang="en-US"/>
          </a:p>
        </p:txBody>
      </p:sp>
    </p:spTree>
    <p:extLst>
      <p:ext uri="{BB962C8B-B14F-4D97-AF65-F5344CB8AC3E}">
        <p14:creationId xmlns:p14="http://schemas.microsoft.com/office/powerpoint/2010/main" val="385595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Visualize the</a:t>
            </a:r>
            <a:r>
              <a:rPr lang="en-US" baseline="0" dirty="0" smtClean="0"/>
              <a:t> pipeline</a:t>
            </a:r>
            <a:endParaRPr lang="en-US" dirty="0" smtClean="0"/>
          </a:p>
          <a:p>
            <a:pPr marL="228600" indent="-228600">
              <a:buAutoNum type="arabicParenR"/>
            </a:pPr>
            <a:r>
              <a:rPr lang="en-US" dirty="0" smtClean="0"/>
              <a:t>Retrieve</a:t>
            </a:r>
            <a:r>
              <a:rPr lang="en-US" baseline="0" dirty="0" smtClean="0"/>
              <a:t> the data. Authors built some code to crawl reviews of Amazon and </a:t>
            </a:r>
            <a:r>
              <a:rPr lang="en-US" baseline="0" dirty="0" err="1" smtClean="0"/>
              <a:t>C|Net</a:t>
            </a:r>
            <a:endParaRPr lang="en-US" baseline="0" dirty="0" smtClean="0"/>
          </a:p>
          <a:p>
            <a:pPr marL="228600" indent="-228600">
              <a:buAutoNum type="arabicParenR"/>
            </a:pPr>
            <a:r>
              <a:rPr lang="en-US" baseline="0" dirty="0" smtClean="0"/>
              <a:t>Authors tagged each word, and used techniques to extract features</a:t>
            </a:r>
          </a:p>
          <a:p>
            <a:pPr marL="228600" indent="-228600">
              <a:buAutoNum type="arabicParenR"/>
            </a:pPr>
            <a:r>
              <a:rPr lang="en-US" baseline="0" dirty="0" smtClean="0"/>
              <a:t>Orientation</a:t>
            </a:r>
          </a:p>
          <a:p>
            <a:pPr marL="228600" indent="-228600">
              <a:buAutoNum type="arabicParenR"/>
            </a:pPr>
            <a:r>
              <a:rPr lang="en-US" baseline="0" dirty="0" smtClean="0"/>
              <a:t>Summary</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5</a:t>
            </a:fld>
            <a:endParaRPr lang="en-US"/>
          </a:p>
        </p:txBody>
      </p:sp>
    </p:spTree>
    <p:extLst>
      <p:ext uri="{BB962C8B-B14F-4D97-AF65-F5344CB8AC3E}">
        <p14:creationId xmlns:p14="http://schemas.microsoft.com/office/powerpoint/2010/main" val="2178014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 NPs according</a:t>
            </a:r>
            <a:r>
              <a:rPr lang="en-US" baseline="0" dirty="0" smtClean="0"/>
              <a:t> to the authors are the likeliest places for product features to be identified.</a:t>
            </a:r>
          </a:p>
          <a:p>
            <a:r>
              <a:rPr lang="en-US" baseline="0" dirty="0" smtClean="0"/>
              <a:t>Did some pre-processing (removed stop words, stemming and fuzzy matching) </a:t>
            </a:r>
          </a:p>
          <a:p>
            <a:r>
              <a:rPr lang="en-US" b="1" baseline="0" dirty="0" smtClean="0"/>
              <a:t>Stemming</a:t>
            </a:r>
            <a:r>
              <a:rPr lang="en-US" baseline="0" dirty="0" smtClean="0"/>
              <a:t>: Stemming is the term used in linguistic morphology and information retrieval to describe the process for reducing inflected (or sometimes derived) words to their word stem, base or root form—generally a written word form.</a:t>
            </a:r>
          </a:p>
          <a:p>
            <a:endParaRPr lang="en-US" baseline="0" dirty="0" smtClean="0"/>
          </a:p>
          <a:p>
            <a:r>
              <a:rPr lang="en-US" baseline="0" dirty="0" err="1" smtClean="0"/>
              <a:t>Apriori</a:t>
            </a:r>
            <a:r>
              <a:rPr lang="en-US" baseline="0" dirty="0" smtClean="0"/>
              <a:t> – best way to explain it is with an example of grocery shopping receipts. Each receipt is a row containing each item (bread milk eggs in row 1, bread eggs and sour cream in the next). </a:t>
            </a:r>
            <a:r>
              <a:rPr lang="en-US" sz="1200" b="0" i="0" u="none" strike="noStrike" kern="1200" baseline="0" dirty="0" smtClean="0">
                <a:solidFill>
                  <a:schemeClr val="tx1"/>
                </a:solidFill>
                <a:latin typeface="+mn-lt"/>
                <a:ea typeface="+mn-ea"/>
                <a:cs typeface="+mn-cs"/>
              </a:rPr>
              <a:t>run the Ran association miner CBA [26], which is based on the </a:t>
            </a:r>
            <a:r>
              <a:rPr lang="en-US" sz="1200" b="0" i="0" u="none" strike="noStrike" kern="1200" baseline="0" dirty="0" err="1" smtClean="0">
                <a:solidFill>
                  <a:schemeClr val="tx1"/>
                </a:solidFill>
                <a:latin typeface="+mn-lt"/>
                <a:ea typeface="+mn-ea"/>
                <a:cs typeface="+mn-cs"/>
              </a:rPr>
              <a:t>Apriori</a:t>
            </a:r>
            <a:r>
              <a:rPr lang="en-US" sz="1200" b="0" i="0" u="none" strike="noStrike" kern="1200" baseline="0" dirty="0" smtClean="0">
                <a:solidFill>
                  <a:schemeClr val="tx1"/>
                </a:solidFill>
                <a:latin typeface="+mn-lt"/>
                <a:ea typeface="+mn-ea"/>
                <a:cs typeface="+mn-cs"/>
              </a:rPr>
              <a:t> algorithm in [1] on the transaction set of noun/noun phrases produced in the previous step. Each resulting frequent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is a possible feature. In our work, we define an </a:t>
            </a:r>
            <a:r>
              <a:rPr lang="en-US" sz="1200" b="0" i="0" u="none" strike="noStrike" kern="1200" baseline="0" dirty="0" err="1" smtClean="0">
                <a:solidFill>
                  <a:schemeClr val="tx1"/>
                </a:solidFill>
                <a:latin typeface="+mn-lt"/>
                <a:ea typeface="+mn-ea"/>
                <a:cs typeface="+mn-cs"/>
              </a:rPr>
              <a:t>itemset</a:t>
            </a:r>
            <a:r>
              <a:rPr lang="en-US" sz="1200" b="0" i="0" u="none" strike="noStrike" kern="1200" baseline="0" dirty="0" smtClean="0">
                <a:solidFill>
                  <a:schemeClr val="tx1"/>
                </a:solidFill>
                <a:latin typeface="+mn-lt"/>
                <a:ea typeface="+mn-ea"/>
                <a:cs typeface="+mn-cs"/>
              </a:rPr>
              <a:t> as frequent if it appears in more than 1% (minimum support) of the review sentences</a:t>
            </a:r>
            <a:endParaRPr lang="en-US" baseline="0" dirty="0" smtClean="0"/>
          </a:p>
          <a:p>
            <a:endParaRPr lang="en-US" baseline="0" dirty="0" smtClean="0"/>
          </a:p>
          <a:p>
            <a:r>
              <a:rPr lang="en-US" baseline="0" dirty="0" smtClean="0"/>
              <a:t>Minimum threshold of 1% (think of shopping lists – people who bought milk and eggs also bought flour)</a:t>
            </a:r>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6</a:t>
            </a:fld>
            <a:endParaRPr lang="en-US"/>
          </a:p>
        </p:txBody>
      </p:sp>
    </p:spTree>
    <p:extLst>
      <p:ext uri="{BB962C8B-B14F-4D97-AF65-F5344CB8AC3E}">
        <p14:creationId xmlns:p14="http://schemas.microsoft.com/office/powerpoint/2010/main" val="113144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from previous step is a database of all “frequent</a:t>
            </a:r>
            <a:r>
              <a:rPr lang="en-US" baseline="0" dirty="0" smtClean="0"/>
              <a:t> features”, and the sentences in which they appear.</a:t>
            </a:r>
          </a:p>
          <a:p>
            <a:endParaRPr lang="en-US" dirty="0" smtClean="0"/>
          </a:p>
          <a:p>
            <a:r>
              <a:rPr lang="en-US" dirty="0" smtClean="0"/>
              <a:t>the nearby adjective is recorded as its effective opinion. /* A nearby adjective refers to the adjacent adjective that modifies the noun/noun phrase that is a frequent feature. */</a:t>
            </a:r>
          </a:p>
          <a:p>
            <a:endParaRPr lang="en-US" dirty="0" smtClean="0"/>
          </a:p>
          <a:p>
            <a:r>
              <a:rPr lang="en-US" sz="1200" b="0" i="0" kern="1200" dirty="0" smtClean="0">
                <a:solidFill>
                  <a:schemeClr val="tx1"/>
                </a:solidFill>
                <a:effectLst/>
                <a:latin typeface="+mn-lt"/>
                <a:ea typeface="+mn-ea"/>
                <a:cs typeface="+mn-cs"/>
              </a:rPr>
              <a:t>In metadata a synonym ring or </a:t>
            </a:r>
            <a:r>
              <a:rPr lang="en-US" sz="1200" b="1" i="0" kern="1200" dirty="0" err="1" smtClean="0">
                <a:solidFill>
                  <a:schemeClr val="tx1"/>
                </a:solidFill>
                <a:effectLst/>
                <a:latin typeface="+mn-lt"/>
                <a:ea typeface="+mn-ea"/>
                <a:cs typeface="+mn-cs"/>
              </a:rPr>
              <a:t>synset</a:t>
            </a:r>
            <a:r>
              <a:rPr lang="en-US" sz="1200" b="0" i="0" kern="1200" dirty="0" smtClean="0">
                <a:solidFill>
                  <a:schemeClr val="tx1"/>
                </a:solidFill>
                <a:effectLst/>
                <a:latin typeface="+mn-lt"/>
                <a:ea typeface="+mn-ea"/>
                <a:cs typeface="+mn-cs"/>
              </a:rPr>
              <a:t>, is a group of data elements that are considered semantically equivalent for the purposes of information retrieval.</a:t>
            </a:r>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9</a:t>
            </a:fld>
            <a:endParaRPr lang="en-US"/>
          </a:p>
        </p:txBody>
      </p:sp>
    </p:spTree>
    <p:extLst>
      <p:ext uri="{BB962C8B-B14F-4D97-AF65-F5344CB8AC3E}">
        <p14:creationId xmlns:p14="http://schemas.microsoft.com/office/powerpoint/2010/main" val="2818271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Morphology</a:t>
            </a:r>
            <a:r>
              <a:rPr lang="en-US" baseline="0" dirty="0" smtClean="0"/>
              <a:t> / reduce inflected or derived forms. </a:t>
            </a:r>
          </a:p>
          <a:p>
            <a:r>
              <a:rPr lang="en-US" baseline="0" dirty="0" smtClean="0"/>
              <a:t>Fast has a positive orientations; thus quick also has a positive orientation</a:t>
            </a:r>
          </a:p>
          <a:p>
            <a:endParaRPr lang="en-US" baseline="0" dirty="0" smtClean="0"/>
          </a:p>
          <a:p>
            <a:r>
              <a:rPr lang="en-US" dirty="0" smtClean="0"/>
              <a:t>In WordNet, adjectives are organized into bipolar clusters, as illustrated in Figure 4. The cluster for fast/slow, consists of two half clusters, one for senses of fast and one for senses of slow. Each half cluster is headed by a head </a:t>
            </a:r>
            <a:r>
              <a:rPr lang="en-US" dirty="0" err="1" smtClean="0"/>
              <a:t>synset</a:t>
            </a:r>
            <a:r>
              <a:rPr lang="en-US" dirty="0" smtClean="0"/>
              <a:t>, in this case fast and its antonym slow. Following the head </a:t>
            </a:r>
            <a:r>
              <a:rPr lang="en-US" dirty="0" err="1" smtClean="0"/>
              <a:t>synset</a:t>
            </a:r>
            <a:r>
              <a:rPr lang="en-US" dirty="0" smtClean="0"/>
              <a:t> is the satellite </a:t>
            </a:r>
            <a:r>
              <a:rPr lang="en-US" dirty="0" err="1" smtClean="0"/>
              <a:t>synsets</a:t>
            </a:r>
            <a:r>
              <a:rPr lang="en-US" dirty="0" smtClean="0"/>
              <a:t>, which represent senses that are similar to the sense of the head adjective.</a:t>
            </a:r>
          </a:p>
          <a:p>
            <a:endParaRPr lang="en-US" dirty="0" smtClean="0"/>
          </a:p>
          <a:p>
            <a:r>
              <a:rPr lang="en-US" b="1" dirty="0" smtClean="0"/>
              <a:t>Leverage</a:t>
            </a:r>
            <a:r>
              <a:rPr lang="en-US" b="1" baseline="0" dirty="0" smtClean="0"/>
              <a:t> the linguistic feature that adjectives share the same semantic orientation as their synonyms!</a:t>
            </a:r>
          </a:p>
          <a:p>
            <a:r>
              <a:rPr lang="en-US" b="1" baseline="0" dirty="0" smtClean="0"/>
              <a:t>Built algorithm to determine orientation of all adjectives in list.</a:t>
            </a:r>
          </a:p>
          <a:p>
            <a:endParaRPr lang="en-US" b="1" baseline="0" dirty="0" smtClean="0"/>
          </a:p>
          <a:p>
            <a:r>
              <a:rPr lang="en-US" b="1" baseline="0" dirty="0" smtClean="0"/>
              <a:t>All adjectives NOT in </a:t>
            </a:r>
            <a:r>
              <a:rPr lang="en-US" b="1" baseline="0" dirty="0" err="1" smtClean="0"/>
              <a:t>wordNet</a:t>
            </a:r>
            <a:r>
              <a:rPr lang="en-US" b="1" baseline="0" dirty="0" smtClean="0"/>
              <a:t> were discarded!</a:t>
            </a:r>
            <a:endParaRPr lang="en-US" b="1" dirty="0"/>
          </a:p>
        </p:txBody>
      </p:sp>
      <p:sp>
        <p:nvSpPr>
          <p:cNvPr id="4" name="Slide Number Placeholder 3"/>
          <p:cNvSpPr>
            <a:spLocks noGrp="1"/>
          </p:cNvSpPr>
          <p:nvPr>
            <p:ph type="sldNum" sz="quarter" idx="10"/>
          </p:nvPr>
        </p:nvSpPr>
        <p:spPr/>
        <p:txBody>
          <a:bodyPr/>
          <a:lstStyle/>
          <a:p>
            <a:fld id="{072AC30D-5D32-4C9B-AD1C-5504B1EA3D0A}" type="slidenum">
              <a:rPr lang="en-US" smtClean="0"/>
              <a:t>10</a:t>
            </a:fld>
            <a:endParaRPr lang="en-US"/>
          </a:p>
        </p:txBody>
      </p:sp>
    </p:spTree>
    <p:extLst>
      <p:ext uri="{BB962C8B-B14F-4D97-AF65-F5344CB8AC3E}">
        <p14:creationId xmlns:p14="http://schemas.microsoft.com/office/powerpoint/2010/main" val="81304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dominant orientation of all opinion words found in the sentence</a:t>
            </a:r>
          </a:p>
          <a:p>
            <a:pPr lvl="1"/>
            <a:r>
              <a:rPr lang="en-US" dirty="0" smtClean="0"/>
              <a:t>Majority positive words </a:t>
            </a:r>
            <a:r>
              <a:rPr lang="en-US" dirty="0" smtClean="0">
                <a:sym typeface="Wingdings" panose="05000000000000000000" pitchFamily="2" charset="2"/>
              </a:rPr>
              <a:t> positive orientation</a:t>
            </a:r>
          </a:p>
          <a:p>
            <a:pPr lvl="1"/>
            <a:r>
              <a:rPr lang="en-US" dirty="0" smtClean="0">
                <a:sym typeface="Wingdings" panose="05000000000000000000" pitchFamily="2" charset="2"/>
              </a:rPr>
              <a:t>Majority negative words  negative orientation</a:t>
            </a:r>
          </a:p>
          <a:p>
            <a:pPr lvl="1"/>
            <a:r>
              <a:rPr lang="en-US" dirty="0" smtClean="0">
                <a:sym typeface="Wingdings" panose="05000000000000000000" pitchFamily="2" charset="2"/>
              </a:rPr>
              <a:t>If equal use the orientation of the closest opinion word to the feature (</a:t>
            </a:r>
            <a:r>
              <a:rPr lang="en-US" i="1" dirty="0" smtClean="0">
                <a:sym typeface="Wingdings" panose="05000000000000000000" pitchFamily="2" charset="2"/>
              </a:rPr>
              <a:t>effective orientation</a:t>
            </a:r>
            <a:r>
              <a:rPr lang="en-US" dirty="0" smtClean="0">
                <a:sym typeface="Wingdings" panose="05000000000000000000" pitchFamily="2" charset="2"/>
              </a:rPr>
              <a:t>)</a:t>
            </a:r>
          </a:p>
          <a:p>
            <a:pPr lvl="2"/>
            <a:r>
              <a:rPr lang="en-US" dirty="0" smtClean="0">
                <a:sym typeface="Wingdings" panose="05000000000000000000" pitchFamily="2" charset="2"/>
              </a:rPr>
              <a:t>In some cases, the previous sentence’s orientation was taken (heuristic)</a:t>
            </a:r>
          </a:p>
          <a:p>
            <a:endParaRPr lang="en-US" dirty="0" smtClean="0"/>
          </a:p>
          <a:p>
            <a:r>
              <a:rPr lang="en-US" dirty="0" smtClean="0"/>
              <a:t>By closely we mean that the word distance between a negation word and the opinion word should not exceed a threshold (in our experiment, we set it to 5). This simple method deals with the sentences like “the camera is not easy to use”, and “it would be nicer not to see little zoom sign on the side”. This method is quite effective in most cases.</a:t>
            </a:r>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12</a:t>
            </a:fld>
            <a:endParaRPr lang="en-US"/>
          </a:p>
        </p:txBody>
      </p:sp>
    </p:spTree>
    <p:extLst>
      <p:ext uri="{BB962C8B-B14F-4D97-AF65-F5344CB8AC3E}">
        <p14:creationId xmlns:p14="http://schemas.microsoft.com/office/powerpoint/2010/main" val="248602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AC30D-5D32-4C9B-AD1C-5504B1EA3D0A}" type="slidenum">
              <a:rPr lang="en-US" smtClean="0"/>
              <a:t>13</a:t>
            </a:fld>
            <a:endParaRPr lang="en-US"/>
          </a:p>
        </p:txBody>
      </p:sp>
    </p:spTree>
    <p:extLst>
      <p:ext uri="{BB962C8B-B14F-4D97-AF65-F5344CB8AC3E}">
        <p14:creationId xmlns:p14="http://schemas.microsoft.com/office/powerpoint/2010/main" val="387730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AF5904-9F8E-450C-BF1F-76C0D0AB205B}"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319999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5904-9F8E-450C-BF1F-76C0D0AB205B}"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160596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5904-9F8E-450C-BF1F-76C0D0AB205B}"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77670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F5904-9F8E-450C-BF1F-76C0D0AB205B}"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203405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AF5904-9F8E-450C-BF1F-76C0D0AB205B}"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234400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AF5904-9F8E-450C-BF1F-76C0D0AB205B}" type="datetimeFigureOut">
              <a:rPr lang="en-US" smtClean="0"/>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224121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F5904-9F8E-450C-BF1F-76C0D0AB205B}" type="datetimeFigureOut">
              <a:rPr lang="en-US" smtClean="0"/>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45546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AF5904-9F8E-450C-BF1F-76C0D0AB205B}" type="datetimeFigureOut">
              <a:rPr lang="en-US" smtClean="0"/>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128760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5904-9F8E-450C-BF1F-76C0D0AB205B}" type="datetimeFigureOut">
              <a:rPr lang="en-US" smtClean="0"/>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121205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F5904-9F8E-450C-BF1F-76C0D0AB205B}" type="datetimeFigureOut">
              <a:rPr lang="en-US" smtClean="0"/>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119470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F5904-9F8E-450C-BF1F-76C0D0AB205B}" type="datetimeFigureOut">
              <a:rPr lang="en-US" smtClean="0"/>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050FE0-FBE1-4B61-B770-0D70E94B9AD2}" type="slidenum">
              <a:rPr lang="en-US" smtClean="0"/>
              <a:t>‹#›</a:t>
            </a:fld>
            <a:endParaRPr lang="en-US"/>
          </a:p>
        </p:txBody>
      </p:sp>
    </p:spTree>
    <p:extLst>
      <p:ext uri="{BB962C8B-B14F-4D97-AF65-F5344CB8AC3E}">
        <p14:creationId xmlns:p14="http://schemas.microsoft.com/office/powerpoint/2010/main" val="336988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F5904-9F8E-450C-BF1F-76C0D0AB205B}" type="datetimeFigureOut">
              <a:rPr lang="en-US" smtClean="0"/>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050FE0-FBE1-4B61-B770-0D70E94B9AD2}" type="slidenum">
              <a:rPr lang="en-US" smtClean="0"/>
              <a:t>‹#›</a:t>
            </a:fld>
            <a:endParaRPr lang="en-US"/>
          </a:p>
        </p:txBody>
      </p:sp>
    </p:spTree>
    <p:extLst>
      <p:ext uri="{BB962C8B-B14F-4D97-AF65-F5344CB8AC3E}">
        <p14:creationId xmlns:p14="http://schemas.microsoft.com/office/powerpoint/2010/main" val="665886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l.acm.org/citation.cfm?id=10140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infogistics.com/textanalysi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Mining and summarizing customer reviews</a:t>
            </a:r>
            <a:endParaRPr lang="en-US" dirty="0"/>
          </a:p>
        </p:txBody>
      </p:sp>
      <p:sp>
        <p:nvSpPr>
          <p:cNvPr id="3" name="Subtitle 2"/>
          <p:cNvSpPr>
            <a:spLocks noGrp="1"/>
          </p:cNvSpPr>
          <p:nvPr>
            <p:ph type="subTitle" idx="1"/>
          </p:nvPr>
        </p:nvSpPr>
        <p:spPr/>
        <p:txBody>
          <a:bodyPr>
            <a:normAutofit fontScale="85000" lnSpcReduction="20000"/>
          </a:bodyPr>
          <a:lstStyle/>
          <a:p>
            <a:r>
              <a:rPr lang="en-US" dirty="0" err="1" smtClean="0"/>
              <a:t>Minqing</a:t>
            </a:r>
            <a:r>
              <a:rPr lang="en-US" dirty="0" smtClean="0"/>
              <a:t> Hu &amp; Bing Liu</a:t>
            </a:r>
          </a:p>
          <a:p>
            <a:endParaRPr lang="en-US" dirty="0"/>
          </a:p>
          <a:p>
            <a:r>
              <a:rPr lang="en-US" dirty="0" smtClean="0"/>
              <a:t>Amish Gala – Nov </a:t>
            </a:r>
            <a:r>
              <a:rPr lang="en-US" dirty="0" smtClean="0"/>
              <a:t>2014</a:t>
            </a:r>
          </a:p>
          <a:p>
            <a:r>
              <a:rPr lang="en-US" dirty="0" smtClean="0"/>
              <a:t>COMP 6751 – Dr. Sabine </a:t>
            </a:r>
            <a:r>
              <a:rPr lang="en-US" dirty="0" err="1" smtClean="0"/>
              <a:t>Bergler</a:t>
            </a:r>
            <a:endParaRPr lang="en-US" dirty="0"/>
          </a:p>
        </p:txBody>
      </p:sp>
    </p:spTree>
    <p:extLst>
      <p:ext uri="{BB962C8B-B14F-4D97-AF65-F5344CB8AC3E}">
        <p14:creationId xmlns:p14="http://schemas.microsoft.com/office/powerpoint/2010/main" val="1619463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 (cont’d)</a:t>
            </a:r>
            <a:endParaRPr lang="en-US" dirty="0"/>
          </a:p>
        </p:txBody>
      </p:sp>
      <p:sp>
        <p:nvSpPr>
          <p:cNvPr id="3" name="Content Placeholder 2"/>
          <p:cNvSpPr>
            <a:spLocks noGrp="1"/>
          </p:cNvSpPr>
          <p:nvPr>
            <p:ph idx="1"/>
          </p:nvPr>
        </p:nvSpPr>
        <p:spPr/>
        <p:txBody>
          <a:bodyPr>
            <a:normAutofit/>
          </a:bodyPr>
          <a:lstStyle/>
          <a:p>
            <a:r>
              <a:rPr lang="en-US" sz="2400" dirty="0" smtClean="0"/>
              <a:t>Authors proposed a simple approach for orientation prediction:</a:t>
            </a:r>
          </a:p>
          <a:p>
            <a:pPr lvl="1"/>
            <a:r>
              <a:rPr lang="en-US" sz="2000" dirty="0" smtClean="0"/>
              <a:t>Manually identified 30 very common </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seed</a:t>
            </a:r>
            <a:r>
              <a:rPr lang="en-US" sz="2000" dirty="0" smtClean="0"/>
              <a:t> adjectives</a:t>
            </a:r>
          </a:p>
          <a:p>
            <a:pPr lvl="1"/>
            <a:r>
              <a:rPr lang="en-US" sz="2000" dirty="0" smtClean="0"/>
              <a:t>Determined orientation by </a:t>
            </a: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finding the closest sibling in WordNet</a:t>
            </a: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347" y="3276600"/>
            <a:ext cx="5615853" cy="2986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153256" y="3563287"/>
            <a:ext cx="1828800" cy="1219200"/>
          </a:xfrm>
          <a:prstGeom prst="wedgeRoundRectCallout">
            <a:avLst>
              <a:gd name="adj1" fmla="val 58227"/>
              <a:gd name="adj2" fmla="val 10632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smtClean="0"/>
              <a:t>The battery charges quickly!</a:t>
            </a:r>
            <a:endParaRPr lang="en-US" sz="2400" b="1" i="1" dirty="0"/>
          </a:p>
        </p:txBody>
      </p:sp>
      <p:sp>
        <p:nvSpPr>
          <p:cNvPr id="4" name="Left-Right Arrow 3"/>
          <p:cNvSpPr/>
          <p:nvPr/>
        </p:nvSpPr>
        <p:spPr>
          <a:xfrm rot="19372143">
            <a:off x="2681342" y="5065824"/>
            <a:ext cx="723900" cy="290649"/>
          </a:xfrm>
          <a:prstGeom prst="leftRightArrow">
            <a:avLst>
              <a:gd name="adj1" fmla="val 2944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29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Infrequent Features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Linguistic treatment (post-processing) </a:t>
            </a:r>
          </a:p>
          <a:p>
            <a:pPr lvl="1"/>
            <a:r>
              <a:rPr lang="en-US" dirty="0" smtClean="0"/>
              <a:t>For each sentence that has one or more opinion words (adjectives), but zero “frequent” features</a:t>
            </a:r>
          </a:p>
          <a:p>
            <a:pPr lvl="2"/>
            <a:r>
              <a:rPr lang="en-US" dirty="0" smtClean="0"/>
              <a:t>Search for the closest N or NP, and store it in the “infrequent features” set.</a:t>
            </a:r>
            <a:br>
              <a:rPr lang="en-US" dirty="0" smtClean="0"/>
            </a:br>
            <a:endParaRPr lang="en-US" dirty="0" smtClean="0"/>
          </a:p>
          <a:p>
            <a:pPr marL="0" indent="0" algn="ctr">
              <a:buNone/>
            </a:pPr>
            <a:r>
              <a:rPr lang="en-US" i="1" dirty="0" smtClean="0"/>
              <a:t>“The </a:t>
            </a:r>
            <a:r>
              <a:rPr lang="en-US" b="1" i="1" dirty="0" smtClean="0"/>
              <a:t>spare battery holder</a:t>
            </a:r>
            <a:r>
              <a:rPr lang="en-US" i="1" dirty="0" smtClean="0"/>
              <a:t> was a </a:t>
            </a:r>
            <a:r>
              <a:rPr lang="en-US" i="1" u="sng" dirty="0" smtClean="0"/>
              <a:t>nice</a:t>
            </a:r>
            <a:r>
              <a:rPr lang="en-US" i="1" dirty="0" smtClean="0"/>
              <a:t> surprise”</a:t>
            </a:r>
          </a:p>
          <a:p>
            <a:endParaRPr lang="en-US" dirty="0"/>
          </a:p>
          <a:p>
            <a:r>
              <a:rPr lang="en-US" dirty="0" smtClean="0"/>
              <a:t>This was sometimes problematic due to the nature of online reviews (often reviewers told unrelated stories)</a:t>
            </a:r>
          </a:p>
          <a:p>
            <a:pPr lvl="1"/>
            <a:r>
              <a:rPr lang="en-US" dirty="0" smtClean="0"/>
              <a:t>Overall these accounted for around 15-20%</a:t>
            </a:r>
            <a:endParaRPr lang="en-US" dirty="0"/>
          </a:p>
        </p:txBody>
      </p:sp>
      <p:sp>
        <p:nvSpPr>
          <p:cNvPr id="4" name="Curved Up Arrow 3"/>
          <p:cNvSpPr/>
          <p:nvPr/>
        </p:nvSpPr>
        <p:spPr>
          <a:xfrm flipH="1">
            <a:off x="3352800" y="4038600"/>
            <a:ext cx="2743200" cy="457200"/>
          </a:xfrm>
          <a:prstGeom prst="curvedUpArrow">
            <a:avLst>
              <a:gd name="adj1" fmla="val 25000"/>
              <a:gd name="adj2" fmla="val 94471"/>
              <a:gd name="adj3" fmla="val 426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089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Sentence Orientation (cont’d) </a:t>
            </a:r>
            <a:endParaRPr lang="en-US" dirty="0"/>
          </a:p>
        </p:txBody>
      </p:sp>
      <p:sp>
        <p:nvSpPr>
          <p:cNvPr id="11" name="Content Placeholder 10"/>
          <p:cNvSpPr>
            <a:spLocks noGrp="1"/>
          </p:cNvSpPr>
          <p:nvPr>
            <p:ph sz="half" idx="2"/>
          </p:nvPr>
        </p:nvSpPr>
        <p:spPr>
          <a:xfrm>
            <a:off x="4648200" y="1600200"/>
            <a:ext cx="4191000" cy="5003121"/>
          </a:xfrm>
        </p:spPr>
        <p:txBody>
          <a:bodyPr>
            <a:normAutofit/>
          </a:bodyPr>
          <a:lstStyle/>
          <a:p>
            <a:r>
              <a:rPr lang="en-US" sz="2400" dirty="0" smtClean="0"/>
              <a:t>For each sentence, calculate the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overall orientation</a:t>
            </a:r>
            <a:endParaRPr lang="en-US" sz="2400" dirty="0" smtClean="0"/>
          </a:p>
          <a:p>
            <a:pPr lvl="1"/>
            <a:r>
              <a:rPr lang="en-US" sz="2000" dirty="0" smtClean="0"/>
              <a:t>If overall is positive, set positive</a:t>
            </a:r>
          </a:p>
          <a:p>
            <a:pPr lvl="1"/>
            <a:r>
              <a:rPr lang="en-US" sz="2000" dirty="0" smtClean="0"/>
              <a:t>If overall is negative, set negative</a:t>
            </a:r>
          </a:p>
          <a:p>
            <a:r>
              <a:rPr lang="en-US" sz="2400" dirty="0" smtClean="0"/>
              <a:t>Otherwise, calculate the </a:t>
            </a:r>
            <a:r>
              <a:rPr lang="en-US" sz="2400" b="1" dirty="0" smtClean="0"/>
              <a:t>effective feature orientation </a:t>
            </a:r>
            <a:r>
              <a:rPr lang="en-US" sz="2400" dirty="0" smtClean="0"/>
              <a:t>within the sentence</a:t>
            </a:r>
          </a:p>
          <a:p>
            <a:pPr lvl="1"/>
            <a:r>
              <a:rPr lang="en-US" sz="2000" dirty="0" smtClean="0"/>
              <a:t>If this again is 0, use previous</a:t>
            </a:r>
          </a:p>
          <a:p>
            <a:r>
              <a:rPr lang="en-US" sz="2400" dirty="0" smtClean="0"/>
              <a:t>Handling </a:t>
            </a:r>
            <a:r>
              <a:rPr lang="en-US" sz="2400" dirty="0"/>
              <a:t>of negation words  appearing </a:t>
            </a:r>
            <a:r>
              <a:rPr lang="en-US" sz="2400" i="1" u="sng" dirty="0"/>
              <a:t>closely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3962400" cy="53079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1981200"/>
            <a:ext cx="3048000" cy="6858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2667000"/>
            <a:ext cx="3048000" cy="381000"/>
          </a:xfrm>
          <a:prstGeom prst="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3048000"/>
            <a:ext cx="3048000" cy="1295400"/>
          </a:xfrm>
          <a:prstGeom prst="rect">
            <a:avLst/>
          </a:prstGeom>
          <a:solidFill>
            <a:schemeClr val="bg1">
              <a:lumMod val="85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4343400"/>
            <a:ext cx="3048000" cy="304800"/>
          </a:xfrm>
          <a:prstGeom prst="rect">
            <a:avLst/>
          </a:prstGeom>
          <a:solidFill>
            <a:schemeClr val="accent3">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5257800"/>
            <a:ext cx="3048000" cy="1219200"/>
          </a:xfrm>
          <a:prstGeom prst="rect">
            <a:avLst/>
          </a:prstGeom>
          <a:solidFill>
            <a:schemeClr val="accent6">
              <a:lumMod val="40000"/>
              <a:lumOff val="6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84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fade">
                                      <p:cBhvr>
                                        <p:cTn id="18" dur="500"/>
                                        <p:tgtEl>
                                          <p:spTgt spid="11">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fade">
                                      <p:cBhvr>
                                        <p:cTn id="29" dur="500"/>
                                        <p:tgtEl>
                                          <p:spTgt spid="1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fade">
                                      <p:cBhvr>
                                        <p:cTn id="37" dur="500"/>
                                        <p:tgtEl>
                                          <p:spTgt spid="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animEffect transition="in" filter="fade">
                                      <p:cBhvr>
                                        <p:cTn id="45"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 3: Summary </a:t>
            </a:r>
            <a:r>
              <a:rPr lang="en-US" dirty="0" smtClean="0"/>
              <a:t>Generation</a:t>
            </a:r>
            <a:endParaRPr lang="en-US" dirty="0"/>
          </a:p>
        </p:txBody>
      </p:sp>
      <p:sp>
        <p:nvSpPr>
          <p:cNvPr id="3" name="Content Placeholder 2"/>
          <p:cNvSpPr>
            <a:spLocks noGrp="1"/>
          </p:cNvSpPr>
          <p:nvPr>
            <p:ph idx="1"/>
          </p:nvPr>
        </p:nvSpPr>
        <p:spPr/>
        <p:txBody>
          <a:bodyPr/>
          <a:lstStyle/>
          <a:p>
            <a:r>
              <a:rPr lang="en-US" dirty="0" smtClean="0"/>
              <a:t>Once orientations are determined for each sentence, </a:t>
            </a:r>
            <a:r>
              <a:rPr lang="en-US" b="1" dirty="0" smtClean="0"/>
              <a:t>summary generation </a:t>
            </a:r>
            <a:r>
              <a:rPr lang="en-US" dirty="0" smtClean="0"/>
              <a:t>prepared:</a:t>
            </a:r>
          </a:p>
          <a:p>
            <a:pPr lvl="1"/>
            <a:r>
              <a:rPr lang="en-US" dirty="0" smtClean="0"/>
              <a:t>For each discovered feature, </a:t>
            </a:r>
            <a:r>
              <a:rPr lang="en-US" i="1" dirty="0" smtClean="0"/>
              <a:t>count and provide opinion sentences for both positive and negative orientation</a:t>
            </a:r>
          </a:p>
          <a:p>
            <a:pPr lvl="1"/>
            <a:r>
              <a:rPr lang="en-US" dirty="0" smtClean="0"/>
              <a:t>Rank features according to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frequency</a:t>
            </a:r>
            <a:endParaRPr lang="en-US" dirty="0"/>
          </a:p>
        </p:txBody>
      </p:sp>
    </p:spTree>
    <p:extLst>
      <p:ext uri="{BB962C8B-B14F-4D97-AF65-F5344CB8AC3E}">
        <p14:creationId xmlns:p14="http://schemas.microsoft.com/office/powerpoint/2010/main" val="33907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599"/>
            <a:ext cx="7595577" cy="4829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057400" y="1656280"/>
            <a:ext cx="838200" cy="230612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95600" y="1656280"/>
            <a:ext cx="1447800" cy="230612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1656280"/>
            <a:ext cx="1357045" cy="230612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00444" y="1656280"/>
            <a:ext cx="1309955" cy="230612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 </a:t>
            </a:r>
            <a:endParaRPr lang="en-US"/>
          </a:p>
        </p:txBody>
      </p:sp>
      <p:sp>
        <p:nvSpPr>
          <p:cNvPr id="9" name="Rectangle 8"/>
          <p:cNvSpPr/>
          <p:nvPr/>
        </p:nvSpPr>
        <p:spPr>
          <a:xfrm>
            <a:off x="7004049" y="1656280"/>
            <a:ext cx="1301751" cy="230612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2400" y="4343400"/>
            <a:ext cx="2667000" cy="1857374"/>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5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 (cont’d)</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752600"/>
            <a:ext cx="7048500" cy="4210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73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Cool Tools!</a:t>
            </a:r>
            <a:endParaRPr lang="en-US" dirty="0"/>
          </a:p>
        </p:txBody>
      </p:sp>
      <p:sp>
        <p:nvSpPr>
          <p:cNvPr id="3" name="Content Placeholder 2"/>
          <p:cNvSpPr>
            <a:spLocks noGrp="1"/>
          </p:cNvSpPr>
          <p:nvPr>
            <p:ph idx="1"/>
          </p:nvPr>
        </p:nvSpPr>
        <p:spPr>
          <a:xfrm>
            <a:off x="457200" y="1600200"/>
            <a:ext cx="8305800" cy="4525963"/>
          </a:xfrm>
        </p:spPr>
        <p:txBody>
          <a:bodyPr>
            <a:normAutofit fontScale="85000" lnSpcReduction="10000"/>
          </a:bodyPr>
          <a:lstStyle/>
          <a:p>
            <a:r>
              <a:rPr lang="en-US" dirty="0" smtClean="0"/>
              <a:t>Interesting Linguistic-y things:</a:t>
            </a:r>
          </a:p>
          <a:p>
            <a:pPr lvl="1"/>
            <a:r>
              <a:rPr lang="en-US" dirty="0" smtClean="0"/>
              <a:t>Authors used </a:t>
            </a:r>
            <a:r>
              <a:rPr lang="en-US" b="1" dirty="0" smtClean="0"/>
              <a:t>synonym</a:t>
            </a:r>
            <a:r>
              <a:rPr lang="en-US" dirty="0" smtClean="0"/>
              <a:t> sets and </a:t>
            </a:r>
            <a:r>
              <a:rPr lang="en-US" b="1" dirty="0" smtClean="0"/>
              <a:t>antonym</a:t>
            </a:r>
            <a:r>
              <a:rPr lang="en-US" dirty="0" smtClean="0"/>
              <a:t> sets interestingly</a:t>
            </a:r>
          </a:p>
          <a:p>
            <a:pPr lvl="1"/>
            <a:r>
              <a:rPr lang="en-US" dirty="0" smtClean="0"/>
              <a:t>Extraction of features similar to what we saw in </a:t>
            </a:r>
            <a:r>
              <a:rPr lang="en-US" dirty="0" err="1" smtClean="0"/>
              <a:t>Santini</a:t>
            </a:r>
            <a:r>
              <a:rPr lang="en-US" dirty="0" smtClean="0"/>
              <a:t> slides involving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aspects</a:t>
            </a:r>
            <a:endParaRPr lang="en-US" dirty="0" smtClean="0"/>
          </a:p>
          <a:p>
            <a:pPr lvl="2"/>
            <a:r>
              <a:rPr lang="en-US" dirty="0" smtClean="0"/>
              <a:t>Extract feature scaffolding to then hang semantics off of (in this case, orientation)</a:t>
            </a:r>
          </a:p>
          <a:p>
            <a:pPr lvl="1"/>
            <a:r>
              <a:rPr lang="en-US" dirty="0" smtClean="0"/>
              <a:t>Authors </a:t>
            </a:r>
            <a:r>
              <a:rPr lang="en-US" b="1" dirty="0" smtClean="0"/>
              <a:t>optimized</a:t>
            </a:r>
            <a:r>
              <a:rPr lang="en-US" dirty="0" smtClean="0"/>
              <a:t> association mining by pruning which correlates well with NL (context aware?)</a:t>
            </a:r>
          </a:p>
          <a:p>
            <a:pPr lvl="1"/>
            <a:r>
              <a:rPr lang="en-US" dirty="0" smtClean="0"/>
              <a:t>Calculation of orientation, considered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proximity of opinion words</a:t>
            </a:r>
            <a:r>
              <a:rPr lang="en-US" dirty="0" smtClean="0"/>
              <a:t> to feature words which also interesting</a:t>
            </a:r>
          </a:p>
          <a:p>
            <a:r>
              <a:rPr lang="en-US" dirty="0" smtClean="0"/>
              <a:t>Pipeline approach – can modify modules and see impact</a:t>
            </a:r>
          </a:p>
          <a:p>
            <a:pPr lvl="1"/>
            <a:endParaRPr lang="en-US" dirty="0" smtClean="0"/>
          </a:p>
          <a:p>
            <a:endParaRPr lang="en-US" dirty="0"/>
          </a:p>
        </p:txBody>
      </p:sp>
    </p:spTree>
    <p:extLst>
      <p:ext uri="{BB962C8B-B14F-4D97-AF65-F5344CB8AC3E}">
        <p14:creationId xmlns:p14="http://schemas.microsoft.com/office/powerpoint/2010/main" val="102742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Areas of Improvement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Threats to validity</a:t>
            </a:r>
            <a:endParaRPr lang="en-US" dirty="0"/>
          </a:p>
          <a:p>
            <a:pPr lvl="1"/>
            <a:r>
              <a:rPr lang="en-US" dirty="0" smtClean="0"/>
              <a:t>Analysis only done on a small set of products (100 reviews each)</a:t>
            </a:r>
          </a:p>
          <a:p>
            <a:pPr lvl="1"/>
            <a:r>
              <a:rPr lang="en-US" dirty="0" smtClean="0"/>
              <a:t>Authors </a:t>
            </a:r>
            <a:r>
              <a:rPr lang="en-US" dirty="0"/>
              <a:t>did not consider pronoun / anaphora resolution</a:t>
            </a:r>
          </a:p>
          <a:p>
            <a:pPr lvl="1"/>
            <a:r>
              <a:rPr lang="en-US" dirty="0"/>
              <a:t>Authors limited to identifying NPs and ADJP; what about VPs? </a:t>
            </a:r>
            <a:endParaRPr lang="en-US" dirty="0" smtClean="0"/>
          </a:p>
          <a:p>
            <a:pPr lvl="2"/>
            <a:r>
              <a:rPr lang="en-US" dirty="0" smtClean="0"/>
              <a:t>Often </a:t>
            </a:r>
            <a:r>
              <a:rPr lang="en-US" dirty="0"/>
              <a:t>the presence of AUX verbs can lead to speculative phrases (“some users </a:t>
            </a:r>
            <a:r>
              <a:rPr lang="en-US" b="1" dirty="0"/>
              <a:t>may </a:t>
            </a:r>
            <a:r>
              <a:rPr lang="en-US" dirty="0"/>
              <a:t>enjoy a larger screen”) and thus not opinion</a:t>
            </a:r>
          </a:p>
          <a:p>
            <a:pPr lvl="1"/>
            <a:r>
              <a:rPr lang="en-US" dirty="0" smtClean="0"/>
              <a:t>Reviews </a:t>
            </a:r>
            <a:r>
              <a:rPr lang="en-US" dirty="0"/>
              <a:t>of electronics are usually done by a certain </a:t>
            </a:r>
            <a:r>
              <a:rPr lang="en-US" dirty="0" smtClean="0"/>
              <a:t>demographic (cannot generalize)</a:t>
            </a:r>
          </a:p>
          <a:p>
            <a:pPr lvl="2"/>
            <a:r>
              <a:rPr lang="en-US" dirty="0" smtClean="0"/>
              <a:t>Are the proposed techniques extendable to, </a:t>
            </a:r>
            <a:r>
              <a:rPr lang="en-US" dirty="0"/>
              <a:t>for example literary </a:t>
            </a:r>
            <a:r>
              <a:rPr lang="en-US" dirty="0" smtClean="0"/>
              <a:t>reviews, hotel reviews etc.</a:t>
            </a:r>
          </a:p>
          <a:p>
            <a:r>
              <a:rPr lang="en-US" dirty="0" smtClean="0"/>
              <a:t>Since parser only did POS tagging (removed stop words etc.), approach doesn’t satisfy “selectivity” aspect</a:t>
            </a:r>
          </a:p>
          <a:p>
            <a:pPr lvl="1"/>
            <a:r>
              <a:rPr lang="en-US" dirty="0" smtClean="0"/>
              <a:t>Using a grammar may be a way to improve and filter out problematic sentences (often offer little to potential readers)</a:t>
            </a:r>
            <a:endParaRPr lang="en-US" dirty="0"/>
          </a:p>
        </p:txBody>
      </p:sp>
    </p:spTree>
    <p:extLst>
      <p:ext uri="{BB962C8B-B14F-4D97-AF65-F5344CB8AC3E}">
        <p14:creationId xmlns:p14="http://schemas.microsoft.com/office/powerpoint/2010/main" val="418629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Authors proposed a simple and effective way of mining a set of electronic product reviews</a:t>
            </a:r>
          </a:p>
          <a:p>
            <a:r>
              <a:rPr lang="en-US" dirty="0" smtClean="0"/>
              <a:t>They were able to show that “features” were able to be detected from the N/NPs with a respectable precision / recall</a:t>
            </a:r>
          </a:p>
          <a:p>
            <a:r>
              <a:rPr lang="en-US" dirty="0" smtClean="0"/>
              <a:t>Furthermore, the approach predicted the semantic orientation of opinion sentences with high precision (~84%)</a:t>
            </a:r>
          </a:p>
          <a:p>
            <a:r>
              <a:rPr lang="en-US" dirty="0" smtClean="0"/>
              <a:t>Easy to read / understand / implement – recommended!</a:t>
            </a:r>
            <a:endParaRPr lang="en-US" dirty="0"/>
          </a:p>
        </p:txBody>
      </p:sp>
    </p:spTree>
    <p:extLst>
      <p:ext uri="{BB962C8B-B14F-4D97-AF65-F5344CB8AC3E}">
        <p14:creationId xmlns:p14="http://schemas.microsoft.com/office/powerpoint/2010/main" val="273534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r>
              <a:rPr lang="en-US" sz="2000" dirty="0" err="1"/>
              <a:t>Minqing</a:t>
            </a:r>
            <a:r>
              <a:rPr lang="en-US" sz="2000" dirty="0"/>
              <a:t> Hu and Bing Liu. 2004. Mining and summarizing customer reviews. In </a:t>
            </a:r>
            <a:r>
              <a:rPr lang="en-US" sz="2000" i="1" dirty="0"/>
              <a:t>Proceedings of the tenth ACM SIGKDD international conference on Knowledge discovery and data mining</a:t>
            </a:r>
            <a:r>
              <a:rPr lang="en-US" sz="2000" dirty="0"/>
              <a:t> (KDD '04). ACM, New York, NY, USA, 168-177. </a:t>
            </a:r>
            <a:r>
              <a:rPr lang="en-US" sz="2000" dirty="0" smtClean="0"/>
              <a:t>DOI=10.1145/1014052.1014073</a:t>
            </a:r>
          </a:p>
          <a:p>
            <a:endParaRPr lang="en-US" sz="2000" dirty="0"/>
          </a:p>
          <a:p>
            <a:r>
              <a:rPr lang="en-US" sz="2000" dirty="0"/>
              <a:t>Link: </a:t>
            </a:r>
            <a:r>
              <a:rPr lang="en-US" sz="2000" dirty="0">
                <a:hlinkClick r:id="rId2"/>
              </a:rPr>
              <a:t>http://</a:t>
            </a:r>
            <a:r>
              <a:rPr lang="en-US" sz="2000" dirty="0" smtClean="0">
                <a:hlinkClick r:id="rId2"/>
              </a:rPr>
              <a:t>dl.acm.org/citation.cfm?id=1014073</a:t>
            </a:r>
            <a:r>
              <a:rPr lang="en-US" sz="2000" dirty="0" smtClean="0"/>
              <a:t> </a:t>
            </a:r>
            <a:endParaRPr lang="en-US" sz="2000" dirty="0"/>
          </a:p>
        </p:txBody>
      </p:sp>
    </p:spTree>
    <p:extLst>
      <p:ext uri="{BB962C8B-B14F-4D97-AF65-F5344CB8AC3E}">
        <p14:creationId xmlns:p14="http://schemas.microsoft.com/office/powerpoint/2010/main" val="535502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Product Reviews: Unstructured Data</a:t>
            </a:r>
            <a:endParaRPr lang="en-US" dirty="0"/>
          </a:p>
        </p:txBody>
      </p:sp>
      <p:sp>
        <p:nvSpPr>
          <p:cNvPr id="3" name="Content Placeholder 2"/>
          <p:cNvSpPr>
            <a:spLocks noGrp="1"/>
          </p:cNvSpPr>
          <p:nvPr>
            <p:ph idx="1"/>
          </p:nvPr>
        </p:nvSpPr>
        <p:spPr/>
        <p:txBody>
          <a:bodyPr/>
          <a:lstStyle/>
          <a:p>
            <a:r>
              <a:rPr lang="en-US" dirty="0"/>
              <a:t>O</a:t>
            </a:r>
            <a:r>
              <a:rPr lang="en-US" dirty="0" smtClean="0"/>
              <a:t>nline retailers often request customer feedback; massive amount of data collected</a:t>
            </a:r>
          </a:p>
          <a:p>
            <a:endParaRPr lang="en-US" dirty="0" smtClean="0"/>
          </a:p>
          <a:p>
            <a:endParaRPr lang="en-US" dirty="0"/>
          </a:p>
          <a:p>
            <a:endParaRPr lang="en-US" dirty="0" smtClean="0"/>
          </a:p>
          <a:p>
            <a:endParaRPr lang="en-US" dirty="0"/>
          </a:p>
          <a:p>
            <a:r>
              <a:rPr lang="en-US" dirty="0" smtClean="0"/>
              <a:t>How best to leverage existing NL tools to mine and summarize this data?</a:t>
            </a:r>
            <a:endParaRPr lang="en-US" dirty="0"/>
          </a:p>
          <a:p>
            <a:endParaRPr lang="en-US" dirty="0" smtClean="0"/>
          </a:p>
        </p:txBody>
      </p:sp>
      <p:grpSp>
        <p:nvGrpSpPr>
          <p:cNvPr id="5" name="Group 4"/>
          <p:cNvGrpSpPr/>
          <p:nvPr/>
        </p:nvGrpSpPr>
        <p:grpSpPr>
          <a:xfrm>
            <a:off x="914400" y="2693339"/>
            <a:ext cx="7739194" cy="1954861"/>
            <a:chOff x="914400" y="2693339"/>
            <a:chExt cx="7739194" cy="1954861"/>
          </a:xfrm>
        </p:grpSpPr>
        <p:pic>
          <p:nvPicPr>
            <p:cNvPr id="1027" name="Picture 3" descr="C:\Users\Amish\Pictures\main-qimg-ae22a872b866ffb765136a13fe8fe0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00173"/>
              <a:ext cx="19621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mish\Pictures\expedia-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2693339"/>
              <a:ext cx="2563812" cy="91033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ish\Pictures\TripAdvisor-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7111" y="2941673"/>
              <a:ext cx="2416483" cy="413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19200" y="3724870"/>
              <a:ext cx="1295400"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b="1" dirty="0" smtClean="0"/>
                <a:t>137 M Weekly Customers</a:t>
              </a:r>
              <a:endParaRPr lang="en-US" b="1" dirty="0"/>
            </a:p>
          </p:txBody>
        </p:sp>
        <p:sp>
          <p:nvSpPr>
            <p:cNvPr id="9" name="TextBox 8"/>
            <p:cNvSpPr txBox="1"/>
            <p:nvPr/>
          </p:nvSpPr>
          <p:spPr>
            <a:xfrm>
              <a:off x="3808809" y="3724870"/>
              <a:ext cx="1499394" cy="9233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b="1" dirty="0" smtClean="0"/>
                <a:t>60 M Unique Monthly Visitors</a:t>
              </a:r>
              <a:endParaRPr lang="en-US" b="1" dirty="0"/>
            </a:p>
          </p:txBody>
        </p:sp>
        <p:sp>
          <p:nvSpPr>
            <p:cNvPr id="10" name="TextBox 9"/>
            <p:cNvSpPr txBox="1"/>
            <p:nvPr/>
          </p:nvSpPr>
          <p:spPr>
            <a:xfrm>
              <a:off x="6695655" y="3724870"/>
              <a:ext cx="1499394"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dirty="0" smtClean="0"/>
                <a:t>170 M Reviews / Opinions </a:t>
              </a:r>
              <a:endParaRPr lang="en-US" b="1" dirty="0"/>
            </a:p>
          </p:txBody>
        </p:sp>
      </p:grpSp>
    </p:spTree>
    <p:extLst>
      <p:ext uri="{BB962C8B-B14F-4D97-AF65-F5344CB8AC3E}">
        <p14:creationId xmlns:p14="http://schemas.microsoft.com/office/powerpoint/2010/main" val="37457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Facts</a:t>
            </a:r>
            <a:endParaRPr lang="en-US" dirty="0"/>
          </a:p>
        </p:txBody>
      </p:sp>
      <p:sp>
        <p:nvSpPr>
          <p:cNvPr id="3" name="Content Placeholder 2"/>
          <p:cNvSpPr>
            <a:spLocks noGrp="1"/>
          </p:cNvSpPr>
          <p:nvPr>
            <p:ph idx="1"/>
          </p:nvPr>
        </p:nvSpPr>
        <p:spPr>
          <a:xfrm>
            <a:off x="228600" y="1600200"/>
            <a:ext cx="4876800" cy="4724400"/>
          </a:xfrm>
        </p:spPr>
        <p:txBody>
          <a:bodyPr>
            <a:normAutofit fontScale="77500" lnSpcReduction="20000"/>
          </a:bodyPr>
          <a:lstStyle/>
          <a:p>
            <a:r>
              <a:rPr lang="en-US" dirty="0" smtClean="0"/>
              <a:t>Published in 2004 (10 years old)</a:t>
            </a:r>
          </a:p>
          <a:p>
            <a:r>
              <a:rPr lang="en-US" dirty="0" smtClean="0"/>
              <a:t>Investigated the possibility of automating the identification of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features</a:t>
            </a:r>
            <a:r>
              <a:rPr lang="en-US" dirty="0" smtClean="0"/>
              <a:t>” for a given product</a:t>
            </a:r>
          </a:p>
          <a:p>
            <a:r>
              <a:rPr lang="en-US" dirty="0" smtClean="0"/>
              <a:t>Goal was to create a summary for customers/retailers highlighting the</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sentiment (positive or negative)</a:t>
            </a:r>
            <a:r>
              <a:rPr lang="en-US" dirty="0" smtClean="0"/>
              <a:t> for each “feature” </a:t>
            </a:r>
          </a:p>
          <a:p>
            <a:pPr lvl="1"/>
            <a:r>
              <a:rPr lang="en-US" dirty="0" smtClean="0"/>
              <a:t>Example sentences for each feature</a:t>
            </a:r>
          </a:p>
          <a:p>
            <a:r>
              <a:rPr lang="en-US" dirty="0" smtClean="0"/>
              <a:t>Looked at electronics sold online (two digital cameras, a cell phone, an MP3 player, and a DVD player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810000"/>
            <a:ext cx="3681315" cy="259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1371600"/>
            <a:ext cx="3505200" cy="2287921"/>
          </a:xfrm>
          <a:prstGeom prst="rect">
            <a:avLst/>
          </a:prstGeom>
        </p:spPr>
      </p:pic>
    </p:spTree>
    <p:extLst>
      <p:ext uri="{BB962C8B-B14F-4D97-AF65-F5344CB8AC3E}">
        <p14:creationId xmlns:p14="http://schemas.microsoft.com/office/powerpoint/2010/main" val="30822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fade">
                                      <p:cBhvr>
                                        <p:cTn id="3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437" y="1219200"/>
            <a:ext cx="3101163" cy="2133600"/>
          </a:xfrm>
          <a:prstGeom prst="rect">
            <a:avLst/>
          </a:prstGeom>
        </p:spPr>
      </p:pic>
      <p:sp>
        <p:nvSpPr>
          <p:cNvPr id="2" name="Title 1"/>
          <p:cNvSpPr>
            <a:spLocks noGrp="1"/>
          </p:cNvSpPr>
          <p:nvPr>
            <p:ph type="title"/>
          </p:nvPr>
        </p:nvSpPr>
        <p:spPr/>
        <p:txBody>
          <a:bodyPr/>
          <a:lstStyle/>
          <a:p>
            <a:r>
              <a:rPr lang="en-US" dirty="0" smtClean="0"/>
              <a:t>Authors’ Strategy</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Mining</a:t>
            </a:r>
            <a:r>
              <a:rPr lang="en-US" dirty="0" smtClean="0"/>
              <a:t> product reviews</a:t>
            </a:r>
          </a:p>
          <a:p>
            <a:pPr lvl="1"/>
            <a:r>
              <a:rPr lang="en-US" dirty="0" smtClean="0"/>
              <a:t>Used data mining and NLP techniques</a:t>
            </a:r>
          </a:p>
          <a:p>
            <a:r>
              <a:rPr lang="en-US" dirty="0" smtClean="0"/>
              <a:t>Identifying “</a:t>
            </a:r>
            <a:r>
              <a:rPr lang="en-US" i="1" dirty="0" smtClean="0"/>
              <a:t>Opinion</a:t>
            </a:r>
            <a:r>
              <a:rPr lang="en-US" dirty="0" smtClean="0"/>
              <a:t>” Sentences</a:t>
            </a:r>
          </a:p>
          <a:p>
            <a:pPr lvl="1"/>
            <a:r>
              <a:rPr lang="en-US" dirty="0" smtClean="0"/>
              <a:t>Authors targeted sentences which contained both a “</a:t>
            </a:r>
            <a:r>
              <a:rPr lang="en-US" b="1" dirty="0" smtClean="0"/>
              <a:t>feature</a:t>
            </a:r>
            <a:r>
              <a:rPr lang="en-US" dirty="0" smtClean="0"/>
              <a:t>” and an “</a:t>
            </a:r>
            <a:r>
              <a:rPr lang="en-US" b="1" dirty="0" smtClean="0"/>
              <a:t>opinion</a:t>
            </a:r>
            <a:r>
              <a:rPr lang="en-US" dirty="0" smtClean="0"/>
              <a:t>” word</a:t>
            </a:r>
          </a:p>
          <a:p>
            <a:pPr lvl="1"/>
            <a:r>
              <a:rPr lang="en-US" dirty="0" smtClean="0"/>
              <a:t>Identified opinion words, and used WordNet to determine their “semantic orientation” </a:t>
            </a:r>
          </a:p>
          <a:p>
            <a:pPr lvl="1"/>
            <a:r>
              <a:rPr lang="en-US" dirty="0" smtClean="0"/>
              <a:t>Propose a robust-</a:t>
            </a:r>
            <a:r>
              <a:rPr lang="en-US" dirty="0" err="1" smtClean="0"/>
              <a:t>ish</a:t>
            </a:r>
            <a:r>
              <a:rPr lang="en-US" dirty="0" smtClean="0"/>
              <a:t> algorithm</a:t>
            </a:r>
          </a:p>
          <a:p>
            <a:r>
              <a:rPr lang="en-US" i="1" dirty="0" smtClean="0"/>
              <a:t>Summarizing </a:t>
            </a:r>
          </a:p>
          <a:p>
            <a:pPr lvl="1"/>
            <a:r>
              <a:rPr lang="en-US" dirty="0" smtClean="0"/>
              <a:t>Aggregate results (putting it all together)</a:t>
            </a:r>
            <a:endParaRPr lang="en-US" dirty="0"/>
          </a:p>
        </p:txBody>
      </p:sp>
    </p:spTree>
    <p:extLst>
      <p:ext uri="{BB962C8B-B14F-4D97-AF65-F5344CB8AC3E}">
        <p14:creationId xmlns:p14="http://schemas.microsoft.com/office/powerpoint/2010/main" val="326528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Authors’ Strategy (cont’d)</a:t>
            </a:r>
            <a:endParaRPr lang="en-US" dirty="0"/>
          </a:p>
        </p:txBody>
      </p:sp>
      <p:sp>
        <p:nvSpPr>
          <p:cNvPr id="9" name="Content Placeholder 8"/>
          <p:cNvSpPr>
            <a:spLocks noGrp="1"/>
          </p:cNvSpPr>
          <p:nvPr>
            <p:ph sz="half" idx="2"/>
          </p:nvPr>
        </p:nvSpPr>
        <p:spPr/>
        <p:txBody>
          <a:bodyPr>
            <a:normAutofit fontScale="92500" lnSpcReduction="10000"/>
          </a:bodyPr>
          <a:lstStyle/>
          <a:p>
            <a:r>
              <a:rPr lang="en-US" dirty="0" smtClean="0"/>
              <a:t>Retrieve information*</a:t>
            </a:r>
            <a:endParaRPr lang="en-US" i="1" dirty="0" smtClean="0"/>
          </a:p>
          <a:p>
            <a:r>
              <a:rPr lang="en-US" dirty="0" smtClean="0"/>
              <a:t>Part 1</a:t>
            </a:r>
          </a:p>
          <a:p>
            <a:pPr lvl="1"/>
            <a:r>
              <a:rPr lang="en-US" dirty="0" smtClean="0"/>
              <a:t>POS Tagging</a:t>
            </a:r>
          </a:p>
          <a:p>
            <a:pPr lvl="1"/>
            <a:r>
              <a:rPr lang="en-US" dirty="0" smtClean="0"/>
              <a:t>(Frequent) Feature ID</a:t>
            </a:r>
          </a:p>
          <a:p>
            <a:r>
              <a:rPr lang="en-US" dirty="0" smtClean="0"/>
              <a:t>Part 2:</a:t>
            </a:r>
          </a:p>
          <a:p>
            <a:pPr lvl="1"/>
            <a:r>
              <a:rPr lang="en-US" dirty="0" smtClean="0"/>
              <a:t>Opinion Words and Orientation</a:t>
            </a:r>
          </a:p>
          <a:p>
            <a:pPr lvl="1"/>
            <a:r>
              <a:rPr lang="en-US" dirty="0" smtClean="0"/>
              <a:t>(Infrequent) Feature ID</a:t>
            </a:r>
          </a:p>
          <a:p>
            <a:pPr lvl="1"/>
            <a:r>
              <a:rPr lang="en-US" dirty="0" smtClean="0"/>
              <a:t>Sentence Orientation</a:t>
            </a:r>
          </a:p>
          <a:p>
            <a:r>
              <a:rPr lang="en-US" dirty="0" smtClean="0"/>
              <a:t>Part 3:</a:t>
            </a:r>
          </a:p>
          <a:p>
            <a:pPr lvl="1"/>
            <a:r>
              <a:rPr lang="en-US" dirty="0" smtClean="0"/>
              <a:t>Summary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93134"/>
            <a:ext cx="3733800" cy="465526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81000" y="1593134"/>
            <a:ext cx="2133600" cy="1302466"/>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14600" y="1593134"/>
            <a:ext cx="1600200" cy="1607266"/>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2895600"/>
            <a:ext cx="3733800" cy="2514600"/>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5410200"/>
            <a:ext cx="3733800" cy="838200"/>
          </a:xfrm>
          <a:prstGeom prst="rect">
            <a:avLst/>
          </a:prstGeom>
          <a:solidFill>
            <a:srgbClr val="92D05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4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500"/>
                                        <p:tgtEl>
                                          <p:spTgt spid="9">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fade">
                                      <p:cBhvr>
                                        <p:cTn id="38" dur="500"/>
                                        <p:tgtEl>
                                          <p:spTgt spid="9">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xEl>
                                              <p:pRg st="8" end="8"/>
                                            </p:txEl>
                                          </p:spTgt>
                                        </p:tgtEl>
                                        <p:attrNameLst>
                                          <p:attrName>style.visibility</p:attrName>
                                        </p:attrNameLst>
                                      </p:cBhvr>
                                      <p:to>
                                        <p:strVal val="visible"/>
                                      </p:to>
                                    </p:set>
                                    <p:animEffect transition="in" filter="fade">
                                      <p:cBhvr>
                                        <p:cTn id="46" dur="500"/>
                                        <p:tgtEl>
                                          <p:spTgt spid="9">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animEffect transition="in" filter="fade">
                                      <p:cBhvr>
                                        <p:cTn id="49" dur="500"/>
                                        <p:tgtEl>
                                          <p:spTgt spid="9">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Part 1: POS Tagging and Feature Identification</a:t>
            </a:r>
            <a:endParaRPr lang="en-US" dirty="0"/>
          </a:p>
        </p:txBody>
      </p:sp>
      <p:sp>
        <p:nvSpPr>
          <p:cNvPr id="6" name="Content Placeholder 5"/>
          <p:cNvSpPr>
            <a:spLocks noGrp="1"/>
          </p:cNvSpPr>
          <p:nvPr>
            <p:ph idx="1"/>
          </p:nvPr>
        </p:nvSpPr>
        <p:spPr/>
        <p:txBody>
          <a:bodyPr/>
          <a:lstStyle/>
          <a:p>
            <a:r>
              <a:rPr lang="en-US" dirty="0" smtClean="0"/>
              <a:t>Used </a:t>
            </a:r>
            <a:r>
              <a:rPr lang="en-US" b="1" dirty="0" err="1" smtClean="0"/>
              <a:t>NLProcess</a:t>
            </a:r>
            <a:r>
              <a:rPr lang="en-US" dirty="0" smtClean="0"/>
              <a:t> Linguistic Processor (</a:t>
            </a:r>
            <a:r>
              <a:rPr lang="en-US" dirty="0" smtClean="0">
                <a:hlinkClick r:id="rId3"/>
              </a:rPr>
              <a:t>link</a:t>
            </a:r>
            <a:r>
              <a:rPr lang="en-US" dirty="0" smtClean="0"/>
              <a:t>)</a:t>
            </a:r>
          </a:p>
          <a:p>
            <a:pPr lvl="1"/>
            <a:r>
              <a:rPr lang="en-US" dirty="0" smtClean="0"/>
              <a:t>Split into sentences, tagged words (noun, verb..)</a:t>
            </a:r>
          </a:p>
          <a:p>
            <a:pPr lvl="1"/>
            <a:r>
              <a:rPr lang="en-US" dirty="0" smtClean="0"/>
              <a:t>Extracted per-sentence noun and noun-phrases*</a:t>
            </a:r>
          </a:p>
          <a:p>
            <a:r>
              <a:rPr lang="en-US" b="1" dirty="0" smtClean="0"/>
              <a:t>Frequent</a:t>
            </a:r>
            <a:r>
              <a:rPr lang="en-US" dirty="0" smtClean="0"/>
              <a:t> Feature Identification</a:t>
            </a:r>
          </a:p>
          <a:p>
            <a:pPr lvl="1"/>
            <a:r>
              <a:rPr lang="en-US" dirty="0" smtClean="0"/>
              <a:t>Authors focused on explicitly defined features, and stayed away from the anaphoric / implicit </a:t>
            </a:r>
          </a:p>
          <a:p>
            <a:pPr lvl="2"/>
            <a:r>
              <a:rPr lang="en-US" i="1" dirty="0" smtClean="0"/>
              <a:t>“While </a:t>
            </a:r>
            <a:r>
              <a:rPr lang="en-US" i="1" u="sng" dirty="0" smtClean="0"/>
              <a:t>light</a:t>
            </a:r>
            <a:r>
              <a:rPr lang="en-US" i="1" dirty="0" smtClean="0"/>
              <a:t>, </a:t>
            </a:r>
            <a:r>
              <a:rPr lang="en-US" b="1" i="1" dirty="0" smtClean="0"/>
              <a:t>it </a:t>
            </a:r>
            <a:r>
              <a:rPr lang="en-US" i="1" dirty="0" smtClean="0"/>
              <a:t>will not </a:t>
            </a:r>
            <a:r>
              <a:rPr lang="en-US" i="1" u="sng" dirty="0" smtClean="0"/>
              <a:t>easily fit </a:t>
            </a:r>
            <a:r>
              <a:rPr lang="en-US" i="1" dirty="0" smtClean="0"/>
              <a:t>in pockets</a:t>
            </a:r>
            <a:r>
              <a:rPr lang="en-US" dirty="0" smtClean="0"/>
              <a:t>”</a:t>
            </a:r>
          </a:p>
          <a:p>
            <a:pPr lvl="1"/>
            <a:r>
              <a:rPr lang="en-US" dirty="0" smtClean="0"/>
              <a:t>Used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Apriori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Association Mining </a:t>
            </a:r>
            <a:r>
              <a:rPr lang="en-US" dirty="0" smtClean="0"/>
              <a:t>(CBA) to identify frequent features</a:t>
            </a:r>
            <a:endParaRPr lang="en-US" dirty="0"/>
          </a:p>
        </p:txBody>
      </p:sp>
    </p:spTree>
    <p:extLst>
      <p:ext uri="{BB962C8B-B14F-4D97-AF65-F5344CB8AC3E}">
        <p14:creationId xmlns:p14="http://schemas.microsoft.com/office/powerpoint/2010/main" val="206824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 Identification (cont’d)</a:t>
            </a:r>
            <a:endParaRPr lang="en-US" dirty="0"/>
          </a:p>
        </p:txBody>
      </p:sp>
      <p:sp>
        <p:nvSpPr>
          <p:cNvPr id="3" name="Content Placeholder 2"/>
          <p:cNvSpPr>
            <a:spLocks noGrp="1"/>
          </p:cNvSpPr>
          <p:nvPr>
            <p:ph idx="1"/>
          </p:nvPr>
        </p:nvSpPr>
        <p:spPr/>
        <p:txBody>
          <a:bodyPr/>
          <a:lstStyle/>
          <a:p>
            <a:r>
              <a:rPr lang="en-US" dirty="0" smtClean="0"/>
              <a:t>Authors optimized association mining by leveraging syntactic features:	</a:t>
            </a:r>
          </a:p>
          <a:p>
            <a:pPr lvl="1"/>
            <a:r>
              <a:rPr lang="en-US" dirty="0" smtClean="0"/>
              <a:t>Compactness pruning: only retain words phrases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appearing next to each other </a:t>
            </a:r>
            <a:r>
              <a:rPr lang="en-US" dirty="0" smtClean="0"/>
              <a:t>in a specific order which are </a:t>
            </a:r>
            <a:r>
              <a:rPr lang="en-US" b="1" dirty="0" smtClean="0"/>
              <a:t>meaningful</a:t>
            </a:r>
          </a:p>
          <a:p>
            <a:pPr lvl="1"/>
            <a:r>
              <a:rPr lang="en-US" dirty="0" smtClean="0"/>
              <a:t>Redundancy pruning: remove single word features when they are part of a superset in </a:t>
            </a:r>
            <a:r>
              <a:rPr lang="en-US" b="1" dirty="0" smtClean="0"/>
              <a:t>multiple occurrences</a:t>
            </a:r>
            <a:endParaRPr lang="en-US" b="1" dirty="0"/>
          </a:p>
          <a:p>
            <a:pPr lvl="2"/>
            <a:r>
              <a:rPr lang="en-US" dirty="0" smtClean="0"/>
              <a:t>Prune “life”; keep “battery life”</a:t>
            </a:r>
            <a:endParaRPr lang="en-US" dirty="0"/>
          </a:p>
        </p:txBody>
      </p:sp>
    </p:spTree>
    <p:extLst>
      <p:ext uri="{BB962C8B-B14F-4D97-AF65-F5344CB8AC3E}">
        <p14:creationId xmlns:p14="http://schemas.microsoft.com/office/powerpoint/2010/main" val="51957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3587730"/>
            <a:ext cx="2895600" cy="3117870"/>
          </a:xfrm>
          <a:prstGeom prst="rect">
            <a:avLst/>
          </a:prstGeom>
        </p:spPr>
      </p:pic>
      <p:sp>
        <p:nvSpPr>
          <p:cNvPr id="2" name="Title 1"/>
          <p:cNvSpPr>
            <a:spLocks noGrp="1"/>
          </p:cNvSpPr>
          <p:nvPr>
            <p:ph type="title"/>
          </p:nvPr>
        </p:nvSpPr>
        <p:spPr/>
        <p:txBody>
          <a:bodyPr/>
          <a:lstStyle/>
          <a:p>
            <a:r>
              <a:rPr lang="en-US" dirty="0" smtClean="0"/>
              <a:t>Example</a:t>
            </a:r>
            <a:endParaRPr lang="en-US" dirty="0"/>
          </a:p>
        </p:txBody>
      </p:sp>
      <p:sp>
        <p:nvSpPr>
          <p:cNvPr id="4" name="Content Placeholder 3"/>
          <p:cNvSpPr>
            <a:spLocks noGrp="1"/>
          </p:cNvSpPr>
          <p:nvPr>
            <p:ph sz="half" idx="1"/>
          </p:nvPr>
        </p:nvSpPr>
        <p:spPr>
          <a:xfrm>
            <a:off x="457200" y="1447800"/>
            <a:ext cx="4038600" cy="4525963"/>
          </a:xfrm>
        </p:spPr>
        <p:txBody>
          <a:bodyPr/>
          <a:lstStyle/>
          <a:p>
            <a:r>
              <a:rPr lang="en-US" dirty="0" smtClean="0"/>
              <a:t>Input sentences (Nikon Camera review):</a:t>
            </a:r>
          </a:p>
          <a:p>
            <a:pPr lvl="1"/>
            <a:r>
              <a:rPr lang="en-US" dirty="0" smtClean="0"/>
              <a:t>The </a:t>
            </a:r>
            <a:r>
              <a:rPr lang="en-US" b="1" dirty="0" smtClean="0"/>
              <a:t>flash</a:t>
            </a:r>
            <a:r>
              <a:rPr lang="en-US" dirty="0" smtClean="0"/>
              <a:t> is slow to recharge.</a:t>
            </a:r>
          </a:p>
          <a:p>
            <a:pPr lvl="1"/>
            <a:r>
              <a:rPr lang="en-US" dirty="0" smtClean="0"/>
              <a:t>The </a:t>
            </a:r>
            <a:r>
              <a:rPr lang="en-US" b="1" dirty="0" smtClean="0"/>
              <a:t>battery life </a:t>
            </a:r>
            <a:r>
              <a:rPr lang="en-US" dirty="0" smtClean="0"/>
              <a:t>is disappointing</a:t>
            </a:r>
          </a:p>
          <a:p>
            <a:pPr lvl="1"/>
            <a:r>
              <a:rPr lang="en-US" dirty="0" smtClean="0"/>
              <a:t>The </a:t>
            </a:r>
            <a:r>
              <a:rPr lang="en-US" b="1" dirty="0" smtClean="0"/>
              <a:t>zoom lens</a:t>
            </a:r>
            <a:r>
              <a:rPr lang="en-US" dirty="0" smtClean="0"/>
              <a:t> feels sturdy</a:t>
            </a:r>
            <a:endParaRPr lang="en-US" dirty="0"/>
          </a:p>
          <a:p>
            <a:pPr marL="457200" lvl="1" indent="0">
              <a:buNone/>
            </a:pPr>
            <a:r>
              <a:rPr lang="en-US" dirty="0" smtClean="0"/>
              <a:t>                    … and hundreds </a:t>
            </a:r>
            <a:br>
              <a:rPr lang="en-US" dirty="0" smtClean="0"/>
            </a:br>
            <a:r>
              <a:rPr lang="en-US" dirty="0" smtClean="0"/>
              <a:t>                                       more</a:t>
            </a:r>
          </a:p>
        </p:txBody>
      </p:sp>
      <p:sp>
        <p:nvSpPr>
          <p:cNvPr id="5" name="Content Placeholder 4"/>
          <p:cNvSpPr>
            <a:spLocks noGrp="1"/>
          </p:cNvSpPr>
          <p:nvPr>
            <p:ph sz="half" idx="2"/>
          </p:nvPr>
        </p:nvSpPr>
        <p:spPr/>
        <p:txBody>
          <a:bodyPr/>
          <a:lstStyle/>
          <a:p>
            <a:r>
              <a:rPr lang="en-US" dirty="0" smtClean="0"/>
              <a:t>Using CBA, extracted the following features:</a:t>
            </a:r>
          </a:p>
          <a:p>
            <a:pPr lvl="1"/>
            <a:r>
              <a:rPr lang="en-US" dirty="0" smtClean="0"/>
              <a:t>Flash</a:t>
            </a:r>
          </a:p>
          <a:p>
            <a:pPr lvl="1"/>
            <a:r>
              <a:rPr lang="en-US" dirty="0" smtClean="0"/>
              <a:t>Battery Life</a:t>
            </a:r>
          </a:p>
          <a:p>
            <a:pPr lvl="1"/>
            <a:r>
              <a:rPr lang="en-US" dirty="0" smtClean="0"/>
              <a:t>Zoom lens</a:t>
            </a:r>
          </a:p>
          <a:p>
            <a:pPr lvl="1"/>
            <a:endParaRPr lang="en-US" dirty="0" smtClean="0"/>
          </a:p>
          <a:p>
            <a:pPr lvl="1"/>
            <a:endParaRPr lang="en-US" dirty="0" smtClean="0"/>
          </a:p>
        </p:txBody>
      </p:sp>
    </p:spTree>
    <p:extLst>
      <p:ext uri="{BB962C8B-B14F-4D97-AF65-F5344CB8AC3E}">
        <p14:creationId xmlns:p14="http://schemas.microsoft.com/office/powerpoint/2010/main" val="6262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 2: Opinion Words / Orientation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Leveraged previous studies that show subjectivity correlates highly with the presence of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adjectives</a:t>
            </a:r>
            <a:endParaRPr lang="en-US" dirty="0" smtClean="0"/>
          </a:p>
          <a:p>
            <a:pPr lvl="1"/>
            <a:r>
              <a:rPr lang="en-US" dirty="0" smtClean="0"/>
              <a:t>Sentences with both “features” + opinion words</a:t>
            </a:r>
          </a:p>
          <a:p>
            <a:pPr lvl="1"/>
            <a:r>
              <a:rPr lang="en-US" dirty="0" smtClean="0"/>
              <a:t>Chose opinion words “nearby” (good practice)</a:t>
            </a:r>
          </a:p>
          <a:p>
            <a:r>
              <a:rPr lang="en-US" b="1" dirty="0" smtClean="0"/>
              <a:t>Semantic orientation </a:t>
            </a:r>
            <a:r>
              <a:rPr lang="en-US" dirty="0" smtClean="0"/>
              <a:t>similar to what we’ve see using AFINN</a:t>
            </a:r>
          </a:p>
          <a:p>
            <a:pPr lvl="1"/>
            <a:r>
              <a:rPr lang="en-US" dirty="0" smtClean="0"/>
              <a:t>Certain words have positive orientation, others have negative</a:t>
            </a:r>
          </a:p>
          <a:p>
            <a:pPr lvl="1"/>
            <a:r>
              <a:rPr lang="en-US" dirty="0" smtClean="0"/>
              <a:t>Not all words (at the time of the study) had an established orientation; however, word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synsets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dirty="0" smtClean="0"/>
              <a:t>were well described in WordNet</a:t>
            </a:r>
          </a:p>
          <a:p>
            <a:pPr lvl="1"/>
            <a:endParaRPr lang="en-US" dirty="0"/>
          </a:p>
        </p:txBody>
      </p:sp>
    </p:spTree>
    <p:extLst>
      <p:ext uri="{BB962C8B-B14F-4D97-AF65-F5344CB8AC3E}">
        <p14:creationId xmlns:p14="http://schemas.microsoft.com/office/powerpoint/2010/main" val="288699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1878</Words>
  <Application>Microsoft Office PowerPoint</Application>
  <PresentationFormat>On-screen Show (4:3)</PresentationFormat>
  <Paragraphs>193</Paragraphs>
  <Slides>19</Slides>
  <Notes>12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Mining and summarizing customer reviews</vt:lpstr>
      <vt:lpstr>Product Reviews: Unstructured Data</vt:lpstr>
      <vt:lpstr>Paper Facts</vt:lpstr>
      <vt:lpstr>Authors’ Strategy</vt:lpstr>
      <vt:lpstr>Authors’ Strategy (cont’d)</vt:lpstr>
      <vt:lpstr>Part 1: POS Tagging and Feature Identification</vt:lpstr>
      <vt:lpstr>Feature Identification (cont’d)</vt:lpstr>
      <vt:lpstr>Example</vt:lpstr>
      <vt:lpstr>Part 2: Opinion Words / Orientation</vt:lpstr>
      <vt:lpstr>Orientation (cont’d)</vt:lpstr>
      <vt:lpstr>Infrequent Features</vt:lpstr>
      <vt:lpstr>Overall Sentence Orientation (cont’d) </vt:lpstr>
      <vt:lpstr>Part 3: Summary Generation</vt:lpstr>
      <vt:lpstr>Experimental Results</vt:lpstr>
      <vt:lpstr>Experimental Results (cont’d)</vt:lpstr>
      <vt:lpstr>Discussion: Cool Tools!</vt:lpstr>
      <vt:lpstr>Discussion: Areas of Improvement</vt:lpstr>
      <vt:lpstr>Summary</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and summarizing customer reviews</dc:title>
  <dc:creator>Amish Gala</dc:creator>
  <cp:lastModifiedBy>Gala, Amish</cp:lastModifiedBy>
  <cp:revision>97</cp:revision>
  <dcterms:created xsi:type="dcterms:W3CDTF">2014-11-12T01:36:07Z</dcterms:created>
  <dcterms:modified xsi:type="dcterms:W3CDTF">2014-11-14T23:57:10Z</dcterms:modified>
</cp:coreProperties>
</file>