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embeddedFontLst>
    <p:embeddedFont>
      <p:font typeface="Georgia" panose="02040502050405020303" pitchFamily="18" charset="0"/>
      <p:regular r:id="rId27"/>
      <p:bold r:id="rId28"/>
      <p:italic r:id="rId29"/>
      <p:boldItalic r:id="rId30"/>
    </p:embeddedFont>
    <p:embeddedFont>
      <p:font typeface="Play" panose="020B0604020202020204" charset="0"/>
      <p:regular r:id="rId31"/>
      <p:bold r:id="rId32"/>
    </p:embeddedFont>
    <p:embeddedFont>
      <p:font typeface="Roboto Mono" panose="00000009000000000000" pitchFamily="49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ipnLVpqKlQDY0S1IDMbhNO6uvJ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31cae6c891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31cae6c891_0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331cae6c891_0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31cae6c89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31cae6c891_0_1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331cae6c891_0_1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31cae6c891_0_1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331cae6c89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31cae6c891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331cae6c89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31cae6c89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31cae6c891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331cae6c891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31cae6c89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31cae6c891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g331cae6c891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31cae6c89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31cae6c891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g331cae6c891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24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31cae6c891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31cae6c891_0_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331cae6c891_0_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" descr="A blue and purple dot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921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477981" y="1122362"/>
            <a:ext cx="8366216" cy="490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eorgia"/>
              <a:buNone/>
            </a:pPr>
            <a:r>
              <a:rPr lang="en-IN" sz="66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Session Title</a:t>
            </a:r>
            <a:endParaRPr sz="6600" b="1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37500"/>
              <a:buFont typeface="Georgia"/>
              <a:buNone/>
            </a:pPr>
            <a:r>
              <a:rPr lang="en-IN" sz="4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One-hot encoding and bag of Words</a:t>
            </a:r>
            <a:br>
              <a:rPr lang="en-IN" sz="4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br>
              <a:rPr lang="en-IN" sz="4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br>
              <a:rPr lang="en-IN" sz="4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br>
              <a:rPr lang="en-IN" sz="4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IN" sz="1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Session No.: 10</a:t>
            </a:r>
            <a:br>
              <a:rPr lang="en-IN" sz="1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IN" sz="1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Course Name: NLP</a:t>
            </a:r>
            <a:br>
              <a:rPr lang="en-IN" sz="1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IN" sz="1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Course Code: </a:t>
            </a:r>
            <a:br>
              <a:rPr lang="en-IN" sz="1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IN" sz="1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Instructor Name: Mr. Amit Yadav</a:t>
            </a:r>
            <a:endParaRPr sz="4800" b="1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2" name="Google Shape;92;p1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95" name="Google Shape;95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  <p:pic>
        <p:nvPicPr>
          <p:cNvPr id="96" name="Google Shape;96;p1" descr="A blue circle with text and word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8565" y="176753"/>
            <a:ext cx="1190469" cy="1190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2966" y="208906"/>
            <a:ext cx="3015084" cy="833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31cae6c891_0_9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230" name="Google Shape;230;g331cae6c891_0_9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231" name="Google Shape;231;g331cae6c891_0_9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  <p:pic>
        <p:nvPicPr>
          <p:cNvPr id="232" name="Google Shape;232;g331cae6c891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9675" y="1041825"/>
            <a:ext cx="5628250" cy="349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331cae6c891_0_93"/>
          <p:cNvSpPr txBox="1"/>
          <p:nvPr/>
        </p:nvSpPr>
        <p:spPr>
          <a:xfrm>
            <a:off x="241200" y="4739200"/>
            <a:ext cx="8369400" cy="9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IN" sz="1700" b="1">
                <a:solidFill>
                  <a:srgbClr val="FF0000"/>
                </a:solidFill>
              </a:rPr>
              <a:t>Approach 2: sentence-level one hot encoding</a:t>
            </a:r>
            <a:endParaRPr sz="1700"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1700" b="1">
              <a:solidFill>
                <a:srgbClr val="FF0000"/>
              </a:solidFill>
            </a:endParaRPr>
          </a:p>
        </p:txBody>
      </p:sp>
      <p:pic>
        <p:nvPicPr>
          <p:cNvPr id="234" name="Google Shape;234;g331cae6c891_0_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03688"/>
            <a:ext cx="6112924" cy="373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331cae6c891_0_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200" y="5386688"/>
            <a:ext cx="8955624" cy="120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331cae6c891_0_93"/>
          <p:cNvSpPr txBox="1"/>
          <p:nvPr/>
        </p:nvSpPr>
        <p:spPr>
          <a:xfrm>
            <a:off x="152400" y="152400"/>
            <a:ext cx="7626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IN" sz="1700" b="1">
                <a:solidFill>
                  <a:srgbClr val="FF0000"/>
                </a:solidFill>
              </a:rPr>
              <a:t>Approach-1 Word-level one-hot encoding</a:t>
            </a:r>
            <a:endParaRPr sz="17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31cae6c891_0_10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243" name="Google Shape;243;g331cae6c891_0_10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  <p:sp>
        <p:nvSpPr>
          <p:cNvPr id="244" name="Google Shape;244;g331cae6c891_0_103"/>
          <p:cNvSpPr txBox="1"/>
          <p:nvPr/>
        </p:nvSpPr>
        <p:spPr>
          <a:xfrm>
            <a:off x="306925" y="433925"/>
            <a:ext cx="10720800" cy="15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chemeClr val="dk1"/>
                </a:solidFill>
                <a:highlight>
                  <a:schemeClr val="lt1"/>
                </a:highlight>
              </a:rPr>
              <a:t>✅ </a:t>
            </a:r>
            <a:r>
              <a:rPr lang="en-IN" sz="1700" b="1">
                <a:solidFill>
                  <a:srgbClr val="FF0000"/>
                </a:solidFill>
                <a:highlight>
                  <a:schemeClr val="lt1"/>
                </a:highlight>
              </a:rPr>
              <a:t>Sentence-level One-Hot Encoding:</a:t>
            </a:r>
            <a:r>
              <a:rPr lang="en-IN" sz="1700">
                <a:solidFill>
                  <a:schemeClr val="dk1"/>
                </a:solidFill>
                <a:highlight>
                  <a:schemeClr val="lt1"/>
                </a:highlight>
              </a:rPr>
              <a:t> Used for tasks like </a:t>
            </a:r>
            <a:r>
              <a:rPr lang="en-IN" sz="1700" b="1">
                <a:solidFill>
                  <a:schemeClr val="dk1"/>
                </a:solidFill>
                <a:highlight>
                  <a:schemeClr val="lt1"/>
                </a:highlight>
              </a:rPr>
              <a:t>text classification and sentiment analysis</a:t>
            </a:r>
            <a:r>
              <a:rPr lang="en-IN" sz="1700">
                <a:solidFill>
                  <a:schemeClr val="dk1"/>
                </a:solidFill>
                <a:highlight>
                  <a:schemeClr val="lt1"/>
                </a:highlight>
              </a:rPr>
              <a:t> (treats sentence as a whole).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1700">
                <a:solidFill>
                  <a:schemeClr val="dk1"/>
                </a:solidFill>
                <a:highlight>
                  <a:schemeClr val="lt1"/>
                </a:highlight>
              </a:rPr>
              <a:t>✅ </a:t>
            </a:r>
            <a:r>
              <a:rPr lang="en-IN" sz="1700" b="1">
                <a:solidFill>
                  <a:srgbClr val="FF0000"/>
                </a:solidFill>
                <a:highlight>
                  <a:schemeClr val="lt1"/>
                </a:highlight>
              </a:rPr>
              <a:t>Word-level One-Hot Encoding:</a:t>
            </a:r>
            <a:r>
              <a:rPr lang="en-IN" sz="1700">
                <a:solidFill>
                  <a:schemeClr val="dk1"/>
                </a:solidFill>
                <a:highlight>
                  <a:schemeClr val="lt1"/>
                </a:highlight>
              </a:rPr>
              <a:t> Used for tasks like </a:t>
            </a:r>
            <a:r>
              <a:rPr lang="en-IN" sz="1700" b="1">
                <a:solidFill>
                  <a:schemeClr val="dk1"/>
                </a:solidFill>
                <a:highlight>
                  <a:schemeClr val="lt1"/>
                </a:highlight>
              </a:rPr>
              <a:t>word embeddings, RNNs, and sequence modeling</a:t>
            </a:r>
            <a:r>
              <a:rPr lang="en-IN" sz="1700">
                <a:solidFill>
                  <a:schemeClr val="dk1"/>
                </a:solidFill>
                <a:highlight>
                  <a:schemeClr val="lt1"/>
                </a:highlight>
              </a:rPr>
              <a:t> (treats words individually).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9"/>
          <p:cNvSpPr/>
          <p:nvPr/>
        </p:nvSpPr>
        <p:spPr>
          <a:xfrm>
            <a:off x="1" y="0"/>
            <a:ext cx="8522446" cy="228599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96900" dist="304800" dir="7140000" sx="90000" sy="9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9"/>
          <p:cNvSpPr txBox="1">
            <a:spLocks noGrp="1"/>
          </p:cNvSpPr>
          <p:nvPr>
            <p:ph type="title"/>
          </p:nvPr>
        </p:nvSpPr>
        <p:spPr>
          <a:xfrm>
            <a:off x="428399" y="1051486"/>
            <a:ext cx="4646904" cy="102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eorgia"/>
              <a:buNone/>
            </a:pPr>
            <a:r>
              <a:rPr lang="en-IN" sz="4000">
                <a:latin typeface="Georgia"/>
                <a:ea typeface="Georgia"/>
                <a:cs typeface="Georgia"/>
                <a:sym typeface="Georgia"/>
              </a:rPr>
              <a:t>Learning Activity 1</a:t>
            </a:r>
            <a:endParaRPr/>
          </a:p>
        </p:txBody>
      </p:sp>
      <p:sp>
        <p:nvSpPr>
          <p:cNvPr id="252" name="Google Shape;252;p9"/>
          <p:cNvSpPr txBox="1">
            <a:spLocks noGrp="1"/>
          </p:cNvSpPr>
          <p:nvPr>
            <p:ph type="body" idx="1"/>
          </p:nvPr>
        </p:nvSpPr>
        <p:spPr>
          <a:xfrm>
            <a:off x="127000" y="2148400"/>
            <a:ext cx="5704500" cy="47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IN" sz="975" b="1" dirty="0"/>
              <a:t>Hands-On, Gamified Learning + Collaborative Group Work</a:t>
            </a:r>
            <a:endParaRPr sz="975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IN" sz="975" b="1" dirty="0"/>
              <a:t>This activity engages students through physical interaction and real-world application of NLP concepts.</a:t>
            </a:r>
            <a:endParaRPr sz="975" b="1" dirty="0"/>
          </a:p>
          <a:p>
            <a:pPr marL="457200" lvl="0" indent="-29686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75"/>
              <a:buAutoNum type="arabicPeriod"/>
            </a:pPr>
            <a:r>
              <a:rPr lang="en-IN" sz="1075" b="1" dirty="0"/>
              <a:t>Group Formation (Team-Based Learning): Each group will receive printed copies of the following three sentences: S1: "The hotel was great and the food was amazing." ✅ (Positive), S2: "The hotel was bad, and the service was terrible." ❌ (Negative), S3: "Food was good, but the service was slow." 🤔 (Mixed sentiment)</a:t>
            </a:r>
            <a:endParaRPr sz="1075" b="1" dirty="0"/>
          </a:p>
          <a:p>
            <a:pPr marL="457200" lvl="0" indent="-29686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75"/>
              <a:buAutoNum type="arabicPeriod"/>
            </a:pPr>
            <a:r>
              <a:rPr lang="en-IN" sz="1075" b="1" dirty="0"/>
              <a:t>Hands-On Sorting Activity (Gamified Learning) -</a:t>
            </a:r>
            <a:endParaRPr sz="1075" b="1" dirty="0"/>
          </a:p>
          <a:p>
            <a:pPr marL="457200" lvl="0" indent="-29686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75"/>
              <a:buChar char="-"/>
            </a:pPr>
            <a:r>
              <a:rPr lang="en-IN" sz="1075" b="1" dirty="0"/>
              <a:t>Groups compile a common vocabulary from all sentences.</a:t>
            </a:r>
            <a:endParaRPr sz="1075" b="1" dirty="0"/>
          </a:p>
          <a:p>
            <a:pPr marL="457200" lvl="0" indent="-29686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75"/>
              <a:buChar char="-"/>
            </a:pPr>
            <a:r>
              <a:rPr lang="en-IN" sz="1075" b="1" dirty="0"/>
              <a:t>Each group writes down their One-Hot Encoded matrix and compares results.</a:t>
            </a:r>
            <a:endParaRPr sz="1075" b="1" dirty="0"/>
          </a:p>
          <a:p>
            <a:pPr marL="457200" lvl="0" indent="-29686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75"/>
              <a:buAutoNum type="arabicPeriod"/>
            </a:pPr>
            <a:r>
              <a:rPr lang="en-IN" sz="1075" b="1" dirty="0"/>
              <a:t>Reflection &amp; Discussion (Higher-Order Thinking): Now, Imagine You Are Building a Machine Learning Model for Sentiment Analysis. 📌 Your dataset contains 100,000 unique words.</a:t>
            </a:r>
            <a:endParaRPr sz="1075" b="1" dirty="0"/>
          </a:p>
          <a:p>
            <a:pPr marL="457200" lvl="0" indent="-29686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75"/>
              <a:buChar char="-"/>
            </a:pPr>
            <a:r>
              <a:rPr lang="en-IN" sz="1075" b="1" dirty="0"/>
              <a:t>1️⃣ What is the biggest issue with One-Hot Encoding in this case? (Hint: Think about memory usage, vector size, and word meaning loss.)</a:t>
            </a:r>
            <a:endParaRPr sz="1075" b="1" dirty="0"/>
          </a:p>
          <a:p>
            <a:pPr marL="457200" lvl="0" indent="-29686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75"/>
              <a:buChar char="-"/>
            </a:pPr>
            <a:r>
              <a:rPr lang="en-IN" sz="1075" b="1" dirty="0"/>
              <a:t>2️⃣ Why do we treat all words equally in One-Hot Encoding? Is this a problem?</a:t>
            </a:r>
            <a:endParaRPr sz="1075" b="1" dirty="0"/>
          </a:p>
          <a:p>
            <a:pPr marL="457200" lvl="0" indent="-29686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75"/>
              <a:buChar char="-"/>
            </a:pPr>
            <a:r>
              <a:rPr lang="en-IN" sz="1075" b="1" dirty="0"/>
              <a:t>3️⃣ How does One-Hot Encoding fail to capture word relationships (e.g., "good" vs. "excellent")?</a:t>
            </a:r>
            <a:endParaRPr sz="1075" b="1" dirty="0"/>
          </a:p>
          <a:p>
            <a:pPr marL="457200" lvl="0" indent="-29686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75"/>
              <a:buChar char="-"/>
            </a:pPr>
            <a:r>
              <a:rPr lang="en-IN" sz="975" b="1" dirty="0"/>
              <a:t>4️⃣ Can you think of a better encoding method to solve these problems?</a:t>
            </a:r>
            <a:endParaRPr sz="975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endParaRPr sz="975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</a:pPr>
            <a:endParaRPr sz="975" dirty="0"/>
          </a:p>
        </p:txBody>
      </p:sp>
      <p:pic>
        <p:nvPicPr>
          <p:cNvPr id="253" name="Google Shape;253;p9" descr="Top view of a wooden puzzle"/>
          <p:cNvPicPr preferRelativeResize="0"/>
          <p:nvPr/>
        </p:nvPicPr>
        <p:blipFill rotWithShape="1">
          <a:blip r:embed="rId3">
            <a:alphaModFix/>
          </a:blip>
          <a:srcRect l="39816" r="782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54896" y="4413879"/>
            <a:ext cx="2218003" cy="2125033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256" name="Google Shape;25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  <p:pic>
        <p:nvPicPr>
          <p:cNvPr id="257" name="Google Shape;257;p9" descr="A blue circle with text and words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/>
          <p:nvPr/>
        </p:nvSpPr>
        <p:spPr>
          <a:xfrm>
            <a:off x="200" y="254001"/>
            <a:ext cx="12191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0"/>
          <p:cNvSpPr txBox="1">
            <a:spLocks noGrp="1"/>
          </p:cNvSpPr>
          <p:nvPr>
            <p:ph type="title"/>
          </p:nvPr>
        </p:nvSpPr>
        <p:spPr>
          <a:xfrm>
            <a:off x="347472" y="1604859"/>
            <a:ext cx="4800261" cy="1644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lang="en-IN" sz="4000" b="1">
                <a:solidFill>
                  <a:schemeClr val="dk2"/>
                </a:solidFill>
              </a:rPr>
              <a:t>Reflection-</a:t>
            </a:r>
            <a:br>
              <a:rPr lang="en-IN" sz="4000" b="1">
                <a:solidFill>
                  <a:schemeClr val="dk2"/>
                </a:solidFill>
              </a:rPr>
            </a:br>
            <a:r>
              <a:rPr lang="en-IN" sz="4000" b="1">
                <a:solidFill>
                  <a:schemeClr val="dk2"/>
                </a:solidFill>
              </a:rPr>
              <a:t>Learning Activity 1</a:t>
            </a:r>
            <a:endParaRPr/>
          </a:p>
        </p:txBody>
      </p:sp>
      <p:grpSp>
        <p:nvGrpSpPr>
          <p:cNvPr id="265" name="Google Shape;265;p10"/>
          <p:cNvGrpSpPr/>
          <p:nvPr/>
        </p:nvGrpSpPr>
        <p:grpSpPr>
          <a:xfrm>
            <a:off x="0" y="0"/>
            <a:ext cx="6423049" cy="6858001"/>
            <a:chOff x="0" y="0"/>
            <a:chExt cx="6423049" cy="6858001"/>
          </a:xfrm>
        </p:grpSpPr>
        <p:sp>
          <p:nvSpPr>
            <p:cNvPr id="266" name="Google Shape;266;p10"/>
            <p:cNvSpPr/>
            <p:nvPr/>
          </p:nvSpPr>
          <p:spPr>
            <a:xfrm>
              <a:off x="0" y="0"/>
              <a:ext cx="6018714" cy="6858000"/>
            </a:xfrm>
            <a:custGeom>
              <a:avLst/>
              <a:gdLst/>
              <a:ahLst/>
              <a:cxnLst/>
              <a:rect l="l" t="t" r="r" b="b"/>
              <a:pathLst>
                <a:path w="6018714" h="6858000" extrusionOk="0">
                  <a:moveTo>
                    <a:pt x="0" y="6499477"/>
                  </a:moveTo>
                  <a:lnTo>
                    <a:pt x="248639" y="6701197"/>
                  </a:lnTo>
                  <a:cubicBezTo>
                    <a:pt x="296496" y="6739700"/>
                    <a:pt x="344500" y="6777613"/>
                    <a:pt x="392359" y="6814935"/>
                  </a:cubicBezTo>
                  <a:lnTo>
                    <a:pt x="448656" y="6858000"/>
                  </a:lnTo>
                  <a:lnTo>
                    <a:pt x="0" y="6858000"/>
                  </a:lnTo>
                  <a:close/>
                  <a:moveTo>
                    <a:pt x="998246" y="0"/>
                  </a:moveTo>
                  <a:lnTo>
                    <a:pt x="1984114" y="0"/>
                  </a:lnTo>
                  <a:lnTo>
                    <a:pt x="2011390" y="2333"/>
                  </a:lnTo>
                  <a:cubicBezTo>
                    <a:pt x="2791770" y="95667"/>
                    <a:pt x="3537428" y="382707"/>
                    <a:pt x="4182319" y="838030"/>
                  </a:cubicBezTo>
                  <a:cubicBezTo>
                    <a:pt x="4396386" y="988089"/>
                    <a:pt x="4598134" y="1155477"/>
                    <a:pt x="4785565" y="1338564"/>
                  </a:cubicBezTo>
                  <a:cubicBezTo>
                    <a:pt x="5159266" y="1705003"/>
                    <a:pt x="5477110" y="2135318"/>
                    <a:pt x="5695308" y="2616232"/>
                  </a:cubicBezTo>
                  <a:cubicBezTo>
                    <a:pt x="5803975" y="2856910"/>
                    <a:pt x="5885376" y="3109302"/>
                    <a:pt x="5937944" y="3368583"/>
                  </a:cubicBezTo>
                  <a:cubicBezTo>
                    <a:pt x="5990936" y="3626845"/>
                    <a:pt x="6017985" y="3889887"/>
                    <a:pt x="6018677" y="4153681"/>
                  </a:cubicBezTo>
                  <a:cubicBezTo>
                    <a:pt x="6019393" y="4288706"/>
                    <a:pt x="6009862" y="4423598"/>
                    <a:pt x="5990165" y="4557147"/>
                  </a:cubicBezTo>
                  <a:lnTo>
                    <a:pt x="5982312" y="4607451"/>
                  </a:lnTo>
                  <a:lnTo>
                    <a:pt x="5972856" y="4657609"/>
                  </a:lnTo>
                  <a:cubicBezTo>
                    <a:pt x="5966601" y="4691096"/>
                    <a:pt x="5959037" y="4724287"/>
                    <a:pt x="5951328" y="4757628"/>
                  </a:cubicBezTo>
                  <a:cubicBezTo>
                    <a:pt x="5934889" y="4823863"/>
                    <a:pt x="5915834" y="4890100"/>
                    <a:pt x="5893141" y="4953827"/>
                  </a:cubicBezTo>
                  <a:cubicBezTo>
                    <a:pt x="5870448" y="5017556"/>
                    <a:pt x="5845282" y="5080252"/>
                    <a:pt x="5817644" y="5141915"/>
                  </a:cubicBezTo>
                  <a:cubicBezTo>
                    <a:pt x="5790005" y="5203578"/>
                    <a:pt x="5760040" y="5263619"/>
                    <a:pt x="5728909" y="5322626"/>
                  </a:cubicBezTo>
                  <a:cubicBezTo>
                    <a:pt x="5666505" y="5440642"/>
                    <a:pt x="5599591" y="5553937"/>
                    <a:pt x="5532095" y="5663839"/>
                  </a:cubicBezTo>
                  <a:lnTo>
                    <a:pt x="5330043" y="5988236"/>
                  </a:lnTo>
                  <a:cubicBezTo>
                    <a:pt x="5297022" y="6041195"/>
                    <a:pt x="5264148" y="6093565"/>
                    <a:pt x="5232580" y="6146081"/>
                  </a:cubicBezTo>
                  <a:lnTo>
                    <a:pt x="5183269" y="6227660"/>
                  </a:lnTo>
                  <a:cubicBezTo>
                    <a:pt x="5166103" y="6255541"/>
                    <a:pt x="5149375" y="6283717"/>
                    <a:pt x="5131628" y="6311451"/>
                  </a:cubicBezTo>
                  <a:cubicBezTo>
                    <a:pt x="5062676" y="6423417"/>
                    <a:pt x="4988635" y="6533174"/>
                    <a:pt x="4910811" y="6641009"/>
                  </a:cubicBezTo>
                  <a:cubicBezTo>
                    <a:pt x="4871725" y="6695377"/>
                    <a:pt x="4831064" y="6748547"/>
                    <a:pt x="4788885" y="6800448"/>
                  </a:cubicBezTo>
                  <a:lnTo>
                    <a:pt x="4739213" y="6858000"/>
                  </a:lnTo>
                  <a:lnTo>
                    <a:pt x="3950454" y="6858000"/>
                  </a:lnTo>
                  <a:lnTo>
                    <a:pt x="4012997" y="6806378"/>
                  </a:lnTo>
                  <a:cubicBezTo>
                    <a:pt x="4100089" y="6729374"/>
                    <a:pt x="4185375" y="6649419"/>
                    <a:pt x="4268871" y="6566512"/>
                  </a:cubicBezTo>
                  <a:cubicBezTo>
                    <a:pt x="4439315" y="6398398"/>
                    <a:pt x="4599980" y="6220387"/>
                    <a:pt x="4750072" y="6033375"/>
                  </a:cubicBezTo>
                  <a:cubicBezTo>
                    <a:pt x="4769418" y="6009920"/>
                    <a:pt x="4787311" y="5985138"/>
                    <a:pt x="4806075" y="5961092"/>
                  </a:cubicBezTo>
                  <a:lnTo>
                    <a:pt x="4863244" y="5885856"/>
                  </a:lnTo>
                  <a:cubicBezTo>
                    <a:pt x="4902520" y="5833635"/>
                    <a:pt x="4942184" y="5782445"/>
                    <a:pt x="4982235" y="5732288"/>
                  </a:cubicBezTo>
                  <a:cubicBezTo>
                    <a:pt x="5061513" y="5631533"/>
                    <a:pt x="5143556" y="5534760"/>
                    <a:pt x="5221526" y="5438135"/>
                  </a:cubicBezTo>
                  <a:cubicBezTo>
                    <a:pt x="5299495" y="5341509"/>
                    <a:pt x="5374846" y="5245326"/>
                    <a:pt x="5442633" y="5146193"/>
                  </a:cubicBezTo>
                  <a:cubicBezTo>
                    <a:pt x="5476091" y="5096480"/>
                    <a:pt x="5508530" y="5046176"/>
                    <a:pt x="5538350" y="4995133"/>
                  </a:cubicBezTo>
                  <a:cubicBezTo>
                    <a:pt x="5568171" y="4944091"/>
                    <a:pt x="5596245" y="4892164"/>
                    <a:pt x="5621702" y="4839205"/>
                  </a:cubicBezTo>
                  <a:cubicBezTo>
                    <a:pt x="5673203" y="4733405"/>
                    <a:pt x="5713291" y="4622262"/>
                    <a:pt x="5741275" y="4507728"/>
                  </a:cubicBezTo>
                  <a:cubicBezTo>
                    <a:pt x="5767878" y="4391630"/>
                    <a:pt x="5781445" y="4272861"/>
                    <a:pt x="5781714" y="4153681"/>
                  </a:cubicBezTo>
                  <a:cubicBezTo>
                    <a:pt x="5781640" y="3908842"/>
                    <a:pt x="5749352" y="3665096"/>
                    <a:pt x="5685706" y="3428918"/>
                  </a:cubicBezTo>
                  <a:cubicBezTo>
                    <a:pt x="5621295" y="3194067"/>
                    <a:pt x="5532959" y="2966636"/>
                    <a:pt x="5422122" y="2750328"/>
                  </a:cubicBezTo>
                  <a:cubicBezTo>
                    <a:pt x="5312356" y="2533473"/>
                    <a:pt x="5182293" y="2327817"/>
                    <a:pt x="5033730" y="2136204"/>
                  </a:cubicBezTo>
                  <a:cubicBezTo>
                    <a:pt x="4885345" y="1944281"/>
                    <a:pt x="4721094" y="1765530"/>
                    <a:pt x="4542784" y="1601886"/>
                  </a:cubicBezTo>
                  <a:cubicBezTo>
                    <a:pt x="4001273" y="1114380"/>
                    <a:pt x="3361806" y="751985"/>
                    <a:pt x="2668605" y="539746"/>
                  </a:cubicBezTo>
                  <a:cubicBezTo>
                    <a:pt x="2438667" y="470493"/>
                    <a:pt x="2203536" y="420366"/>
                    <a:pt x="1965570" y="389865"/>
                  </a:cubicBezTo>
                  <a:cubicBezTo>
                    <a:pt x="1727936" y="359890"/>
                    <a:pt x="1488166" y="351053"/>
                    <a:pt x="1249006" y="363461"/>
                  </a:cubicBezTo>
                  <a:cubicBezTo>
                    <a:pt x="1010718" y="374400"/>
                    <a:pt x="774017" y="408587"/>
                    <a:pt x="542188" y="465544"/>
                  </a:cubicBezTo>
                  <a:cubicBezTo>
                    <a:pt x="369418" y="508120"/>
                    <a:pt x="200552" y="565242"/>
                    <a:pt x="37349" y="636266"/>
                  </a:cubicBezTo>
                  <a:lnTo>
                    <a:pt x="0" y="653785"/>
                  </a:lnTo>
                  <a:lnTo>
                    <a:pt x="0" y="255198"/>
                  </a:lnTo>
                  <a:lnTo>
                    <a:pt x="167136" y="188295"/>
                  </a:lnTo>
                  <a:cubicBezTo>
                    <a:pt x="260597" y="155379"/>
                    <a:pt x="355437" y="126405"/>
                    <a:pt x="451417" y="101466"/>
                  </a:cubicBezTo>
                  <a:cubicBezTo>
                    <a:pt x="578649" y="68513"/>
                    <a:pt x="707299" y="41799"/>
                    <a:pt x="836914" y="21393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0" y="38834"/>
              <a:ext cx="6015920" cy="6819166"/>
            </a:xfrm>
            <a:custGeom>
              <a:avLst/>
              <a:gdLst/>
              <a:ahLst/>
              <a:cxnLst/>
              <a:rect l="l" t="t" r="r" b="b"/>
              <a:pathLst>
                <a:path w="6015920" h="6819166" extrusionOk="0">
                  <a:moveTo>
                    <a:pt x="0" y="6143989"/>
                  </a:moveTo>
                  <a:lnTo>
                    <a:pt x="134018" y="6248665"/>
                  </a:lnTo>
                  <a:cubicBezTo>
                    <a:pt x="404095" y="6461250"/>
                    <a:pt x="645672" y="6645215"/>
                    <a:pt x="880799" y="6790482"/>
                  </a:cubicBezTo>
                  <a:lnTo>
                    <a:pt x="929680" y="6819166"/>
                  </a:lnTo>
                  <a:lnTo>
                    <a:pt x="0" y="6819166"/>
                  </a:lnTo>
                  <a:close/>
                  <a:moveTo>
                    <a:pt x="1408589" y="0"/>
                  </a:moveTo>
                  <a:lnTo>
                    <a:pt x="1409171" y="294"/>
                  </a:lnTo>
                  <a:cubicBezTo>
                    <a:pt x="3696325" y="294"/>
                    <a:pt x="6015920" y="1849221"/>
                    <a:pt x="6015920" y="4129828"/>
                  </a:cubicBezTo>
                  <a:cubicBezTo>
                    <a:pt x="6015920" y="4985129"/>
                    <a:pt x="5545048" y="5437324"/>
                    <a:pt x="5101088" y="6096419"/>
                  </a:cubicBezTo>
                  <a:cubicBezTo>
                    <a:pt x="4927721" y="6353993"/>
                    <a:pt x="4744312" y="6588925"/>
                    <a:pt x="4546786" y="6797679"/>
                  </a:cubicBezTo>
                  <a:lnTo>
                    <a:pt x="4525032" y="6819166"/>
                  </a:lnTo>
                  <a:lnTo>
                    <a:pt x="3362009" y="6819166"/>
                  </a:lnTo>
                  <a:lnTo>
                    <a:pt x="3559506" y="6694254"/>
                  </a:lnTo>
                  <a:cubicBezTo>
                    <a:pt x="3895644" y="6458563"/>
                    <a:pt x="4202210" y="6126161"/>
                    <a:pt x="4499295" y="5685109"/>
                  </a:cubicBezTo>
                  <a:cubicBezTo>
                    <a:pt x="4589775" y="5550592"/>
                    <a:pt x="4678218" y="5428532"/>
                    <a:pt x="4763752" y="5310428"/>
                  </a:cubicBezTo>
                  <a:cubicBezTo>
                    <a:pt x="5118251" y="4820868"/>
                    <a:pt x="5288592" y="4566198"/>
                    <a:pt x="5288592" y="4129828"/>
                  </a:cubicBezTo>
                  <a:cubicBezTo>
                    <a:pt x="5288592" y="3696828"/>
                    <a:pt x="5181966" y="3269106"/>
                    <a:pt x="4971477" y="2858526"/>
                  </a:cubicBezTo>
                  <a:cubicBezTo>
                    <a:pt x="4765643" y="2456885"/>
                    <a:pt x="4471366" y="2089240"/>
                    <a:pt x="4096938" y="1766138"/>
                  </a:cubicBezTo>
                  <a:cubicBezTo>
                    <a:pt x="3720910" y="1443697"/>
                    <a:pt x="3293474" y="1187604"/>
                    <a:pt x="2832696" y="1008719"/>
                  </a:cubicBezTo>
                  <a:cubicBezTo>
                    <a:pt x="2360806" y="825703"/>
                    <a:pt x="1881933" y="732948"/>
                    <a:pt x="1409171" y="732948"/>
                  </a:cubicBezTo>
                  <a:cubicBezTo>
                    <a:pt x="963609" y="732948"/>
                    <a:pt x="553251" y="819255"/>
                    <a:pt x="189877" y="989377"/>
                  </a:cubicBezTo>
                  <a:lnTo>
                    <a:pt x="0" y="1091881"/>
                  </a:lnTo>
                  <a:lnTo>
                    <a:pt x="0" y="273645"/>
                  </a:lnTo>
                  <a:lnTo>
                    <a:pt x="53152" y="250589"/>
                  </a:lnTo>
                  <a:cubicBezTo>
                    <a:pt x="457881" y="88474"/>
                    <a:pt x="911201" y="0"/>
                    <a:pt x="1408589" y="0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0" y="89880"/>
              <a:ext cx="5997097" cy="6768121"/>
            </a:xfrm>
            <a:custGeom>
              <a:avLst/>
              <a:gdLst/>
              <a:ahLst/>
              <a:cxnLst/>
              <a:rect l="l" t="t" r="r" b="b"/>
              <a:pathLst>
                <a:path w="5997097" h="6768121" extrusionOk="0">
                  <a:moveTo>
                    <a:pt x="0" y="5929955"/>
                  </a:moveTo>
                  <a:lnTo>
                    <a:pt x="204947" y="6088753"/>
                  </a:lnTo>
                  <a:cubicBezTo>
                    <a:pt x="536028" y="6347537"/>
                    <a:pt x="834815" y="6574463"/>
                    <a:pt x="1135927" y="6730112"/>
                  </a:cubicBezTo>
                  <a:lnTo>
                    <a:pt x="1219620" y="6768121"/>
                  </a:lnTo>
                  <a:lnTo>
                    <a:pt x="0" y="6768121"/>
                  </a:lnTo>
                  <a:close/>
                  <a:moveTo>
                    <a:pt x="1389767" y="0"/>
                  </a:moveTo>
                  <a:lnTo>
                    <a:pt x="1390348" y="292"/>
                  </a:lnTo>
                  <a:cubicBezTo>
                    <a:pt x="3677502" y="292"/>
                    <a:pt x="5997097" y="1835776"/>
                    <a:pt x="5997097" y="4099802"/>
                  </a:cubicBezTo>
                  <a:cubicBezTo>
                    <a:pt x="5997097" y="4948885"/>
                    <a:pt x="5526225" y="5397792"/>
                    <a:pt x="5082265" y="6052096"/>
                  </a:cubicBezTo>
                  <a:cubicBezTo>
                    <a:pt x="4908898" y="6307797"/>
                    <a:pt x="4725489" y="6541021"/>
                    <a:pt x="4527964" y="6748257"/>
                  </a:cubicBezTo>
                  <a:lnTo>
                    <a:pt x="4507706" y="6768121"/>
                  </a:lnTo>
                  <a:lnTo>
                    <a:pt x="3011909" y="6768121"/>
                  </a:lnTo>
                  <a:lnTo>
                    <a:pt x="3041514" y="6756841"/>
                  </a:lnTo>
                  <a:cubicBezTo>
                    <a:pt x="3144608" y="6713092"/>
                    <a:pt x="3243834" y="6661888"/>
                    <a:pt x="3339587" y="6603120"/>
                  </a:cubicBezTo>
                  <a:cubicBezTo>
                    <a:pt x="3700923" y="6381722"/>
                    <a:pt x="4034475" y="6041040"/>
                    <a:pt x="4359591" y="5561878"/>
                  </a:cubicBezTo>
                  <a:cubicBezTo>
                    <a:pt x="4451526" y="5426449"/>
                    <a:pt x="4540696" y="5304113"/>
                    <a:pt x="4626956" y="5185850"/>
                  </a:cubicBezTo>
                  <a:cubicBezTo>
                    <a:pt x="4972001" y="4713668"/>
                    <a:pt x="5124303" y="4488342"/>
                    <a:pt x="5124303" y="4099802"/>
                  </a:cubicBezTo>
                  <a:cubicBezTo>
                    <a:pt x="5124303" y="3693373"/>
                    <a:pt x="5022478" y="3291306"/>
                    <a:pt x="4823481" y="2904512"/>
                  </a:cubicBezTo>
                  <a:cubicBezTo>
                    <a:pt x="4628994" y="2527756"/>
                    <a:pt x="4338498" y="2167874"/>
                    <a:pt x="3983561" y="1863706"/>
                  </a:cubicBezTo>
                  <a:cubicBezTo>
                    <a:pt x="3620116" y="1554184"/>
                    <a:pt x="3207009" y="1308274"/>
                    <a:pt x="2761651" y="1136378"/>
                  </a:cubicBezTo>
                  <a:cubicBezTo>
                    <a:pt x="2312890" y="964438"/>
                    <a:pt x="1838235" y="873085"/>
                    <a:pt x="1390348" y="873085"/>
                  </a:cubicBezTo>
                  <a:cubicBezTo>
                    <a:pt x="966023" y="873085"/>
                    <a:pt x="576467" y="954255"/>
                    <a:pt x="232295" y="1114121"/>
                  </a:cubicBezTo>
                  <a:lnTo>
                    <a:pt x="0" y="1238681"/>
                  </a:lnTo>
                  <a:lnTo>
                    <a:pt x="0" y="263550"/>
                  </a:lnTo>
                  <a:lnTo>
                    <a:pt x="34329" y="248767"/>
                  </a:lnTo>
                  <a:cubicBezTo>
                    <a:pt x="439058" y="87831"/>
                    <a:pt x="892378" y="0"/>
                    <a:pt x="1389767" y="0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0" y="726"/>
              <a:ext cx="6423049" cy="6857275"/>
            </a:xfrm>
            <a:custGeom>
              <a:avLst/>
              <a:gdLst/>
              <a:ahLst/>
              <a:cxnLst/>
              <a:rect l="l" t="t" r="r" b="b"/>
              <a:pathLst>
                <a:path w="6423049" h="6857275" extrusionOk="0">
                  <a:moveTo>
                    <a:pt x="3207935" y="0"/>
                  </a:moveTo>
                  <a:lnTo>
                    <a:pt x="6423049" y="0"/>
                  </a:lnTo>
                  <a:lnTo>
                    <a:pt x="6423049" y="6857275"/>
                  </a:lnTo>
                  <a:lnTo>
                    <a:pt x="5115455" y="6857275"/>
                  </a:lnTo>
                  <a:lnTo>
                    <a:pt x="5327016" y="6576778"/>
                  </a:lnTo>
                  <a:cubicBezTo>
                    <a:pt x="5812196" y="5874153"/>
                    <a:pt x="6096492" y="5021129"/>
                    <a:pt x="6096492" y="4101445"/>
                  </a:cubicBezTo>
                  <a:cubicBezTo>
                    <a:pt x="6096492" y="2224539"/>
                    <a:pt x="4912418" y="625268"/>
                    <a:pt x="3253269" y="15400"/>
                  </a:cubicBezTo>
                  <a:close/>
                  <a:moveTo>
                    <a:pt x="0" y="0"/>
                  </a:moveTo>
                  <a:lnTo>
                    <a:pt x="318887" y="0"/>
                  </a:lnTo>
                  <a:lnTo>
                    <a:pt x="273553" y="15400"/>
                  </a:lnTo>
                  <a:cubicBezTo>
                    <a:pt x="207186" y="39794"/>
                    <a:pt x="141580" y="65772"/>
                    <a:pt x="76780" y="93287"/>
                  </a:cubicBezTo>
                  <a:lnTo>
                    <a:pt x="0" y="1281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0" y="726"/>
              <a:ext cx="6158587" cy="6857275"/>
            </a:xfrm>
            <a:custGeom>
              <a:avLst/>
              <a:gdLst/>
              <a:ahLst/>
              <a:cxnLst/>
              <a:rect l="l" t="t" r="r" b="b"/>
              <a:pathLst>
                <a:path w="6158587" h="6857275" extrusionOk="0">
                  <a:moveTo>
                    <a:pt x="233278" y="0"/>
                  </a:moveTo>
                  <a:lnTo>
                    <a:pt x="3441063" y="0"/>
                  </a:lnTo>
                  <a:lnTo>
                    <a:pt x="3535825" y="38136"/>
                  </a:lnTo>
                  <a:cubicBezTo>
                    <a:pt x="5077434" y="703644"/>
                    <a:pt x="6158926" y="2261149"/>
                    <a:pt x="6158587" y="4076179"/>
                  </a:cubicBezTo>
                  <a:cubicBezTo>
                    <a:pt x="6158441" y="4852011"/>
                    <a:pt x="5956378" y="5613884"/>
                    <a:pt x="5573039" y="6283960"/>
                  </a:cubicBezTo>
                  <a:cubicBezTo>
                    <a:pt x="5468266" y="6466229"/>
                    <a:pt x="5351134" y="6639962"/>
                    <a:pt x="5222761" y="6804016"/>
                  </a:cubicBezTo>
                  <a:lnTo>
                    <a:pt x="5179011" y="6857275"/>
                  </a:lnTo>
                  <a:lnTo>
                    <a:pt x="4477061" y="6857275"/>
                  </a:lnTo>
                  <a:lnTo>
                    <a:pt x="4532922" y="6798071"/>
                  </a:lnTo>
                  <a:cubicBezTo>
                    <a:pt x="4575851" y="6750793"/>
                    <a:pt x="4618547" y="6701908"/>
                    <a:pt x="4660563" y="6651672"/>
                  </a:cubicBezTo>
                  <a:cubicBezTo>
                    <a:pt x="4698786" y="6606693"/>
                    <a:pt x="4736294" y="6559232"/>
                    <a:pt x="4772511" y="6513379"/>
                  </a:cubicBezTo>
                  <a:lnTo>
                    <a:pt x="4781959" y="6501404"/>
                  </a:lnTo>
                  <a:lnTo>
                    <a:pt x="4800713" y="6476578"/>
                  </a:lnTo>
                  <a:cubicBezTo>
                    <a:pt x="4833067" y="6434082"/>
                    <a:pt x="4866565" y="6389979"/>
                    <a:pt x="4897916" y="6345878"/>
                  </a:cubicBezTo>
                  <a:cubicBezTo>
                    <a:pt x="4916097" y="6321199"/>
                    <a:pt x="4934277" y="6295788"/>
                    <a:pt x="4953461" y="6268773"/>
                  </a:cubicBezTo>
                  <a:cubicBezTo>
                    <a:pt x="4972643" y="6241756"/>
                    <a:pt x="4994547" y="6211234"/>
                    <a:pt x="5015304" y="6182904"/>
                  </a:cubicBezTo>
                  <a:cubicBezTo>
                    <a:pt x="5059253" y="6123177"/>
                    <a:pt x="5103202" y="6065201"/>
                    <a:pt x="5136557" y="6021245"/>
                  </a:cubicBezTo>
                  <a:cubicBezTo>
                    <a:pt x="5169913" y="5977289"/>
                    <a:pt x="5200977" y="5936836"/>
                    <a:pt x="5232471" y="5895802"/>
                  </a:cubicBezTo>
                  <a:cubicBezTo>
                    <a:pt x="5280429" y="5833299"/>
                    <a:pt x="5330104" y="5768607"/>
                    <a:pt x="5377488" y="5704644"/>
                  </a:cubicBezTo>
                  <a:cubicBezTo>
                    <a:pt x="5414708" y="5654117"/>
                    <a:pt x="5454220" y="5600229"/>
                    <a:pt x="5492012" y="5545320"/>
                  </a:cubicBezTo>
                  <a:cubicBezTo>
                    <a:pt x="5532669" y="5485739"/>
                    <a:pt x="5566453" y="5435067"/>
                    <a:pt x="5598378" y="5383077"/>
                  </a:cubicBezTo>
                  <a:cubicBezTo>
                    <a:pt x="5639177" y="5317217"/>
                    <a:pt x="5668668" y="5266250"/>
                    <a:pt x="5694293" y="5215869"/>
                  </a:cubicBezTo>
                  <a:cubicBezTo>
                    <a:pt x="5705458" y="5195133"/>
                    <a:pt x="5715765" y="5174104"/>
                    <a:pt x="5726646" y="5151759"/>
                  </a:cubicBezTo>
                  <a:lnTo>
                    <a:pt x="5736953" y="5130730"/>
                  </a:lnTo>
                  <a:cubicBezTo>
                    <a:pt x="5740675" y="5122261"/>
                    <a:pt x="5744540" y="5113938"/>
                    <a:pt x="5748406" y="5105613"/>
                  </a:cubicBezTo>
                  <a:cubicBezTo>
                    <a:pt x="5757997" y="5084293"/>
                    <a:pt x="5767159" y="5064140"/>
                    <a:pt x="5775318" y="5043695"/>
                  </a:cubicBezTo>
                  <a:cubicBezTo>
                    <a:pt x="5824718" y="4925802"/>
                    <a:pt x="5862228" y="4803091"/>
                    <a:pt x="5887267" y="4677444"/>
                  </a:cubicBezTo>
                  <a:cubicBezTo>
                    <a:pt x="5911983" y="4550307"/>
                    <a:pt x="5924876" y="4421080"/>
                    <a:pt x="5925776" y="4291476"/>
                  </a:cubicBezTo>
                  <a:cubicBezTo>
                    <a:pt x="5925724" y="4029813"/>
                    <a:pt x="5896133" y="3769041"/>
                    <a:pt x="5837592" y="3514285"/>
                  </a:cubicBezTo>
                  <a:cubicBezTo>
                    <a:pt x="5808496" y="3387220"/>
                    <a:pt x="5772120" y="3261997"/>
                    <a:pt x="5728651" y="3139270"/>
                  </a:cubicBezTo>
                  <a:lnTo>
                    <a:pt x="5728651" y="3138540"/>
                  </a:lnTo>
                  <a:cubicBezTo>
                    <a:pt x="5722351" y="3119409"/>
                    <a:pt x="5715193" y="3100717"/>
                    <a:pt x="5707749" y="3080127"/>
                  </a:cubicBezTo>
                  <a:cubicBezTo>
                    <a:pt x="5703455" y="3068883"/>
                    <a:pt x="5699302" y="3057637"/>
                    <a:pt x="5695151" y="3046393"/>
                  </a:cubicBezTo>
                  <a:cubicBezTo>
                    <a:pt x="5685131" y="3018793"/>
                    <a:pt x="5674107" y="2991778"/>
                    <a:pt x="5662512" y="2963300"/>
                  </a:cubicBezTo>
                  <a:lnTo>
                    <a:pt x="5659648" y="2956436"/>
                  </a:lnTo>
                  <a:lnTo>
                    <a:pt x="5641039" y="2911751"/>
                  </a:lnTo>
                  <a:lnTo>
                    <a:pt x="5621283" y="2867941"/>
                  </a:lnTo>
                  <a:cubicBezTo>
                    <a:pt x="5609687" y="2841362"/>
                    <a:pt x="5595944" y="2810548"/>
                    <a:pt x="5581056" y="2780320"/>
                  </a:cubicBezTo>
                  <a:cubicBezTo>
                    <a:pt x="5530665" y="2672839"/>
                    <a:pt x="5470683" y="2561270"/>
                    <a:pt x="5397674" y="2438163"/>
                  </a:cubicBezTo>
                  <a:cubicBezTo>
                    <a:pt x="5332395" y="2330974"/>
                    <a:pt x="5259814" y="2222909"/>
                    <a:pt x="5182080" y="2116889"/>
                  </a:cubicBezTo>
                  <a:cubicBezTo>
                    <a:pt x="5029667" y="1910602"/>
                    <a:pt x="4860375" y="1717880"/>
                    <a:pt x="4676024" y="1540786"/>
                  </a:cubicBezTo>
                  <a:cubicBezTo>
                    <a:pt x="4590130" y="1458131"/>
                    <a:pt x="4497795" y="1374893"/>
                    <a:pt x="4391860" y="1286395"/>
                  </a:cubicBezTo>
                  <a:cubicBezTo>
                    <a:pt x="4370530" y="1268433"/>
                    <a:pt x="4345334" y="1247404"/>
                    <a:pt x="4318851" y="1226959"/>
                  </a:cubicBezTo>
                  <a:lnTo>
                    <a:pt x="4306254" y="1216883"/>
                  </a:lnTo>
                  <a:cubicBezTo>
                    <a:pt x="4285925" y="1200673"/>
                    <a:pt x="4264880" y="1183880"/>
                    <a:pt x="4244123" y="1168254"/>
                  </a:cubicBezTo>
                  <a:cubicBezTo>
                    <a:pt x="4189438" y="1125467"/>
                    <a:pt x="4134322" y="1085307"/>
                    <a:pt x="4092378" y="1055078"/>
                  </a:cubicBezTo>
                  <a:cubicBezTo>
                    <a:pt x="3887264" y="908357"/>
                    <a:pt x="3672344" y="776461"/>
                    <a:pt x="3449179" y="660348"/>
                  </a:cubicBezTo>
                  <a:cubicBezTo>
                    <a:pt x="3338519" y="602958"/>
                    <a:pt x="3224710" y="549071"/>
                    <a:pt x="3110758" y="500442"/>
                  </a:cubicBezTo>
                  <a:cubicBezTo>
                    <a:pt x="2996806" y="451812"/>
                    <a:pt x="2879991" y="407565"/>
                    <a:pt x="2762316" y="368135"/>
                  </a:cubicBezTo>
                  <a:cubicBezTo>
                    <a:pt x="2649508" y="330312"/>
                    <a:pt x="2529403" y="295119"/>
                    <a:pt x="2404426" y="264452"/>
                  </a:cubicBezTo>
                  <a:cubicBezTo>
                    <a:pt x="2288900" y="236121"/>
                    <a:pt x="2166502" y="211733"/>
                    <a:pt x="2040668" y="191435"/>
                  </a:cubicBezTo>
                  <a:cubicBezTo>
                    <a:pt x="1848910" y="162425"/>
                    <a:pt x="1655321" y="147782"/>
                    <a:pt x="1461459" y="147625"/>
                  </a:cubicBezTo>
                  <a:cubicBezTo>
                    <a:pt x="1408061" y="147625"/>
                    <a:pt x="1354092" y="148794"/>
                    <a:pt x="1300837" y="150983"/>
                  </a:cubicBezTo>
                  <a:cubicBezTo>
                    <a:pt x="1177739" y="155618"/>
                    <a:pt x="1054939" y="166584"/>
                    <a:pt x="932928" y="183842"/>
                  </a:cubicBezTo>
                  <a:cubicBezTo>
                    <a:pt x="810083" y="201379"/>
                    <a:pt x="688259" y="225753"/>
                    <a:pt x="568022" y="256858"/>
                  </a:cubicBezTo>
                  <a:cubicBezTo>
                    <a:pt x="386369" y="303536"/>
                    <a:pt x="209474" y="367270"/>
                    <a:pt x="39597" y="447169"/>
                  </a:cubicBezTo>
                  <a:lnTo>
                    <a:pt x="0" y="467328"/>
                  </a:lnTo>
                  <a:lnTo>
                    <a:pt x="0" y="112255"/>
                  </a:lnTo>
                  <a:lnTo>
                    <a:pt x="79310" y="70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" name="Google Shape;27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272" name="Google Shape;27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  <p:pic>
        <p:nvPicPr>
          <p:cNvPr id="273" name="Google Shape;273;p10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0"/>
          <p:cNvSpPr txBox="1"/>
          <p:nvPr/>
        </p:nvSpPr>
        <p:spPr>
          <a:xfrm>
            <a:off x="635000" y="2868075"/>
            <a:ext cx="109221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b="1"/>
              <a:t>High Dimensionality (Curse of Dimensionality):</a:t>
            </a:r>
            <a:r>
              <a:rPr lang="en-IN"/>
              <a:t> A vocabulary of 10,000 words requires each word to be represented by a 10,000-dimensional vector, with only one active element (1), leading to wasted memory.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b="1"/>
              <a:t>Lack of Semantic Meaning: </a:t>
            </a:r>
            <a:r>
              <a:rPr lang="en-IN"/>
              <a:t>One-hot encoding treats all words as independent entities without any notion of similarity. Example: The words "</a:t>
            </a:r>
            <a:r>
              <a:rPr lang="en-IN" b="1"/>
              <a:t>King</a:t>
            </a:r>
            <a:r>
              <a:rPr lang="en-IN"/>
              <a:t>" and "</a:t>
            </a:r>
            <a:r>
              <a:rPr lang="en-IN" b="1"/>
              <a:t>Queen</a:t>
            </a:r>
            <a:r>
              <a:rPr lang="en-IN"/>
              <a:t>" would have completely different one-hot vectors, even though they are</a:t>
            </a:r>
            <a:endParaRPr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semantically related.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b="1"/>
              <a:t>Not Scalable for Large Datasets: </a:t>
            </a:r>
            <a:r>
              <a:rPr lang="en-IN"/>
              <a:t>In real-world NLP tasks (e.g., training GPT models), vocabularies can reach millions of words, making one-hot encoding impractical.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IN" b="1"/>
              <a:t>No Context Awareness: </a:t>
            </a:r>
            <a:r>
              <a:rPr lang="en-IN"/>
              <a:t>One-hot encoding does not consider word meaning or word usage in different contexts.</a:t>
            </a:r>
            <a:endParaRPr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/>
              <a:t>Example</a:t>
            </a:r>
            <a:r>
              <a:rPr lang="en-IN"/>
              <a:t>:</a:t>
            </a:r>
            <a:endParaRPr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/>
              <a:t>Sentence 1: "He went to the bank to withdraw money."</a:t>
            </a:r>
            <a:endParaRPr b="1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/>
              <a:t>Sentence 2: "She sat by the bank of the river."</a:t>
            </a:r>
            <a:endParaRPr b="1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The word "bank" has different meanings but is treated identically in one-hot encoding.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31cae6c891_0_150"/>
          <p:cNvSpPr/>
          <p:nvPr/>
        </p:nvSpPr>
        <p:spPr>
          <a:xfrm>
            <a:off x="0" y="1"/>
            <a:ext cx="12191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331cae6c891_0_150"/>
          <p:cNvSpPr txBox="1">
            <a:spLocks noGrp="1"/>
          </p:cNvSpPr>
          <p:nvPr>
            <p:ph type="title"/>
          </p:nvPr>
        </p:nvSpPr>
        <p:spPr>
          <a:xfrm>
            <a:off x="92525" y="997350"/>
            <a:ext cx="11207700" cy="52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600">
                <a:latin typeface="Arial"/>
                <a:ea typeface="Arial"/>
                <a:cs typeface="Arial"/>
                <a:sym typeface="Arial"/>
              </a:rPr>
              <a:t>Word count is a basic text processing technique used to determine </a:t>
            </a:r>
            <a:r>
              <a:rPr lang="en-IN" sz="1600" b="1">
                <a:latin typeface="Arial"/>
                <a:ea typeface="Arial"/>
                <a:cs typeface="Arial"/>
                <a:sym typeface="Arial"/>
              </a:rPr>
              <a:t>how many times each word appears in a given document or text corpus</a:t>
            </a:r>
            <a:r>
              <a:rPr lang="en-IN" sz="1600"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331cae6c891_0_1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GSCALE full form and date</a:t>
            </a:r>
            <a:endParaRPr/>
          </a:p>
        </p:txBody>
      </p:sp>
      <p:sp>
        <p:nvSpPr>
          <p:cNvPr id="283" name="Google Shape;283;g331cae6c891_0_1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  <p:pic>
        <p:nvPicPr>
          <p:cNvPr id="284" name="Google Shape;284;g331cae6c891_0_150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91744"/>
            <a:ext cx="874731" cy="874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g331cae6c891_0_1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23896"/>
            <a:ext cx="2215421" cy="612478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331cae6c891_0_150"/>
          <p:cNvSpPr txBox="1"/>
          <p:nvPr/>
        </p:nvSpPr>
        <p:spPr>
          <a:xfrm>
            <a:off x="2573738" y="191750"/>
            <a:ext cx="809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rgbClr val="0B5394"/>
                </a:solidFill>
              </a:rPr>
              <a:t>Bag of Words (word count)</a:t>
            </a:r>
            <a:endParaRPr sz="2800" b="1">
              <a:solidFill>
                <a:srgbClr val="0B5394"/>
              </a:solidFill>
            </a:endParaRPr>
          </a:p>
        </p:txBody>
      </p:sp>
      <p:pic>
        <p:nvPicPr>
          <p:cNvPr id="287" name="Google Shape;287;g331cae6c891_0_1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975" y="1800119"/>
            <a:ext cx="10427173" cy="4654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2"/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2"/>
          <p:cNvSpPr txBox="1">
            <a:spLocks noGrp="1"/>
          </p:cNvSpPr>
          <p:nvPr>
            <p:ph type="body" idx="1"/>
          </p:nvPr>
        </p:nvSpPr>
        <p:spPr>
          <a:xfrm>
            <a:off x="428400" y="2076125"/>
            <a:ext cx="5167200" cy="43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600" b="1">
                <a:latin typeface="Times New Roman"/>
                <a:ea typeface="Times New Roman"/>
                <a:cs typeface="Times New Roman"/>
                <a:sym typeface="Times New Roman"/>
              </a:rPr>
              <a:t>Use the same reviews of Activity 1 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Each group will </a:t>
            </a:r>
            <a:r>
              <a:rPr lang="en-IN" sz="1600" b="1">
                <a:latin typeface="Times New Roman"/>
                <a:ea typeface="Times New Roman"/>
                <a:cs typeface="Times New Roman"/>
                <a:sym typeface="Times New Roman"/>
              </a:rPr>
              <a:t>sort words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 into two categories: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romanLcPeriod"/>
            </a:pP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✅ </a:t>
            </a:r>
            <a:r>
              <a:rPr lang="en-IN" sz="1600" b="1">
                <a:latin typeface="Times New Roman"/>
                <a:ea typeface="Times New Roman"/>
                <a:cs typeface="Times New Roman"/>
                <a:sym typeface="Times New Roman"/>
              </a:rPr>
              <a:t>Most frequent words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 (e.g., "the", "was").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romanLcPeriod"/>
            </a:pP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❌ </a:t>
            </a:r>
            <a:r>
              <a:rPr lang="en-IN" sz="1600" b="1">
                <a:latin typeface="Times New Roman"/>
                <a:ea typeface="Times New Roman"/>
                <a:cs typeface="Times New Roman"/>
                <a:sym typeface="Times New Roman"/>
              </a:rPr>
              <a:t>Less frequent words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 (e.g., "amazing", "slow").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2. Each group </a:t>
            </a:r>
            <a:r>
              <a:rPr lang="en-IN" sz="1600" b="1">
                <a:latin typeface="Times New Roman"/>
                <a:ea typeface="Times New Roman"/>
                <a:cs typeface="Times New Roman"/>
                <a:sym typeface="Times New Roman"/>
              </a:rPr>
              <a:t>counts occurrences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 and writes the </a:t>
            </a:r>
            <a:r>
              <a:rPr lang="en-IN" sz="1600" b="1">
                <a:latin typeface="Times New Roman"/>
                <a:ea typeface="Times New Roman"/>
                <a:cs typeface="Times New Roman"/>
                <a:sym typeface="Times New Roman"/>
              </a:rPr>
              <a:t>word frequency table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 on a sheet.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600" b="1"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What were the </a:t>
            </a:r>
            <a:r>
              <a:rPr lang="en-IN" sz="1600" b="1">
                <a:latin typeface="Times New Roman"/>
                <a:ea typeface="Times New Roman"/>
                <a:cs typeface="Times New Roman"/>
                <a:sym typeface="Times New Roman"/>
              </a:rPr>
              <a:t>most frequent words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, and why?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What are </a:t>
            </a:r>
            <a:r>
              <a:rPr lang="en-IN" sz="1600" b="1">
                <a:latin typeface="Times New Roman"/>
                <a:ea typeface="Times New Roman"/>
                <a:cs typeface="Times New Roman"/>
                <a:sym typeface="Times New Roman"/>
              </a:rPr>
              <a:t>the limitations of raw word counts</a:t>
            </a:r>
            <a:r>
              <a:rPr lang="en-IN" sz="1600"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12"/>
          <p:cNvSpPr/>
          <p:nvPr/>
        </p:nvSpPr>
        <p:spPr>
          <a:xfrm>
            <a:off x="1" y="0"/>
            <a:ext cx="8522446" cy="228599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96900" dist="304800" dir="7140000" sx="90000" sy="9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12" descr="White bulbs with a yellow one standing out"/>
          <p:cNvPicPr preferRelativeResize="0"/>
          <p:nvPr/>
        </p:nvPicPr>
        <p:blipFill rotWithShape="1">
          <a:blip r:embed="rId3">
            <a:alphaModFix/>
          </a:blip>
          <a:srcRect l="12367" r="28232"/>
          <a:stretch/>
        </p:blipFill>
        <p:spPr>
          <a:xfrm>
            <a:off x="6096000" y="1"/>
            <a:ext cx="6102825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62400" y="4246857"/>
            <a:ext cx="2392332" cy="229205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298" name="Google Shape;29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15</a:t>
            </a:fld>
            <a:endParaRPr/>
          </a:p>
        </p:txBody>
      </p:sp>
      <p:pic>
        <p:nvPicPr>
          <p:cNvPr id="299" name="Google Shape;299;p12" descr="A blue circle with text and words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2"/>
          <p:cNvSpPr txBox="1">
            <a:spLocks noGrp="1"/>
          </p:cNvSpPr>
          <p:nvPr>
            <p:ph type="title"/>
          </p:nvPr>
        </p:nvSpPr>
        <p:spPr>
          <a:xfrm>
            <a:off x="428399" y="1051486"/>
            <a:ext cx="4646904" cy="102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eorgia"/>
              <a:buNone/>
            </a:pPr>
            <a:r>
              <a:rPr lang="en-IN" sz="4000">
                <a:latin typeface="Georgia"/>
                <a:ea typeface="Georgia"/>
                <a:cs typeface="Georgia"/>
                <a:sym typeface="Georgia"/>
              </a:rPr>
              <a:t>Learning Activity 2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31cae6c891_0_191"/>
          <p:cNvSpPr txBox="1">
            <a:spLocks noGrp="1"/>
          </p:cNvSpPr>
          <p:nvPr>
            <p:ph type="title"/>
          </p:nvPr>
        </p:nvSpPr>
        <p:spPr>
          <a:xfrm>
            <a:off x="347472" y="1604859"/>
            <a:ext cx="4800300" cy="16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lang="en-IN" sz="4000" b="1">
                <a:solidFill>
                  <a:schemeClr val="dk2"/>
                </a:solidFill>
              </a:rPr>
              <a:t>Reflection-</a:t>
            </a:r>
            <a:br>
              <a:rPr lang="en-IN" sz="4000" b="1">
                <a:solidFill>
                  <a:schemeClr val="dk2"/>
                </a:solidFill>
              </a:rPr>
            </a:br>
            <a:r>
              <a:rPr lang="en-IN" sz="4000" b="1">
                <a:solidFill>
                  <a:schemeClr val="dk2"/>
                </a:solidFill>
              </a:rPr>
              <a:t>Learning Activity 2</a:t>
            </a:r>
            <a:endParaRPr/>
          </a:p>
        </p:txBody>
      </p:sp>
      <p:sp>
        <p:nvSpPr>
          <p:cNvPr id="307" name="Google Shape;307;g331cae6c891_0_19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308" name="Google Shape;308;g331cae6c891_0_1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16</a:t>
            </a:fld>
            <a:endParaRPr/>
          </a:p>
        </p:txBody>
      </p:sp>
      <p:pic>
        <p:nvPicPr>
          <p:cNvPr id="309" name="Google Shape;309;g331cae6c891_0_191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1" cy="874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g331cae6c891_0_1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g331cae6c891_0_1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7725" y="116938"/>
            <a:ext cx="5627675" cy="462042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g331cae6c891_0_191"/>
          <p:cNvSpPr txBox="1"/>
          <p:nvPr/>
        </p:nvSpPr>
        <p:spPr>
          <a:xfrm>
            <a:off x="172675" y="3249450"/>
            <a:ext cx="4683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b="1">
                <a:solidFill>
                  <a:srgbClr val="FF0000"/>
                </a:solidFill>
              </a:rPr>
              <a:t>Drawbacks of Word Count Method</a:t>
            </a:r>
            <a:endParaRPr sz="1900" b="1">
              <a:solidFill>
                <a:srgbClr val="FF0000"/>
              </a:solidFill>
            </a:endParaRPr>
          </a:p>
        </p:txBody>
      </p:sp>
      <p:sp>
        <p:nvSpPr>
          <p:cNvPr id="313" name="Google Shape;313;g331cae6c891_0_191"/>
          <p:cNvSpPr txBox="1"/>
          <p:nvPr/>
        </p:nvSpPr>
        <p:spPr>
          <a:xfrm>
            <a:off x="60850" y="3956375"/>
            <a:ext cx="9207300" cy="27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chemeClr val="dk1"/>
                </a:solidFill>
              </a:rPr>
              <a:t>🚨 </a:t>
            </a:r>
            <a:r>
              <a:rPr lang="en-IN" sz="1300" b="1">
                <a:solidFill>
                  <a:schemeClr val="dk1"/>
                </a:solidFill>
              </a:rPr>
              <a:t>Problem 1: Common Words Dominate the Count</a:t>
            </a:r>
            <a:endParaRPr sz="1300" b="1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IN" sz="1300">
                <a:solidFill>
                  <a:schemeClr val="dk1"/>
                </a:solidFill>
              </a:rPr>
              <a:t>"The" and "was" appear frequently but </a:t>
            </a:r>
            <a:r>
              <a:rPr lang="en-IN" sz="1300" b="1">
                <a:solidFill>
                  <a:schemeClr val="dk1"/>
                </a:solidFill>
              </a:rPr>
              <a:t>carry no meaning</a:t>
            </a:r>
            <a:r>
              <a:rPr lang="en-IN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IN" sz="1300">
                <a:solidFill>
                  <a:schemeClr val="dk1"/>
                </a:solidFill>
              </a:rPr>
              <a:t>Important words like "amazing" and "terrible" appear </a:t>
            </a:r>
            <a:r>
              <a:rPr lang="en-IN" sz="1300" b="1">
                <a:solidFill>
                  <a:schemeClr val="dk1"/>
                </a:solidFill>
              </a:rPr>
              <a:t>less frequently but have stronger sentiment</a:t>
            </a:r>
            <a:r>
              <a:rPr lang="en-IN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chemeClr val="dk1"/>
                </a:solidFill>
              </a:rPr>
              <a:t>🚨 </a:t>
            </a:r>
            <a:r>
              <a:rPr lang="en-IN" sz="1300" b="1">
                <a:solidFill>
                  <a:schemeClr val="dk1"/>
                </a:solidFill>
              </a:rPr>
              <a:t>Problem 2: Word Count Doesn’t Capture Importance</a:t>
            </a:r>
            <a:endParaRPr sz="1300" b="1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IN" sz="1300">
                <a:solidFill>
                  <a:schemeClr val="dk1"/>
                </a:solidFill>
              </a:rPr>
              <a:t>The word "hotel" appears multiple times but doesn’t </a:t>
            </a:r>
            <a:r>
              <a:rPr lang="en-IN" sz="1300" b="1">
                <a:solidFill>
                  <a:schemeClr val="dk1"/>
                </a:solidFill>
              </a:rPr>
              <a:t>tell us if the review is positive or negative</a:t>
            </a:r>
            <a:r>
              <a:rPr lang="en-IN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chemeClr val="dk1"/>
                </a:solidFill>
              </a:rPr>
              <a:t>🚨 </a:t>
            </a:r>
            <a:r>
              <a:rPr lang="en-IN" sz="1300" b="1">
                <a:solidFill>
                  <a:schemeClr val="dk1"/>
                </a:solidFill>
              </a:rPr>
              <a:t>Problem 3: No Differentiation Between Important and Unimportant Words</a:t>
            </a:r>
            <a:endParaRPr sz="1300" b="1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IN" sz="1300">
                <a:solidFill>
                  <a:schemeClr val="dk1"/>
                </a:solidFill>
              </a:rPr>
              <a:t>Frequent words ≠ Important words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IN" sz="1300">
                <a:solidFill>
                  <a:schemeClr val="dk1"/>
                </a:solidFill>
              </a:rPr>
              <a:t>A rare word might be more meaningful than a commonly used word</a:t>
            </a:r>
            <a:r>
              <a:rPr lang="en-IN" sz="1300" b="1">
                <a:solidFill>
                  <a:schemeClr val="dk1"/>
                </a:solidFill>
              </a:rPr>
              <a:t>.</a:t>
            </a:r>
            <a:endParaRPr sz="13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4"/>
          <p:cNvSpPr txBox="1">
            <a:spLocks noGrp="1"/>
          </p:cNvSpPr>
          <p:nvPr>
            <p:ph type="title"/>
          </p:nvPr>
        </p:nvSpPr>
        <p:spPr>
          <a:xfrm>
            <a:off x="838200" y="854440"/>
            <a:ext cx="10515600" cy="629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IN" sz="4400"/>
              <a:t>Summary</a:t>
            </a:r>
            <a:endParaRPr/>
          </a:p>
        </p:txBody>
      </p:sp>
      <p:sp>
        <p:nvSpPr>
          <p:cNvPr id="319" name="Google Shape;3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320" name="Google Shape;3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17</a:t>
            </a:fld>
            <a:endParaRPr/>
          </a:p>
        </p:txBody>
      </p:sp>
      <p:pic>
        <p:nvPicPr>
          <p:cNvPr id="321" name="Google Shape;321;p14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4"/>
          <p:cNvSpPr txBox="1"/>
          <p:nvPr/>
        </p:nvSpPr>
        <p:spPr>
          <a:xfrm>
            <a:off x="698400" y="1517100"/>
            <a:ext cx="10795200" cy="51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500" b="1">
                <a:solidFill>
                  <a:schemeClr val="dk1"/>
                </a:solidFill>
              </a:rPr>
              <a:t>One-Hot Encoding (OHE)</a:t>
            </a:r>
            <a:r>
              <a:rPr lang="en-IN" sz="1500">
                <a:solidFill>
                  <a:schemeClr val="dk1"/>
                </a:solidFill>
              </a:rPr>
              <a:t> → Represents each word as a </a:t>
            </a:r>
            <a:r>
              <a:rPr lang="en-IN" sz="1500" b="1">
                <a:solidFill>
                  <a:schemeClr val="dk1"/>
                </a:solidFill>
              </a:rPr>
              <a:t>binary vector</a:t>
            </a:r>
            <a:r>
              <a:rPr lang="en-IN" sz="1500">
                <a:solidFill>
                  <a:schemeClr val="dk1"/>
                </a:solidFill>
              </a:rPr>
              <a:t> where only one position is "1" and the rest are "0".</a:t>
            </a:r>
            <a:br>
              <a:rPr lang="en-IN" sz="1500">
                <a:solidFill>
                  <a:schemeClr val="dk1"/>
                </a:solidFill>
              </a:rPr>
            </a:br>
            <a:r>
              <a:rPr lang="en-IN" sz="1500" b="1">
                <a:solidFill>
                  <a:schemeClr val="dk1"/>
                </a:solidFill>
              </a:rPr>
              <a:t>Bag of Words (BoW)</a:t>
            </a:r>
            <a:r>
              <a:rPr lang="en-IN" sz="1500">
                <a:solidFill>
                  <a:schemeClr val="dk1"/>
                </a:solidFill>
              </a:rPr>
              <a:t> → Converts text into </a:t>
            </a:r>
            <a:r>
              <a:rPr lang="en-IN" sz="1500" b="1">
                <a:solidFill>
                  <a:schemeClr val="dk1"/>
                </a:solidFill>
              </a:rPr>
              <a:t>word count frequency vectors</a:t>
            </a:r>
            <a:r>
              <a:rPr lang="en-IN" sz="1500">
                <a:solidFill>
                  <a:schemeClr val="dk1"/>
                </a:solidFill>
              </a:rPr>
              <a:t>, ignoring grammar and word order.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</a:rPr>
              <a:t>✅ </a:t>
            </a:r>
            <a:r>
              <a:rPr lang="en-IN" sz="1500" b="1">
                <a:solidFill>
                  <a:schemeClr val="dk1"/>
                </a:solidFill>
              </a:rPr>
              <a:t>Both techniques are simple and widely used for text representation, but they have major limitations.</a:t>
            </a:r>
            <a:endParaRPr sz="15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IN" sz="1700" b="1">
                <a:solidFill>
                  <a:schemeClr val="dk1"/>
                </a:solidFill>
              </a:rPr>
              <a:t>🚀 One-Hot Encoding (OHE) Limitations:</a:t>
            </a:r>
            <a:endParaRPr sz="17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</a:rPr>
              <a:t>✔ </a:t>
            </a:r>
            <a:r>
              <a:rPr lang="en-IN" sz="1500" b="1">
                <a:solidFill>
                  <a:schemeClr val="dk1"/>
                </a:solidFill>
              </a:rPr>
              <a:t>High Dimensionality</a:t>
            </a:r>
            <a:r>
              <a:rPr lang="en-IN" sz="1500">
                <a:solidFill>
                  <a:schemeClr val="dk1"/>
                </a:solidFill>
              </a:rPr>
              <a:t> → Large vocab = huge sparse vectors, inefficient memory usage.</a:t>
            </a:r>
            <a:br>
              <a:rPr lang="en-IN" sz="1500">
                <a:solidFill>
                  <a:schemeClr val="dk1"/>
                </a:solidFill>
              </a:rPr>
            </a:br>
            <a:r>
              <a:rPr lang="en-IN" sz="1500">
                <a:solidFill>
                  <a:schemeClr val="dk1"/>
                </a:solidFill>
              </a:rPr>
              <a:t>✔ </a:t>
            </a:r>
            <a:r>
              <a:rPr lang="en-IN" sz="1500" b="1">
                <a:solidFill>
                  <a:schemeClr val="dk1"/>
                </a:solidFill>
              </a:rPr>
              <a:t>Ignores Word Meaning</a:t>
            </a:r>
            <a:r>
              <a:rPr lang="en-IN" sz="1500">
                <a:solidFill>
                  <a:schemeClr val="dk1"/>
                </a:solidFill>
              </a:rPr>
              <a:t> → </a:t>
            </a:r>
            <a:r>
              <a:rPr lang="en-I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"good"</a:t>
            </a:r>
            <a:r>
              <a:rPr lang="en-IN" sz="1500">
                <a:solidFill>
                  <a:schemeClr val="dk1"/>
                </a:solidFill>
              </a:rPr>
              <a:t> and </a:t>
            </a:r>
            <a:r>
              <a:rPr lang="en-I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"excellent"</a:t>
            </a:r>
            <a:r>
              <a:rPr lang="en-IN" sz="1500">
                <a:solidFill>
                  <a:schemeClr val="dk1"/>
                </a:solidFill>
              </a:rPr>
              <a:t> are treated as unrelated.</a:t>
            </a:r>
            <a:br>
              <a:rPr lang="en-IN" sz="1500">
                <a:solidFill>
                  <a:schemeClr val="dk1"/>
                </a:solidFill>
              </a:rPr>
            </a:br>
            <a:r>
              <a:rPr lang="en-IN" sz="1500">
                <a:solidFill>
                  <a:schemeClr val="dk1"/>
                </a:solidFill>
              </a:rPr>
              <a:t>✔ </a:t>
            </a:r>
            <a:r>
              <a:rPr lang="en-IN" sz="1500" b="1">
                <a:solidFill>
                  <a:schemeClr val="dk1"/>
                </a:solidFill>
              </a:rPr>
              <a:t>No Context Awareness</a:t>
            </a:r>
            <a:r>
              <a:rPr lang="en-IN" sz="1500">
                <a:solidFill>
                  <a:schemeClr val="dk1"/>
                </a:solidFill>
              </a:rPr>
              <a:t> → </a:t>
            </a:r>
            <a:r>
              <a:rPr lang="en-I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"Apple (company)"</a:t>
            </a:r>
            <a:r>
              <a:rPr lang="en-IN" sz="1500">
                <a:solidFill>
                  <a:schemeClr val="dk1"/>
                </a:solidFill>
              </a:rPr>
              <a:t> and </a:t>
            </a:r>
            <a:r>
              <a:rPr lang="en-I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"apple (fruit)"</a:t>
            </a:r>
            <a:r>
              <a:rPr lang="en-IN" sz="1500">
                <a:solidFill>
                  <a:schemeClr val="dk1"/>
                </a:solidFill>
              </a:rPr>
              <a:t> are encoded the same.</a:t>
            </a:r>
            <a:br>
              <a:rPr lang="en-IN" sz="1500">
                <a:solidFill>
                  <a:schemeClr val="dk1"/>
                </a:solidFill>
              </a:rPr>
            </a:br>
            <a:r>
              <a:rPr lang="en-IN" sz="1500">
                <a:solidFill>
                  <a:schemeClr val="dk1"/>
                </a:solidFill>
              </a:rPr>
              <a:t>✔ </a:t>
            </a:r>
            <a:r>
              <a:rPr lang="en-IN" sz="1500" b="1">
                <a:solidFill>
                  <a:schemeClr val="dk1"/>
                </a:solidFill>
              </a:rPr>
              <a:t>Cannot Handle New Words (OOV)</a:t>
            </a:r>
            <a:r>
              <a:rPr lang="en-IN" sz="1500">
                <a:solidFill>
                  <a:schemeClr val="dk1"/>
                </a:solidFill>
              </a:rPr>
              <a:t> → If a word isn’t in training, it gets ignored.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IN" sz="1700" b="1">
                <a:solidFill>
                  <a:schemeClr val="dk1"/>
                </a:solidFill>
              </a:rPr>
              <a:t>🚀 Bag of Words (BoW) Limitations:</a:t>
            </a:r>
            <a:endParaRPr sz="17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</a:rPr>
              <a:t>✔ </a:t>
            </a:r>
            <a:r>
              <a:rPr lang="en-IN" sz="1500" b="1">
                <a:solidFill>
                  <a:schemeClr val="dk1"/>
                </a:solidFill>
              </a:rPr>
              <a:t>Ignores Word Order &amp; Grammar</a:t>
            </a:r>
            <a:r>
              <a:rPr lang="en-IN" sz="1500">
                <a:solidFill>
                  <a:schemeClr val="dk1"/>
                </a:solidFill>
              </a:rPr>
              <a:t> → </a:t>
            </a:r>
            <a:r>
              <a:rPr lang="en-I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"not bad"</a:t>
            </a:r>
            <a:r>
              <a:rPr lang="en-IN" sz="1500">
                <a:solidFill>
                  <a:schemeClr val="dk1"/>
                </a:solidFill>
              </a:rPr>
              <a:t> and </a:t>
            </a:r>
            <a:r>
              <a:rPr lang="en-I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"bad not"</a:t>
            </a:r>
            <a:r>
              <a:rPr lang="en-IN" sz="1500">
                <a:solidFill>
                  <a:schemeClr val="dk1"/>
                </a:solidFill>
              </a:rPr>
              <a:t> get the same representation.</a:t>
            </a:r>
            <a:br>
              <a:rPr lang="en-IN" sz="1500">
                <a:solidFill>
                  <a:schemeClr val="dk1"/>
                </a:solidFill>
              </a:rPr>
            </a:br>
            <a:r>
              <a:rPr lang="en-IN" sz="1500">
                <a:solidFill>
                  <a:schemeClr val="dk1"/>
                </a:solidFill>
              </a:rPr>
              <a:t>✔ </a:t>
            </a:r>
            <a:r>
              <a:rPr lang="en-IN" sz="1500" b="1">
                <a:solidFill>
                  <a:schemeClr val="dk1"/>
                </a:solidFill>
              </a:rPr>
              <a:t>High Dimensionality &amp; Sparse Matrices</a:t>
            </a:r>
            <a:r>
              <a:rPr lang="en-IN" sz="1500">
                <a:solidFill>
                  <a:schemeClr val="dk1"/>
                </a:solidFill>
              </a:rPr>
              <a:t> → Large vocab = memory &amp; computation issues.</a:t>
            </a:r>
            <a:br>
              <a:rPr lang="en-IN" sz="1500">
                <a:solidFill>
                  <a:schemeClr val="dk1"/>
                </a:solidFill>
              </a:rPr>
            </a:br>
            <a:r>
              <a:rPr lang="en-IN" sz="1500">
                <a:solidFill>
                  <a:schemeClr val="dk1"/>
                </a:solidFill>
              </a:rPr>
              <a:t>✔ </a:t>
            </a:r>
            <a:r>
              <a:rPr lang="en-IN" sz="1500" b="1">
                <a:solidFill>
                  <a:schemeClr val="dk1"/>
                </a:solidFill>
              </a:rPr>
              <a:t>Cannot Capture Word Relationships</a:t>
            </a:r>
            <a:r>
              <a:rPr lang="en-IN" sz="1500">
                <a:solidFill>
                  <a:schemeClr val="dk1"/>
                </a:solidFill>
              </a:rPr>
              <a:t> → </a:t>
            </a:r>
            <a:r>
              <a:rPr lang="en-I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"awesome"</a:t>
            </a:r>
            <a:r>
              <a:rPr lang="en-IN" sz="1500">
                <a:solidFill>
                  <a:schemeClr val="dk1"/>
                </a:solidFill>
              </a:rPr>
              <a:t> and </a:t>
            </a:r>
            <a:r>
              <a:rPr lang="en-I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"fantastic"</a:t>
            </a:r>
            <a:r>
              <a:rPr lang="en-IN" sz="1500">
                <a:solidFill>
                  <a:schemeClr val="dk1"/>
                </a:solidFill>
              </a:rPr>
              <a:t> are treated differently.</a:t>
            </a:r>
            <a:br>
              <a:rPr lang="en-IN" sz="1500">
                <a:solidFill>
                  <a:schemeClr val="dk1"/>
                </a:solidFill>
              </a:rPr>
            </a:br>
            <a:r>
              <a:rPr lang="en-IN" sz="1500">
                <a:solidFill>
                  <a:schemeClr val="dk1"/>
                </a:solidFill>
              </a:rPr>
              <a:t>✔ </a:t>
            </a:r>
            <a:r>
              <a:rPr lang="en-IN" sz="1500" b="1">
                <a:solidFill>
                  <a:schemeClr val="dk1"/>
                </a:solidFill>
              </a:rPr>
              <a:t>Biased Towards Longer Documents</a:t>
            </a:r>
            <a:r>
              <a:rPr lang="en-IN" sz="1500">
                <a:solidFill>
                  <a:schemeClr val="dk1"/>
                </a:solidFill>
              </a:rPr>
              <a:t> → More words = higher word counts = unfair comparisons.</a:t>
            </a:r>
            <a:br>
              <a:rPr lang="en-IN" sz="1500">
                <a:solidFill>
                  <a:schemeClr val="dk1"/>
                </a:solidFill>
              </a:rPr>
            </a:br>
            <a:r>
              <a:rPr lang="en-IN" sz="1500">
                <a:solidFill>
                  <a:schemeClr val="dk1"/>
                </a:solidFill>
              </a:rPr>
              <a:t>✔ </a:t>
            </a:r>
            <a:r>
              <a:rPr lang="en-IN" sz="1500" b="1">
                <a:solidFill>
                  <a:schemeClr val="dk1"/>
                </a:solidFill>
              </a:rPr>
              <a:t>Not Real-Time Friendly</a:t>
            </a:r>
            <a:r>
              <a:rPr lang="en-IN" sz="1500">
                <a:solidFill>
                  <a:schemeClr val="dk1"/>
                </a:solidFill>
              </a:rPr>
              <a:t> → Needs retraining when new words/documents appear.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5"/>
          <p:cNvSpPr txBox="1">
            <a:spLocks noGrp="1"/>
          </p:cNvSpPr>
          <p:nvPr>
            <p:ph type="title"/>
          </p:nvPr>
        </p:nvSpPr>
        <p:spPr>
          <a:xfrm>
            <a:off x="479165" y="749508"/>
            <a:ext cx="9718111" cy="1576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IN" sz="4000" b="1"/>
              <a:t>Ensure attainment of LOs in alignment to the learning activities:</a:t>
            </a:r>
            <a:r>
              <a:rPr lang="en-IN" sz="4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outcomes (1-2)</a:t>
            </a:r>
            <a:endParaRPr/>
          </a:p>
        </p:txBody>
      </p:sp>
      <p:grpSp>
        <p:nvGrpSpPr>
          <p:cNvPr id="329" name="Google Shape;329;p15"/>
          <p:cNvGrpSpPr/>
          <p:nvPr/>
        </p:nvGrpSpPr>
        <p:grpSpPr>
          <a:xfrm>
            <a:off x="644056" y="2615979"/>
            <a:ext cx="10927828" cy="3689404"/>
            <a:chOff x="0" y="0"/>
            <a:chExt cx="10927828" cy="3689404"/>
          </a:xfrm>
        </p:grpSpPr>
        <p:sp>
          <p:nvSpPr>
            <p:cNvPr id="330" name="Google Shape;330;p15"/>
            <p:cNvSpPr/>
            <p:nvPr/>
          </p:nvSpPr>
          <p:spPr>
            <a:xfrm>
              <a:off x="0" y="0"/>
              <a:ext cx="9288654" cy="1660232"/>
            </a:xfrm>
            <a:prstGeom prst="roundRect">
              <a:avLst>
                <a:gd name="adj" fmla="val 10000"/>
              </a:avLst>
            </a:prstGeom>
            <a:solidFill>
              <a:srgbClr val="E97131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5"/>
            <p:cNvSpPr txBox="1"/>
            <p:nvPr/>
          </p:nvSpPr>
          <p:spPr>
            <a:xfrm>
              <a:off x="48627" y="48627"/>
              <a:ext cx="7572674" cy="15629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247650" rIns="247650" bIns="247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500"/>
                <a:buFont typeface="Arial"/>
                <a:buNone/>
              </a:pPr>
              <a:r>
                <a:rPr lang="en-IN" sz="6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Outcome 1: </a:t>
              </a:r>
              <a:r>
                <a:rPr lang="en-IN" sz="2500">
                  <a:solidFill>
                    <a:schemeClr val="lt1"/>
                  </a:solidFill>
                </a:rPr>
                <a:t>Apply One-Hot Encoding and Bag of Words to a small dataset.</a:t>
              </a:r>
              <a:endParaRPr sz="6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1639174" y="2029172"/>
              <a:ext cx="9288654" cy="1660232"/>
            </a:xfrm>
            <a:prstGeom prst="roundRect">
              <a:avLst>
                <a:gd name="adj" fmla="val 10000"/>
              </a:avLst>
            </a:prstGeom>
            <a:solidFill>
              <a:srgbClr val="186923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5"/>
            <p:cNvSpPr txBox="1"/>
            <p:nvPr/>
          </p:nvSpPr>
          <p:spPr>
            <a:xfrm>
              <a:off x="1687792" y="2077796"/>
              <a:ext cx="8101800" cy="156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247650" rIns="247650" bIns="247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500"/>
                <a:buFont typeface="Arial"/>
                <a:buNone/>
              </a:pPr>
              <a:r>
                <a:rPr lang="en-IN" sz="6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Outcome 2: </a:t>
              </a:r>
              <a:r>
                <a:rPr lang="en-IN" sz="2000">
                  <a:solidFill>
                    <a:schemeClr val="lt1"/>
                  </a:solidFill>
                </a:rPr>
                <a:t>Analyze the Strengths and Limitations of OHE &amp; BoW</a:t>
              </a:r>
              <a:endParaRPr sz="7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8209503" y="1305127"/>
              <a:ext cx="1079150" cy="107915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F6D4CC">
                <a:alpha val="89803"/>
              </a:srgbClr>
            </a:solidFill>
            <a:ln w="19050" cap="flat" cmpd="sng">
              <a:solidFill>
                <a:srgbClr val="F6D4CC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5"/>
            <p:cNvSpPr txBox="1"/>
            <p:nvPr/>
          </p:nvSpPr>
          <p:spPr>
            <a:xfrm>
              <a:off x="8452312" y="1305127"/>
              <a:ext cx="593532" cy="812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6" name="Google Shape;33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337" name="Google Shape;33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18</a:t>
            </a:fld>
            <a:endParaRPr/>
          </a:p>
        </p:txBody>
      </p:sp>
      <p:pic>
        <p:nvPicPr>
          <p:cNvPr id="338" name="Google Shape;338;p15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"/>
          <p:cNvSpPr txBox="1">
            <a:spLocks noGrp="1"/>
          </p:cNvSpPr>
          <p:nvPr>
            <p:ph type="title"/>
          </p:nvPr>
        </p:nvSpPr>
        <p:spPr>
          <a:xfrm>
            <a:off x="832300" y="107550"/>
            <a:ext cx="10984800" cy="3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eorgia"/>
              <a:buNone/>
            </a:pPr>
            <a:r>
              <a:rPr lang="en-IN" sz="3600">
                <a:latin typeface="Georgia"/>
                <a:ea typeface="Georgia"/>
                <a:cs typeface="Georgia"/>
                <a:sym typeface="Georgia"/>
              </a:rPr>
              <a:t>Discussion on the post session activities</a:t>
            </a:r>
            <a:br>
              <a:rPr lang="en-IN" sz="2800">
                <a:latin typeface="Georgia"/>
                <a:ea typeface="Georgia"/>
                <a:cs typeface="Georgia"/>
                <a:sym typeface="Georgia"/>
              </a:rPr>
            </a:b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eorgia"/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5" name="Google Shape;34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346" name="Google Shape;34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19</a:t>
            </a:fld>
            <a:endParaRPr/>
          </a:p>
        </p:txBody>
      </p:sp>
      <p:pic>
        <p:nvPicPr>
          <p:cNvPr id="347" name="Google Shape;347;p16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838200" y="854440"/>
            <a:ext cx="105156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br>
              <a:rPr lang="en-IN"/>
            </a:br>
            <a:r>
              <a:rPr lang="en-IN"/>
              <a:t>Insert Review of the key concepts of session no. #</a:t>
            </a:r>
            <a:br>
              <a:rPr lang="en-IN"/>
            </a:b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838200" y="1693889"/>
            <a:ext cx="10344600" cy="45120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105" name="Google Shape;105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  <p:pic>
        <p:nvPicPr>
          <p:cNvPr id="106" name="Google Shape;106;p2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1" cy="874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7"/>
          <p:cNvSpPr txBox="1">
            <a:spLocks noGrp="1"/>
          </p:cNvSpPr>
          <p:nvPr>
            <p:ph type="title"/>
          </p:nvPr>
        </p:nvSpPr>
        <p:spPr>
          <a:xfrm>
            <a:off x="683655" y="1213803"/>
            <a:ext cx="9818849" cy="1588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eorgia"/>
              <a:buNone/>
            </a:pPr>
            <a:r>
              <a:rPr lang="en-IN" sz="5400">
                <a:latin typeface="Georgia"/>
                <a:ea typeface="Georgia"/>
                <a:cs typeface="Georgia"/>
                <a:sym typeface="Georgia"/>
              </a:rPr>
              <a:t>Information to next topic of the course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4" name="Google Shape;35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355" name="Google Shape;35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20</a:t>
            </a:fld>
            <a:endParaRPr/>
          </a:p>
        </p:txBody>
      </p:sp>
      <p:pic>
        <p:nvPicPr>
          <p:cNvPr id="356" name="Google Shape;356;p17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17"/>
          <p:cNvSpPr txBox="1"/>
          <p:nvPr/>
        </p:nvSpPr>
        <p:spPr>
          <a:xfrm>
            <a:off x="760850" y="2992025"/>
            <a:ext cx="99138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TF-IDF (Term Frequency-Inverse Document Frequency) is a statistical measure that evaluates how important a word is to a document within a collection (corpus) of documents.</a:t>
            </a:r>
            <a:endParaRPr sz="2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8"/>
          <p:cNvSpPr/>
          <p:nvPr/>
        </p:nvSpPr>
        <p:spPr>
          <a:xfrm>
            <a:off x="0" y="-1"/>
            <a:ext cx="12191695" cy="6852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8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8"/>
          <p:cNvSpPr txBox="1">
            <a:spLocks noGrp="1"/>
          </p:cNvSpPr>
          <p:nvPr>
            <p:ph type="title"/>
          </p:nvPr>
        </p:nvSpPr>
        <p:spPr>
          <a:xfrm>
            <a:off x="6736501" y="2247113"/>
            <a:ext cx="4805996" cy="1297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lang="en-IN" sz="4000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rPr>
              <a:t>Review and Reflection from students</a:t>
            </a:r>
            <a:endParaRPr/>
          </a:p>
        </p:txBody>
      </p:sp>
      <p:pic>
        <p:nvPicPr>
          <p:cNvPr id="366" name="Google Shape;366;p18" descr="Smiling Face with No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 extrusionOk="0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367" name="Google Shape;367;p18"/>
          <p:cNvGrpSpPr/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68" name="Google Shape;368;p18"/>
            <p:cNvSpPr/>
            <p:nvPr/>
          </p:nvSpPr>
          <p:spPr>
            <a:xfrm flipH="1">
              <a:off x="305" y="34854"/>
              <a:ext cx="6028697" cy="6817170"/>
            </a:xfrm>
            <a:custGeom>
              <a:avLst/>
              <a:gdLst/>
              <a:ahLst/>
              <a:cxnLst/>
              <a:rect l="l" t="t" r="r" b="b"/>
              <a:pathLst>
                <a:path w="6028697" h="6817170" extrusionOk="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8"/>
            <p:cNvSpPr/>
            <p:nvPr/>
          </p:nvSpPr>
          <p:spPr>
            <a:xfrm flipH="1">
              <a:off x="305" y="1"/>
              <a:ext cx="6165116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8"/>
            <p:cNvSpPr/>
            <p:nvPr/>
          </p:nvSpPr>
          <p:spPr>
            <a:xfrm flipH="1">
              <a:off x="305" y="-5977"/>
              <a:ext cx="6238675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71" name="Google Shape;37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82200" y="4392420"/>
            <a:ext cx="2025218" cy="1940329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373" name="Google Shape;3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21</a:t>
            </a:fld>
            <a:endParaRPr/>
          </a:p>
        </p:txBody>
      </p:sp>
      <p:pic>
        <p:nvPicPr>
          <p:cNvPr id="374" name="Google Shape;374;p18" descr="A blue circle with text and words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31cae6c891_0_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Activity Answer</a:t>
            </a:r>
            <a:endParaRPr/>
          </a:p>
        </p:txBody>
      </p:sp>
      <p:sp>
        <p:nvSpPr>
          <p:cNvPr id="382" name="Google Shape;382;g331cae6c891_0_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IN" sz="2200" b="1"/>
              <a:t>Activity-2 </a:t>
            </a:r>
            <a:endParaRPr sz="2200" b="1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 b="1"/>
              <a:t>Word Count on Multiple Sentences</a:t>
            </a:r>
            <a:endParaRPr sz="2200"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/>
              <a:t>Now, let’s take </a:t>
            </a:r>
            <a:r>
              <a:rPr lang="en-IN" sz="1600" b="1"/>
              <a:t>three sentences (reviews)</a:t>
            </a:r>
            <a:r>
              <a:rPr lang="en-IN" sz="1600"/>
              <a:t>: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600"/>
              <a:t>💬 </a:t>
            </a:r>
            <a:r>
              <a:rPr lang="en-IN" sz="1600" b="1"/>
              <a:t>Text Corpus:</a:t>
            </a:r>
            <a:br>
              <a:rPr lang="en-IN" sz="1600" b="1"/>
            </a:br>
            <a:r>
              <a:rPr lang="en-IN" sz="1600"/>
              <a:t>1️⃣ </a:t>
            </a:r>
            <a:r>
              <a:rPr lang="en-I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"The hotel was great and the food was amazing."</a:t>
            </a:r>
            <a:br>
              <a:rPr lang="en-I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IN" sz="1600"/>
              <a:t>2️⃣ </a:t>
            </a:r>
            <a:r>
              <a:rPr lang="en-I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"The hotel was bad, and the service was terrible."</a:t>
            </a:r>
            <a:br>
              <a:rPr lang="en-I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IN" sz="1600"/>
              <a:t>3️⃣ </a:t>
            </a:r>
            <a:r>
              <a:rPr lang="en-I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"Food was good, but the service was slow."</a:t>
            </a:r>
            <a:endParaRPr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600" b="1"/>
              <a:t>Step 1: Tokenize (Extract Words)</a:t>
            </a:r>
            <a:r>
              <a:rPr lang="en-IN" sz="1600"/>
              <a:t> We split each sentence into words: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I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"the", "hotel", "was", "great", "and", "the", "food", "was", "amazing"</a:t>
            </a:r>
            <a:endParaRPr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"the", "hotel", "was", "bad", "and", "the", "service", "was", "terrible"</a:t>
            </a:r>
            <a:endParaRPr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"food", "was", "good", "but", "the", "service", "was", "slow"</a:t>
            </a:r>
            <a:endParaRPr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300"/>
          </a:p>
        </p:txBody>
      </p:sp>
      <p:sp>
        <p:nvSpPr>
          <p:cNvPr id="383" name="Google Shape;383;g331cae6c891_0_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31cae6c891_0_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390" name="Google Shape;390;g331cae6c891_0_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391" name="Google Shape;391;g331cae6c891_0_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23</a:t>
            </a:fld>
            <a:endParaRPr/>
          </a:p>
        </p:txBody>
      </p:sp>
      <p:pic>
        <p:nvPicPr>
          <p:cNvPr id="392" name="Google Shape;392;g331cae6c891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200" y="82050"/>
            <a:ext cx="9773274" cy="642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31cae6c891_0_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399" name="Google Shape;399;g331cae6c891_0_33"/>
          <p:cNvSpPr txBox="1">
            <a:spLocks noGrp="1"/>
          </p:cNvSpPr>
          <p:nvPr>
            <p:ph type="body" idx="1"/>
          </p:nvPr>
        </p:nvSpPr>
        <p:spPr>
          <a:xfrm>
            <a:off x="838200" y="308450"/>
            <a:ext cx="10515600" cy="5868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600"/>
              <a:t>✅ </a:t>
            </a:r>
            <a:r>
              <a:rPr lang="en-IN" sz="1600" b="1"/>
              <a:t>Final Word Count Representation (Across All Sentences):</a:t>
            </a:r>
            <a:br>
              <a:rPr lang="en-IN" sz="1600" b="1"/>
            </a:br>
            <a:r>
              <a:rPr lang="en-I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{"the": 5, "hotel": 2, "was": 6, "great": 1, "and": 2, "food": 2, "amazing": 1, "bad": 1, "service": 2, "terrible": 1, "good": 1, "but": 1, "slow": 1}</a:t>
            </a:r>
            <a:endParaRPr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g331cae6c891_0_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lay"/>
              <a:buNone/>
            </a:pPr>
            <a:r>
              <a:rPr lang="en-IN" sz="2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Reflect on the responses of post session activity</a:t>
            </a:r>
            <a:br>
              <a:rPr lang="en-IN" sz="2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</a:br>
            <a:br>
              <a:rPr lang="en-IN" sz="2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</a:br>
            <a:endParaRPr sz="2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  <p:pic>
        <p:nvPicPr>
          <p:cNvPr id="116" name="Google Shape;116;p3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4" descr="Magnifying glass on clear background"/>
          <p:cNvPicPr preferRelativeResize="0"/>
          <p:nvPr/>
        </p:nvPicPr>
        <p:blipFill rotWithShape="1">
          <a:blip r:embed="rId3">
            <a:alphaModFix/>
          </a:blip>
          <a:srcRect l="8344" r="7281"/>
          <a:stretch/>
        </p:blipFill>
        <p:spPr>
          <a:xfrm>
            <a:off x="3523488" y="10"/>
            <a:ext cx="866851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/>
          <p:nvPr/>
        </p:nvSpPr>
        <p:spPr>
          <a:xfrm>
            <a:off x="3" y="0"/>
            <a:ext cx="9339300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921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 txBox="1">
            <a:spLocks noGrp="1"/>
          </p:cNvSpPr>
          <p:nvPr>
            <p:ph type="title"/>
          </p:nvPr>
        </p:nvSpPr>
        <p:spPr>
          <a:xfrm>
            <a:off x="477973" y="1122375"/>
            <a:ext cx="8929800" cy="51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💡 </a:t>
            </a:r>
            <a:r>
              <a:rPr lang="en-IN" sz="2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"If you have three sentences: "The phone is excellent"</a:t>
            </a:r>
            <a:endParaRPr sz="21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"The battery performance is excellent", "The phone has excellent battery life", how would you represent each word numerically so that computers can understand their meanings? </a:t>
            </a:r>
            <a:endParaRPr sz="21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endParaRPr sz="5400">
              <a:solidFill>
                <a:schemeClr val="lt1"/>
              </a:solidFill>
            </a:endParaRPr>
          </a:p>
        </p:txBody>
      </p:sp>
      <p:sp>
        <p:nvSpPr>
          <p:cNvPr id="126" name="Google Shape;126;p4"/>
          <p:cNvSpPr/>
          <p:nvPr/>
        </p:nvSpPr>
        <p:spPr>
          <a:xfrm rot="5400000">
            <a:off x="759867" y="346833"/>
            <a:ext cx="146400" cy="70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  <p:pic>
        <p:nvPicPr>
          <p:cNvPr id="129" name="Google Shape;129;p4" descr="A blue circle with text and word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8566" y="176754"/>
            <a:ext cx="874731" cy="874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>
            <a:spLocks noGrp="1"/>
          </p:cNvSpPr>
          <p:nvPr>
            <p:ph type="title"/>
          </p:nvPr>
        </p:nvSpPr>
        <p:spPr>
          <a:xfrm>
            <a:off x="418476" y="93274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Ask Questions </a:t>
            </a:r>
            <a:endParaRPr/>
          </a:p>
        </p:txBody>
      </p:sp>
      <p:grpSp>
        <p:nvGrpSpPr>
          <p:cNvPr id="136" name="Google Shape;136;p5"/>
          <p:cNvGrpSpPr/>
          <p:nvPr/>
        </p:nvGrpSpPr>
        <p:grpSpPr>
          <a:xfrm>
            <a:off x="1398000" y="1809129"/>
            <a:ext cx="9396000" cy="4483400"/>
            <a:chOff x="559800" y="608594"/>
            <a:chExt cx="9396000" cy="3134149"/>
          </a:xfrm>
        </p:grpSpPr>
        <p:sp>
          <p:nvSpPr>
            <p:cNvPr id="137" name="Google Shape;137;p5"/>
            <p:cNvSpPr/>
            <p:nvPr/>
          </p:nvSpPr>
          <p:spPr>
            <a:xfrm>
              <a:off x="1747800" y="608594"/>
              <a:ext cx="1944000" cy="1944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559800" y="3022743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 txBox="1"/>
            <p:nvPr/>
          </p:nvSpPr>
          <p:spPr>
            <a:xfrm>
              <a:off x="559800" y="2656179"/>
              <a:ext cx="5470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lvl="0" indent="-3556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Char char="●"/>
              </a:pPr>
              <a:r>
                <a:rPr lang="en-IN">
                  <a:solidFill>
                    <a:schemeClr val="dk1"/>
                  </a:solidFill>
                </a:rPr>
                <a:t>Given a set of sentences, how do we represent words numerically so that a computer can process them?</a:t>
              </a:r>
              <a:endParaRPr>
                <a:solidFill>
                  <a:schemeClr val="dk1"/>
                </a:solidFill>
              </a:endParaRPr>
            </a:p>
            <a:p>
              <a:pPr marL="457200" lvl="0" indent="-3556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Char char="●"/>
              </a:pPr>
              <a:r>
                <a:rPr lang="en-IN">
                  <a:solidFill>
                    <a:schemeClr val="dk1"/>
                  </a:solidFill>
                </a:rPr>
                <a:t>Think: What if we assign each word a unique identifier?</a:t>
              </a:r>
              <a:endParaRPr sz="2000">
                <a:solidFill>
                  <a:schemeClr val="dk1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rial"/>
                <a:buNone/>
              </a:pPr>
              <a:endParaRPr sz="2400">
                <a:solidFill>
                  <a:schemeClr val="dk1"/>
                </a:solidFill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6823800" y="608594"/>
              <a:ext cx="1944000" cy="1944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5635800" y="3022743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 txBox="1"/>
            <p:nvPr/>
          </p:nvSpPr>
          <p:spPr>
            <a:xfrm>
              <a:off x="5635800" y="2715368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45720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Char char="●"/>
              </a:pPr>
              <a:r>
                <a:rPr lang="en-IN" b="1">
                  <a:solidFill>
                    <a:schemeClr val="dk1"/>
                  </a:solidFill>
                </a:rPr>
                <a:t>Create the</a:t>
              </a:r>
              <a:r>
                <a:rPr lang="en-IN">
                  <a:solidFill>
                    <a:schemeClr val="dk1"/>
                  </a:solidFill>
                </a:rPr>
                <a:t> Vocabulary of Unique Words List:</a:t>
              </a:r>
              <a:endParaRPr>
                <a:solidFill>
                  <a:schemeClr val="dk1"/>
                </a:solidFill>
              </a:endParaRPr>
            </a:p>
            <a:p>
              <a:pPr marL="45720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Char char="●"/>
              </a:pPr>
              <a:r>
                <a:rPr lang="en-IN">
                  <a:solidFill>
                    <a:schemeClr val="dk1"/>
                  </a:solidFill>
                </a:rPr>
                <a:t>Sentence and word level one-hot encoding techniques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43" name="Google Shape;14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  <p:pic>
        <p:nvPicPr>
          <p:cNvPr id="145" name="Google Shape;145;p5" descr="A blue circle with text and words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/>
          <p:nvPr/>
        </p:nvSpPr>
        <p:spPr>
          <a:xfrm rot="-54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0F4861">
                  <a:alpha val="15686"/>
                </a:srgbClr>
              </a:gs>
              <a:gs pos="23000">
                <a:srgbClr val="0F4861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 txBox="1"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IN" sz="4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 the end of this session students will be able to </a:t>
            </a:r>
            <a:endParaRPr/>
          </a:p>
        </p:txBody>
      </p:sp>
      <p:grpSp>
        <p:nvGrpSpPr>
          <p:cNvPr id="156" name="Google Shape;156;p6"/>
          <p:cNvGrpSpPr/>
          <p:nvPr/>
        </p:nvGrpSpPr>
        <p:grpSpPr>
          <a:xfrm>
            <a:off x="644056" y="2615979"/>
            <a:ext cx="10927828" cy="3689404"/>
            <a:chOff x="0" y="0"/>
            <a:chExt cx="10927828" cy="3689404"/>
          </a:xfrm>
        </p:grpSpPr>
        <p:sp>
          <p:nvSpPr>
            <p:cNvPr id="157" name="Google Shape;157;p6"/>
            <p:cNvSpPr/>
            <p:nvPr/>
          </p:nvSpPr>
          <p:spPr>
            <a:xfrm>
              <a:off x="0" y="0"/>
              <a:ext cx="9288654" cy="1660232"/>
            </a:xfrm>
            <a:prstGeom prst="roundRect">
              <a:avLst>
                <a:gd name="adj" fmla="val 10000"/>
              </a:avLst>
            </a:prstGeom>
            <a:solidFill>
              <a:srgbClr val="E97131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 txBox="1"/>
            <p:nvPr/>
          </p:nvSpPr>
          <p:spPr>
            <a:xfrm>
              <a:off x="48618" y="48621"/>
              <a:ext cx="8865300" cy="156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1925" tIns="201925" rIns="201925" bIns="2019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300"/>
                <a:buFont typeface="Arial"/>
                <a:buNone/>
              </a:pPr>
              <a:r>
                <a:rPr lang="en-IN" sz="53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Learning Outcome 1: </a:t>
              </a:r>
              <a:endParaRPr sz="5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300"/>
                <a:buFont typeface="Arial"/>
                <a:buNone/>
              </a:pPr>
              <a:r>
                <a:rPr lang="en-IN" sz="2500">
                  <a:solidFill>
                    <a:schemeClr val="lt1"/>
                  </a:solidFill>
                </a:rPr>
                <a:t>Apply One-Hot Encoding and Bag of Words to a small dataset.</a:t>
              </a:r>
              <a:endParaRPr sz="2500">
                <a:solidFill>
                  <a:schemeClr val="lt1"/>
                </a:solidFill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300"/>
                <a:buFont typeface="Arial"/>
                <a:buNone/>
              </a:pPr>
              <a:endParaRPr sz="2900">
                <a:solidFill>
                  <a:schemeClr val="lt1"/>
                </a:solidFill>
                <a:highlight>
                  <a:schemeClr val="lt1"/>
                </a:highlight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1639174" y="2029172"/>
              <a:ext cx="9288654" cy="1660232"/>
            </a:xfrm>
            <a:prstGeom prst="roundRect">
              <a:avLst>
                <a:gd name="adj" fmla="val 10000"/>
              </a:avLst>
            </a:prstGeom>
            <a:solidFill>
              <a:srgbClr val="186923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 txBox="1"/>
            <p:nvPr/>
          </p:nvSpPr>
          <p:spPr>
            <a:xfrm>
              <a:off x="1687792" y="2077796"/>
              <a:ext cx="8505600" cy="156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1925" tIns="201925" rIns="201925" bIns="2019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300"/>
                <a:buFont typeface="Arial"/>
                <a:buNone/>
              </a:pPr>
              <a:r>
                <a:rPr lang="en-IN" sz="53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Learning Outcome </a:t>
              </a:r>
              <a:r>
                <a:rPr lang="en-IN" sz="33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2: </a:t>
              </a:r>
              <a:endParaRPr sz="3300">
                <a:solidFill>
                  <a:schemeClr val="lt1"/>
                </a:solidFill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500">
                  <a:solidFill>
                    <a:schemeClr val="lt1"/>
                  </a:solidFill>
                </a:rPr>
                <a:t>Analyze the Strengths and Limitations of OHE &amp; BoW</a:t>
              </a:r>
              <a:endParaRPr sz="2500">
                <a:solidFill>
                  <a:schemeClr val="lt1"/>
                </a:solidFill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300"/>
                <a:buFont typeface="Arial"/>
                <a:buNone/>
              </a:pPr>
              <a:endParaRPr sz="3300">
                <a:solidFill>
                  <a:schemeClr val="lt1"/>
                </a:solidFill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8209503" y="1305127"/>
              <a:ext cx="1079150" cy="107915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F6D4CC">
                <a:alpha val="89803"/>
              </a:srgbClr>
            </a:solidFill>
            <a:ln w="19050" cap="flat" cmpd="sng">
              <a:solidFill>
                <a:srgbClr val="F6D4CC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 txBox="1"/>
            <p:nvPr/>
          </p:nvSpPr>
          <p:spPr>
            <a:xfrm>
              <a:off x="8452312" y="1305127"/>
              <a:ext cx="593532" cy="812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Google Shape;16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164" name="Google Shape;16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  <p:pic>
        <p:nvPicPr>
          <p:cNvPr id="165" name="Google Shape;165;p6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7"/>
          <p:cNvSpPr txBox="1"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</a:pPr>
            <a:r>
              <a:rPr lang="en-IN" sz="5400"/>
              <a:t>Session Outline</a:t>
            </a:r>
            <a:endParaRPr/>
          </a:p>
        </p:txBody>
      </p:sp>
      <p:sp>
        <p:nvSpPr>
          <p:cNvPr id="173" name="Google Shape;173;p7"/>
          <p:cNvSpPr/>
          <p:nvPr/>
        </p:nvSpPr>
        <p:spPr>
          <a:xfrm rot="5400000">
            <a:off x="1627450" y="3462719"/>
            <a:ext cx="5410200" cy="18288"/>
          </a:xfrm>
          <a:custGeom>
            <a:avLst/>
            <a:gdLst/>
            <a:ahLst/>
            <a:cxnLst/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p7"/>
          <p:cNvGrpSpPr/>
          <p:nvPr/>
        </p:nvGrpSpPr>
        <p:grpSpPr>
          <a:xfrm>
            <a:off x="4648018" y="643525"/>
            <a:ext cx="6900600" cy="5530845"/>
            <a:chOff x="0" y="2703"/>
            <a:chExt cx="6900600" cy="5530845"/>
          </a:xfrm>
        </p:grpSpPr>
        <p:cxnSp>
          <p:nvCxnSpPr>
            <p:cNvPr id="175" name="Google Shape;175;p7"/>
            <p:cNvCxnSpPr/>
            <p:nvPr/>
          </p:nvCxnSpPr>
          <p:spPr>
            <a:xfrm>
              <a:off x="0" y="2703"/>
              <a:ext cx="6900512" cy="0"/>
            </a:xfrm>
            <a:prstGeom prst="straightConnector1">
              <a:avLst/>
            </a:prstGeom>
            <a:solidFill>
              <a:srgbClr val="E97131"/>
            </a:solidFill>
            <a:ln w="19050" cap="flat" cmpd="sng">
              <a:solidFill>
                <a:srgbClr val="E9713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6" name="Google Shape;176;p7"/>
            <p:cNvSpPr/>
            <p:nvPr/>
          </p:nvSpPr>
          <p:spPr>
            <a:xfrm>
              <a:off x="0" y="2703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7"/>
            <p:cNvSpPr txBox="1"/>
            <p:nvPr/>
          </p:nvSpPr>
          <p:spPr>
            <a:xfrm>
              <a:off x="0" y="2703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t" anchorCtr="0">
              <a:noAutofit/>
            </a:bodyPr>
            <a:lstStyle/>
            <a:p>
              <a:pPr marL="457200" marR="0" lvl="0" indent="-4064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AutoNum type="arabicPeriod"/>
              </a:pPr>
              <a:r>
                <a:rPr lang="en-IN" sz="2800">
                  <a:solidFill>
                    <a:schemeClr val="dk1"/>
                  </a:solidFill>
                </a:rPr>
                <a:t>One-hot encoding</a:t>
              </a:r>
              <a:endParaRPr sz="2800" i="0" u="none" strike="noStrike" cap="none">
                <a:solidFill>
                  <a:schemeClr val="dk1"/>
                </a:solidFill>
              </a:endParaRPr>
            </a:p>
          </p:txBody>
        </p:sp>
        <p:cxnSp>
          <p:nvCxnSpPr>
            <p:cNvPr id="178" name="Google Shape;178;p7"/>
            <p:cNvCxnSpPr/>
            <p:nvPr/>
          </p:nvCxnSpPr>
          <p:spPr>
            <a:xfrm>
              <a:off x="0" y="924492"/>
              <a:ext cx="6900512" cy="0"/>
            </a:xfrm>
            <a:prstGeom prst="straightConnector1">
              <a:avLst/>
            </a:prstGeom>
            <a:solidFill>
              <a:srgbClr val="176B22"/>
            </a:solidFill>
            <a:ln w="19050" cap="flat" cmpd="sng">
              <a:solidFill>
                <a:srgbClr val="176B2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9" name="Google Shape;179;p7"/>
            <p:cNvSpPr/>
            <p:nvPr/>
          </p:nvSpPr>
          <p:spPr>
            <a:xfrm>
              <a:off x="0" y="924492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 txBox="1"/>
            <p:nvPr/>
          </p:nvSpPr>
          <p:spPr>
            <a:xfrm>
              <a:off x="0" y="924492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Arial"/>
                <a:buNone/>
              </a:pPr>
              <a:r>
                <a:rPr lang="en-IN" sz="2800">
                  <a:solidFill>
                    <a:schemeClr val="dk1"/>
                  </a:solidFill>
                </a:rPr>
                <a:t>2. Sentence and word-level One-Hot encoding</a:t>
              </a:r>
              <a:endParaRPr sz="2800" i="0" u="none" strike="noStrike" cap="none">
                <a:solidFill>
                  <a:schemeClr val="dk1"/>
                </a:solidFill>
              </a:endParaRPr>
            </a:p>
          </p:txBody>
        </p:sp>
        <p:cxnSp>
          <p:nvCxnSpPr>
            <p:cNvPr id="181" name="Google Shape;181;p7"/>
            <p:cNvCxnSpPr/>
            <p:nvPr/>
          </p:nvCxnSpPr>
          <p:spPr>
            <a:xfrm>
              <a:off x="0" y="1846281"/>
              <a:ext cx="6900512" cy="0"/>
            </a:xfrm>
            <a:prstGeom prst="straightConnector1">
              <a:avLst/>
            </a:prstGeom>
            <a:solidFill>
              <a:srgbClr val="0C9ED5"/>
            </a:solidFill>
            <a:ln w="19050" cap="flat" cmpd="sng">
              <a:solidFill>
                <a:srgbClr val="0C9ED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2" name="Google Shape;182;p7"/>
            <p:cNvSpPr/>
            <p:nvPr/>
          </p:nvSpPr>
          <p:spPr>
            <a:xfrm>
              <a:off x="0" y="1846281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 txBox="1"/>
            <p:nvPr/>
          </p:nvSpPr>
          <p:spPr>
            <a:xfrm>
              <a:off x="0" y="1846281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Arial"/>
                <a:buNone/>
              </a:pPr>
              <a:r>
                <a:rPr lang="en-IN" sz="2800" i="0" u="none" strike="noStrike" cap="none">
                  <a:solidFill>
                    <a:schemeClr val="dk1"/>
                  </a:solidFill>
                </a:rPr>
                <a:t>3. Activity-1</a:t>
              </a:r>
              <a:endParaRPr sz="2800" i="0" u="none" strike="noStrike" cap="none">
                <a:solidFill>
                  <a:schemeClr val="dk1"/>
                </a:solidFill>
              </a:endParaRPr>
            </a:p>
          </p:txBody>
        </p:sp>
        <p:cxnSp>
          <p:nvCxnSpPr>
            <p:cNvPr id="184" name="Google Shape;184;p7"/>
            <p:cNvCxnSpPr/>
            <p:nvPr/>
          </p:nvCxnSpPr>
          <p:spPr>
            <a:xfrm>
              <a:off x="0" y="2768070"/>
              <a:ext cx="6900512" cy="0"/>
            </a:xfrm>
            <a:prstGeom prst="straightConnector1">
              <a:avLst/>
            </a:prstGeom>
            <a:solidFill>
              <a:srgbClr val="A02891"/>
            </a:solidFill>
            <a:ln w="19050" cap="flat" cmpd="sng">
              <a:solidFill>
                <a:srgbClr val="A0289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5" name="Google Shape;185;p7"/>
            <p:cNvSpPr/>
            <p:nvPr/>
          </p:nvSpPr>
          <p:spPr>
            <a:xfrm>
              <a:off x="0" y="2768070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 txBox="1"/>
            <p:nvPr/>
          </p:nvSpPr>
          <p:spPr>
            <a:xfrm>
              <a:off x="0" y="2768070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Arial"/>
                <a:buNone/>
              </a:pPr>
              <a:r>
                <a:rPr lang="en-IN" sz="2800" i="0" u="none" strike="noStrike" cap="none">
                  <a:solidFill>
                    <a:schemeClr val="dk1"/>
                  </a:solidFill>
                </a:rPr>
                <a:t>4</a:t>
              </a:r>
              <a:r>
                <a:rPr lang="en-IN" sz="2800">
                  <a:solidFill>
                    <a:schemeClr val="dk1"/>
                  </a:solidFill>
                </a:rPr>
                <a:t>. Limitations of one-hot encoding</a:t>
              </a:r>
              <a:endParaRPr sz="2800">
                <a:solidFill>
                  <a:schemeClr val="dk1"/>
                </a:solidFill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Arial"/>
                <a:buNone/>
              </a:pPr>
              <a:endParaRPr sz="4200">
                <a:solidFill>
                  <a:schemeClr val="dk1"/>
                </a:solidFill>
              </a:endParaRPr>
            </a:p>
          </p:txBody>
        </p:sp>
        <p:cxnSp>
          <p:nvCxnSpPr>
            <p:cNvPr id="187" name="Google Shape;187;p7"/>
            <p:cNvCxnSpPr/>
            <p:nvPr/>
          </p:nvCxnSpPr>
          <p:spPr>
            <a:xfrm>
              <a:off x="0" y="3689859"/>
              <a:ext cx="6900512" cy="0"/>
            </a:xfrm>
            <a:prstGeom prst="straightConnector1">
              <a:avLst/>
            </a:prstGeom>
            <a:solidFill>
              <a:srgbClr val="4EA62C"/>
            </a:solidFill>
            <a:ln w="19050" cap="flat" cmpd="sng">
              <a:solidFill>
                <a:srgbClr val="4EA62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8" name="Google Shape;188;p7"/>
            <p:cNvSpPr/>
            <p:nvPr/>
          </p:nvSpPr>
          <p:spPr>
            <a:xfrm>
              <a:off x="0" y="3689859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 txBox="1"/>
            <p:nvPr/>
          </p:nvSpPr>
          <p:spPr>
            <a:xfrm>
              <a:off x="0" y="3689859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Arial"/>
                <a:buNone/>
              </a:pPr>
              <a:r>
                <a:rPr lang="en-IN"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5. B</a:t>
              </a:r>
              <a:r>
                <a:rPr lang="en-IN" sz="2800">
                  <a:solidFill>
                    <a:schemeClr val="dk1"/>
                  </a:solidFill>
                </a:rPr>
                <a:t>a</a:t>
              </a:r>
              <a:r>
                <a:rPr lang="en-IN"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 of words</a:t>
              </a:r>
              <a:endPara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0" name="Google Shape;190;p7"/>
            <p:cNvCxnSpPr/>
            <p:nvPr/>
          </p:nvCxnSpPr>
          <p:spPr>
            <a:xfrm>
              <a:off x="0" y="4611648"/>
              <a:ext cx="6900512" cy="0"/>
            </a:xfrm>
            <a:prstGeom prst="straightConnector1">
              <a:avLst/>
            </a:prstGeom>
            <a:solidFill>
              <a:srgbClr val="E97131"/>
            </a:solidFill>
            <a:ln w="19050" cap="flat" cmpd="sng">
              <a:solidFill>
                <a:srgbClr val="E9713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91" name="Google Shape;191;p7"/>
            <p:cNvSpPr/>
            <p:nvPr/>
          </p:nvSpPr>
          <p:spPr>
            <a:xfrm>
              <a:off x="0" y="4611648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 txBox="1"/>
            <p:nvPr/>
          </p:nvSpPr>
          <p:spPr>
            <a:xfrm>
              <a:off x="0" y="4611648"/>
              <a:ext cx="6900600" cy="92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Arial"/>
                <a:buNone/>
              </a:pPr>
              <a:r>
                <a:rPr lang="en-IN" sz="2800" i="0" u="none" strike="noStrike" cap="none">
                  <a:solidFill>
                    <a:schemeClr val="dk1"/>
                  </a:solidFill>
                </a:rPr>
                <a:t>6.</a:t>
              </a:r>
              <a:r>
                <a:rPr lang="en-IN" sz="2800">
                  <a:solidFill>
                    <a:schemeClr val="dk1"/>
                  </a:solidFill>
                </a:rPr>
                <a:t> Activity-2 and discussion</a:t>
              </a:r>
              <a:endParaRPr sz="2800">
                <a:solidFill>
                  <a:schemeClr val="dk1"/>
                </a:solidFill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Arial"/>
                <a:buNone/>
              </a:pPr>
              <a:endParaRPr sz="4200">
                <a:solidFill>
                  <a:schemeClr val="dk1"/>
                </a:solidFill>
              </a:endParaRPr>
            </a:p>
          </p:txBody>
        </p:sp>
      </p:grpSp>
      <p:sp>
        <p:nvSpPr>
          <p:cNvPr id="193" name="Google Shape;19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194" name="Google Shape;19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  <p:pic>
        <p:nvPicPr>
          <p:cNvPr id="195" name="Google Shape;195;p7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8"/>
          <p:cNvSpPr txBox="1">
            <a:spLocks noGrp="1"/>
          </p:cNvSpPr>
          <p:nvPr>
            <p:ph type="title"/>
          </p:nvPr>
        </p:nvSpPr>
        <p:spPr>
          <a:xfrm>
            <a:off x="92525" y="997350"/>
            <a:ext cx="11207700" cy="52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endParaRPr/>
          </a:p>
        </p:txBody>
      </p:sp>
      <p:grpSp>
        <p:nvGrpSpPr>
          <p:cNvPr id="203" name="Google Shape;203;p8"/>
          <p:cNvGrpSpPr/>
          <p:nvPr/>
        </p:nvGrpSpPr>
        <p:grpSpPr>
          <a:xfrm>
            <a:off x="0" y="0"/>
            <a:ext cx="6423049" cy="6858001"/>
            <a:chOff x="0" y="0"/>
            <a:chExt cx="6423049" cy="6858001"/>
          </a:xfrm>
        </p:grpSpPr>
        <p:sp>
          <p:nvSpPr>
            <p:cNvPr id="204" name="Google Shape;204;p8"/>
            <p:cNvSpPr/>
            <p:nvPr/>
          </p:nvSpPr>
          <p:spPr>
            <a:xfrm>
              <a:off x="0" y="0"/>
              <a:ext cx="6018714" cy="6858000"/>
            </a:xfrm>
            <a:custGeom>
              <a:avLst/>
              <a:gdLst/>
              <a:ahLst/>
              <a:cxnLst/>
              <a:rect l="l" t="t" r="r" b="b"/>
              <a:pathLst>
                <a:path w="6018714" h="6858000" extrusionOk="0">
                  <a:moveTo>
                    <a:pt x="0" y="6499477"/>
                  </a:moveTo>
                  <a:lnTo>
                    <a:pt x="248639" y="6701197"/>
                  </a:lnTo>
                  <a:cubicBezTo>
                    <a:pt x="296496" y="6739700"/>
                    <a:pt x="344500" y="6777613"/>
                    <a:pt x="392359" y="6814935"/>
                  </a:cubicBezTo>
                  <a:lnTo>
                    <a:pt x="448656" y="6858000"/>
                  </a:lnTo>
                  <a:lnTo>
                    <a:pt x="0" y="6858000"/>
                  </a:lnTo>
                  <a:close/>
                  <a:moveTo>
                    <a:pt x="998246" y="0"/>
                  </a:moveTo>
                  <a:lnTo>
                    <a:pt x="1984114" y="0"/>
                  </a:lnTo>
                  <a:lnTo>
                    <a:pt x="2011390" y="2333"/>
                  </a:lnTo>
                  <a:cubicBezTo>
                    <a:pt x="2791770" y="95667"/>
                    <a:pt x="3537428" y="382707"/>
                    <a:pt x="4182319" y="838030"/>
                  </a:cubicBezTo>
                  <a:cubicBezTo>
                    <a:pt x="4396386" y="988089"/>
                    <a:pt x="4598134" y="1155477"/>
                    <a:pt x="4785565" y="1338564"/>
                  </a:cubicBezTo>
                  <a:cubicBezTo>
                    <a:pt x="5159266" y="1705003"/>
                    <a:pt x="5477110" y="2135318"/>
                    <a:pt x="5695308" y="2616232"/>
                  </a:cubicBezTo>
                  <a:cubicBezTo>
                    <a:pt x="5803975" y="2856910"/>
                    <a:pt x="5885376" y="3109302"/>
                    <a:pt x="5937944" y="3368583"/>
                  </a:cubicBezTo>
                  <a:cubicBezTo>
                    <a:pt x="5990936" y="3626845"/>
                    <a:pt x="6017985" y="3889887"/>
                    <a:pt x="6018677" y="4153681"/>
                  </a:cubicBezTo>
                  <a:cubicBezTo>
                    <a:pt x="6019393" y="4288706"/>
                    <a:pt x="6009862" y="4423598"/>
                    <a:pt x="5990165" y="4557147"/>
                  </a:cubicBezTo>
                  <a:lnTo>
                    <a:pt x="5982312" y="4607451"/>
                  </a:lnTo>
                  <a:lnTo>
                    <a:pt x="5972856" y="4657609"/>
                  </a:lnTo>
                  <a:cubicBezTo>
                    <a:pt x="5966601" y="4691096"/>
                    <a:pt x="5959037" y="4724287"/>
                    <a:pt x="5951328" y="4757628"/>
                  </a:cubicBezTo>
                  <a:cubicBezTo>
                    <a:pt x="5934889" y="4823863"/>
                    <a:pt x="5915834" y="4890100"/>
                    <a:pt x="5893141" y="4953827"/>
                  </a:cubicBezTo>
                  <a:cubicBezTo>
                    <a:pt x="5870448" y="5017556"/>
                    <a:pt x="5845282" y="5080252"/>
                    <a:pt x="5817644" y="5141915"/>
                  </a:cubicBezTo>
                  <a:cubicBezTo>
                    <a:pt x="5790005" y="5203578"/>
                    <a:pt x="5760040" y="5263619"/>
                    <a:pt x="5728909" y="5322626"/>
                  </a:cubicBezTo>
                  <a:cubicBezTo>
                    <a:pt x="5666505" y="5440642"/>
                    <a:pt x="5599591" y="5553937"/>
                    <a:pt x="5532095" y="5663839"/>
                  </a:cubicBezTo>
                  <a:lnTo>
                    <a:pt x="5330043" y="5988236"/>
                  </a:lnTo>
                  <a:cubicBezTo>
                    <a:pt x="5297022" y="6041195"/>
                    <a:pt x="5264148" y="6093565"/>
                    <a:pt x="5232580" y="6146081"/>
                  </a:cubicBezTo>
                  <a:lnTo>
                    <a:pt x="5183269" y="6227660"/>
                  </a:lnTo>
                  <a:cubicBezTo>
                    <a:pt x="5166103" y="6255541"/>
                    <a:pt x="5149375" y="6283717"/>
                    <a:pt x="5131628" y="6311451"/>
                  </a:cubicBezTo>
                  <a:cubicBezTo>
                    <a:pt x="5062676" y="6423417"/>
                    <a:pt x="4988635" y="6533174"/>
                    <a:pt x="4910811" y="6641009"/>
                  </a:cubicBezTo>
                  <a:cubicBezTo>
                    <a:pt x="4871725" y="6695377"/>
                    <a:pt x="4831064" y="6748547"/>
                    <a:pt x="4788885" y="6800448"/>
                  </a:cubicBezTo>
                  <a:lnTo>
                    <a:pt x="4739213" y="6858000"/>
                  </a:lnTo>
                  <a:lnTo>
                    <a:pt x="3950454" y="6858000"/>
                  </a:lnTo>
                  <a:lnTo>
                    <a:pt x="4012997" y="6806378"/>
                  </a:lnTo>
                  <a:cubicBezTo>
                    <a:pt x="4100089" y="6729374"/>
                    <a:pt x="4185375" y="6649419"/>
                    <a:pt x="4268871" y="6566512"/>
                  </a:cubicBezTo>
                  <a:cubicBezTo>
                    <a:pt x="4439315" y="6398398"/>
                    <a:pt x="4599980" y="6220387"/>
                    <a:pt x="4750072" y="6033375"/>
                  </a:cubicBezTo>
                  <a:cubicBezTo>
                    <a:pt x="4769418" y="6009920"/>
                    <a:pt x="4787311" y="5985138"/>
                    <a:pt x="4806075" y="5961092"/>
                  </a:cubicBezTo>
                  <a:lnTo>
                    <a:pt x="4863244" y="5885856"/>
                  </a:lnTo>
                  <a:cubicBezTo>
                    <a:pt x="4902520" y="5833635"/>
                    <a:pt x="4942184" y="5782445"/>
                    <a:pt x="4982235" y="5732288"/>
                  </a:cubicBezTo>
                  <a:cubicBezTo>
                    <a:pt x="5061513" y="5631533"/>
                    <a:pt x="5143556" y="5534760"/>
                    <a:pt x="5221526" y="5438135"/>
                  </a:cubicBezTo>
                  <a:cubicBezTo>
                    <a:pt x="5299495" y="5341509"/>
                    <a:pt x="5374846" y="5245326"/>
                    <a:pt x="5442633" y="5146193"/>
                  </a:cubicBezTo>
                  <a:cubicBezTo>
                    <a:pt x="5476091" y="5096480"/>
                    <a:pt x="5508530" y="5046176"/>
                    <a:pt x="5538350" y="4995133"/>
                  </a:cubicBezTo>
                  <a:cubicBezTo>
                    <a:pt x="5568171" y="4944091"/>
                    <a:pt x="5596245" y="4892164"/>
                    <a:pt x="5621702" y="4839205"/>
                  </a:cubicBezTo>
                  <a:cubicBezTo>
                    <a:pt x="5673203" y="4733405"/>
                    <a:pt x="5713291" y="4622262"/>
                    <a:pt x="5741275" y="4507728"/>
                  </a:cubicBezTo>
                  <a:cubicBezTo>
                    <a:pt x="5767878" y="4391630"/>
                    <a:pt x="5781445" y="4272861"/>
                    <a:pt x="5781714" y="4153681"/>
                  </a:cubicBezTo>
                  <a:cubicBezTo>
                    <a:pt x="5781640" y="3908842"/>
                    <a:pt x="5749352" y="3665096"/>
                    <a:pt x="5685706" y="3428918"/>
                  </a:cubicBezTo>
                  <a:cubicBezTo>
                    <a:pt x="5621295" y="3194067"/>
                    <a:pt x="5532959" y="2966636"/>
                    <a:pt x="5422122" y="2750328"/>
                  </a:cubicBezTo>
                  <a:cubicBezTo>
                    <a:pt x="5312356" y="2533473"/>
                    <a:pt x="5182293" y="2327817"/>
                    <a:pt x="5033730" y="2136204"/>
                  </a:cubicBezTo>
                  <a:cubicBezTo>
                    <a:pt x="4885345" y="1944281"/>
                    <a:pt x="4721094" y="1765530"/>
                    <a:pt x="4542784" y="1601886"/>
                  </a:cubicBezTo>
                  <a:cubicBezTo>
                    <a:pt x="4001273" y="1114380"/>
                    <a:pt x="3361806" y="751985"/>
                    <a:pt x="2668605" y="539746"/>
                  </a:cubicBezTo>
                  <a:cubicBezTo>
                    <a:pt x="2438667" y="470493"/>
                    <a:pt x="2203536" y="420366"/>
                    <a:pt x="1965570" y="389865"/>
                  </a:cubicBezTo>
                  <a:cubicBezTo>
                    <a:pt x="1727936" y="359890"/>
                    <a:pt x="1488166" y="351053"/>
                    <a:pt x="1249006" y="363461"/>
                  </a:cubicBezTo>
                  <a:cubicBezTo>
                    <a:pt x="1010718" y="374400"/>
                    <a:pt x="774017" y="408587"/>
                    <a:pt x="542188" y="465544"/>
                  </a:cubicBezTo>
                  <a:cubicBezTo>
                    <a:pt x="369418" y="508120"/>
                    <a:pt x="200552" y="565242"/>
                    <a:pt x="37349" y="636266"/>
                  </a:cubicBezTo>
                  <a:lnTo>
                    <a:pt x="0" y="653785"/>
                  </a:lnTo>
                  <a:lnTo>
                    <a:pt x="0" y="255198"/>
                  </a:lnTo>
                  <a:lnTo>
                    <a:pt x="167136" y="188295"/>
                  </a:lnTo>
                  <a:cubicBezTo>
                    <a:pt x="260597" y="155379"/>
                    <a:pt x="355437" y="126405"/>
                    <a:pt x="451417" y="101466"/>
                  </a:cubicBezTo>
                  <a:cubicBezTo>
                    <a:pt x="578649" y="68513"/>
                    <a:pt x="707299" y="41799"/>
                    <a:pt x="836914" y="21393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0" y="38834"/>
              <a:ext cx="6015920" cy="6819166"/>
            </a:xfrm>
            <a:custGeom>
              <a:avLst/>
              <a:gdLst/>
              <a:ahLst/>
              <a:cxnLst/>
              <a:rect l="l" t="t" r="r" b="b"/>
              <a:pathLst>
                <a:path w="6015920" h="6819166" extrusionOk="0">
                  <a:moveTo>
                    <a:pt x="0" y="6143989"/>
                  </a:moveTo>
                  <a:lnTo>
                    <a:pt x="134018" y="6248665"/>
                  </a:lnTo>
                  <a:cubicBezTo>
                    <a:pt x="404095" y="6461250"/>
                    <a:pt x="645672" y="6645215"/>
                    <a:pt x="880799" y="6790482"/>
                  </a:cubicBezTo>
                  <a:lnTo>
                    <a:pt x="929680" y="6819166"/>
                  </a:lnTo>
                  <a:lnTo>
                    <a:pt x="0" y="6819166"/>
                  </a:lnTo>
                  <a:close/>
                  <a:moveTo>
                    <a:pt x="1408589" y="0"/>
                  </a:moveTo>
                  <a:lnTo>
                    <a:pt x="1409171" y="294"/>
                  </a:lnTo>
                  <a:cubicBezTo>
                    <a:pt x="3696325" y="294"/>
                    <a:pt x="6015920" y="1849221"/>
                    <a:pt x="6015920" y="4129828"/>
                  </a:cubicBezTo>
                  <a:cubicBezTo>
                    <a:pt x="6015920" y="4985129"/>
                    <a:pt x="5545048" y="5437324"/>
                    <a:pt x="5101088" y="6096419"/>
                  </a:cubicBezTo>
                  <a:cubicBezTo>
                    <a:pt x="4927721" y="6353993"/>
                    <a:pt x="4744312" y="6588925"/>
                    <a:pt x="4546786" y="6797679"/>
                  </a:cubicBezTo>
                  <a:lnTo>
                    <a:pt x="4525032" y="6819166"/>
                  </a:lnTo>
                  <a:lnTo>
                    <a:pt x="3362009" y="6819166"/>
                  </a:lnTo>
                  <a:lnTo>
                    <a:pt x="3559506" y="6694254"/>
                  </a:lnTo>
                  <a:cubicBezTo>
                    <a:pt x="3895644" y="6458563"/>
                    <a:pt x="4202210" y="6126161"/>
                    <a:pt x="4499295" y="5685109"/>
                  </a:cubicBezTo>
                  <a:cubicBezTo>
                    <a:pt x="4589775" y="5550592"/>
                    <a:pt x="4678218" y="5428532"/>
                    <a:pt x="4763752" y="5310428"/>
                  </a:cubicBezTo>
                  <a:cubicBezTo>
                    <a:pt x="5118251" y="4820868"/>
                    <a:pt x="5288592" y="4566198"/>
                    <a:pt x="5288592" y="4129828"/>
                  </a:cubicBezTo>
                  <a:cubicBezTo>
                    <a:pt x="5288592" y="3696828"/>
                    <a:pt x="5181966" y="3269106"/>
                    <a:pt x="4971477" y="2858526"/>
                  </a:cubicBezTo>
                  <a:cubicBezTo>
                    <a:pt x="4765643" y="2456885"/>
                    <a:pt x="4471366" y="2089240"/>
                    <a:pt x="4096938" y="1766138"/>
                  </a:cubicBezTo>
                  <a:cubicBezTo>
                    <a:pt x="3720910" y="1443697"/>
                    <a:pt x="3293474" y="1187604"/>
                    <a:pt x="2832696" y="1008719"/>
                  </a:cubicBezTo>
                  <a:cubicBezTo>
                    <a:pt x="2360806" y="825703"/>
                    <a:pt x="1881933" y="732948"/>
                    <a:pt x="1409171" y="732948"/>
                  </a:cubicBezTo>
                  <a:cubicBezTo>
                    <a:pt x="963609" y="732948"/>
                    <a:pt x="553251" y="819255"/>
                    <a:pt x="189877" y="989377"/>
                  </a:cubicBezTo>
                  <a:lnTo>
                    <a:pt x="0" y="1091881"/>
                  </a:lnTo>
                  <a:lnTo>
                    <a:pt x="0" y="273645"/>
                  </a:lnTo>
                  <a:lnTo>
                    <a:pt x="53152" y="250589"/>
                  </a:lnTo>
                  <a:cubicBezTo>
                    <a:pt x="457881" y="88474"/>
                    <a:pt x="911201" y="0"/>
                    <a:pt x="1408589" y="0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0" y="89880"/>
              <a:ext cx="5997097" cy="6768121"/>
            </a:xfrm>
            <a:custGeom>
              <a:avLst/>
              <a:gdLst/>
              <a:ahLst/>
              <a:cxnLst/>
              <a:rect l="l" t="t" r="r" b="b"/>
              <a:pathLst>
                <a:path w="5997097" h="6768121" extrusionOk="0">
                  <a:moveTo>
                    <a:pt x="0" y="5929955"/>
                  </a:moveTo>
                  <a:lnTo>
                    <a:pt x="204947" y="6088753"/>
                  </a:lnTo>
                  <a:cubicBezTo>
                    <a:pt x="536028" y="6347537"/>
                    <a:pt x="834815" y="6574463"/>
                    <a:pt x="1135927" y="6730112"/>
                  </a:cubicBezTo>
                  <a:lnTo>
                    <a:pt x="1219620" y="6768121"/>
                  </a:lnTo>
                  <a:lnTo>
                    <a:pt x="0" y="6768121"/>
                  </a:lnTo>
                  <a:close/>
                  <a:moveTo>
                    <a:pt x="1389767" y="0"/>
                  </a:moveTo>
                  <a:lnTo>
                    <a:pt x="1390348" y="292"/>
                  </a:lnTo>
                  <a:cubicBezTo>
                    <a:pt x="3677502" y="292"/>
                    <a:pt x="5997097" y="1835776"/>
                    <a:pt x="5997097" y="4099802"/>
                  </a:cubicBezTo>
                  <a:cubicBezTo>
                    <a:pt x="5997097" y="4948885"/>
                    <a:pt x="5526225" y="5397792"/>
                    <a:pt x="5082265" y="6052096"/>
                  </a:cubicBezTo>
                  <a:cubicBezTo>
                    <a:pt x="4908898" y="6307797"/>
                    <a:pt x="4725489" y="6541021"/>
                    <a:pt x="4527964" y="6748257"/>
                  </a:cubicBezTo>
                  <a:lnTo>
                    <a:pt x="4507706" y="6768121"/>
                  </a:lnTo>
                  <a:lnTo>
                    <a:pt x="3011909" y="6768121"/>
                  </a:lnTo>
                  <a:lnTo>
                    <a:pt x="3041514" y="6756841"/>
                  </a:lnTo>
                  <a:cubicBezTo>
                    <a:pt x="3144608" y="6713092"/>
                    <a:pt x="3243834" y="6661888"/>
                    <a:pt x="3339587" y="6603120"/>
                  </a:cubicBezTo>
                  <a:cubicBezTo>
                    <a:pt x="3700923" y="6381722"/>
                    <a:pt x="4034475" y="6041040"/>
                    <a:pt x="4359591" y="5561878"/>
                  </a:cubicBezTo>
                  <a:cubicBezTo>
                    <a:pt x="4451526" y="5426449"/>
                    <a:pt x="4540696" y="5304113"/>
                    <a:pt x="4626956" y="5185850"/>
                  </a:cubicBezTo>
                  <a:cubicBezTo>
                    <a:pt x="4972001" y="4713668"/>
                    <a:pt x="5124303" y="4488342"/>
                    <a:pt x="5124303" y="4099802"/>
                  </a:cubicBezTo>
                  <a:cubicBezTo>
                    <a:pt x="5124303" y="3693373"/>
                    <a:pt x="5022478" y="3291306"/>
                    <a:pt x="4823481" y="2904512"/>
                  </a:cubicBezTo>
                  <a:cubicBezTo>
                    <a:pt x="4628994" y="2527756"/>
                    <a:pt x="4338498" y="2167874"/>
                    <a:pt x="3983561" y="1863706"/>
                  </a:cubicBezTo>
                  <a:cubicBezTo>
                    <a:pt x="3620116" y="1554184"/>
                    <a:pt x="3207009" y="1308274"/>
                    <a:pt x="2761651" y="1136378"/>
                  </a:cubicBezTo>
                  <a:cubicBezTo>
                    <a:pt x="2312890" y="964438"/>
                    <a:pt x="1838235" y="873085"/>
                    <a:pt x="1390348" y="873085"/>
                  </a:cubicBezTo>
                  <a:cubicBezTo>
                    <a:pt x="966023" y="873085"/>
                    <a:pt x="576467" y="954255"/>
                    <a:pt x="232295" y="1114121"/>
                  </a:cubicBezTo>
                  <a:lnTo>
                    <a:pt x="0" y="1238681"/>
                  </a:lnTo>
                  <a:lnTo>
                    <a:pt x="0" y="263550"/>
                  </a:lnTo>
                  <a:lnTo>
                    <a:pt x="34329" y="248767"/>
                  </a:lnTo>
                  <a:cubicBezTo>
                    <a:pt x="439058" y="87831"/>
                    <a:pt x="892378" y="0"/>
                    <a:pt x="1389767" y="0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0" y="726"/>
              <a:ext cx="6423049" cy="6857275"/>
            </a:xfrm>
            <a:custGeom>
              <a:avLst/>
              <a:gdLst/>
              <a:ahLst/>
              <a:cxnLst/>
              <a:rect l="l" t="t" r="r" b="b"/>
              <a:pathLst>
                <a:path w="6423049" h="6857275" extrusionOk="0">
                  <a:moveTo>
                    <a:pt x="3207935" y="0"/>
                  </a:moveTo>
                  <a:lnTo>
                    <a:pt x="6423049" y="0"/>
                  </a:lnTo>
                  <a:lnTo>
                    <a:pt x="6423049" y="6857275"/>
                  </a:lnTo>
                  <a:lnTo>
                    <a:pt x="5115455" y="6857275"/>
                  </a:lnTo>
                  <a:lnTo>
                    <a:pt x="5327016" y="6576778"/>
                  </a:lnTo>
                  <a:cubicBezTo>
                    <a:pt x="5812196" y="5874153"/>
                    <a:pt x="6096492" y="5021129"/>
                    <a:pt x="6096492" y="4101445"/>
                  </a:cubicBezTo>
                  <a:cubicBezTo>
                    <a:pt x="6096492" y="2224539"/>
                    <a:pt x="4912418" y="625268"/>
                    <a:pt x="3253269" y="15400"/>
                  </a:cubicBezTo>
                  <a:close/>
                  <a:moveTo>
                    <a:pt x="0" y="0"/>
                  </a:moveTo>
                  <a:lnTo>
                    <a:pt x="318887" y="0"/>
                  </a:lnTo>
                  <a:lnTo>
                    <a:pt x="273553" y="15400"/>
                  </a:lnTo>
                  <a:cubicBezTo>
                    <a:pt x="207186" y="39794"/>
                    <a:pt x="141580" y="65772"/>
                    <a:pt x="76780" y="93287"/>
                  </a:cubicBezTo>
                  <a:lnTo>
                    <a:pt x="0" y="1281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0" y="726"/>
              <a:ext cx="6158587" cy="6857275"/>
            </a:xfrm>
            <a:custGeom>
              <a:avLst/>
              <a:gdLst/>
              <a:ahLst/>
              <a:cxnLst/>
              <a:rect l="l" t="t" r="r" b="b"/>
              <a:pathLst>
                <a:path w="6158587" h="6857275" extrusionOk="0">
                  <a:moveTo>
                    <a:pt x="233278" y="0"/>
                  </a:moveTo>
                  <a:lnTo>
                    <a:pt x="3441063" y="0"/>
                  </a:lnTo>
                  <a:lnTo>
                    <a:pt x="3535825" y="38136"/>
                  </a:lnTo>
                  <a:cubicBezTo>
                    <a:pt x="5077434" y="703644"/>
                    <a:pt x="6158926" y="2261149"/>
                    <a:pt x="6158587" y="4076179"/>
                  </a:cubicBezTo>
                  <a:cubicBezTo>
                    <a:pt x="6158441" y="4852011"/>
                    <a:pt x="5956378" y="5613884"/>
                    <a:pt x="5573039" y="6283960"/>
                  </a:cubicBezTo>
                  <a:cubicBezTo>
                    <a:pt x="5468266" y="6466229"/>
                    <a:pt x="5351134" y="6639962"/>
                    <a:pt x="5222761" y="6804016"/>
                  </a:cubicBezTo>
                  <a:lnTo>
                    <a:pt x="5179011" y="6857275"/>
                  </a:lnTo>
                  <a:lnTo>
                    <a:pt x="4477061" y="6857275"/>
                  </a:lnTo>
                  <a:lnTo>
                    <a:pt x="4532922" y="6798071"/>
                  </a:lnTo>
                  <a:cubicBezTo>
                    <a:pt x="4575851" y="6750793"/>
                    <a:pt x="4618547" y="6701908"/>
                    <a:pt x="4660563" y="6651672"/>
                  </a:cubicBezTo>
                  <a:cubicBezTo>
                    <a:pt x="4698786" y="6606693"/>
                    <a:pt x="4736294" y="6559232"/>
                    <a:pt x="4772511" y="6513379"/>
                  </a:cubicBezTo>
                  <a:lnTo>
                    <a:pt x="4781959" y="6501404"/>
                  </a:lnTo>
                  <a:lnTo>
                    <a:pt x="4800713" y="6476578"/>
                  </a:lnTo>
                  <a:cubicBezTo>
                    <a:pt x="4833067" y="6434082"/>
                    <a:pt x="4866565" y="6389979"/>
                    <a:pt x="4897916" y="6345878"/>
                  </a:cubicBezTo>
                  <a:cubicBezTo>
                    <a:pt x="4916097" y="6321199"/>
                    <a:pt x="4934277" y="6295788"/>
                    <a:pt x="4953461" y="6268773"/>
                  </a:cubicBezTo>
                  <a:cubicBezTo>
                    <a:pt x="4972643" y="6241756"/>
                    <a:pt x="4994547" y="6211234"/>
                    <a:pt x="5015304" y="6182904"/>
                  </a:cubicBezTo>
                  <a:cubicBezTo>
                    <a:pt x="5059253" y="6123177"/>
                    <a:pt x="5103202" y="6065201"/>
                    <a:pt x="5136557" y="6021245"/>
                  </a:cubicBezTo>
                  <a:cubicBezTo>
                    <a:pt x="5169913" y="5977289"/>
                    <a:pt x="5200977" y="5936836"/>
                    <a:pt x="5232471" y="5895802"/>
                  </a:cubicBezTo>
                  <a:cubicBezTo>
                    <a:pt x="5280429" y="5833299"/>
                    <a:pt x="5330104" y="5768607"/>
                    <a:pt x="5377488" y="5704644"/>
                  </a:cubicBezTo>
                  <a:cubicBezTo>
                    <a:pt x="5414708" y="5654117"/>
                    <a:pt x="5454220" y="5600229"/>
                    <a:pt x="5492012" y="5545320"/>
                  </a:cubicBezTo>
                  <a:cubicBezTo>
                    <a:pt x="5532669" y="5485739"/>
                    <a:pt x="5566453" y="5435067"/>
                    <a:pt x="5598378" y="5383077"/>
                  </a:cubicBezTo>
                  <a:cubicBezTo>
                    <a:pt x="5639177" y="5317217"/>
                    <a:pt x="5668668" y="5266250"/>
                    <a:pt x="5694293" y="5215869"/>
                  </a:cubicBezTo>
                  <a:cubicBezTo>
                    <a:pt x="5705458" y="5195133"/>
                    <a:pt x="5715765" y="5174104"/>
                    <a:pt x="5726646" y="5151759"/>
                  </a:cubicBezTo>
                  <a:lnTo>
                    <a:pt x="5736953" y="5130730"/>
                  </a:lnTo>
                  <a:cubicBezTo>
                    <a:pt x="5740675" y="5122261"/>
                    <a:pt x="5744540" y="5113938"/>
                    <a:pt x="5748406" y="5105613"/>
                  </a:cubicBezTo>
                  <a:cubicBezTo>
                    <a:pt x="5757997" y="5084293"/>
                    <a:pt x="5767159" y="5064140"/>
                    <a:pt x="5775318" y="5043695"/>
                  </a:cubicBezTo>
                  <a:cubicBezTo>
                    <a:pt x="5824718" y="4925802"/>
                    <a:pt x="5862228" y="4803091"/>
                    <a:pt x="5887267" y="4677444"/>
                  </a:cubicBezTo>
                  <a:cubicBezTo>
                    <a:pt x="5911983" y="4550307"/>
                    <a:pt x="5924876" y="4421080"/>
                    <a:pt x="5925776" y="4291476"/>
                  </a:cubicBezTo>
                  <a:cubicBezTo>
                    <a:pt x="5925724" y="4029813"/>
                    <a:pt x="5896133" y="3769041"/>
                    <a:pt x="5837592" y="3514285"/>
                  </a:cubicBezTo>
                  <a:cubicBezTo>
                    <a:pt x="5808496" y="3387220"/>
                    <a:pt x="5772120" y="3261997"/>
                    <a:pt x="5728651" y="3139270"/>
                  </a:cubicBezTo>
                  <a:lnTo>
                    <a:pt x="5728651" y="3138540"/>
                  </a:lnTo>
                  <a:cubicBezTo>
                    <a:pt x="5722351" y="3119409"/>
                    <a:pt x="5715193" y="3100717"/>
                    <a:pt x="5707749" y="3080127"/>
                  </a:cubicBezTo>
                  <a:cubicBezTo>
                    <a:pt x="5703455" y="3068883"/>
                    <a:pt x="5699302" y="3057637"/>
                    <a:pt x="5695151" y="3046393"/>
                  </a:cubicBezTo>
                  <a:cubicBezTo>
                    <a:pt x="5685131" y="3018793"/>
                    <a:pt x="5674107" y="2991778"/>
                    <a:pt x="5662512" y="2963300"/>
                  </a:cubicBezTo>
                  <a:lnTo>
                    <a:pt x="5659648" y="2956436"/>
                  </a:lnTo>
                  <a:lnTo>
                    <a:pt x="5641039" y="2911751"/>
                  </a:lnTo>
                  <a:lnTo>
                    <a:pt x="5621283" y="2867941"/>
                  </a:lnTo>
                  <a:cubicBezTo>
                    <a:pt x="5609687" y="2841362"/>
                    <a:pt x="5595944" y="2810548"/>
                    <a:pt x="5581056" y="2780320"/>
                  </a:cubicBezTo>
                  <a:cubicBezTo>
                    <a:pt x="5530665" y="2672839"/>
                    <a:pt x="5470683" y="2561270"/>
                    <a:pt x="5397674" y="2438163"/>
                  </a:cubicBezTo>
                  <a:cubicBezTo>
                    <a:pt x="5332395" y="2330974"/>
                    <a:pt x="5259814" y="2222909"/>
                    <a:pt x="5182080" y="2116889"/>
                  </a:cubicBezTo>
                  <a:cubicBezTo>
                    <a:pt x="5029667" y="1910602"/>
                    <a:pt x="4860375" y="1717880"/>
                    <a:pt x="4676024" y="1540786"/>
                  </a:cubicBezTo>
                  <a:cubicBezTo>
                    <a:pt x="4590130" y="1458131"/>
                    <a:pt x="4497795" y="1374893"/>
                    <a:pt x="4391860" y="1286395"/>
                  </a:cubicBezTo>
                  <a:cubicBezTo>
                    <a:pt x="4370530" y="1268433"/>
                    <a:pt x="4345334" y="1247404"/>
                    <a:pt x="4318851" y="1226959"/>
                  </a:cubicBezTo>
                  <a:lnTo>
                    <a:pt x="4306254" y="1216883"/>
                  </a:lnTo>
                  <a:cubicBezTo>
                    <a:pt x="4285925" y="1200673"/>
                    <a:pt x="4264880" y="1183880"/>
                    <a:pt x="4244123" y="1168254"/>
                  </a:cubicBezTo>
                  <a:cubicBezTo>
                    <a:pt x="4189438" y="1125467"/>
                    <a:pt x="4134322" y="1085307"/>
                    <a:pt x="4092378" y="1055078"/>
                  </a:cubicBezTo>
                  <a:cubicBezTo>
                    <a:pt x="3887264" y="908357"/>
                    <a:pt x="3672344" y="776461"/>
                    <a:pt x="3449179" y="660348"/>
                  </a:cubicBezTo>
                  <a:cubicBezTo>
                    <a:pt x="3338519" y="602958"/>
                    <a:pt x="3224710" y="549071"/>
                    <a:pt x="3110758" y="500442"/>
                  </a:cubicBezTo>
                  <a:cubicBezTo>
                    <a:pt x="2996806" y="451812"/>
                    <a:pt x="2879991" y="407565"/>
                    <a:pt x="2762316" y="368135"/>
                  </a:cubicBezTo>
                  <a:cubicBezTo>
                    <a:pt x="2649508" y="330312"/>
                    <a:pt x="2529403" y="295119"/>
                    <a:pt x="2404426" y="264452"/>
                  </a:cubicBezTo>
                  <a:cubicBezTo>
                    <a:pt x="2288900" y="236121"/>
                    <a:pt x="2166502" y="211733"/>
                    <a:pt x="2040668" y="191435"/>
                  </a:cubicBezTo>
                  <a:cubicBezTo>
                    <a:pt x="1848910" y="162425"/>
                    <a:pt x="1655321" y="147782"/>
                    <a:pt x="1461459" y="147625"/>
                  </a:cubicBezTo>
                  <a:cubicBezTo>
                    <a:pt x="1408061" y="147625"/>
                    <a:pt x="1354092" y="148794"/>
                    <a:pt x="1300837" y="150983"/>
                  </a:cubicBezTo>
                  <a:cubicBezTo>
                    <a:pt x="1177739" y="155618"/>
                    <a:pt x="1054939" y="166584"/>
                    <a:pt x="932928" y="183842"/>
                  </a:cubicBezTo>
                  <a:cubicBezTo>
                    <a:pt x="810083" y="201379"/>
                    <a:pt x="688259" y="225753"/>
                    <a:pt x="568022" y="256858"/>
                  </a:cubicBezTo>
                  <a:cubicBezTo>
                    <a:pt x="386369" y="303536"/>
                    <a:pt x="209474" y="367270"/>
                    <a:pt x="39597" y="447169"/>
                  </a:cubicBezTo>
                  <a:lnTo>
                    <a:pt x="0" y="467328"/>
                  </a:lnTo>
                  <a:lnTo>
                    <a:pt x="0" y="112255"/>
                  </a:lnTo>
                  <a:lnTo>
                    <a:pt x="79310" y="70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" name="Google Shape;20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GSCALE full form and date</a:t>
            </a:r>
            <a:endParaRPr/>
          </a:p>
        </p:txBody>
      </p:sp>
      <p:sp>
        <p:nvSpPr>
          <p:cNvPr id="210" name="Google Shape;2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  <p:pic>
        <p:nvPicPr>
          <p:cNvPr id="211" name="Google Shape;211;p8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9174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23896"/>
            <a:ext cx="2215421" cy="61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575" y="1088559"/>
            <a:ext cx="11673426" cy="567711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8"/>
          <p:cNvSpPr txBox="1"/>
          <p:nvPr/>
        </p:nvSpPr>
        <p:spPr>
          <a:xfrm>
            <a:off x="2458375" y="228350"/>
            <a:ext cx="8586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rgbClr val="0B5394"/>
                </a:solidFill>
              </a:rPr>
              <a:t>One-Hot encoding (word level and sentence level</a:t>
            </a:r>
            <a:endParaRPr sz="2800" b="1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31cae6c891_0_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221" name="Google Shape;221;g331cae6c891_0_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  <p:pic>
        <p:nvPicPr>
          <p:cNvPr id="222" name="Google Shape;222;g331cae6c891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608825"/>
            <a:ext cx="11205625" cy="42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331cae6c891_0_78"/>
          <p:cNvSpPr txBox="1">
            <a:spLocks noGrp="1"/>
          </p:cNvSpPr>
          <p:nvPr>
            <p:ph type="body" idx="1"/>
          </p:nvPr>
        </p:nvSpPr>
        <p:spPr>
          <a:xfrm>
            <a:off x="838200" y="232825"/>
            <a:ext cx="10515600" cy="662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IN" sz="1700" b="1">
                <a:solidFill>
                  <a:srgbClr val="FF0000"/>
                </a:solidFill>
                <a:highlight>
                  <a:schemeClr val="lt1"/>
                </a:highlight>
              </a:rPr>
              <a:t>Question 1.  Given a set of sentences, how do we represent words numerically so that a computer can process them?</a:t>
            </a:r>
            <a:endParaRPr sz="1700" b="1">
              <a:solidFill>
                <a:srgbClr val="FF0000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IN" sz="1400" b="1"/>
              <a:t>Think: What if we assign each word a unique identifier?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/>
              <a:t>Ans: step 1: Create the</a:t>
            </a:r>
            <a:r>
              <a:rPr lang="en-IN" sz="1400"/>
              <a:t> Vocabulary of Unique Words List: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1700" b="1">
                <a:solidFill>
                  <a:srgbClr val="FF0000"/>
                </a:solidFill>
              </a:rPr>
              <a:t>Question 2 : How can we represent the first review “The phone is excellent” Think of two techniques. </a:t>
            </a:r>
            <a:endParaRPr sz="17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1641</Words>
  <Application>Microsoft Office PowerPoint</Application>
  <PresentationFormat>Widescreen</PresentationFormat>
  <Paragraphs>180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Calibri</vt:lpstr>
      <vt:lpstr>Times New Roman</vt:lpstr>
      <vt:lpstr>Georgia</vt:lpstr>
      <vt:lpstr>Roboto Mono</vt:lpstr>
      <vt:lpstr>Arial</vt:lpstr>
      <vt:lpstr>Play</vt:lpstr>
      <vt:lpstr>Office Theme</vt:lpstr>
      <vt:lpstr>Session Title One-hot encoding and bag of Words    Session No.: 10 Course Name: NLP Course Code:  Instructor Name: Mr. Amit Yadav</vt:lpstr>
      <vt:lpstr> Insert Review of the key concepts of session no. # </vt:lpstr>
      <vt:lpstr>Reflect on the responses of post session activity  </vt:lpstr>
      <vt:lpstr>💡 "If you have three sentences: "The phone is excellent" "The battery performance is excellent", "The phone has excellent battery life", how would you represent each word numerically so that computers can understand their meanings?   </vt:lpstr>
      <vt:lpstr>Ask Questions </vt:lpstr>
      <vt:lpstr>At the end of this session students will be able to </vt:lpstr>
      <vt:lpstr>Session Outline</vt:lpstr>
      <vt:lpstr>PowerPoint Presentation</vt:lpstr>
      <vt:lpstr> </vt:lpstr>
      <vt:lpstr> </vt:lpstr>
      <vt:lpstr> </vt:lpstr>
      <vt:lpstr>Learning Activity 1</vt:lpstr>
      <vt:lpstr>Reflection- Learning Activity 1</vt:lpstr>
      <vt:lpstr>Word count is a basic text processing technique used to determine how many times each word appears in a given document or text corpus. </vt:lpstr>
      <vt:lpstr>Learning Activity 2</vt:lpstr>
      <vt:lpstr>Reflection- Learning Activity 2</vt:lpstr>
      <vt:lpstr>Summary</vt:lpstr>
      <vt:lpstr>Ensure attainment of LOs in alignment to the learning activities: outcomes (1-2)</vt:lpstr>
      <vt:lpstr>Discussion on the post session activities   </vt:lpstr>
      <vt:lpstr>Information to next topic of the course</vt:lpstr>
      <vt:lpstr>Review and Reflection from students</vt:lpstr>
      <vt:lpstr>Activity Answer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Deepak Gupta</dc:creator>
  <cp:lastModifiedBy>Amit Yadav</cp:lastModifiedBy>
  <cp:revision>1</cp:revision>
  <dcterms:created xsi:type="dcterms:W3CDTF">2024-08-22T06:33:55Z</dcterms:created>
  <dcterms:modified xsi:type="dcterms:W3CDTF">2025-05-06T05:00:12Z</dcterms:modified>
</cp:coreProperties>
</file>