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embeddedFontLs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Play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L2JpWlq56xH9E+zecb493yz2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1cae0023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1cae0023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31cae00231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eorgia"/>
              <a:buNone/>
            </a:pPr>
            <a:r>
              <a:rPr lang="en-IN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TF-IDF</a:t>
            </a:r>
            <a:br>
              <a:rPr lang="en-IN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3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Term Frequency- Inverse Document Frequency</a:t>
            </a:r>
            <a:b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Session No.: 11</a:t>
            </a:r>
            <a:b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Name: </a:t>
            </a:r>
            <a:r>
              <a:rPr lang="en-IN"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NLP </a:t>
            </a:r>
            <a:b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Instructor Name: Mr. Amit Yadav</a:t>
            </a:r>
            <a:endParaRPr sz="48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96" name="Google Shape;96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>
            <a:spLocks noGrp="1"/>
          </p:cNvSpPr>
          <p:nvPr>
            <p:ph type="title"/>
          </p:nvPr>
        </p:nvSpPr>
        <p:spPr>
          <a:xfrm>
            <a:off x="347472" y="1604859"/>
            <a:ext cx="4800261" cy="164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IN" sz="4000" b="1">
                <a:solidFill>
                  <a:schemeClr val="dk2"/>
                </a:solidFill>
              </a:rPr>
              <a:t>Reflection-</a:t>
            </a:r>
            <a:br>
              <a:rPr lang="en-IN" sz="4000" b="1">
                <a:solidFill>
                  <a:schemeClr val="dk2"/>
                </a:solidFill>
              </a:rPr>
            </a:br>
            <a:r>
              <a:rPr lang="en-IN" sz="4000" b="1">
                <a:solidFill>
                  <a:schemeClr val="dk2"/>
                </a:solidFill>
              </a:rPr>
              <a:t>Learning </a:t>
            </a:r>
            <a:endParaRPr sz="40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IN" sz="4000" b="1">
                <a:solidFill>
                  <a:schemeClr val="dk2"/>
                </a:solidFill>
              </a:rPr>
              <a:t>Activity 1</a:t>
            </a:r>
            <a:endParaRPr/>
          </a:p>
        </p:txBody>
      </p:sp>
      <p:grpSp>
        <p:nvGrpSpPr>
          <p:cNvPr id="228" name="Google Shape;228;p10"/>
          <p:cNvGrpSpPr/>
          <p:nvPr/>
        </p:nvGrpSpPr>
        <p:grpSpPr>
          <a:xfrm>
            <a:off x="-463925" y="-260025"/>
            <a:ext cx="6423049" cy="6858001"/>
            <a:chOff x="0" y="0"/>
            <a:chExt cx="6423049" cy="6858001"/>
          </a:xfrm>
        </p:grpSpPr>
        <p:sp>
          <p:nvSpPr>
            <p:cNvPr id="229" name="Google Shape;229;p10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35" name="Google Shape;2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236" name="Google Shape;236;p1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5975" y="260025"/>
            <a:ext cx="7333975" cy="63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1cae00231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5" name="Google Shape;245;g331cae00231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6" name="Google Shape;246;g331cae00231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247" name="Google Shape;247;g331cae0023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25" y="0"/>
            <a:ext cx="799485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xfrm>
            <a:off x="6500112" y="3072984"/>
            <a:ext cx="4800261" cy="198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255" name="Google Shape;255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1"/>
          <p:cNvSpPr txBox="1"/>
          <p:nvPr/>
        </p:nvSpPr>
        <p:spPr>
          <a:xfrm>
            <a:off x="1105075" y="1180925"/>
            <a:ext cx="9468900" cy="5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FF0000"/>
                </a:solidFill>
              </a:rPr>
              <a:t>Term Frequency (TF)?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📌 </a:t>
            </a:r>
            <a:r>
              <a:rPr lang="en-IN" sz="1600" b="1">
                <a:solidFill>
                  <a:schemeClr val="dk1"/>
                </a:solidFill>
              </a:rPr>
              <a:t>Imagine Two Reviews About a Product: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1️⃣ </a:t>
            </a:r>
            <a:r>
              <a:rPr lang="en-IN" sz="1600" b="1">
                <a:solidFill>
                  <a:schemeClr val="dk1"/>
                </a:solidFill>
              </a:rPr>
              <a:t>Short Review:</a:t>
            </a:r>
            <a:br>
              <a:rPr lang="en-IN" sz="1600" b="1">
                <a:solidFill>
                  <a:schemeClr val="dk1"/>
                </a:solidFill>
              </a:rPr>
            </a:br>
            <a:r>
              <a:rPr lang="en-IN" sz="1600" i="1">
                <a:solidFill>
                  <a:schemeClr val="dk1"/>
                </a:solidFill>
              </a:rPr>
              <a:t>"The phone is excellent."</a:t>
            </a:r>
            <a:r>
              <a:rPr lang="en-IN" sz="1600">
                <a:solidFill>
                  <a:schemeClr val="dk1"/>
                </a:solidFill>
              </a:rPr>
              <a:t> (Total words = 4)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✅ </a:t>
            </a:r>
            <a:r>
              <a:rPr lang="en-IN" sz="1600" b="1">
                <a:solidFill>
                  <a:schemeClr val="dk1"/>
                </a:solidFill>
              </a:rPr>
              <a:t>"phone" appears 1 time → TF(phone) = 1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2️⃣ </a:t>
            </a:r>
            <a:r>
              <a:rPr lang="en-IN" sz="1600" b="1">
                <a:solidFill>
                  <a:schemeClr val="dk1"/>
                </a:solidFill>
              </a:rPr>
              <a:t>Long Review:</a:t>
            </a:r>
            <a:br>
              <a:rPr lang="en-IN" sz="1600" b="1">
                <a:solidFill>
                  <a:schemeClr val="dk1"/>
                </a:solidFill>
              </a:rPr>
            </a:br>
            <a:r>
              <a:rPr lang="en-IN" sz="1600" i="1">
                <a:solidFill>
                  <a:schemeClr val="dk1"/>
                </a:solidFill>
              </a:rPr>
              <a:t>"The phone is excellent. The phone is very fast and smooth. I love this phone!"</a:t>
            </a:r>
            <a:r>
              <a:rPr lang="en-IN" sz="1600">
                <a:solidFill>
                  <a:schemeClr val="dk1"/>
                </a:solidFill>
              </a:rPr>
              <a:t> (Total words = 14)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✅ </a:t>
            </a:r>
            <a:r>
              <a:rPr lang="en-IN" sz="1600" b="1">
                <a:solidFill>
                  <a:schemeClr val="dk1"/>
                </a:solidFill>
              </a:rPr>
              <a:t>"phone" appears 3 times → TF(phone) = 3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🚨 </a:t>
            </a:r>
            <a:r>
              <a:rPr lang="en-IN" sz="1600" b="1">
                <a:solidFill>
                  <a:schemeClr val="dk1"/>
                </a:solidFill>
              </a:rPr>
              <a:t>Issue: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The second review has a </a:t>
            </a:r>
            <a:r>
              <a:rPr lang="en-IN" sz="1600" b="1">
                <a:solidFill>
                  <a:schemeClr val="dk1"/>
                </a:solidFill>
              </a:rPr>
              <a:t>higher raw TF score (3 vs. 1)</a:t>
            </a:r>
            <a:r>
              <a:rPr lang="en-IN" sz="1600">
                <a:solidFill>
                  <a:schemeClr val="dk1"/>
                </a:solidFill>
              </a:rPr>
              <a:t> just because it is </a:t>
            </a:r>
            <a:r>
              <a:rPr lang="en-IN" sz="1600" b="1">
                <a:solidFill>
                  <a:schemeClr val="dk1"/>
                </a:solidFill>
              </a:rPr>
              <a:t>longer</a:t>
            </a:r>
            <a:r>
              <a:rPr lang="en-I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 b="1">
                <a:solidFill>
                  <a:schemeClr val="dk1"/>
                </a:solidFill>
              </a:rPr>
              <a:t>Longer reviews will always dominate</a:t>
            </a:r>
            <a:r>
              <a:rPr lang="en-IN" sz="1600">
                <a:solidFill>
                  <a:schemeClr val="dk1"/>
                </a:solidFill>
              </a:rPr>
              <a:t> shorter ones, even if both mention the same word.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 b="1">
                <a:solidFill>
                  <a:schemeClr val="dk1"/>
                </a:solidFill>
              </a:rPr>
              <a:t>This is unfair!</a:t>
            </a:r>
            <a:r>
              <a:rPr lang="en-IN" sz="1600">
                <a:solidFill>
                  <a:schemeClr val="dk1"/>
                </a:solidFill>
              </a:rPr>
              <a:t> We need a way to </a:t>
            </a:r>
            <a:r>
              <a:rPr lang="en-IN" sz="1600" b="1">
                <a:solidFill>
                  <a:schemeClr val="dk1"/>
                </a:solidFill>
              </a:rPr>
              <a:t>normalize</a:t>
            </a:r>
            <a:r>
              <a:rPr lang="en-IN" sz="1600">
                <a:solidFill>
                  <a:schemeClr val="dk1"/>
                </a:solidFill>
              </a:rPr>
              <a:t> term frequency.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We divide </a:t>
            </a:r>
            <a:r>
              <a:rPr lang="en-IN" sz="1600" b="1">
                <a:solidFill>
                  <a:schemeClr val="dk1"/>
                </a:solidFill>
              </a:rPr>
              <a:t>TF (Term Frequency) by the total number of words in a document</a:t>
            </a:r>
            <a:r>
              <a:rPr lang="en-IN" sz="1600">
                <a:solidFill>
                  <a:schemeClr val="dk1"/>
                </a:solidFill>
              </a:rPr>
              <a:t> to </a:t>
            </a:r>
            <a:r>
              <a:rPr lang="en-IN" sz="1600" b="1">
                <a:solidFill>
                  <a:schemeClr val="dk1"/>
                </a:solidFill>
              </a:rPr>
              <a:t>normalize word frequency</a:t>
            </a:r>
            <a:r>
              <a:rPr lang="en-IN" sz="1600">
                <a:solidFill>
                  <a:schemeClr val="dk1"/>
                </a:solidFill>
              </a:rPr>
              <a:t> so that longer documents do not unfairly dominate the scores.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 txBox="1"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Activity encouraging: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Mind cognitive skills.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Mental Analytical skills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Peer Discussions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 Easy understanding of concept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65" name="Google Shape;265;p12" descr="White bulbs with a yellow one standing out"/>
          <p:cNvPicPr preferRelativeResize="0"/>
          <p:nvPr/>
        </p:nvPicPr>
        <p:blipFill rotWithShape="1">
          <a:blip r:embed="rId3">
            <a:alphaModFix/>
          </a:blip>
          <a:srcRect l="12365" r="2823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2400" y="4246857"/>
            <a:ext cx="2392332" cy="229205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69" name="Google Shape;269;p12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2"/>
          <p:cNvSpPr txBox="1">
            <a:spLocks noGrp="1"/>
          </p:cNvSpPr>
          <p:nvPr>
            <p:ph type="title"/>
          </p:nvPr>
        </p:nvSpPr>
        <p:spPr>
          <a:xfrm>
            <a:off x="428399" y="1051486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en-IN" sz="4000">
                <a:latin typeface="Georgia"/>
                <a:ea typeface="Georgia"/>
                <a:cs typeface="Georgia"/>
                <a:sym typeface="Georgia"/>
              </a:rPr>
              <a:t>Learning Activity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347472" y="1604859"/>
            <a:ext cx="4800261" cy="164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IN" sz="4000" b="1">
                <a:solidFill>
                  <a:schemeClr val="dk2"/>
                </a:solidFill>
              </a:rPr>
              <a:t>Reflection-</a:t>
            </a:r>
            <a:br>
              <a:rPr lang="en-IN" sz="4000" b="1">
                <a:solidFill>
                  <a:schemeClr val="dk2"/>
                </a:solidFill>
              </a:rPr>
            </a:br>
            <a:r>
              <a:rPr lang="en-IN" sz="4000" b="1">
                <a:solidFill>
                  <a:schemeClr val="dk2"/>
                </a:solidFill>
              </a:rPr>
              <a:t>Learning Activity 2</a:t>
            </a:r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279" name="Google Shape;279;p1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838200" y="854440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IN" sz="4400"/>
              <a:t>Summary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38200" y="1693889"/>
            <a:ext cx="10344462" cy="4512039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271" y="2180465"/>
            <a:ext cx="8902320" cy="353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pic>
        <p:nvPicPr>
          <p:cNvPr id="290" name="Google Shape;290;p14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479165" y="749508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IN" sz="4000" b="1"/>
              <a:t>Ensure attainment of LOs in alignment to the learning activities:</a:t>
            </a:r>
            <a: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outcomes (1-2)</a:t>
            </a:r>
            <a:endParaRPr/>
          </a:p>
        </p:txBody>
      </p:sp>
      <p:grpSp>
        <p:nvGrpSpPr>
          <p:cNvPr id="297" name="Google Shape;297;p15"/>
          <p:cNvGrpSpPr/>
          <p:nvPr/>
        </p:nvGrpSpPr>
        <p:grpSpPr>
          <a:xfrm>
            <a:off x="644056" y="2615979"/>
            <a:ext cx="10927828" cy="3689404"/>
            <a:chOff x="0" y="0"/>
            <a:chExt cx="10927828" cy="3689404"/>
          </a:xfrm>
        </p:grpSpPr>
        <p:sp>
          <p:nvSpPr>
            <p:cNvPr id="298" name="Google Shape;298;p15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 txBox="1"/>
            <p:nvPr/>
          </p:nvSpPr>
          <p:spPr>
            <a:xfrm>
              <a:off x="48627" y="48627"/>
              <a:ext cx="7572674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IN" sz="6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Outcome 1:</a:t>
              </a:r>
              <a:endPara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 txBox="1"/>
            <p:nvPr/>
          </p:nvSpPr>
          <p:spPr>
            <a:xfrm>
              <a:off x="1687801" y="2077799"/>
              <a:ext cx="6473075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IN" sz="6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Outcome 2:</a:t>
              </a:r>
              <a:endPara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411"/>
              </a:srgbClr>
            </a:solidFill>
            <a:ln w="19050" cap="flat" cmpd="sng">
              <a:solidFill>
                <a:srgbClr val="F6D4CC">
                  <a:alpha val="8941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pic>
        <p:nvPicPr>
          <p:cNvPr id="306" name="Google Shape;306;p1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>
            <a:spLocks noGrp="1"/>
          </p:cNvSpPr>
          <p:nvPr>
            <p:ph type="title"/>
          </p:nvPr>
        </p:nvSpPr>
        <p:spPr>
          <a:xfrm>
            <a:off x="683655" y="1213803"/>
            <a:ext cx="9818849" cy="158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IN" sz="5400">
                <a:latin typeface="Georgia"/>
                <a:ea typeface="Georgia"/>
                <a:cs typeface="Georgia"/>
                <a:sym typeface="Georgia"/>
              </a:rPr>
              <a:t>Information to next topic of the course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23" name="Google Shape;32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pic>
        <p:nvPicPr>
          <p:cNvPr id="324" name="Google Shape;324;p1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IN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pic>
        <p:nvPicPr>
          <p:cNvPr id="333" name="Google Shape;333;p18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34" name="Google Shape;334;p18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35" name="Google Shape;335;p18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411"/>
                  </a:srgbClr>
                </a:gs>
                <a:gs pos="2000">
                  <a:srgbClr val="FFFFFF">
                    <a:alpha val="9411"/>
                  </a:srgbClr>
                </a:gs>
                <a:gs pos="16000">
                  <a:srgbClr val="4EA72E">
                    <a:alpha val="9411"/>
                  </a:srgbClr>
                </a:gs>
                <a:gs pos="85000">
                  <a:srgbClr val="156082">
                    <a:alpha val="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8" name="Google Shape;33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2200" y="4392420"/>
            <a:ext cx="2025218" cy="194032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pic>
        <p:nvPicPr>
          <p:cNvPr id="341" name="Google Shape;341;p18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854440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n-IN"/>
            </a:br>
            <a:r>
              <a:rPr lang="en-IN"/>
              <a:t>Insert Review of the key concepts of session no. 10</a:t>
            </a:r>
            <a:br>
              <a:rPr lang="en-IN"/>
            </a:b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05" name="Google Shape;105;p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225" y="1777125"/>
            <a:ext cx="9077550" cy="500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"/>
              <a:buNone/>
            </a:pPr>
            <a:r>
              <a:rPr lang="en-IN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Reflect on the responses of post session activity</a:t>
            </a:r>
            <a:br>
              <a:rPr lang="en-IN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br>
              <a:rPr lang="en-IN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endParaRPr sz="2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16" name="Google Shape;116;p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l="8345" r="728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477980" y="1122363"/>
            <a:ext cx="5996561" cy="510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br>
              <a:rPr lang="en-IN">
                <a:solidFill>
                  <a:schemeClr val="lt1"/>
                </a:solidFill>
              </a:rPr>
            </a:br>
            <a:br>
              <a:rPr lang="en-IN">
                <a:solidFill>
                  <a:schemeClr val="lt1"/>
                </a:solidFill>
              </a:rPr>
            </a:br>
            <a:br>
              <a:rPr lang="en-IN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26" name="Google Shape;126;p4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30" name="Google Shape;130;p4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335350" y="1440950"/>
            <a:ext cx="7270200" cy="4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lt1"/>
                </a:solidFill>
              </a:rPr>
              <a:t>💡 </a:t>
            </a:r>
            <a:r>
              <a:rPr lang="en-IN" sz="2100" b="1">
                <a:solidFill>
                  <a:schemeClr val="lt1"/>
                </a:solidFill>
              </a:rPr>
              <a:t>Imagine you are building a search engine for movie reviews.</a:t>
            </a:r>
            <a:br>
              <a:rPr lang="en-IN" sz="2100" b="1">
                <a:solidFill>
                  <a:schemeClr val="lt1"/>
                </a:solidFill>
              </a:rPr>
            </a:br>
            <a:r>
              <a:rPr lang="en-IN" sz="2100">
                <a:solidFill>
                  <a:schemeClr val="lt1"/>
                </a:solidFill>
              </a:rPr>
              <a:t>A user searches for </a:t>
            </a:r>
            <a:r>
              <a:rPr lang="en-IN" sz="2100" b="1">
                <a:solidFill>
                  <a:schemeClr val="lt1"/>
                </a:solidFill>
              </a:rPr>
              <a:t>"amazing action movie"</a:t>
            </a:r>
            <a:r>
              <a:rPr lang="en-IN" sz="2100">
                <a:solidFill>
                  <a:schemeClr val="lt1"/>
                </a:solidFill>
              </a:rPr>
              <a:t>, and you need to rank the following reviews:</a:t>
            </a:r>
            <a:endParaRPr sz="21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lt1"/>
                </a:solidFill>
              </a:rPr>
              <a:t>1️⃣ </a:t>
            </a:r>
            <a:r>
              <a:rPr lang="en-IN" sz="2100" b="1">
                <a:solidFill>
                  <a:schemeClr val="lt1"/>
                </a:solidFill>
              </a:rPr>
              <a:t>"This action movie is amazing and full of thrill."</a:t>
            </a:r>
            <a:br>
              <a:rPr lang="en-IN" sz="2100" b="1">
                <a:solidFill>
                  <a:schemeClr val="lt1"/>
                </a:solidFill>
              </a:rPr>
            </a:br>
            <a:r>
              <a:rPr lang="en-IN" sz="2100">
                <a:solidFill>
                  <a:schemeClr val="lt1"/>
                </a:solidFill>
              </a:rPr>
              <a:t>2️⃣ </a:t>
            </a:r>
            <a:r>
              <a:rPr lang="en-IN" sz="2100" b="1">
                <a:solidFill>
                  <a:schemeClr val="lt1"/>
                </a:solidFill>
              </a:rPr>
              <a:t>"Amazing cinematography, but the action scenes were average."</a:t>
            </a:r>
            <a:br>
              <a:rPr lang="en-IN" sz="2100" b="1">
                <a:solidFill>
                  <a:schemeClr val="lt1"/>
                </a:solidFill>
              </a:rPr>
            </a:br>
            <a:r>
              <a:rPr lang="en-IN" sz="2100">
                <a:solidFill>
                  <a:schemeClr val="lt1"/>
                </a:solidFill>
              </a:rPr>
              <a:t>3️⃣ </a:t>
            </a:r>
            <a:r>
              <a:rPr lang="en-IN" sz="2100" b="1">
                <a:solidFill>
                  <a:schemeClr val="lt1"/>
                </a:solidFill>
              </a:rPr>
              <a:t>"The movie had action sequences, but it was not amazing."</a:t>
            </a:r>
            <a:endParaRPr sz="21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100">
                <a:solidFill>
                  <a:schemeClr val="lt1"/>
                </a:solidFill>
              </a:rPr>
              <a:t>📌 </a:t>
            </a:r>
            <a:r>
              <a:rPr lang="en-IN" sz="2100" b="1">
                <a:solidFill>
                  <a:schemeClr val="lt1"/>
                </a:solidFill>
              </a:rPr>
              <a:t>How do you decide which review is the most relevant?</a:t>
            </a:r>
            <a:br>
              <a:rPr lang="en-IN" sz="2100" b="1">
                <a:solidFill>
                  <a:schemeClr val="lt1"/>
                </a:solidFill>
              </a:rPr>
            </a:b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418476" y="9327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Ask Questions </a:t>
            </a: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463875" y="2434239"/>
            <a:ext cx="10330125" cy="4287209"/>
            <a:chOff x="-374325" y="608594"/>
            <a:chExt cx="10330125" cy="3202038"/>
          </a:xfrm>
        </p:grpSpPr>
        <p:sp>
          <p:nvSpPr>
            <p:cNvPr id="139" name="Google Shape;139;p5"/>
            <p:cNvSpPr/>
            <p:nvPr/>
          </p:nvSpPr>
          <p:spPr>
            <a:xfrm>
              <a:off x="1747800" y="608594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-374325" y="2634332"/>
              <a:ext cx="4896600" cy="11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>
                  <a:solidFill>
                    <a:schemeClr val="dk1"/>
                  </a:solidFill>
                </a:rPr>
                <a:t>✅ Do you just count the number of times words like "amazing" and "action" appear?</a:t>
              </a:r>
              <a:br>
                <a:rPr lang="en-IN">
                  <a:solidFill>
                    <a:schemeClr val="dk1"/>
                  </a:solidFill>
                </a:rPr>
              </a:br>
              <a:r>
                <a:rPr lang="en-IN">
                  <a:solidFill>
                    <a:schemeClr val="dk1"/>
                  </a:solidFill>
                </a:rPr>
                <a:t>✅ What if a common word like </a:t>
              </a:r>
              <a:r>
                <a:rPr lang="en-IN" b="1">
                  <a:solidFill>
                    <a:schemeClr val="dk1"/>
                  </a:solidFill>
                </a:rPr>
                <a:t>"movie" appears in every review</a:t>
              </a:r>
              <a:r>
                <a:rPr lang="en-IN">
                  <a:solidFill>
                    <a:schemeClr val="dk1"/>
                  </a:solidFill>
                </a:rPr>
                <a:t>—should it affect the ranking?</a:t>
              </a:r>
              <a:br>
                <a:rPr lang="en-IN">
                  <a:solidFill>
                    <a:schemeClr val="dk1"/>
                  </a:solidFill>
                </a:rPr>
              </a:br>
              <a:r>
                <a:rPr lang="en-IN">
                  <a:solidFill>
                    <a:schemeClr val="dk1"/>
                  </a:solidFill>
                </a:rPr>
                <a:t>✅ Should </a:t>
              </a:r>
              <a:r>
                <a:rPr lang="en-IN" b="1">
                  <a:solidFill>
                    <a:schemeClr val="dk1"/>
                  </a:solidFill>
                </a:rPr>
                <a:t>rare words be given more weight</a:t>
              </a:r>
              <a:r>
                <a:rPr lang="en-IN">
                  <a:solidFill>
                    <a:schemeClr val="dk1"/>
                  </a:solidFill>
                </a:rPr>
                <a:t> than common words?</a:t>
              </a:r>
              <a:endParaRPr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endParaRPr sz="2500"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823800" y="6085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5635800" y="2566440"/>
              <a:ext cx="4320000" cy="11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500">
                  <a:solidFill>
                    <a:schemeClr val="dk1"/>
                  </a:solidFill>
                </a:rPr>
                <a:t>💡 TF-IDF (Term Frequency-Inverse Document Frequency) is a statistical measure that evaluates how important a word is to a document within a collection (corpus) of documents.</a:t>
              </a:r>
              <a:endParaRPr sz="15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endParaRPr sz="2300">
                <a:solidFill>
                  <a:schemeClr val="dk1"/>
                </a:solidFill>
              </a:endParaRPr>
            </a:p>
          </p:txBody>
        </p:sp>
      </p:grpSp>
      <p:sp>
        <p:nvSpPr>
          <p:cNvPr id="145" name="Google Shape;14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47" name="Google Shape;147;p5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450"/>
                </a:srgbClr>
              </a:gs>
              <a:gs pos="19000">
                <a:srgbClr val="0A3041">
                  <a:alpha val="67450"/>
                </a:srgbClr>
              </a:gs>
              <a:gs pos="100000">
                <a:srgbClr val="156082">
                  <a:alpha val="47450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294"/>
                </a:srgbClr>
              </a:gs>
              <a:gs pos="23000">
                <a:srgbClr val="0F4861">
                  <a:alpha val="15294"/>
                </a:srgbClr>
              </a:gs>
              <a:gs pos="99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endParaRPr/>
          </a:p>
        </p:txBody>
      </p:sp>
      <p:grpSp>
        <p:nvGrpSpPr>
          <p:cNvPr id="158" name="Google Shape;158;p6"/>
          <p:cNvGrpSpPr/>
          <p:nvPr/>
        </p:nvGrpSpPr>
        <p:grpSpPr>
          <a:xfrm>
            <a:off x="644056" y="2615979"/>
            <a:ext cx="10927828" cy="3689404"/>
            <a:chOff x="0" y="0"/>
            <a:chExt cx="10927828" cy="3689404"/>
          </a:xfrm>
        </p:grpSpPr>
        <p:sp>
          <p:nvSpPr>
            <p:cNvPr id="159" name="Google Shape;159;p6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48618" y="48621"/>
              <a:ext cx="89973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30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r>
                <a:rPr lang="en-IN" sz="3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1: </a:t>
              </a:r>
              <a:endPara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r>
                <a:rPr lang="en-IN" sz="2300">
                  <a:solidFill>
                    <a:schemeClr val="lt1"/>
                  </a:solidFill>
                </a:rPr>
                <a:t>                  </a:t>
              </a:r>
              <a:endParaRPr sz="23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r>
                <a:rPr lang="en-IN" sz="2300">
                  <a:solidFill>
                    <a:schemeClr val="lt1"/>
                  </a:solidFill>
                </a:rPr>
                <a:t>                                        Understand TF-IDF Concept</a:t>
              </a:r>
              <a:endParaRPr sz="23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530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1687791" y="2077796"/>
              <a:ext cx="91089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20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20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20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r>
                <a:rPr lang="en-IN" sz="2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</a:t>
              </a:r>
              <a:r>
                <a:rPr lang="en-IN" sz="2600">
                  <a:solidFill>
                    <a:schemeClr val="lt1"/>
                  </a:solidFill>
                </a:rPr>
                <a:t> </a:t>
              </a:r>
              <a:r>
                <a:rPr lang="en-IN" sz="2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</a:t>
              </a:r>
              <a:endPara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20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r>
                <a:rPr lang="en-IN" sz="2000">
                  <a:solidFill>
                    <a:schemeClr val="lt1"/>
                  </a:solidFill>
                </a:rPr>
                <a:t>Apply TF-IDF to Text Data and analyze the Role of TF-IDF in Search Ranking &amp; Information Retrieval</a:t>
              </a:r>
              <a:endParaRPr sz="20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23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5300">
                <a:solidFill>
                  <a:schemeClr val="lt1"/>
                </a:solidFill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411"/>
              </a:srgbClr>
            </a:solidFill>
            <a:ln w="19050" cap="flat" cmpd="sng">
              <a:solidFill>
                <a:srgbClr val="F6D4CC">
                  <a:alpha val="8941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67" name="Google Shape;167;p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IN" sz="5400"/>
              <a:t>Session Outline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7"/>
          <p:cNvGrpSpPr/>
          <p:nvPr/>
        </p:nvGrpSpPr>
        <p:grpSpPr>
          <a:xfrm>
            <a:off x="4611443" y="766775"/>
            <a:ext cx="6900512" cy="5530734"/>
            <a:chOff x="0" y="2703"/>
            <a:chExt cx="6900512" cy="5530734"/>
          </a:xfrm>
        </p:grpSpPr>
        <p:cxnSp>
          <p:nvCxnSpPr>
            <p:cNvPr id="177" name="Google Shape;177;p7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8" name="Google Shape;178;p7"/>
            <p:cNvSpPr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Introduction of the title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7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1" name="Google Shape;181;p7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IDF 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7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4" name="Google Shape;184;p7"/>
            <p:cNvSpPr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 txBox="1"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Activity 1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7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7" name="Google Shape;187;p7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TF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7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0" name="Google Shape;190;p7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Activity 2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7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3" name="Google Shape;193;p7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96" name="Google Shape;196;p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335850" y="1159250"/>
            <a:ext cx="10964700" cy="5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IDF</a:t>
            </a:r>
            <a:endParaRPr sz="20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IDF remains the same for a word across all reviews</a:t>
            </a:r>
            <a:r>
              <a:rPr lang="en-IN" sz="160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because </a:t>
            </a:r>
            <a:r>
              <a:rPr lang="en-IN" sz="1600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IDF is calculated at the corpus level</a:t>
            </a:r>
            <a:r>
              <a:rPr lang="en-IN" sz="1600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not at the individual document level.</a:t>
            </a:r>
            <a:endParaRPr sz="160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IN" sz="1600" b="1" dirty="0">
                <a:latin typeface="Arial"/>
                <a:ea typeface="Arial"/>
                <a:cs typeface="Arial"/>
                <a:sym typeface="Arial"/>
              </a:rPr>
              <a:t>Why Should We Reduce the Impact of Common Words in Text Analysis?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0909"/>
              <a:buFont typeface="Play"/>
              <a:buNone/>
            </a:pPr>
            <a:endParaRPr b="1" dirty="0">
              <a:solidFill>
                <a:schemeClr val="dk2"/>
              </a:solidFill>
            </a:endParaRPr>
          </a:p>
        </p:txBody>
      </p:sp>
      <p:sp>
        <p:nvSpPr>
          <p:cNvPr id="204" name="Google Shape;20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GSCALE full form and date</a:t>
            </a:r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206" name="Google Shape;206;p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 txBox="1">
            <a:spLocks noGrp="1"/>
          </p:cNvSpPr>
          <p:nvPr>
            <p:ph type="title"/>
          </p:nvPr>
        </p:nvSpPr>
        <p:spPr>
          <a:xfrm>
            <a:off x="428399" y="1051486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en-IN" sz="4000">
                <a:latin typeface="Georgia"/>
                <a:ea typeface="Georgia"/>
                <a:cs typeface="Georgia"/>
                <a:sym typeface="Georgia"/>
              </a:rPr>
              <a:t>Learning Activity 1</a:t>
            </a:r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body" idx="1"/>
          </p:nvPr>
        </p:nvSpPr>
        <p:spPr>
          <a:xfrm>
            <a:off x="195025" y="1939300"/>
            <a:ext cx="5213700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/>
              <a:t>We have 10,000 reviews, and the following words appear in the dataset:</a:t>
            </a:r>
            <a:endParaRPr sz="1200"/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IN" sz="1200"/>
              <a:t>"the" appears in all 10,000 reviews.</a:t>
            </a:r>
            <a:endParaRPr sz="1200"/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/>
              <a:t>"food" appears in 5,000 reviews.</a:t>
            </a:r>
            <a:endParaRPr sz="1200"/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/>
              <a:t>"good" appears in 5,000 reviews.</a:t>
            </a:r>
            <a:endParaRPr sz="1200"/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/>
              <a:t>"bad" appears in 5,000 reviews.</a:t>
            </a:r>
            <a:endParaRPr sz="1200"/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1200"/>
              <a:t>"terrible" appears in only 1 review.</a:t>
            </a:r>
            <a:endParaRPr sz="12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/>
              <a:t>Question1. </a:t>
            </a:r>
            <a:r>
              <a:rPr lang="en-IN" sz="1200"/>
              <a:t> What weight should we assign to “the” since it appears in all reviews? HInt: Common words like "the" add no meaning to sentiment analysis. If we assign equal importance to every word, words like "the" will dominate the analysis.</a:t>
            </a:r>
            <a:endParaRPr sz="12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/>
              <a:t>Introduce a formula to downweight frequent words and boost rare but meaningful words. total number of reviews where “the” is present is 10k, and total reviews are 10k. Make sure "terrible" gets a higher weight than "food" or "bad"?</a:t>
            </a:r>
            <a:endParaRPr sz="2000"/>
          </a:p>
        </p:txBody>
      </p:sp>
      <p:pic>
        <p:nvPicPr>
          <p:cNvPr id="216" name="Google Shape;216;p9" descr="Top view of a wooden puzzle"/>
          <p:cNvPicPr preferRelativeResize="0"/>
          <p:nvPr/>
        </p:nvPicPr>
        <p:blipFill rotWithShape="1">
          <a:blip r:embed="rId3">
            <a:alphaModFix/>
          </a:blip>
          <a:srcRect l="39816" r="7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4896" y="4413879"/>
            <a:ext cx="2218003" cy="212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220" name="Google Shape;220;p9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782</Words>
  <Application>Microsoft Office PowerPoint</Application>
  <PresentationFormat>Widescreen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Georgia</vt:lpstr>
      <vt:lpstr>Play</vt:lpstr>
      <vt:lpstr>Arial</vt:lpstr>
      <vt:lpstr>Office Theme</vt:lpstr>
      <vt:lpstr>TF-IDF Term Frequency- Inverse Document Frequency    Session No.: 11 Course Name: NLP  Instructor Name: Mr. Amit Yadav</vt:lpstr>
      <vt:lpstr> Insert Review of the key concepts of session no. 10 </vt:lpstr>
      <vt:lpstr>Reflect on the responses of post session activity  </vt:lpstr>
      <vt:lpstr>   </vt:lpstr>
      <vt:lpstr>Ask Questions </vt:lpstr>
      <vt:lpstr>At the end of this session students will be able to </vt:lpstr>
      <vt:lpstr>Session Outline</vt:lpstr>
      <vt:lpstr>IDF IDF remains the same for a word across all reviews because IDF is calculated at the corpus level, not at the individual document level. Why Should We Reduce the Impact of Common Words in Text Analysis?  </vt:lpstr>
      <vt:lpstr>Learning Activity 1</vt:lpstr>
      <vt:lpstr>Reflection- Learning  Activity 1</vt:lpstr>
      <vt:lpstr> </vt:lpstr>
      <vt:lpstr> </vt:lpstr>
      <vt:lpstr>Learning Activity 2</vt:lpstr>
      <vt:lpstr>Reflection- Learning Activity 2</vt:lpstr>
      <vt:lpstr>Summary</vt:lpstr>
      <vt:lpstr>Ensure attainment of LOs in alignment to the learning activities: outcomes (1-2)</vt:lpstr>
      <vt:lpstr>Information to next topic of the course</vt:lpstr>
      <vt:lpstr>Review and Reflection from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Amit Yadav</cp:lastModifiedBy>
  <cp:revision>3</cp:revision>
  <dcterms:created xsi:type="dcterms:W3CDTF">2024-08-22T06:33:55Z</dcterms:created>
  <dcterms:modified xsi:type="dcterms:W3CDTF">2025-05-06T05:02:16Z</dcterms:modified>
</cp:coreProperties>
</file>