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Play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OqYDKqhv2rtSktB6wCEIWRZD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DBCEF3-E85E-41A6-984B-AB5E26498185}">
  <a:tblStyle styleId="{36DBCEF3-E85E-41A6-984B-AB5E26498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2371F940-08EB-CB35-69E8-CC2C49E8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B574D05F-07AA-DC5A-3F17-A47F7AB28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B3F39D78-63BA-8537-566B-DC50547EB7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03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None/>
            </a:pPr>
            <a:r>
              <a:rPr lang="en-US" sz="1400" dirty="0"/>
              <a:t>P</a:t>
            </a:r>
            <a:r>
              <a:rPr lang="en-US" sz="4400" dirty="0">
                <a:solidFill>
                  <a:srgbClr val="FF0000"/>
                </a:solidFill>
              </a:rPr>
              <a:t>POS Tagging - Rule-Based, Statistical, and Deep Learning</a:t>
            </a: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8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Natural language processing 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 R1UC616C</a:t>
            </a:r>
            <a:b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Verbs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Verbs show action or state of being.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A verb must match the subject in tense and number.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Run</a:t>
            </a:r>
            <a:r>
              <a:rPr lang="en-US"/>
              <a:t> (action verb)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Is</a:t>
            </a:r>
            <a:r>
              <a:rPr lang="en-US"/>
              <a:t> (state of being)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2" name="Google Shape;212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Adjectives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Adjectives describe or modify nouns.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Adjectives typically come before the noun they modify or after certain verbs (like "be").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Big</a:t>
            </a:r>
            <a:r>
              <a:rPr lang="en-US"/>
              <a:t> (modifying "house")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Happy</a:t>
            </a:r>
            <a:r>
              <a:rPr lang="en-US"/>
              <a:t> (modifying "child")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2" name="Google Shape;222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Adverbs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Adverbs modify verbs, adjectives, or other adverbs.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Adverbs often end in “-ly,” but not always.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Quickly</a:t>
            </a:r>
            <a:r>
              <a:rPr lang="en-US"/>
              <a:t> (modifying verb "run")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Very</a:t>
            </a:r>
            <a:r>
              <a:rPr lang="en-US"/>
              <a:t> (modifying adjective "fast")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32" name="Google Shape;232;p1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Prepositions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Prepositions show relationships between a noun (or pronoun) and other words in the sentence.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Prepositions often show direction, location, or time.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In</a:t>
            </a:r>
            <a:r>
              <a:rPr lang="en-US"/>
              <a:t> the box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On</a:t>
            </a:r>
            <a:r>
              <a:rPr lang="en-US"/>
              <a:t> the table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At</a:t>
            </a:r>
            <a:r>
              <a:rPr lang="en-US"/>
              <a:t> the park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2" name="Google Shape;242;p1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Conjunctions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Conjunctions connect words, phrases, or clauses.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Conjunctions can be coordinating, subordinating, or correlative.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And</a:t>
            </a:r>
            <a:r>
              <a:rPr lang="en-US"/>
              <a:t> (coordinating)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Because</a:t>
            </a:r>
            <a:r>
              <a:rPr lang="en-US"/>
              <a:t> (subordinating)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Neither...nor</a:t>
            </a:r>
            <a:r>
              <a:rPr lang="en-US"/>
              <a:t> (correlative)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2" name="Google Shape;252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Interjections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Interjections are words or phrases used to express strong emotions or sudden reactions.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They are usually standalone and followed by an exclamation mark.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Wow!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Oh no!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Oops!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62" name="Google Shape;262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              class room activity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Practice 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b="1"/>
              <a:t>She</a:t>
            </a:r>
            <a:r>
              <a:rPr lang="en-US"/>
              <a:t> runs </a:t>
            </a:r>
            <a:r>
              <a:rPr lang="en-US" i="1"/>
              <a:t>quickly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The </a:t>
            </a:r>
            <a:r>
              <a:rPr lang="en-US" i="1"/>
              <a:t>happy</a:t>
            </a:r>
            <a:r>
              <a:rPr lang="en-US"/>
              <a:t> boy is </a:t>
            </a:r>
            <a:r>
              <a:rPr lang="en-US" i="1"/>
              <a:t>playing</a:t>
            </a:r>
            <a:r>
              <a:rPr lang="en-US"/>
              <a:t> in the park.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He </a:t>
            </a:r>
            <a:r>
              <a:rPr lang="en-US" i="1"/>
              <a:t>studied</a:t>
            </a:r>
            <a:r>
              <a:rPr lang="en-US"/>
              <a:t> for the test </a:t>
            </a:r>
            <a:r>
              <a:rPr lang="en-US" i="1"/>
              <a:t>because</a:t>
            </a:r>
            <a:r>
              <a:rPr lang="en-US"/>
              <a:t> it was important.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 i="1"/>
              <a:t>Wow</a:t>
            </a:r>
            <a:r>
              <a:rPr lang="en-US"/>
              <a:t>, that’s amazing!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72" name="Google Shape;272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              Rule based POS Tagging</a:t>
            </a:r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Rule-Based POS Tagging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Definition</a:t>
            </a:r>
            <a:r>
              <a:rPr lang="en-US"/>
              <a:t>: Involves using hand-crafted rules to assign tags to words based on predefined linguistic patterns.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Process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Set of rules defined by linguistic experts (e.g., "If a word ends in '-ing', tag it as a verb").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Uses lexical databases (e.g., WordNet) for reference.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Requires a comprehensive rule set to cover the complexities of language.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Advantages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Simple to understand and implement.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Provides high accuracy when rules are well-defined for specific contexts.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Disadvantages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Not scalable to large datasets or diverse contexts.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Difficult to account for ambiguous words or edge cases.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2" name="Google Shape;282;p1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              </a:t>
            </a:r>
            <a:r>
              <a:rPr lang="en-US" sz="3600" b="1"/>
              <a:t>Example of Rule-Based POS Tagging</a:t>
            </a:r>
            <a:br>
              <a:rPr lang="en-US" sz="3600" b="1"/>
            </a:br>
            <a:endParaRPr sz="3600" b="1">
              <a:solidFill>
                <a:schemeClr val="dk2"/>
              </a:solidFill>
            </a:endParaRPr>
          </a:p>
        </p:txBody>
      </p:sp>
      <p:sp>
        <p:nvSpPr>
          <p:cNvPr id="289" name="Google Shape;28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 Sentence</a:t>
            </a:r>
            <a:r>
              <a:rPr lang="en-US"/>
              <a:t>: "The quick brown fox jumps over the lazy dog."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Rule: If the word is a definite article (e.g., "the"), tag it as a </a:t>
            </a:r>
            <a:r>
              <a:rPr lang="en-US" b="1"/>
              <a:t>DT (Determiner)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Output: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"The" → DT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"quick" → JJ (Adjective)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"brown" → JJ (Adjective)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"fox" → NN (Noun)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"jumps" → VBZ (Verb)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"over" → IN (Preposition)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"lazy" → JJ (Adjective)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"dog" → NN (Noun)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92" name="Google Shape;292;p1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              </a:t>
            </a:r>
            <a:r>
              <a:rPr lang="en-US" sz="4000" b="1"/>
              <a:t>Statistical POS Tagging</a:t>
            </a:r>
            <a:br>
              <a:rPr lang="en-US" sz="40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299" name="Google Shape;29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Definition</a:t>
            </a:r>
            <a:r>
              <a:rPr lang="en-US"/>
              <a:t>: Involves training a model on large annotated corpora to predict the POS tags based on probability distributions.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Key Models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Hidden Markov Models (HMM)</a:t>
            </a:r>
            <a:r>
              <a:rPr lang="en-US"/>
              <a:t>: Uses probabilities of word sequences and their POS tags.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Maximum Entropy Models</a:t>
            </a:r>
            <a:r>
              <a:rPr lang="en-US"/>
              <a:t>: Predicts POS tags by calculating the probabilities based on observed features.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Process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Tagging is based on context and the likelihood of tag sequences.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Statistical models use training data to learn the probability of a word being a specific part of speech, given its surrounding words.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2" name="Google Shape;302;p1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6" name="Google Shape;106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C0CB2A-D043-1D03-6780-50F386F28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085226"/>
            <a:ext cx="8540972" cy="48042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              </a:t>
            </a:r>
            <a:r>
              <a:rPr lang="en-US" sz="4000" b="1"/>
              <a:t>Example of Statistical POS Tagging</a:t>
            </a:r>
            <a:br>
              <a:rPr lang="en-US" sz="40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309" name="Google Shape;30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 Sentence</a:t>
            </a:r>
            <a:r>
              <a:rPr lang="en-US"/>
              <a:t>: "The quick brown fox jumps over the lazy dog."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HMM-based system: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"The" → DT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"quick"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"brown"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"fox" → NN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"jumps" → VBZ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"over" → 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"lazy"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"dog" → NN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this case, the POS tags are predicted based on learned probabilities and contextual patterns from large annotated datasets.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12" name="Google Shape;312;p2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sz="3600" b="1">
                <a:solidFill>
                  <a:schemeClr val="dk2"/>
                </a:solidFill>
              </a:rPr>
              <a:t>               </a:t>
            </a:r>
            <a:r>
              <a:rPr lang="en-US" sz="3600" b="1"/>
              <a:t>Deep Learning-Based POS Tagging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319" name="Google Shape;3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Definition</a:t>
            </a:r>
            <a:r>
              <a:rPr lang="en-US"/>
              <a:t>: Involves using deep learning models (e.g., </a:t>
            </a:r>
            <a:r>
              <a:rPr lang="en-US" b="1"/>
              <a:t>Recurrent Neural Networks (RNN)</a:t>
            </a:r>
            <a:r>
              <a:rPr lang="en-US"/>
              <a:t>, </a:t>
            </a:r>
            <a:r>
              <a:rPr lang="en-US" b="1"/>
              <a:t>Long Short-Term Memory (LSTM)</a:t>
            </a:r>
            <a:r>
              <a:rPr lang="en-US"/>
              <a:t>, </a:t>
            </a:r>
            <a:r>
              <a:rPr lang="en-US" b="1"/>
              <a:t>Bidirectional LSTMs</a:t>
            </a:r>
            <a:r>
              <a:rPr lang="en-US"/>
              <a:t>, </a:t>
            </a:r>
            <a:r>
              <a:rPr lang="en-US" b="1"/>
              <a:t>Transformers</a:t>
            </a:r>
            <a:r>
              <a:rPr lang="en-US"/>
              <a:t>) to predict POS tags based on large-scale data and context.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Key Approaches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Recurrent Neural Networks (RNNs)</a:t>
            </a:r>
            <a:r>
              <a:rPr lang="en-US"/>
              <a:t>: Useful for processing sequential data like text.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LSTM</a:t>
            </a:r>
            <a:r>
              <a:rPr lang="en-US"/>
              <a:t>: A type of RNN designed to handle long-term dependencies, making it effective for POS tagging.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Transformer Models (e.g., BERT)</a:t>
            </a:r>
            <a:r>
              <a:rPr lang="en-US"/>
              <a:t>: These models use attention mechanisms to capture relationships between words in a sequence, providing state-of-the-art results for POS tagging.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22" name="Google Shape;322;p2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2458387" y="365125"/>
            <a:ext cx="83001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600" b="1"/>
              <a:t>Example of Deep Learning-Based POS Tagging</a:t>
            </a:r>
            <a:br>
              <a:rPr lang="en-US" sz="2400" b="1"/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329" name="Google Shape;32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 Sentence</a:t>
            </a:r>
            <a:r>
              <a:rPr lang="en-US"/>
              <a:t>: "The quick brown fox jumps over the lazy dog."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BERT-based POS tagging</a:t>
            </a:r>
            <a:r>
              <a:rPr lang="en-US"/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"The" → DT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"quick"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"brown"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"fox" → NN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"jumps" → VBZ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"over" → 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"lazy" → JJ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"dog" → NN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BERT or similar models would take into account the entire context of the sentence to predict tags.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32" name="Google Shape;332;p2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			</a:t>
            </a:r>
            <a:r>
              <a:rPr lang="en-US" b="1">
                <a:solidFill>
                  <a:schemeClr val="dk2"/>
                </a:solidFill>
              </a:rPr>
              <a:t>comparison</a:t>
            </a:r>
            <a:endParaRPr/>
          </a:p>
        </p:txBody>
      </p:sp>
      <p:graphicFrame>
        <p:nvGraphicFramePr>
          <p:cNvPr id="339" name="Google Shape;339;p23"/>
          <p:cNvGraphicFramePr/>
          <p:nvPr>
            <p:extLst>
              <p:ext uri="{D42A27DB-BD31-4B8C-83A1-F6EECF244321}">
                <p14:modId xmlns:p14="http://schemas.microsoft.com/office/powerpoint/2010/main" val="427017947"/>
              </p:ext>
            </p:extLst>
          </p:nvPr>
        </p:nvGraphicFramePr>
        <p:xfrm>
          <a:off x="838200" y="3132614"/>
          <a:ext cx="10515625" cy="2011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Technique</a:t>
                      </a:r>
                      <a:endParaRPr sz="18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Accuracy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Scalability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Context Sensitivity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Complexity</a:t>
                      </a:r>
                      <a:endParaRPr sz="18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Rule-Based</a:t>
                      </a:r>
                      <a:endParaRPr sz="18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(in specific contexts)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Low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Simple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Statistical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Moderate-High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Moderate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Moderate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Moderate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Deep Learning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Very High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Very High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0" name="Google Shape;3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42" name="Google Shape;342;p2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			Applications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50" name="Google Shape;3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52" name="Google Shape;352;p2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195E2-DEE3-62B2-18A8-E913593ABDAA}"/>
              </a:ext>
            </a:extLst>
          </p:cNvPr>
          <p:cNvSpPr txBox="1"/>
          <p:nvPr/>
        </p:nvSpPr>
        <p:spPr>
          <a:xfrm>
            <a:off x="1592826" y="196264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dirty="0"/>
              <a:t>Information Extraction</a:t>
            </a:r>
            <a:r>
              <a:rPr lang="en-US" sz="2800" dirty="0"/>
              <a:t> </a:t>
            </a:r>
            <a:endParaRPr lang="en-US" sz="1600"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dirty="0"/>
              <a:t>Sentiment Analysis</a:t>
            </a:r>
            <a:endParaRPr lang="en-US" sz="1600"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dirty="0"/>
              <a:t>Speech Recognition</a:t>
            </a:r>
            <a:endParaRPr lang="en-US" sz="1600"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dirty="0"/>
              <a:t>Machine Translation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2633012" y="365125"/>
            <a:ext cx="81255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Participation link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https://app.wooclap.com/BXEROE?from=instruction-slide</a:t>
            </a:r>
            <a:endParaRPr/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BXEROE</a:t>
            </a:r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64" name="Google Shape;364;p2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092156" y="2675731"/>
            <a:ext cx="33432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6398703F-712B-4567-B1D0-45EB4E1BB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FCFD6E7F-08E1-F73C-C18E-C8CC5F90EFA8}"/>
              </a:ext>
            </a:extLst>
          </p:cNvPr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39BCE767-05D2-63AA-E7B9-75ECD9652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382A735-BD05-E2C8-80AC-A526C4D06C3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55A05FD3-E25A-FD40-8422-86573D423C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6" name="Google Shape;106;p3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E70D74-AA7D-3832-26F9-07C040A3DE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>
            <a:extLst>
              <a:ext uri="{FF2B5EF4-FFF2-40B4-BE49-F238E27FC236}">
                <a16:creationId xmlns:a16="http://schemas.microsoft.com/office/drawing/2014/main" id="{AD8272A0-0AAB-8DBA-1EB5-740F5DEC15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93BD6-0DC2-0072-E3F6-F83CDB16A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1085226"/>
            <a:ext cx="8453573" cy="4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Ask Questions </a:t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1398000" y="2434219"/>
            <a:ext cx="9396000" cy="3134149"/>
            <a:chOff x="559800" y="608594"/>
            <a:chExt cx="9396000" cy="3134149"/>
          </a:xfrm>
        </p:grpSpPr>
        <p:sp>
          <p:nvSpPr>
            <p:cNvPr id="114" name="Google Shape;114;p4"/>
            <p:cNvSpPr/>
            <p:nvPr/>
          </p:nvSpPr>
          <p:spPr>
            <a:xfrm>
              <a:off x="1747800" y="622669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mean by sentence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do you identify important words in a sentence?</a:t>
              </a:r>
              <a:endParaRPr/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2" name="Google Shape;122;p4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know</a:t>
            </a: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134" name="Google Shape;134;p5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8627" y="48627"/>
              <a:ext cx="7572674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pos </a:t>
              </a:r>
              <a:endPara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1687801" y="2077799"/>
              <a:ext cx="647307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Specific example</a:t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2" name="Google Shape;142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Session Outline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4648018" y="643525"/>
            <a:ext cx="6900512" cy="5530734"/>
            <a:chOff x="0" y="2703"/>
            <a:chExt cx="6900512" cy="5530734"/>
          </a:xfrm>
        </p:grpSpPr>
        <p:cxnSp>
          <p:nvCxnSpPr>
            <p:cNvPr id="152" name="Google Shape;152;p6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Definition of parts of speech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6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6" name="Google Shape;156;p6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Understanding the  structure of sentence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9" name="Google Shape;159;p6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Examples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6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" name="Google Shape;162;p6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class room activity 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6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5" name="Google Shape;165;p6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6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8" name="Google Shape;168;p6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2" name="Google Shape;172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Parts of Speech</a:t>
            </a: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Parts of speech are categories that words can be grouped into based on their functions within a sentence.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Knowing the rules of parts of speech is essential for understanding grammar and constructing correct sentences.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Nouns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Pronouns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Verbs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Adjectives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Adverbs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Prepositions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Conjunctions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b="1"/>
              <a:t>Interjections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2" name="Google Shape;182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Nouns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Nouns represent people, places, things, or ideas.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Nouns often function as the subject or object in a sentence.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Dog</a:t>
            </a:r>
            <a:r>
              <a:rPr lang="en-US"/>
              <a:t> (thing)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John</a:t>
            </a:r>
            <a:r>
              <a:rPr lang="en-US"/>
              <a:t> (person)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Happiness</a:t>
            </a:r>
            <a:r>
              <a:rPr lang="en-US"/>
              <a:t> (idea)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2" name="Google Shape;192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1041009" y="365125"/>
            <a:ext cx="97175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Pronouns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Pronouns take the place of nouns to avoid repetition.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Rule</a:t>
            </a:r>
            <a:r>
              <a:rPr lang="en-US"/>
              <a:t>: A pronoun must agree with the noun it replaces in number, gender, and case.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She</a:t>
            </a:r>
            <a:r>
              <a:rPr lang="en-US"/>
              <a:t> (instead of "Mary")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They</a:t>
            </a:r>
            <a:r>
              <a:rPr lang="en-US"/>
              <a:t> (instead of "John and Mark")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2" name="Google Shape;202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1266</Words>
  <Application>Microsoft Office PowerPoint</Application>
  <PresentationFormat>Widescreen</PresentationFormat>
  <Paragraphs>237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Georgia</vt:lpstr>
      <vt:lpstr>Play</vt:lpstr>
      <vt:lpstr>Arial</vt:lpstr>
      <vt:lpstr>Office Theme</vt:lpstr>
      <vt:lpstr>PPOS Tagging - Rule-Based, Statistical, and Deep Learning    Session No.: 8 Course Name: Natural language processing  Course Code: R1UC616C Instructor Name: Mr. Amit Yadav</vt:lpstr>
      <vt:lpstr>Reflect on the responses of post session activity  </vt:lpstr>
      <vt:lpstr>Reflect on the responses of post session activity  </vt:lpstr>
      <vt:lpstr>Ask Questions </vt:lpstr>
      <vt:lpstr>At the end of this session students will be able to know</vt:lpstr>
      <vt:lpstr>Session Outline</vt:lpstr>
      <vt:lpstr> Parts of Speech</vt:lpstr>
      <vt:lpstr> </vt:lpstr>
      <vt:lpstr> </vt:lpstr>
      <vt:lpstr> </vt:lpstr>
      <vt:lpstr> </vt:lpstr>
      <vt:lpstr> </vt:lpstr>
      <vt:lpstr> </vt:lpstr>
      <vt:lpstr> </vt:lpstr>
      <vt:lpstr> </vt:lpstr>
      <vt:lpstr>               class room activity</vt:lpstr>
      <vt:lpstr>               Rule based POS Tagging</vt:lpstr>
      <vt:lpstr>               Example of Rule-Based POS Tagging </vt:lpstr>
      <vt:lpstr>               Statistical POS Tagging </vt:lpstr>
      <vt:lpstr>               Example of Statistical POS Tagging </vt:lpstr>
      <vt:lpstr>               Deep Learning-Based POS Tagging </vt:lpstr>
      <vt:lpstr>Example of Deep Learning-Based POS Tagging </vt:lpstr>
      <vt:lpstr>   comparison</vt:lpstr>
      <vt:lpstr>   Applications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4</cp:revision>
  <dcterms:created xsi:type="dcterms:W3CDTF">2024-08-22T06:33:55Z</dcterms:created>
  <dcterms:modified xsi:type="dcterms:W3CDTF">2025-05-06T04:56:22Z</dcterms:modified>
</cp:coreProperties>
</file>