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73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72" r:id="rId17"/>
    <p:sldId id="269" r:id="rId18"/>
    <p:sldId id="274" r:id="rId19"/>
    <p:sldId id="275" r:id="rId20"/>
    <p:sldId id="270" r:id="rId21"/>
  </p:sldIdLst>
  <p:sldSz cx="12192000" cy="6858000"/>
  <p:notesSz cx="6858000" cy="9144000"/>
  <p:embeddedFontLst>
    <p:embeddedFont>
      <p:font typeface="Georgia" panose="02040502050405020303" pitchFamily="18" charset="0"/>
      <p:regular r:id="rId23"/>
      <p:bold r:id="rId24"/>
      <p:italic r:id="rId25"/>
      <p:boldItalic r:id="rId26"/>
    </p:embeddedFont>
    <p:embeddedFont>
      <p:font typeface="Play" panose="020B0604020202020204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i7WuSNeHWCgaVSdKiIfs53G5Ou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2FF119C-688D-443A-940D-29A6D4504D0A}">
  <a:tblStyle styleId="{52FF119C-688D-443A-940D-29A6D4504D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" descr="A blue and purple dot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3000">
                <a:srgbClr val="000000">
                  <a:alpha val="63921"/>
                </a:srgbClr>
              </a:gs>
              <a:gs pos="58000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>
            <a:spLocks noGrp="1"/>
          </p:cNvSpPr>
          <p:nvPr>
            <p:ph type="ctrTitle"/>
          </p:nvPr>
        </p:nvSpPr>
        <p:spPr>
          <a:xfrm>
            <a:off x="477981" y="1122362"/>
            <a:ext cx="8366216" cy="4909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Georgia"/>
              <a:buNone/>
            </a:pPr>
            <a:r>
              <a:rPr lang="en-US" sz="6600" b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Natural Language Generation</a:t>
            </a:r>
            <a:br>
              <a:rPr lang="en-US" sz="4800" b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</a:br>
            <a:br>
              <a:rPr lang="en-US" sz="4800" b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</a:br>
            <a:br>
              <a:rPr lang="en-US" sz="4800" b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</a:br>
            <a:br>
              <a:rPr lang="en-US" sz="4800" b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800" b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Session No.: 7</a:t>
            </a:r>
            <a:br>
              <a:rPr lang="en-US" sz="1800" b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800" b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Course Name: Natural language processing </a:t>
            </a:r>
            <a:br>
              <a:rPr lang="en-US" sz="1800" b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800" b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Course Code:</a:t>
            </a:r>
            <a:r>
              <a:rPr lang="en-US" sz="1800" b="1" dirty="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800" b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R1UC616C</a:t>
            </a:r>
            <a:br>
              <a:rPr lang="en-US" sz="1800" b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800" b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Instructor Name: Mr. Amit Yadav</a:t>
            </a:r>
            <a:endParaRPr sz="4800" b="1" dirty="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2" name="Google Shape;92;p1"/>
          <p:cNvSpPr/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95" name="Google Shape;95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pic>
        <p:nvPicPr>
          <p:cNvPr id="96" name="Google Shape;96;p1" descr="A blue circle with text and words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58565" y="176753"/>
            <a:ext cx="1190469" cy="1190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2966" y="208906"/>
            <a:ext cx="3015084" cy="833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"/>
          <p:cNvSpPr txBox="1">
            <a:spLocks noGrp="1"/>
          </p:cNvSpPr>
          <p:nvPr>
            <p:ph type="title"/>
          </p:nvPr>
        </p:nvSpPr>
        <p:spPr>
          <a:xfrm>
            <a:off x="3235568" y="365125"/>
            <a:ext cx="811823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lay"/>
              <a:buNone/>
            </a:pPr>
            <a:r>
              <a:rPr lang="en-US" sz="4000" b="1">
                <a:solidFill>
                  <a:schemeClr val="dk2"/>
                </a:solidFill>
              </a:rPr>
              <a:t> </a:t>
            </a:r>
            <a:r>
              <a:rPr lang="en-US" b="1"/>
              <a:t>Types of NLG Systems</a:t>
            </a:r>
            <a:br>
              <a:rPr lang="en-US" sz="2400" b="1"/>
            </a:br>
            <a:endParaRPr sz="4000" b="1">
              <a:solidFill>
                <a:schemeClr val="dk2"/>
              </a:solidFill>
            </a:endParaRPr>
          </a:p>
        </p:txBody>
      </p:sp>
      <p:sp>
        <p:nvSpPr>
          <p:cNvPr id="210" name="Google Shape;210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AutoNum type="arabicPeriod"/>
            </a:pPr>
            <a:r>
              <a:rPr lang="en-US" b="1" dirty="0"/>
              <a:t> Template-based NLG: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AutoNum type="arabicPeriod"/>
            </a:pPr>
            <a:r>
              <a:rPr lang="en-US" dirty="0"/>
              <a:t>Uses predefined sentence structures and templates to generate text.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AutoNum type="arabicPeriod"/>
            </a:pPr>
            <a:r>
              <a:rPr lang="en-US" b="1" dirty="0"/>
              <a:t>Example:</a:t>
            </a:r>
            <a:r>
              <a:rPr lang="en-US" dirty="0"/>
              <a:t> Weather reports.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AutoNum type="arabicPeriod"/>
            </a:pPr>
            <a:r>
              <a:rPr lang="en-US" b="1" dirty="0"/>
              <a:t> Rule-based NLG: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AutoNum type="arabicPeriod"/>
            </a:pPr>
            <a:r>
              <a:rPr lang="en-US" dirty="0"/>
              <a:t>Uses rules and linguistic patterns to generate text from data.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AutoNum type="arabicPeriod"/>
            </a:pPr>
            <a:r>
              <a:rPr lang="en-US" b="1" dirty="0"/>
              <a:t>Example:</a:t>
            </a:r>
            <a:r>
              <a:rPr lang="en-US" dirty="0"/>
              <a:t> Financial reports.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AutoNum type="arabicPeriod"/>
            </a:pPr>
            <a:r>
              <a:rPr lang="en-US" b="1" dirty="0"/>
              <a:t> Deep Learning-based NLG: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AutoNum type="arabicPeriod"/>
            </a:pPr>
            <a:r>
              <a:rPr lang="en-US" dirty="0"/>
              <a:t>Uses deep learning models (like GPT, T5) trained on large datasets to generate text.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AutoNum type="arabicPeriod"/>
            </a:pPr>
            <a:r>
              <a:rPr lang="en-US" b="1" dirty="0"/>
              <a:t>Example:</a:t>
            </a:r>
            <a:r>
              <a:rPr lang="en-US" dirty="0"/>
              <a:t> Chatbots, content generation.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211" name="Google Shape;211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212" name="Google Shape;212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213" name="Google Shape;213;p9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"/>
          <p:cNvSpPr txBox="1">
            <a:spLocks noGrp="1"/>
          </p:cNvSpPr>
          <p:nvPr>
            <p:ph type="title"/>
          </p:nvPr>
        </p:nvSpPr>
        <p:spPr>
          <a:xfrm>
            <a:off x="3080825" y="365126"/>
            <a:ext cx="7174524" cy="87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lay"/>
              <a:buNone/>
            </a:pPr>
            <a:r>
              <a:rPr lang="en-US" sz="4000" b="1">
                <a:solidFill>
                  <a:schemeClr val="dk2"/>
                </a:solidFill>
              </a:rPr>
              <a:t> APPLICATIONS</a:t>
            </a:r>
            <a:endParaRPr/>
          </a:p>
        </p:txBody>
      </p:sp>
      <p:sp>
        <p:nvSpPr>
          <p:cNvPr id="220" name="Google Shape;220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AutoNum type="arabicPeriod"/>
            </a:pPr>
            <a:r>
              <a:rPr lang="en-US" b="1"/>
              <a:t>Business and Finance: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AutoNum type="arabicPeriod"/>
            </a:pPr>
            <a:r>
              <a:rPr lang="en-US"/>
              <a:t>Automating financial reports, earnings summaries, and business analytics.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AutoNum type="arabicPeriod"/>
            </a:pPr>
            <a:r>
              <a:rPr lang="en-US" b="1"/>
              <a:t>Healthcare: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AutoNum type="arabicPeriod"/>
            </a:pPr>
            <a:r>
              <a:rPr lang="en-US"/>
              <a:t>Generating medical reports, patient summaries, and research papers.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AutoNum type="arabicPeriod"/>
            </a:pPr>
            <a:r>
              <a:rPr lang="en-US" b="1"/>
              <a:t>Customer Service: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AutoNum type="arabicPeriod"/>
            </a:pPr>
            <a:r>
              <a:rPr lang="en-US"/>
              <a:t>Chatbots and virtual assistants for automated customer support.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AutoNum type="arabicPeriod"/>
            </a:pPr>
            <a:r>
              <a:rPr lang="en-US" b="1"/>
              <a:t>Content Creation: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AutoNum type="arabicPeriod"/>
            </a:pPr>
            <a:r>
              <a:rPr lang="en-US"/>
              <a:t>Automatically generating blog posts, news articles, and social media content.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AutoNum type="arabicPeriod"/>
            </a:pPr>
            <a:r>
              <a:rPr lang="en-US" b="1"/>
              <a:t>Weather Forecasting: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AutoNum type="arabicPeriod"/>
            </a:pPr>
            <a:r>
              <a:rPr lang="en-US"/>
              <a:t>Automated generation of weather reports from meteorological data.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  <p:sp>
        <p:nvSpPr>
          <p:cNvPr id="221" name="Google Shape;22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222" name="Google Shape;22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223" name="Google Shape;223;p10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 txBox="1">
            <a:spLocks noGrp="1"/>
          </p:cNvSpPr>
          <p:nvPr>
            <p:ph type="title"/>
          </p:nvPr>
        </p:nvSpPr>
        <p:spPr>
          <a:xfrm>
            <a:off x="3094892" y="365125"/>
            <a:ext cx="7441810" cy="1027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Play"/>
              <a:buNone/>
            </a:pPr>
            <a:r>
              <a:rPr lang="en-US" sz="4000" b="1">
                <a:solidFill>
                  <a:schemeClr val="dk2"/>
                </a:solidFill>
              </a:rPr>
              <a:t> </a:t>
            </a:r>
            <a:r>
              <a:rPr lang="en-US" sz="5400" b="1"/>
              <a:t>Advantages of NLG</a:t>
            </a:r>
            <a:br>
              <a:rPr lang="en-US" sz="2400" b="1"/>
            </a:br>
            <a:endParaRPr sz="4000" b="1">
              <a:solidFill>
                <a:schemeClr val="dk2"/>
              </a:solidFill>
            </a:endParaRPr>
          </a:p>
        </p:txBody>
      </p:sp>
      <p:sp>
        <p:nvSpPr>
          <p:cNvPr id="230" name="Google Shape;230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b="1"/>
              <a:t>Time-saving:</a:t>
            </a:r>
            <a:r>
              <a:rPr lang="en-US"/>
              <a:t> Automates repetitive text creation tasks.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b="1"/>
              <a:t>Scalability:</a:t>
            </a:r>
            <a:r>
              <a:rPr lang="en-US"/>
              <a:t> Can generate large volumes of content quickly.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b="1"/>
              <a:t>Consistency:</a:t>
            </a:r>
            <a:r>
              <a:rPr lang="en-US"/>
              <a:t> Provides uniform language output without human error.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b="1"/>
              <a:t>Cost-effective:</a:t>
            </a:r>
            <a:r>
              <a:rPr lang="en-US"/>
              <a:t> Reduces the need for manual labor in content generation.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31" name="Google Shape;23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232" name="Google Shape;23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233" name="Google Shape;233;p11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"/>
          <p:cNvSpPr txBox="1">
            <a:spLocks noGrp="1"/>
          </p:cNvSpPr>
          <p:nvPr>
            <p:ph type="title"/>
          </p:nvPr>
        </p:nvSpPr>
        <p:spPr>
          <a:xfrm>
            <a:off x="3080824" y="365125"/>
            <a:ext cx="676656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lay"/>
              <a:buNone/>
            </a:pPr>
            <a:r>
              <a:rPr lang="en-US" sz="4000" b="1">
                <a:solidFill>
                  <a:schemeClr val="dk2"/>
                </a:solidFill>
              </a:rPr>
              <a:t> </a:t>
            </a:r>
            <a:r>
              <a:rPr lang="en-US" sz="4800" b="1"/>
              <a:t>Challenges in NLG</a:t>
            </a:r>
            <a:br>
              <a:rPr lang="en-US" sz="2400" b="1"/>
            </a:br>
            <a:endParaRPr sz="4000" b="1">
              <a:solidFill>
                <a:schemeClr val="dk2"/>
              </a:solidFill>
            </a:endParaRPr>
          </a:p>
        </p:txBody>
      </p:sp>
      <p:sp>
        <p:nvSpPr>
          <p:cNvPr id="240" name="Google Shape;240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/>
              <a:t>1.Context Understanding: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Ensuring the generated text is contextually accurate.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2.</a:t>
            </a:r>
            <a:r>
              <a:rPr lang="en-US" b="1"/>
              <a:t>Coherence and Fluency: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Ensuring the generated text sounds natural and is easy to read.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3.</a:t>
            </a:r>
            <a:r>
              <a:rPr lang="en-US" b="1"/>
              <a:t>Data Quality: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Poor or incomplete data can lead to nonsensical outputs.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/>
              <a:t>4.Bias and Ethics: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Ensuring that generated text is unbiased and ethical.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41" name="Google Shape;24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242" name="Google Shape;24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243" name="Google Shape;243;p12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3"/>
          <p:cNvSpPr txBox="1">
            <a:spLocks noGrp="1"/>
          </p:cNvSpPr>
          <p:nvPr>
            <p:ph type="title"/>
          </p:nvPr>
        </p:nvSpPr>
        <p:spPr>
          <a:xfrm>
            <a:off x="3094892" y="365125"/>
            <a:ext cx="714638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Play"/>
              <a:buNone/>
            </a:pPr>
            <a:r>
              <a:rPr lang="en-US" sz="4000" b="1">
                <a:solidFill>
                  <a:schemeClr val="dk2"/>
                </a:solidFill>
              </a:rPr>
              <a:t> </a:t>
            </a:r>
            <a:r>
              <a:rPr lang="en-US" sz="5400" b="1"/>
              <a:t>Future of NLG</a:t>
            </a:r>
            <a:br>
              <a:rPr lang="en-US" sz="2400" b="1"/>
            </a:br>
            <a:endParaRPr sz="4000" b="1">
              <a:solidFill>
                <a:schemeClr val="dk2"/>
              </a:solidFill>
            </a:endParaRPr>
          </a:p>
        </p:txBody>
      </p:sp>
      <p:sp>
        <p:nvSpPr>
          <p:cNvPr id="250" name="Google Shape;250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b="1"/>
              <a:t>Advancements in AI: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As AI models improve, NLG systems will generate more sophisticated and human-like text.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b="1"/>
              <a:t>Personalization: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Tailored content based on user preferences and past behavior.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b="1"/>
              <a:t>Integration with other AI Systems: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NLG will become more integrated with other AI tools (like speech recognition, sentiment analysis, etc.) to provide richer experiences.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252" name="Google Shape;25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253" name="Google Shape;253;p13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46906"/>
            <a:ext cx="10515600" cy="1325563"/>
          </a:xfrm>
        </p:spPr>
        <p:txBody>
          <a:bodyPr/>
          <a:lstStyle/>
          <a:p>
            <a:pPr algn="ctr"/>
            <a:r>
              <a:rPr dirty="0"/>
              <a:t>Difference: NLG vs NLP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485" y="2307406"/>
            <a:ext cx="11552902" cy="4351338"/>
          </a:xfrm>
        </p:spPr>
        <p:txBody>
          <a:bodyPr/>
          <a:lstStyle/>
          <a:p>
            <a:pPr algn="just"/>
            <a:r>
              <a:rPr b="1" dirty="0"/>
              <a:t>NLP (Natural Language Processing)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dirty="0"/>
              <a:t>Analyzes and understands human language.</a:t>
            </a:r>
          </a:p>
          <a:p>
            <a:pPr algn="just"/>
            <a:r>
              <a:rPr b="1" dirty="0"/>
              <a:t>NLG (Natural Language Generation) </a:t>
            </a:r>
            <a:r>
              <a:rPr dirty="0"/>
              <a:t>– Focuses on creating human-like text.</a:t>
            </a:r>
          </a:p>
          <a:p>
            <a:pPr algn="just"/>
            <a:r>
              <a:rPr dirty="0"/>
              <a:t>NLP is input-focused (processing text), whereas NLG is output-focused (generating text).</a:t>
            </a:r>
          </a:p>
        </p:txBody>
      </p:sp>
      <p:pic>
        <p:nvPicPr>
          <p:cNvPr id="4" name="Google Shape;253;p13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F8FF43D8-563E-18D3-1A24-44517F126DD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54;p13">
            <a:extLst>
              <a:ext uri="{FF2B5EF4-FFF2-40B4-BE49-F238E27FC236}">
                <a16:creationId xmlns:a16="http://schemas.microsoft.com/office/drawing/2014/main" id="{61ACF2E9-82DD-0BC5-5B5D-78FE27FA44E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/>
              <a:t>NLG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547" y="1825625"/>
            <a:ext cx="11078497" cy="4351338"/>
          </a:xfrm>
        </p:spPr>
        <p:txBody>
          <a:bodyPr/>
          <a:lstStyle/>
          <a:p>
            <a:r>
              <a:rPr b="1" dirty="0"/>
              <a:t>Content Determination </a:t>
            </a:r>
            <a:r>
              <a:rPr dirty="0"/>
              <a:t>- Selecting relevant information.</a:t>
            </a:r>
          </a:p>
          <a:p>
            <a:r>
              <a:rPr b="1" dirty="0"/>
              <a:t>Text Structuring </a:t>
            </a:r>
            <a:r>
              <a:rPr dirty="0"/>
              <a:t>- Organizing information logically.</a:t>
            </a:r>
          </a:p>
          <a:p>
            <a:r>
              <a:rPr b="1" dirty="0"/>
              <a:t>Sentence Planning </a:t>
            </a:r>
            <a:r>
              <a:rPr dirty="0"/>
              <a:t>- Choosing appropriate words and syntax.</a:t>
            </a:r>
          </a:p>
          <a:p>
            <a:r>
              <a:rPr b="1" dirty="0"/>
              <a:t>Lexicalization</a:t>
            </a:r>
            <a:r>
              <a:rPr dirty="0"/>
              <a:t> - Assigning words to concepts.</a:t>
            </a:r>
          </a:p>
          <a:p>
            <a:r>
              <a:rPr b="1" dirty="0"/>
              <a:t>Surface Realization </a:t>
            </a:r>
            <a:r>
              <a:rPr dirty="0"/>
              <a:t>- Generating final text output.</a:t>
            </a:r>
          </a:p>
        </p:txBody>
      </p:sp>
      <p:pic>
        <p:nvPicPr>
          <p:cNvPr id="4" name="Google Shape;203;p8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D335FA80-1BB1-A6A7-AE36-F8082522B3D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04;p8">
            <a:extLst>
              <a:ext uri="{FF2B5EF4-FFF2-40B4-BE49-F238E27FC236}">
                <a16:creationId xmlns:a16="http://schemas.microsoft.com/office/drawing/2014/main" id="{A1107C4F-AA2C-6061-7DA7-817E074B59C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lay"/>
              <a:buNone/>
            </a:pPr>
            <a:r>
              <a:rPr lang="en-US" sz="4000" b="1" dirty="0">
                <a:solidFill>
                  <a:schemeClr val="dk2"/>
                </a:solidFill>
              </a:rPr>
              <a:t> 		CLASSROOM ACTIVITY</a:t>
            </a:r>
            <a:endParaRPr dirty="0"/>
          </a:p>
        </p:txBody>
      </p:sp>
      <p:graphicFrame>
        <p:nvGraphicFramePr>
          <p:cNvPr id="260" name="Google Shape;260;p14"/>
          <p:cNvGraphicFramePr/>
          <p:nvPr>
            <p:extLst>
              <p:ext uri="{D42A27DB-BD31-4B8C-83A1-F6EECF244321}">
                <p14:modId xmlns:p14="http://schemas.microsoft.com/office/powerpoint/2010/main" val="1781299632"/>
              </p:ext>
            </p:extLst>
          </p:nvPr>
        </p:nvGraphicFramePr>
        <p:xfrm>
          <a:off x="838200" y="1825625"/>
          <a:ext cx="5181600" cy="2446445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6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Character</a:t>
                      </a:r>
                      <a:endParaRPr dirty="0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Location</a:t>
                      </a:r>
                      <a:endParaRPr dirty="0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Event</a:t>
                      </a:r>
                      <a:endParaRPr dirty="0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Date</a:t>
                      </a:r>
                      <a:endParaRPr dirty="0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John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Park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Lost wallet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February 15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Sarah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Mall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Found a cat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February 16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Mike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Library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Won a prize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February 17</a:t>
                      </a:r>
                      <a:endParaRPr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1" name="Google Shape;261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groups need to use the provided data to build a coherent story. They should imagine that they are a Natural Language Generation system, and they need to create a narrative based on the structured data.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Decide the context, style, and tone of the story. They might write a short story, a news article, or even a diary entry, incorporating all the facts in a creative way.</a:t>
            </a:r>
            <a:endParaRPr/>
          </a:p>
        </p:txBody>
      </p:sp>
      <p:sp>
        <p:nvSpPr>
          <p:cNvPr id="262" name="Google Shape;26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263" name="Google Shape;26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264" name="Google Shape;264;p14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6D1DE-22E5-93AB-6D9D-5CC5CF985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138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Error Analysis in NLG Outputs (Critical Thinking &amp; Evaluation)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2B39D-BA1F-1F75-37E9-CC9DC86F4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30425"/>
            <a:ext cx="5181600" cy="4351338"/>
          </a:xfrm>
        </p:spPr>
        <p:txBody>
          <a:bodyPr/>
          <a:lstStyle/>
          <a:p>
            <a:pPr algn="ctr"/>
            <a:r>
              <a:rPr lang="en-US" dirty="0"/>
              <a:t>"The temperature is hot, and the rain is dry."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A329A5-31AB-21E5-D3D5-F03C07F6BC7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172200" y="2130425"/>
            <a:ext cx="5181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Identify issues (e.g., logical errors, grammar mistakes). Suggest improvements.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01DBF5-DF28-6236-6AF9-EA30B26737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pic>
        <p:nvPicPr>
          <p:cNvPr id="6" name="Google Shape;264;p14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3F3A004E-0423-78A8-E6BD-E6E8ADCACBE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65;p14">
            <a:extLst>
              <a:ext uri="{FF2B5EF4-FFF2-40B4-BE49-F238E27FC236}">
                <a16:creationId xmlns:a16="http://schemas.microsoft.com/office/drawing/2014/main" id="{B0FE99A4-4FB7-4D72-D3E8-DE2E760ADA5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6379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62962A-D8D7-6AE5-8507-F87E9A33B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C1711-2D8B-0325-F3A6-23412944A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Error Analysis in NLG </a:t>
            </a:r>
            <a:br>
              <a:rPr lang="en-US" b="1" dirty="0"/>
            </a:br>
            <a:r>
              <a:rPr lang="en-US" b="1" dirty="0"/>
              <a:t>(Critical Thinking &amp; Evaluation)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2BFF9-442B-6B27-1E6D-4311D341C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7574"/>
            <a:ext cx="5181600" cy="4351338"/>
          </a:xfrm>
        </p:spPr>
        <p:txBody>
          <a:bodyPr/>
          <a:lstStyle/>
          <a:p>
            <a:pPr algn="ctr"/>
            <a:r>
              <a:rPr lang="en-US" dirty="0"/>
              <a:t>"The temperature is hot, and the rain is dry.“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"The temperature is high, and there is no rain."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041077-2B39-B26D-A2C6-3F24F8C80F5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Identify issues (e.g., logical errors, grammar mistakes). Suggest improvements.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241373-DA28-D8A8-2987-53E2FF47C8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pic>
        <p:nvPicPr>
          <p:cNvPr id="6" name="Google Shape;264;p14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19AE0BE1-B02C-94D8-0CA4-FA2A243C72D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65;p14">
            <a:extLst>
              <a:ext uri="{FF2B5EF4-FFF2-40B4-BE49-F238E27FC236}">
                <a16:creationId xmlns:a16="http://schemas.microsoft.com/office/drawing/2014/main" id="{312AAA4B-D554-B376-FE44-7C10604C24B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3360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/>
          <p:nvPr/>
        </p:nvSpPr>
        <p:spPr>
          <a:xfrm rot="-54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 txBox="1"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lay"/>
              <a:buNone/>
            </a:pPr>
            <a:r>
              <a:rPr lang="en-US" sz="28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Reflect on the responses of post session activity</a:t>
            </a:r>
            <a:br>
              <a:rPr lang="en-US" sz="28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</a:br>
            <a:br>
              <a:rPr lang="en-US" sz="28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</a:br>
            <a:endParaRPr sz="28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5" name="Google Shape;11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117" name="Google Shape;117;p3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A20E78-B458-1CF3-F1FC-5EE945BA41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600" y="1193337"/>
            <a:ext cx="8488612" cy="477484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5"/>
          <p:cNvSpPr txBox="1">
            <a:spLocks noGrp="1"/>
          </p:cNvSpPr>
          <p:nvPr>
            <p:ph type="title"/>
          </p:nvPr>
        </p:nvSpPr>
        <p:spPr>
          <a:xfrm>
            <a:off x="2633012" y="365125"/>
            <a:ext cx="812555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lay"/>
              <a:buNone/>
            </a:pPr>
            <a:r>
              <a:rPr lang="en-US" sz="4000">
                <a:solidFill>
                  <a:schemeClr val="dk2"/>
                </a:solidFill>
                <a:latin typeface="Play"/>
                <a:ea typeface="Play"/>
                <a:cs typeface="Play"/>
                <a:sym typeface="Play"/>
              </a:rPr>
              <a:t>Review and Reflection from students</a:t>
            </a:r>
            <a:endParaRPr/>
          </a:p>
        </p:txBody>
      </p:sp>
      <p:sp>
        <p:nvSpPr>
          <p:cNvPr id="271" name="Google Shape;271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Participation link</a:t>
            </a:r>
            <a:endParaRPr/>
          </a:p>
        </p:txBody>
      </p:sp>
      <p:sp>
        <p:nvSpPr>
          <p:cNvPr id="272" name="Google Shape;272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https://app.wooclap.com/HSLBCT?from=instruction-slide</a:t>
            </a:r>
            <a:endParaRPr/>
          </a:p>
        </p:txBody>
      </p:sp>
      <p:sp>
        <p:nvSpPr>
          <p:cNvPr id="273" name="Google Shape;273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HSLBCT</a:t>
            </a:r>
            <a:endParaRPr/>
          </a:p>
        </p:txBody>
      </p:sp>
      <p:sp>
        <p:nvSpPr>
          <p:cNvPr id="274" name="Google Shape;27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275" name="Google Shape;27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pic>
        <p:nvPicPr>
          <p:cNvPr id="276" name="Google Shape;276;p15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15"/>
          <p:cNvPicPr preferRelativeResize="0">
            <a:picLocks noGrp="1"/>
          </p:cNvPicPr>
          <p:nvPr>
            <p:ph type="body" idx="4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7092156" y="2675731"/>
            <a:ext cx="3343275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>
            <a:spLocks noGrp="1"/>
          </p:cNvSpPr>
          <p:nvPr>
            <p:ph type="title"/>
          </p:nvPr>
        </p:nvSpPr>
        <p:spPr>
          <a:xfrm>
            <a:off x="418476" y="93274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Ask Questions </a:t>
            </a:r>
            <a:endParaRPr/>
          </a:p>
        </p:txBody>
      </p:sp>
      <p:grpSp>
        <p:nvGrpSpPr>
          <p:cNvPr id="124" name="Google Shape;124;p4"/>
          <p:cNvGrpSpPr/>
          <p:nvPr/>
        </p:nvGrpSpPr>
        <p:grpSpPr>
          <a:xfrm>
            <a:off x="1398000" y="2424387"/>
            <a:ext cx="9396000" cy="3134149"/>
            <a:chOff x="559800" y="608594"/>
            <a:chExt cx="9396000" cy="3134149"/>
          </a:xfrm>
        </p:grpSpPr>
        <p:sp>
          <p:nvSpPr>
            <p:cNvPr id="125" name="Google Shape;125;p4"/>
            <p:cNvSpPr/>
            <p:nvPr/>
          </p:nvSpPr>
          <p:spPr>
            <a:xfrm>
              <a:off x="1747800" y="622669"/>
              <a:ext cx="1944000" cy="1944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559800" y="3022743"/>
              <a:ext cx="432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 txBox="1"/>
            <p:nvPr/>
          </p:nvSpPr>
          <p:spPr>
            <a:xfrm>
              <a:off x="559800" y="3022743"/>
              <a:ext cx="432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Arial"/>
                <a:buNone/>
              </a:pPr>
              <a:r>
                <a:rPr lang="en-US" sz="2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Example for language</a:t>
              </a: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6823800" y="608594"/>
              <a:ext cx="1944000" cy="19440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5635800" y="3022743"/>
              <a:ext cx="432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4"/>
            <p:cNvSpPr txBox="1"/>
            <p:nvPr/>
          </p:nvSpPr>
          <p:spPr>
            <a:xfrm>
              <a:off x="5635800" y="3022743"/>
              <a:ext cx="432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Arial"/>
                <a:buNone/>
              </a:pPr>
              <a:r>
                <a:rPr lang="en-US" sz="2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Difference between natural and other languages</a:t>
              </a:r>
              <a:endParaRPr/>
            </a:p>
          </p:txBody>
        </p:sp>
      </p:grpSp>
      <p:sp>
        <p:nvSpPr>
          <p:cNvPr id="131" name="Google Shape;1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132" name="Google Shape;1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33" name="Google Shape;133;p4" descr="A blue circle with text and words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838200" y="854440"/>
            <a:ext cx="10515600" cy="629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br>
              <a:rPr lang="en-US"/>
            </a:br>
            <a:r>
              <a:rPr lang="en-US"/>
              <a:t>         open board discussion activity </a:t>
            </a:r>
            <a:br>
              <a:rPr lang="en-US"/>
            </a:br>
            <a:endParaRPr/>
          </a:p>
        </p:txBody>
      </p:sp>
      <p:sp>
        <p:nvSpPr>
          <p:cNvPr id="103" name="Google Shape;103;p2"/>
          <p:cNvSpPr/>
          <p:nvPr/>
        </p:nvSpPr>
        <p:spPr>
          <a:xfrm>
            <a:off x="838200" y="2630658"/>
            <a:ext cx="9740705" cy="357527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105" name="Google Shape;105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06" name="Google Shape;106;p2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" descr="Your brain wires itself to match your native langu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3826"/>
            <a:ext cx="11480411" cy="5434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"/>
          <p:cNvSpPr txBox="1">
            <a:spLocks noGrp="1"/>
          </p:cNvSpPr>
          <p:nvPr>
            <p:ph type="title"/>
          </p:nvPr>
        </p:nvSpPr>
        <p:spPr>
          <a:xfrm>
            <a:off x="838200" y="1078210"/>
            <a:ext cx="10515600" cy="612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Play"/>
              <a:buNone/>
            </a:pPr>
            <a:r>
              <a:rPr lang="en-US" sz="4000" b="1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40" name="Google Shape;140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142" name="Google Shape;142;p5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5"/>
          <p:cNvSpPr txBox="1">
            <a:spLocks noGrp="1"/>
          </p:cNvSpPr>
          <p:nvPr>
            <p:ph type="body" idx="1"/>
          </p:nvPr>
        </p:nvSpPr>
        <p:spPr>
          <a:xfrm>
            <a:off x="942535" y="1309380"/>
            <a:ext cx="10874327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English: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Germanic language spoken by millions worldwide.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Spanish: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Romance language widely spoken in Spain and Latin America.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French: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Another Romance language, with a significant global presence.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German: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Germanic language spoken primarily in Germany, Austria, and Switzerland.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Hindi: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 Indo-Aryan language spoken in India and parts of Pakistan.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6"/>
          <p:cNvSpPr/>
          <p:nvPr/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0F4861"/>
              </a:gs>
            </a:gsLst>
            <a:lin ang="197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6"/>
          <p:cNvSpPr/>
          <p:nvPr/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0">
                <a:srgbClr val="0A3041">
                  <a:alpha val="67843"/>
                </a:srgbClr>
              </a:gs>
              <a:gs pos="19000">
                <a:srgbClr val="0A3041">
                  <a:alpha val="67843"/>
                </a:srgbClr>
              </a:gs>
              <a:gs pos="100000">
                <a:srgbClr val="156082">
                  <a:alpha val="47843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6"/>
          <p:cNvSpPr/>
          <p:nvPr/>
        </p:nvSpPr>
        <p:spPr>
          <a:xfrm rot="-54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0">
                <a:srgbClr val="0F4861">
                  <a:alpha val="15686"/>
                </a:srgbClr>
              </a:gs>
              <a:gs pos="23000">
                <a:srgbClr val="0F4861">
                  <a:alpha val="15686"/>
                </a:srgbClr>
              </a:gs>
              <a:gs pos="99000">
                <a:srgbClr val="000000">
                  <a:alpha val="44705"/>
                </a:srgbClr>
              </a:gs>
              <a:gs pos="100000">
                <a:srgbClr val="000000">
                  <a:alpha val="44705"/>
                </a:srgbClr>
              </a:gs>
            </a:gsLst>
            <a:lin ang="210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6"/>
          <p:cNvSpPr txBox="1">
            <a:spLocks noGrp="1"/>
          </p:cNvSpPr>
          <p:nvPr>
            <p:ph type="title"/>
          </p:nvPr>
        </p:nvSpPr>
        <p:spPr>
          <a:xfrm>
            <a:off x="558702" y="1102452"/>
            <a:ext cx="10542973" cy="822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en-US" sz="4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At the end of this session students will be able to know</a:t>
            </a:r>
            <a:endParaRPr sz="40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4" name="Google Shape;154;p6"/>
          <p:cNvGrpSpPr/>
          <p:nvPr/>
        </p:nvGrpSpPr>
        <p:grpSpPr>
          <a:xfrm>
            <a:off x="644056" y="2615979"/>
            <a:ext cx="11146698" cy="3710268"/>
            <a:chOff x="0" y="0"/>
            <a:chExt cx="11146698" cy="3710268"/>
          </a:xfrm>
        </p:grpSpPr>
        <p:sp>
          <p:nvSpPr>
            <p:cNvPr id="155" name="Google Shape;155;p6"/>
            <p:cNvSpPr/>
            <p:nvPr/>
          </p:nvSpPr>
          <p:spPr>
            <a:xfrm>
              <a:off x="0" y="0"/>
              <a:ext cx="9288654" cy="1660232"/>
            </a:xfrm>
            <a:prstGeom prst="roundRect">
              <a:avLst>
                <a:gd name="adj" fmla="val 10000"/>
              </a:avLst>
            </a:prstGeom>
            <a:solidFill>
              <a:srgbClr val="E97131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6"/>
            <p:cNvSpPr txBox="1"/>
            <p:nvPr/>
          </p:nvSpPr>
          <p:spPr>
            <a:xfrm>
              <a:off x="48627" y="48627"/>
              <a:ext cx="9240026" cy="15629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7650" tIns="247650" rIns="247650" bIns="247650" anchor="ctr" anchorCtr="0">
              <a:noAutofit/>
            </a:bodyPr>
            <a:lstStyle/>
            <a:p>
              <a:pPr marL="0" marR="0" lvl="0" indent="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500"/>
                <a:buFont typeface="Arial"/>
                <a:buNone/>
              </a:pPr>
              <a:r>
                <a:rPr lang="en-US" sz="2400" b="1" dirty="0"/>
                <a:t>Explain the Fundamentals of NLG – Describe the key components, workflow, and importance of Natural Language Generation in NLP.</a:t>
              </a:r>
              <a:endParaRPr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1858044" y="2050036"/>
              <a:ext cx="9288654" cy="1660232"/>
            </a:xfrm>
            <a:prstGeom prst="roundRect">
              <a:avLst>
                <a:gd name="adj" fmla="val 10000"/>
              </a:avLst>
            </a:prstGeom>
            <a:solidFill>
              <a:srgbClr val="186923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6"/>
            <p:cNvSpPr txBox="1"/>
            <p:nvPr/>
          </p:nvSpPr>
          <p:spPr>
            <a:xfrm>
              <a:off x="1858044" y="2117187"/>
              <a:ext cx="9288653" cy="15629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7650" tIns="247650" rIns="247650" bIns="247650" anchor="ctr" anchorCtr="0">
              <a:noAutofit/>
            </a:bodyPr>
            <a:lstStyle/>
            <a:p>
              <a:pPr marL="0" marR="0" lvl="0" indent="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500"/>
                <a:buFont typeface="Arial"/>
                <a:buNone/>
              </a:pPr>
              <a:r>
                <a:rPr lang="en-US" sz="2400" b="1" dirty="0"/>
                <a:t>Analyze NLG Architectures and Techniques – Compare rule-based, template-based, statistical, and deep learning approaches used in NLG.</a:t>
              </a:r>
              <a:endParaRPr sz="2400" b="1" dirty="0"/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8209503" y="1305127"/>
              <a:ext cx="1079150" cy="1079150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rgbClr val="F6D4CC">
                <a:alpha val="89803"/>
              </a:srgbClr>
            </a:solidFill>
            <a:ln w="19050" cap="flat" cmpd="sng">
              <a:solidFill>
                <a:srgbClr val="F6D4CC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6"/>
            <p:cNvSpPr txBox="1"/>
            <p:nvPr/>
          </p:nvSpPr>
          <p:spPr>
            <a:xfrm>
              <a:off x="8452312" y="1305127"/>
              <a:ext cx="593532" cy="8120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1" name="Google Shape;16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162" name="Google Shape;16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63" name="Google Shape;163;p6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7"/>
          <p:cNvSpPr txBox="1"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lay"/>
              <a:buNone/>
            </a:pPr>
            <a:r>
              <a:rPr lang="en-US" sz="5400"/>
              <a:t>Session Outline</a:t>
            </a:r>
            <a:endParaRPr/>
          </a:p>
        </p:txBody>
      </p:sp>
      <p:sp>
        <p:nvSpPr>
          <p:cNvPr id="171" name="Google Shape;171;p7"/>
          <p:cNvSpPr/>
          <p:nvPr/>
        </p:nvSpPr>
        <p:spPr>
          <a:xfrm rot="5400000">
            <a:off x="1627450" y="3462719"/>
            <a:ext cx="5410200" cy="18288"/>
          </a:xfrm>
          <a:custGeom>
            <a:avLst/>
            <a:gdLst/>
            <a:ahLst/>
            <a:cxnLst/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2" name="Google Shape;172;p7"/>
          <p:cNvGrpSpPr/>
          <p:nvPr/>
        </p:nvGrpSpPr>
        <p:grpSpPr>
          <a:xfrm>
            <a:off x="4648018" y="643525"/>
            <a:ext cx="6900512" cy="5530734"/>
            <a:chOff x="0" y="2703"/>
            <a:chExt cx="6900512" cy="5530734"/>
          </a:xfrm>
        </p:grpSpPr>
        <p:cxnSp>
          <p:nvCxnSpPr>
            <p:cNvPr id="173" name="Google Shape;173;p7"/>
            <p:cNvCxnSpPr/>
            <p:nvPr/>
          </p:nvCxnSpPr>
          <p:spPr>
            <a:xfrm>
              <a:off x="0" y="2703"/>
              <a:ext cx="6900512" cy="0"/>
            </a:xfrm>
            <a:prstGeom prst="straightConnector1">
              <a:avLst/>
            </a:prstGeom>
            <a:solidFill>
              <a:srgbClr val="E97131"/>
            </a:solidFill>
            <a:ln w="19050" cap="flat" cmpd="sng">
              <a:solidFill>
                <a:srgbClr val="E9713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74" name="Google Shape;174;p7"/>
            <p:cNvSpPr/>
            <p:nvPr/>
          </p:nvSpPr>
          <p:spPr>
            <a:xfrm>
              <a:off x="0" y="2703"/>
              <a:ext cx="6900512" cy="9217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7"/>
            <p:cNvSpPr txBox="1"/>
            <p:nvPr/>
          </p:nvSpPr>
          <p:spPr>
            <a:xfrm>
              <a:off x="0" y="2703"/>
              <a:ext cx="6900512" cy="9217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3350" tIns="133350" rIns="133350" bIns="1333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Arial"/>
                <a:buNone/>
              </a:pPr>
              <a:r>
                <a:rPr lang="en-US" sz="3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 Definition of NL</a:t>
              </a:r>
              <a:endPara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6" name="Google Shape;176;p7"/>
            <p:cNvCxnSpPr/>
            <p:nvPr/>
          </p:nvCxnSpPr>
          <p:spPr>
            <a:xfrm>
              <a:off x="0" y="924492"/>
              <a:ext cx="6900512" cy="0"/>
            </a:xfrm>
            <a:prstGeom prst="straightConnector1">
              <a:avLst/>
            </a:prstGeom>
            <a:solidFill>
              <a:srgbClr val="176B22"/>
            </a:solidFill>
            <a:ln w="19050" cap="flat" cmpd="sng">
              <a:solidFill>
                <a:srgbClr val="176B2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77" name="Google Shape;177;p7"/>
            <p:cNvSpPr/>
            <p:nvPr/>
          </p:nvSpPr>
          <p:spPr>
            <a:xfrm>
              <a:off x="0" y="924492"/>
              <a:ext cx="6900512" cy="9217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7"/>
            <p:cNvSpPr txBox="1"/>
            <p:nvPr/>
          </p:nvSpPr>
          <p:spPr>
            <a:xfrm>
              <a:off x="0" y="924492"/>
              <a:ext cx="6900512" cy="9217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3350" tIns="133350" rIns="133350" bIns="1333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Arial"/>
                <a:buNone/>
              </a:pPr>
              <a:r>
                <a:rPr lang="en-US" sz="3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 Understanding language </a:t>
              </a:r>
              <a:endPara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9" name="Google Shape;179;p7"/>
            <p:cNvCxnSpPr/>
            <p:nvPr/>
          </p:nvCxnSpPr>
          <p:spPr>
            <a:xfrm>
              <a:off x="0" y="1846281"/>
              <a:ext cx="6900512" cy="0"/>
            </a:xfrm>
            <a:prstGeom prst="straightConnector1">
              <a:avLst/>
            </a:prstGeom>
            <a:solidFill>
              <a:srgbClr val="0C9ED5"/>
            </a:solidFill>
            <a:ln w="19050" cap="flat" cmpd="sng">
              <a:solidFill>
                <a:srgbClr val="0C9ED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80" name="Google Shape;180;p7"/>
            <p:cNvSpPr/>
            <p:nvPr/>
          </p:nvSpPr>
          <p:spPr>
            <a:xfrm>
              <a:off x="0" y="1846281"/>
              <a:ext cx="6900512" cy="9217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 txBox="1"/>
            <p:nvPr/>
          </p:nvSpPr>
          <p:spPr>
            <a:xfrm>
              <a:off x="0" y="1846281"/>
              <a:ext cx="6900512" cy="9217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3350" tIns="133350" rIns="133350" bIns="1333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Arial"/>
                <a:buNone/>
              </a:pPr>
              <a:r>
                <a:rPr lang="en-US" sz="3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 Example for languages</a:t>
              </a:r>
              <a:endPara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2" name="Google Shape;182;p7"/>
            <p:cNvCxnSpPr/>
            <p:nvPr/>
          </p:nvCxnSpPr>
          <p:spPr>
            <a:xfrm>
              <a:off x="0" y="2768070"/>
              <a:ext cx="6900512" cy="0"/>
            </a:xfrm>
            <a:prstGeom prst="straightConnector1">
              <a:avLst/>
            </a:prstGeom>
            <a:solidFill>
              <a:srgbClr val="A02891"/>
            </a:solidFill>
            <a:ln w="19050" cap="flat" cmpd="sng">
              <a:solidFill>
                <a:srgbClr val="A0289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83" name="Google Shape;183;p7"/>
            <p:cNvSpPr/>
            <p:nvPr/>
          </p:nvSpPr>
          <p:spPr>
            <a:xfrm>
              <a:off x="0" y="2768070"/>
              <a:ext cx="6900512" cy="9217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7"/>
            <p:cNvSpPr txBox="1"/>
            <p:nvPr/>
          </p:nvSpPr>
          <p:spPr>
            <a:xfrm>
              <a:off x="0" y="2768070"/>
              <a:ext cx="6900512" cy="9217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3350" tIns="133350" rIns="133350" bIns="1333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Arial"/>
                <a:buNone/>
              </a:pPr>
              <a:r>
                <a:rPr lang="en-US" sz="3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 How to use </a:t>
              </a:r>
              <a:endPara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5" name="Google Shape;185;p7"/>
            <p:cNvCxnSpPr/>
            <p:nvPr/>
          </p:nvCxnSpPr>
          <p:spPr>
            <a:xfrm>
              <a:off x="0" y="3689859"/>
              <a:ext cx="6900512" cy="0"/>
            </a:xfrm>
            <a:prstGeom prst="straightConnector1">
              <a:avLst/>
            </a:prstGeom>
            <a:solidFill>
              <a:srgbClr val="4EA62C"/>
            </a:solidFill>
            <a:ln w="19050" cap="flat" cmpd="sng">
              <a:solidFill>
                <a:srgbClr val="4EA62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86" name="Google Shape;186;p7"/>
            <p:cNvSpPr/>
            <p:nvPr/>
          </p:nvSpPr>
          <p:spPr>
            <a:xfrm>
              <a:off x="0" y="3689859"/>
              <a:ext cx="6900512" cy="9217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7"/>
            <p:cNvSpPr txBox="1"/>
            <p:nvPr/>
          </p:nvSpPr>
          <p:spPr>
            <a:xfrm>
              <a:off x="0" y="3689859"/>
              <a:ext cx="6900512" cy="9217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3350" tIns="133350" rIns="133350" bIns="1333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Arial"/>
                <a:buNone/>
              </a:pPr>
              <a:r>
                <a:rPr lang="en-US" sz="3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 class room activity</a:t>
              </a:r>
              <a:endPara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8" name="Google Shape;188;p7"/>
            <p:cNvCxnSpPr/>
            <p:nvPr/>
          </p:nvCxnSpPr>
          <p:spPr>
            <a:xfrm>
              <a:off x="0" y="4611648"/>
              <a:ext cx="6900512" cy="0"/>
            </a:xfrm>
            <a:prstGeom prst="straightConnector1">
              <a:avLst/>
            </a:prstGeom>
            <a:solidFill>
              <a:srgbClr val="E97131"/>
            </a:solidFill>
            <a:ln w="19050" cap="flat" cmpd="sng">
              <a:solidFill>
                <a:srgbClr val="E9713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89" name="Google Shape;189;p7"/>
            <p:cNvSpPr/>
            <p:nvPr/>
          </p:nvSpPr>
          <p:spPr>
            <a:xfrm>
              <a:off x="0" y="4611648"/>
              <a:ext cx="6900512" cy="9217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7"/>
            <p:cNvSpPr txBox="1"/>
            <p:nvPr/>
          </p:nvSpPr>
          <p:spPr>
            <a:xfrm>
              <a:off x="0" y="4611648"/>
              <a:ext cx="6900512" cy="9217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3350" tIns="133350" rIns="133350" bIns="1333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Arial"/>
                <a:buNone/>
              </a:pPr>
              <a:endPara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1" name="Google Shape;19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192" name="Google Shape;19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93" name="Google Shape;193;p7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C3991-0424-09FD-9A4E-2EFDE1F31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Two Components of NLP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625-7EF9-FFA8-35DC-8DBA13654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5138" y="1573377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628650" indent="-514350">
              <a:buFont typeface="+mj-lt"/>
              <a:buAutoNum type="arabicPeriod"/>
            </a:pPr>
            <a:r>
              <a:rPr lang="en-US" b="1" dirty="0"/>
              <a:t>Natural Language Understanding (NLU)</a:t>
            </a:r>
          </a:p>
          <a:p>
            <a:pPr lvl="1"/>
            <a:r>
              <a:rPr lang="en-US" dirty="0"/>
              <a:t>NLU helps the machine to understand and analyse human language by extracting the metadata from content such as concepts, entities, keywords, emotion, relations, and semantic roles.</a:t>
            </a:r>
          </a:p>
          <a:p>
            <a:pPr lvl="1"/>
            <a:r>
              <a:rPr lang="en-US" dirty="0"/>
              <a:t>NLU used in Business applications to understand the customer's problem in both spoken and written language.</a:t>
            </a:r>
          </a:p>
          <a:p>
            <a:pPr lvl="1"/>
            <a:r>
              <a:rPr lang="en-US" dirty="0"/>
              <a:t>NLU involves the following tasks –</a:t>
            </a:r>
          </a:p>
          <a:p>
            <a:pPr lvl="2"/>
            <a:r>
              <a:rPr lang="en-US" dirty="0"/>
              <a:t>It is used to map the given input into useful representation.</a:t>
            </a:r>
          </a:p>
          <a:p>
            <a:pPr lvl="2"/>
            <a:r>
              <a:rPr lang="en-US" dirty="0"/>
              <a:t>It is used to analyze different aspects of the language.</a:t>
            </a:r>
          </a:p>
          <a:p>
            <a:pPr marL="628650" indent="-514350">
              <a:buFont typeface="+mj-lt"/>
              <a:buAutoNum type="arabicPeriod"/>
            </a:pPr>
            <a:r>
              <a:rPr lang="en-US" b="1" dirty="0"/>
              <a:t>Natural Language Generation (NLG)</a:t>
            </a:r>
          </a:p>
          <a:p>
            <a:pPr lvl="1"/>
            <a:r>
              <a:rPr lang="en-US" dirty="0"/>
              <a:t>Natural Language Generation (NLG) acts as a translator that converts the computerized data into natural language representation. </a:t>
            </a:r>
          </a:p>
          <a:p>
            <a:pPr lvl="1"/>
            <a:r>
              <a:rPr lang="en-US" dirty="0"/>
              <a:t>It involves Text planning, Sentence planning, and Text Realization.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28047-B145-B5A8-F057-151672885F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77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"/>
          <p:cNvSpPr txBox="1">
            <a:spLocks noGrp="1"/>
          </p:cNvSpPr>
          <p:nvPr>
            <p:ph type="title"/>
          </p:nvPr>
        </p:nvSpPr>
        <p:spPr>
          <a:xfrm>
            <a:off x="2082705" y="861200"/>
            <a:ext cx="8026589" cy="87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Play"/>
              <a:buNone/>
            </a:pPr>
            <a:r>
              <a:rPr lang="en-US" sz="4000" b="1" dirty="0">
                <a:solidFill>
                  <a:schemeClr val="dk2"/>
                </a:solidFill>
              </a:rPr>
              <a:t> NLG definition and key components</a:t>
            </a:r>
            <a:endParaRPr dirty="0"/>
          </a:p>
        </p:txBody>
      </p:sp>
      <p:sp>
        <p:nvSpPr>
          <p:cNvPr id="200" name="Google Shape;200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NLG is a subfield of Natural Language Processing (NLP) that focuses on the automatic generation of human-like text from structured data.</a:t>
            </a:r>
            <a:endParaRPr dirty="0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/>
              <a:t>Key components of NLG</a:t>
            </a:r>
            <a:endParaRPr b="1" dirty="0"/>
          </a:p>
          <a:p>
            <a:pPr indent="-457200" algn="just">
              <a:buSzPts val="2800"/>
            </a:pPr>
            <a:r>
              <a:rPr lang="en-US" dirty="0"/>
              <a:t>Structured data such as tables, spreadsheets, databases, etc.(input)</a:t>
            </a:r>
            <a:endParaRPr dirty="0"/>
          </a:p>
          <a:p>
            <a:pPr indent="-457200" algn="just">
              <a:buSzPts val="2800"/>
            </a:pPr>
            <a:r>
              <a:rPr lang="en-US" dirty="0"/>
              <a:t>Includes algorithms, templates, and models that process data to generate text.(system)</a:t>
            </a:r>
          </a:p>
          <a:p>
            <a:pPr indent="-457200" algn="just">
              <a:buSzPts val="2800"/>
            </a:pPr>
            <a:r>
              <a:rPr lang="en-US" dirty="0"/>
              <a:t>Natural language text that is understandable and coherent.(output)</a:t>
            </a:r>
          </a:p>
          <a:p>
            <a:pPr marL="685800" lvl="1" indent="-762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</p:txBody>
      </p:sp>
      <p:sp>
        <p:nvSpPr>
          <p:cNvPr id="201" name="Google Shape;20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202" name="Google Shape;20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203" name="Google Shape;203;p8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1073</Words>
  <Application>Microsoft Office PowerPoint</Application>
  <PresentationFormat>Widescreen</PresentationFormat>
  <Paragraphs>167</Paragraphs>
  <Slides>20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Georgia</vt:lpstr>
      <vt:lpstr>Calibri</vt:lpstr>
      <vt:lpstr>Play</vt:lpstr>
      <vt:lpstr>Arial</vt:lpstr>
      <vt:lpstr>Office Theme</vt:lpstr>
      <vt:lpstr>Natural Language Generation    Session No.: 7 Course Name: Natural language processing  Course Code: R1UC616C Instructor Name: Mr. Amit Yadav</vt:lpstr>
      <vt:lpstr>Reflect on the responses of post session activity  </vt:lpstr>
      <vt:lpstr>Ask Questions </vt:lpstr>
      <vt:lpstr>          open board discussion activity  </vt:lpstr>
      <vt:lpstr> </vt:lpstr>
      <vt:lpstr>At the end of this session students will be able to know</vt:lpstr>
      <vt:lpstr>Session Outline</vt:lpstr>
      <vt:lpstr>Two Components of NLP</vt:lpstr>
      <vt:lpstr> NLG definition and key components</vt:lpstr>
      <vt:lpstr> Types of NLG Systems </vt:lpstr>
      <vt:lpstr> APPLICATIONS</vt:lpstr>
      <vt:lpstr> Advantages of NLG </vt:lpstr>
      <vt:lpstr> Challenges in NLG </vt:lpstr>
      <vt:lpstr> Future of NLG </vt:lpstr>
      <vt:lpstr>Difference: NLG vs NLP</vt:lpstr>
      <vt:lpstr>NLG Workflow</vt:lpstr>
      <vt:lpstr>   CLASSROOM ACTIVITY</vt:lpstr>
      <vt:lpstr>Error Analysis in NLG Outputs (Critical Thinking &amp; Evaluation)</vt:lpstr>
      <vt:lpstr>Error Analysis in NLG  (Critical Thinking &amp; Evaluation)</vt:lpstr>
      <vt:lpstr>Review and Reflection from students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Deepak Gupta</dc:creator>
  <cp:lastModifiedBy>Amit Yadav</cp:lastModifiedBy>
  <cp:revision>13</cp:revision>
  <dcterms:created xsi:type="dcterms:W3CDTF">2024-08-22T06:33:55Z</dcterms:created>
  <dcterms:modified xsi:type="dcterms:W3CDTF">2025-04-02T06:14:37Z</dcterms:modified>
</cp:coreProperties>
</file>