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18"/>
  </p:notesMasterIdLst>
  <p:sldIdLst>
    <p:sldId id="256" r:id="rId3"/>
    <p:sldId id="257" r:id="rId4"/>
    <p:sldId id="258" r:id="rId5"/>
    <p:sldId id="259" r:id="rId6"/>
    <p:sldId id="260" r:id="rId7"/>
    <p:sldId id="275" r:id="rId8"/>
    <p:sldId id="276" r:id="rId9"/>
    <p:sldId id="274" r:id="rId10"/>
    <p:sldId id="261" r:id="rId11"/>
    <p:sldId id="272" r:id="rId12"/>
    <p:sldId id="273" r:id="rId13"/>
    <p:sldId id="262" r:id="rId14"/>
    <p:sldId id="263" r:id="rId15"/>
    <p:sldId id="270" r:id="rId16"/>
    <p:sldId id="271" r:id="rId17"/>
  </p:sldIdLst>
  <p:sldSz cx="12192000" cy="6858000"/>
  <p:notesSz cx="6858000" cy="9144000"/>
  <p:embeddedFontLst>
    <p:embeddedFont>
      <p:font typeface="Bahnschrift" panose="020B0502040204020203" pitchFamily="34" charset="0"/>
      <p:regular r:id="rId19"/>
      <p:bold r:id="rId20"/>
    </p:embeddedFont>
    <p:embeddedFont>
      <p:font typeface="Bahnschrift Condensed" panose="020B0502040204020203" pitchFamily="34" charset="0"/>
      <p:regular r:id="rId21"/>
      <p:bold r:id="rId22"/>
    </p:embeddedFont>
    <p:embeddedFont>
      <p:font typeface="Georgia" panose="02040502050405020303" pitchFamily="18" charset="0"/>
      <p:regular r:id="rId23"/>
      <p:bold r:id="rId24"/>
      <p:italic r:id="rId25"/>
      <p:boldItalic r:id="rId26"/>
    </p:embeddedFont>
    <p:embeddedFont>
      <p:font typeface="Play" panose="020B060402020202020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g0APQlOamX5SXV54b5obp3hSeud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7" d="100"/>
          <a:sy n="97" d="100"/>
        </p:scale>
        <p:origin x="106"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font" Target="fonts/font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8.xml"/><Relationship Id="rId19" Type="http://schemas.openxmlformats.org/officeDocument/2006/relationships/font" Target="fonts/font1.fntdata"/><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3443086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a:extLst>
            <a:ext uri="{FF2B5EF4-FFF2-40B4-BE49-F238E27FC236}">
              <a16:creationId xmlns:a16="http://schemas.microsoft.com/office/drawing/2014/main" id="{9D575008-D45B-C8AB-23BB-977D37718A54}"/>
            </a:ext>
          </a:extLst>
        </p:cNvPr>
        <p:cNvGrpSpPr/>
        <p:nvPr/>
      </p:nvGrpSpPr>
      <p:grpSpPr>
        <a:xfrm>
          <a:off x="0" y="0"/>
          <a:ext cx="0" cy="0"/>
          <a:chOff x="0" y="0"/>
          <a:chExt cx="0" cy="0"/>
        </a:xfrm>
      </p:grpSpPr>
      <p:sp>
        <p:nvSpPr>
          <p:cNvPr id="167" name="Google Shape;167;p6:notes">
            <a:extLst>
              <a:ext uri="{FF2B5EF4-FFF2-40B4-BE49-F238E27FC236}">
                <a16:creationId xmlns:a16="http://schemas.microsoft.com/office/drawing/2014/main" id="{A0D2A549-2A93-81E8-3B24-B811B5212CD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6:notes">
            <a:extLst>
              <a:ext uri="{FF2B5EF4-FFF2-40B4-BE49-F238E27FC236}">
                <a16:creationId xmlns:a16="http://schemas.microsoft.com/office/drawing/2014/main" id="{7EF0424A-8EA3-FFF5-4809-3DE225F227C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7748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B19AD-E795-8469-CB7A-8D1393914F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B09FC3E-A433-5720-2C47-B218104854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33EDBC-57D9-C6A6-6869-371DC35FAC4A}"/>
              </a:ext>
            </a:extLst>
          </p:cNvPr>
          <p:cNvSpPr>
            <a:spLocks noGrp="1"/>
          </p:cNvSpPr>
          <p:nvPr>
            <p:ph type="dt" sz="half" idx="10"/>
          </p:nvPr>
        </p:nvSpPr>
        <p:spPr/>
        <p:txBody>
          <a:bodyPr/>
          <a:lstStyle/>
          <a:p>
            <a:fld id="{CAB0B00A-0031-4EDD-BEBB-B131E3F68B8B}" type="datetime1">
              <a:rPr lang="en-IN" smtClean="0"/>
              <a:t>22-04-2025</a:t>
            </a:fld>
            <a:endParaRPr lang="en-IN"/>
          </a:p>
        </p:txBody>
      </p:sp>
      <p:sp>
        <p:nvSpPr>
          <p:cNvPr id="5" name="Footer Placeholder 4">
            <a:extLst>
              <a:ext uri="{FF2B5EF4-FFF2-40B4-BE49-F238E27FC236}">
                <a16:creationId xmlns:a16="http://schemas.microsoft.com/office/drawing/2014/main" id="{A8B1DC6D-FB05-89AF-D06E-2A214B26AC59}"/>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E5979841-7A1B-1D77-4E0D-F440971A186C}"/>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690112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6841F-4D47-CCA2-58EC-D8D2EE9AF0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907BEF-2C9D-42DC-3411-00B3A39BC0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36B5C3-B400-8ED2-C857-CC6B3B6EB6B7}"/>
              </a:ext>
            </a:extLst>
          </p:cNvPr>
          <p:cNvSpPr>
            <a:spLocks noGrp="1"/>
          </p:cNvSpPr>
          <p:nvPr>
            <p:ph type="dt" sz="half" idx="10"/>
          </p:nvPr>
        </p:nvSpPr>
        <p:spPr/>
        <p:txBody>
          <a:bodyPr/>
          <a:lstStyle/>
          <a:p>
            <a:fld id="{218D233B-F1E7-4818-B22D-9EDEAA6025FD}" type="datetime1">
              <a:rPr lang="en-IN" smtClean="0"/>
              <a:t>22-04-2025</a:t>
            </a:fld>
            <a:endParaRPr lang="en-IN"/>
          </a:p>
        </p:txBody>
      </p:sp>
      <p:sp>
        <p:nvSpPr>
          <p:cNvPr id="5" name="Footer Placeholder 4">
            <a:extLst>
              <a:ext uri="{FF2B5EF4-FFF2-40B4-BE49-F238E27FC236}">
                <a16:creationId xmlns:a16="http://schemas.microsoft.com/office/drawing/2014/main" id="{77C63E68-219E-B6BD-06FF-D09E8B6D7CE6}"/>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F927A96D-72D0-92EE-3B5C-8BFD78B7D7AD}"/>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3922021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2F04E-14BF-8146-F649-927656875C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8EC510D-E40E-01C5-FB7F-09741C6C960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E5ACC9-6839-7636-07F4-E47B104A0B91}"/>
              </a:ext>
            </a:extLst>
          </p:cNvPr>
          <p:cNvSpPr>
            <a:spLocks noGrp="1"/>
          </p:cNvSpPr>
          <p:nvPr>
            <p:ph type="dt" sz="half" idx="10"/>
          </p:nvPr>
        </p:nvSpPr>
        <p:spPr/>
        <p:txBody>
          <a:bodyPr/>
          <a:lstStyle/>
          <a:p>
            <a:fld id="{2A543A29-4BB0-4075-8E30-7986497052F0}" type="datetime1">
              <a:rPr lang="en-IN" smtClean="0"/>
              <a:t>22-04-2025</a:t>
            </a:fld>
            <a:endParaRPr lang="en-IN"/>
          </a:p>
        </p:txBody>
      </p:sp>
      <p:sp>
        <p:nvSpPr>
          <p:cNvPr id="5" name="Footer Placeholder 4">
            <a:extLst>
              <a:ext uri="{FF2B5EF4-FFF2-40B4-BE49-F238E27FC236}">
                <a16:creationId xmlns:a16="http://schemas.microsoft.com/office/drawing/2014/main" id="{331B4601-E63D-A03B-1DD8-CFB63233DA53}"/>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F609B235-6487-BCE9-DFAA-764CDD446CFE}"/>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7428425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12733-E66D-2C01-CE97-F41A211F2E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778475-62F3-3BA2-991E-7D770F7AA9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66E4499-7667-A5BF-CFBF-9B3734E040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9E2D099-6445-5C93-00AE-432EFD0706EB}"/>
              </a:ext>
            </a:extLst>
          </p:cNvPr>
          <p:cNvSpPr>
            <a:spLocks noGrp="1"/>
          </p:cNvSpPr>
          <p:nvPr>
            <p:ph type="dt" sz="half" idx="10"/>
          </p:nvPr>
        </p:nvSpPr>
        <p:spPr/>
        <p:txBody>
          <a:bodyPr/>
          <a:lstStyle/>
          <a:p>
            <a:fld id="{C1228DEB-068D-4137-AD7C-2A99AB9732F4}" type="datetime1">
              <a:rPr lang="en-IN" smtClean="0"/>
              <a:t>22-04-2025</a:t>
            </a:fld>
            <a:endParaRPr lang="en-IN"/>
          </a:p>
        </p:txBody>
      </p:sp>
      <p:sp>
        <p:nvSpPr>
          <p:cNvPr id="6" name="Footer Placeholder 5">
            <a:extLst>
              <a:ext uri="{FF2B5EF4-FFF2-40B4-BE49-F238E27FC236}">
                <a16:creationId xmlns:a16="http://schemas.microsoft.com/office/drawing/2014/main" id="{6C5B21F9-91D3-7C2A-79CF-2138303F1B9C}"/>
              </a:ext>
            </a:extLst>
          </p:cNvPr>
          <p:cNvSpPr>
            <a:spLocks noGrp="1"/>
          </p:cNvSpPr>
          <p:nvPr>
            <p:ph type="ftr" sz="quarter" idx="11"/>
          </p:nvPr>
        </p:nvSpPr>
        <p:spPr/>
        <p:txBody>
          <a:bodyPr/>
          <a:lstStyle/>
          <a:p>
            <a:r>
              <a:rPr lang="en-IN"/>
              <a:t>Galgotias University</a:t>
            </a:r>
          </a:p>
        </p:txBody>
      </p:sp>
      <p:sp>
        <p:nvSpPr>
          <p:cNvPr id="7" name="Slide Number Placeholder 6">
            <a:extLst>
              <a:ext uri="{FF2B5EF4-FFF2-40B4-BE49-F238E27FC236}">
                <a16:creationId xmlns:a16="http://schemas.microsoft.com/office/drawing/2014/main" id="{CA1F9FC0-4A14-8219-84DC-B1D61698EE4A}"/>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32155492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7B0A1-9BD6-B0A3-1102-E0773ECBB3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E87F29-AEDA-BDF7-8C0B-52CF6D178C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DAB8B1-DB15-81F7-48C3-A6308F8FEA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50A757F-7720-AA2F-16DB-5B4172569D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578B9F-AEC2-1CCB-17EA-93BC35E420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3ADDEEA-4DF4-410A-B65E-F750E83FBB36}"/>
              </a:ext>
            </a:extLst>
          </p:cNvPr>
          <p:cNvSpPr>
            <a:spLocks noGrp="1"/>
          </p:cNvSpPr>
          <p:nvPr>
            <p:ph type="dt" sz="half" idx="10"/>
          </p:nvPr>
        </p:nvSpPr>
        <p:spPr/>
        <p:txBody>
          <a:bodyPr/>
          <a:lstStyle/>
          <a:p>
            <a:fld id="{040CC2F0-EA24-4949-874F-5F13F434AA44}" type="datetime1">
              <a:rPr lang="en-IN" smtClean="0"/>
              <a:t>22-04-2025</a:t>
            </a:fld>
            <a:endParaRPr lang="en-IN"/>
          </a:p>
        </p:txBody>
      </p:sp>
      <p:sp>
        <p:nvSpPr>
          <p:cNvPr id="8" name="Footer Placeholder 7">
            <a:extLst>
              <a:ext uri="{FF2B5EF4-FFF2-40B4-BE49-F238E27FC236}">
                <a16:creationId xmlns:a16="http://schemas.microsoft.com/office/drawing/2014/main" id="{90F839C7-3F7C-98F3-A612-DE6079BE9163}"/>
              </a:ext>
            </a:extLst>
          </p:cNvPr>
          <p:cNvSpPr>
            <a:spLocks noGrp="1"/>
          </p:cNvSpPr>
          <p:nvPr>
            <p:ph type="ftr" sz="quarter" idx="11"/>
          </p:nvPr>
        </p:nvSpPr>
        <p:spPr/>
        <p:txBody>
          <a:bodyPr/>
          <a:lstStyle/>
          <a:p>
            <a:r>
              <a:rPr lang="en-IN"/>
              <a:t>Galgotias University</a:t>
            </a:r>
          </a:p>
        </p:txBody>
      </p:sp>
      <p:sp>
        <p:nvSpPr>
          <p:cNvPr id="9" name="Slide Number Placeholder 8">
            <a:extLst>
              <a:ext uri="{FF2B5EF4-FFF2-40B4-BE49-F238E27FC236}">
                <a16:creationId xmlns:a16="http://schemas.microsoft.com/office/drawing/2014/main" id="{A6ED60D5-B96E-CB10-EF10-24D390209158}"/>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24287559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685F8-3F04-96B2-DFBB-F5EA7C78F86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8A8FDE9-0DB9-E2EC-9EDB-3F7928924032}"/>
              </a:ext>
            </a:extLst>
          </p:cNvPr>
          <p:cNvSpPr>
            <a:spLocks noGrp="1"/>
          </p:cNvSpPr>
          <p:nvPr>
            <p:ph type="dt" sz="half" idx="10"/>
          </p:nvPr>
        </p:nvSpPr>
        <p:spPr/>
        <p:txBody>
          <a:bodyPr/>
          <a:lstStyle/>
          <a:p>
            <a:fld id="{D9FCA4BE-841D-4DBA-BF59-98160D016E95}" type="datetime1">
              <a:rPr lang="en-IN" smtClean="0"/>
              <a:t>22-04-2025</a:t>
            </a:fld>
            <a:endParaRPr lang="en-IN"/>
          </a:p>
        </p:txBody>
      </p:sp>
      <p:sp>
        <p:nvSpPr>
          <p:cNvPr id="4" name="Footer Placeholder 3">
            <a:extLst>
              <a:ext uri="{FF2B5EF4-FFF2-40B4-BE49-F238E27FC236}">
                <a16:creationId xmlns:a16="http://schemas.microsoft.com/office/drawing/2014/main" id="{B76EA0CC-2F72-01A7-0018-794D28895805}"/>
              </a:ext>
            </a:extLst>
          </p:cNvPr>
          <p:cNvSpPr>
            <a:spLocks noGrp="1"/>
          </p:cNvSpPr>
          <p:nvPr>
            <p:ph type="ftr" sz="quarter" idx="11"/>
          </p:nvPr>
        </p:nvSpPr>
        <p:spPr/>
        <p:txBody>
          <a:bodyPr/>
          <a:lstStyle/>
          <a:p>
            <a:r>
              <a:rPr lang="en-IN"/>
              <a:t>Galgotias University</a:t>
            </a:r>
          </a:p>
        </p:txBody>
      </p:sp>
      <p:sp>
        <p:nvSpPr>
          <p:cNvPr id="5" name="Slide Number Placeholder 4">
            <a:extLst>
              <a:ext uri="{FF2B5EF4-FFF2-40B4-BE49-F238E27FC236}">
                <a16:creationId xmlns:a16="http://schemas.microsoft.com/office/drawing/2014/main" id="{D1946089-63E6-1B47-884D-22AD3D59DAD3}"/>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2946710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668AA3-F340-1EBC-A758-E63E971B3C45}"/>
              </a:ext>
            </a:extLst>
          </p:cNvPr>
          <p:cNvSpPr>
            <a:spLocks noGrp="1"/>
          </p:cNvSpPr>
          <p:nvPr>
            <p:ph type="dt" sz="half" idx="10"/>
          </p:nvPr>
        </p:nvSpPr>
        <p:spPr/>
        <p:txBody>
          <a:bodyPr/>
          <a:lstStyle/>
          <a:p>
            <a:fld id="{2EA9DE3D-92F0-4B90-9BC3-DF561ACCB514}" type="datetime1">
              <a:rPr lang="en-IN" smtClean="0"/>
              <a:t>22-04-2025</a:t>
            </a:fld>
            <a:endParaRPr lang="en-IN"/>
          </a:p>
        </p:txBody>
      </p:sp>
      <p:sp>
        <p:nvSpPr>
          <p:cNvPr id="3" name="Footer Placeholder 2">
            <a:extLst>
              <a:ext uri="{FF2B5EF4-FFF2-40B4-BE49-F238E27FC236}">
                <a16:creationId xmlns:a16="http://schemas.microsoft.com/office/drawing/2014/main" id="{15C5A41D-81C9-E2BD-E9AF-3AA5DB41DC6F}"/>
              </a:ext>
            </a:extLst>
          </p:cNvPr>
          <p:cNvSpPr>
            <a:spLocks noGrp="1"/>
          </p:cNvSpPr>
          <p:nvPr>
            <p:ph type="ftr" sz="quarter" idx="11"/>
          </p:nvPr>
        </p:nvSpPr>
        <p:spPr/>
        <p:txBody>
          <a:bodyPr/>
          <a:lstStyle/>
          <a:p>
            <a:r>
              <a:rPr lang="en-IN"/>
              <a:t>Galgotias University</a:t>
            </a:r>
          </a:p>
        </p:txBody>
      </p:sp>
      <p:sp>
        <p:nvSpPr>
          <p:cNvPr id="4" name="Slide Number Placeholder 3">
            <a:extLst>
              <a:ext uri="{FF2B5EF4-FFF2-40B4-BE49-F238E27FC236}">
                <a16:creationId xmlns:a16="http://schemas.microsoft.com/office/drawing/2014/main" id="{F1F962B3-3ADB-9572-0FD2-4DB07FD8763A}"/>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13436385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CF039-A9DA-5A12-2BF1-B6433B9DF3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6751A8-C228-5300-A485-3F129FD363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9584203-9632-6129-E4C9-0F99428BB6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945EB5-72B0-9141-EA99-820C022CC386}"/>
              </a:ext>
            </a:extLst>
          </p:cNvPr>
          <p:cNvSpPr>
            <a:spLocks noGrp="1"/>
          </p:cNvSpPr>
          <p:nvPr>
            <p:ph type="dt" sz="half" idx="10"/>
          </p:nvPr>
        </p:nvSpPr>
        <p:spPr/>
        <p:txBody>
          <a:bodyPr/>
          <a:lstStyle/>
          <a:p>
            <a:fld id="{44A4D748-5313-48F5-9420-28CC4F9D5D65}" type="datetime1">
              <a:rPr lang="en-IN" smtClean="0"/>
              <a:t>22-04-2025</a:t>
            </a:fld>
            <a:endParaRPr lang="en-IN"/>
          </a:p>
        </p:txBody>
      </p:sp>
      <p:sp>
        <p:nvSpPr>
          <p:cNvPr id="6" name="Footer Placeholder 5">
            <a:extLst>
              <a:ext uri="{FF2B5EF4-FFF2-40B4-BE49-F238E27FC236}">
                <a16:creationId xmlns:a16="http://schemas.microsoft.com/office/drawing/2014/main" id="{A273D456-31B6-1D53-751D-AC82FEAB700D}"/>
              </a:ext>
            </a:extLst>
          </p:cNvPr>
          <p:cNvSpPr>
            <a:spLocks noGrp="1"/>
          </p:cNvSpPr>
          <p:nvPr>
            <p:ph type="ftr" sz="quarter" idx="11"/>
          </p:nvPr>
        </p:nvSpPr>
        <p:spPr/>
        <p:txBody>
          <a:bodyPr/>
          <a:lstStyle/>
          <a:p>
            <a:r>
              <a:rPr lang="en-IN"/>
              <a:t>Galgotias University</a:t>
            </a:r>
          </a:p>
        </p:txBody>
      </p:sp>
      <p:sp>
        <p:nvSpPr>
          <p:cNvPr id="7" name="Slide Number Placeholder 6">
            <a:extLst>
              <a:ext uri="{FF2B5EF4-FFF2-40B4-BE49-F238E27FC236}">
                <a16:creationId xmlns:a16="http://schemas.microsoft.com/office/drawing/2014/main" id="{CBC32809-415E-2282-E04D-9B200C1C352E}"/>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773369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84906-117D-5407-AA07-22F539EE4D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636F0D2-D921-4FA7-DA84-8E8520EED9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AD2AD95-AB02-5A07-7492-E9E0B8545F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2380F9-07CE-6F7A-6038-870977B023CB}"/>
              </a:ext>
            </a:extLst>
          </p:cNvPr>
          <p:cNvSpPr>
            <a:spLocks noGrp="1"/>
          </p:cNvSpPr>
          <p:nvPr>
            <p:ph type="dt" sz="half" idx="10"/>
          </p:nvPr>
        </p:nvSpPr>
        <p:spPr/>
        <p:txBody>
          <a:bodyPr/>
          <a:lstStyle/>
          <a:p>
            <a:fld id="{8E259F97-4389-4CF0-A3AF-539E1666475E}" type="datetime1">
              <a:rPr lang="en-IN" smtClean="0"/>
              <a:t>22-04-2025</a:t>
            </a:fld>
            <a:endParaRPr lang="en-IN"/>
          </a:p>
        </p:txBody>
      </p:sp>
      <p:sp>
        <p:nvSpPr>
          <p:cNvPr id="6" name="Footer Placeholder 5">
            <a:extLst>
              <a:ext uri="{FF2B5EF4-FFF2-40B4-BE49-F238E27FC236}">
                <a16:creationId xmlns:a16="http://schemas.microsoft.com/office/drawing/2014/main" id="{3B35F0A5-FF26-EF42-9F4E-7B487ABBDC60}"/>
              </a:ext>
            </a:extLst>
          </p:cNvPr>
          <p:cNvSpPr>
            <a:spLocks noGrp="1"/>
          </p:cNvSpPr>
          <p:nvPr>
            <p:ph type="ftr" sz="quarter" idx="11"/>
          </p:nvPr>
        </p:nvSpPr>
        <p:spPr/>
        <p:txBody>
          <a:bodyPr/>
          <a:lstStyle/>
          <a:p>
            <a:r>
              <a:rPr lang="en-IN"/>
              <a:t>Galgotias University</a:t>
            </a:r>
          </a:p>
        </p:txBody>
      </p:sp>
      <p:sp>
        <p:nvSpPr>
          <p:cNvPr id="7" name="Slide Number Placeholder 6">
            <a:extLst>
              <a:ext uri="{FF2B5EF4-FFF2-40B4-BE49-F238E27FC236}">
                <a16:creationId xmlns:a16="http://schemas.microsoft.com/office/drawing/2014/main" id="{A6CE9705-E90F-F624-39D6-6FCBE3A7BA48}"/>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12325977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59D05-52FA-1788-519F-7A7F6048A04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2B93A4-5BFE-2E5E-89BD-A9A9F0DE2B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8D6E1C-2039-6998-16BF-892E575CFF2A}"/>
              </a:ext>
            </a:extLst>
          </p:cNvPr>
          <p:cNvSpPr>
            <a:spLocks noGrp="1"/>
          </p:cNvSpPr>
          <p:nvPr>
            <p:ph type="dt" sz="half" idx="10"/>
          </p:nvPr>
        </p:nvSpPr>
        <p:spPr/>
        <p:txBody>
          <a:bodyPr/>
          <a:lstStyle/>
          <a:p>
            <a:fld id="{C911ADB8-9CB7-40E6-87C8-C7EB8EBBAF06}" type="datetime1">
              <a:rPr lang="en-IN" smtClean="0"/>
              <a:t>22-04-2025</a:t>
            </a:fld>
            <a:endParaRPr lang="en-IN"/>
          </a:p>
        </p:txBody>
      </p:sp>
      <p:sp>
        <p:nvSpPr>
          <p:cNvPr id="5" name="Footer Placeholder 4">
            <a:extLst>
              <a:ext uri="{FF2B5EF4-FFF2-40B4-BE49-F238E27FC236}">
                <a16:creationId xmlns:a16="http://schemas.microsoft.com/office/drawing/2014/main" id="{BA389FC5-03A9-A2BE-8045-500B370839C0}"/>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8B4A79DC-4A34-B800-8BFC-C92A202FB94B}"/>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39612267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66ADF1-8D2B-E20D-C592-6643F0F627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7D4B32-ED38-6AD9-3A88-BEE47D427E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3D39A2-CFE5-7E4C-6E1A-FABC5CF177F3}"/>
              </a:ext>
            </a:extLst>
          </p:cNvPr>
          <p:cNvSpPr>
            <a:spLocks noGrp="1"/>
          </p:cNvSpPr>
          <p:nvPr>
            <p:ph type="dt" sz="half" idx="10"/>
          </p:nvPr>
        </p:nvSpPr>
        <p:spPr/>
        <p:txBody>
          <a:bodyPr/>
          <a:lstStyle/>
          <a:p>
            <a:fld id="{6903956E-FF61-4FBC-8614-5AF891B621A7}" type="datetime1">
              <a:rPr lang="en-IN" smtClean="0"/>
              <a:t>22-04-2025</a:t>
            </a:fld>
            <a:endParaRPr lang="en-IN"/>
          </a:p>
        </p:txBody>
      </p:sp>
      <p:sp>
        <p:nvSpPr>
          <p:cNvPr id="5" name="Footer Placeholder 4">
            <a:extLst>
              <a:ext uri="{FF2B5EF4-FFF2-40B4-BE49-F238E27FC236}">
                <a16:creationId xmlns:a16="http://schemas.microsoft.com/office/drawing/2014/main" id="{A758CE03-A02D-B61D-500E-33B067F58A15}"/>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32BFA42C-489C-58FC-CFE2-833549C6DC3A}"/>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1074608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30" name="Google Shape;30;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6"/>
          <p:cNvSpPr>
            <a:spLocks noGrp="1"/>
          </p:cNvSpPr>
          <p:nvPr>
            <p:ph type="pic" idx="2"/>
          </p:nvPr>
        </p:nvSpPr>
        <p:spPr>
          <a:xfrm>
            <a:off x="5183188" y="987425"/>
            <a:ext cx="6172200" cy="4873625"/>
          </a:xfrm>
          <a:prstGeom prst="rect">
            <a:avLst/>
          </a:prstGeom>
          <a:noFill/>
          <a:ln>
            <a:noFill/>
          </a:ln>
        </p:spPr>
      </p:sp>
      <p:sp>
        <p:nvSpPr>
          <p:cNvPr id="68" name="Google Shape;68;p2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757575"/>
                </a:solidFill>
                <a:latin typeface="Arial"/>
                <a:ea typeface="Arial"/>
                <a:cs typeface="Arial"/>
                <a:sym typeface="Arial"/>
              </a:defRPr>
            </a:lvl1pPr>
            <a:lvl2pPr marL="0" marR="0" lvl="1" indent="0" algn="r" rtl="0">
              <a:spcBef>
                <a:spcPts val="0"/>
              </a:spcBef>
              <a:buNone/>
              <a:defRPr sz="1200" b="0" i="0" u="none" strike="noStrike" cap="none">
                <a:solidFill>
                  <a:srgbClr val="757575"/>
                </a:solidFill>
                <a:latin typeface="Arial"/>
                <a:ea typeface="Arial"/>
                <a:cs typeface="Arial"/>
                <a:sym typeface="Arial"/>
              </a:defRPr>
            </a:lvl2pPr>
            <a:lvl3pPr marL="0" marR="0" lvl="2" indent="0" algn="r" rtl="0">
              <a:spcBef>
                <a:spcPts val="0"/>
              </a:spcBef>
              <a:buNone/>
              <a:defRPr sz="1200" b="0" i="0" u="none" strike="noStrike" cap="none">
                <a:solidFill>
                  <a:srgbClr val="757575"/>
                </a:solidFill>
                <a:latin typeface="Arial"/>
                <a:ea typeface="Arial"/>
                <a:cs typeface="Arial"/>
                <a:sym typeface="Arial"/>
              </a:defRPr>
            </a:lvl3pPr>
            <a:lvl4pPr marL="0" marR="0" lvl="3" indent="0" algn="r" rtl="0">
              <a:spcBef>
                <a:spcPts val="0"/>
              </a:spcBef>
              <a:buNone/>
              <a:defRPr sz="1200" b="0" i="0" u="none" strike="noStrike" cap="none">
                <a:solidFill>
                  <a:srgbClr val="757575"/>
                </a:solidFill>
                <a:latin typeface="Arial"/>
                <a:ea typeface="Arial"/>
                <a:cs typeface="Arial"/>
                <a:sym typeface="Arial"/>
              </a:defRPr>
            </a:lvl4pPr>
            <a:lvl5pPr marL="0" marR="0" lvl="4" indent="0" algn="r" rtl="0">
              <a:spcBef>
                <a:spcPts val="0"/>
              </a:spcBef>
              <a:buNone/>
              <a:defRPr sz="1200" b="0" i="0" u="none" strike="noStrike" cap="none">
                <a:solidFill>
                  <a:srgbClr val="757575"/>
                </a:solidFill>
                <a:latin typeface="Arial"/>
                <a:ea typeface="Arial"/>
                <a:cs typeface="Arial"/>
                <a:sym typeface="Arial"/>
              </a:defRPr>
            </a:lvl5pPr>
            <a:lvl6pPr marL="0" marR="0" lvl="5" indent="0" algn="r" rtl="0">
              <a:spcBef>
                <a:spcPts val="0"/>
              </a:spcBef>
              <a:buNone/>
              <a:defRPr sz="1200" b="0" i="0" u="none" strike="noStrike" cap="none">
                <a:solidFill>
                  <a:srgbClr val="757575"/>
                </a:solidFill>
                <a:latin typeface="Arial"/>
                <a:ea typeface="Arial"/>
                <a:cs typeface="Arial"/>
                <a:sym typeface="Arial"/>
              </a:defRPr>
            </a:lvl6pPr>
            <a:lvl7pPr marL="0" marR="0" lvl="6" indent="0" algn="r" rtl="0">
              <a:spcBef>
                <a:spcPts val="0"/>
              </a:spcBef>
              <a:buNone/>
              <a:defRPr sz="1200" b="0" i="0" u="none" strike="noStrike" cap="none">
                <a:solidFill>
                  <a:srgbClr val="757575"/>
                </a:solidFill>
                <a:latin typeface="Arial"/>
                <a:ea typeface="Arial"/>
                <a:cs typeface="Arial"/>
                <a:sym typeface="Arial"/>
              </a:defRPr>
            </a:lvl7pPr>
            <a:lvl8pPr marL="0" marR="0" lvl="7" indent="0" algn="r" rtl="0">
              <a:spcBef>
                <a:spcPts val="0"/>
              </a:spcBef>
              <a:buNone/>
              <a:defRPr sz="1200" b="0" i="0" u="none" strike="noStrike" cap="none">
                <a:solidFill>
                  <a:srgbClr val="757575"/>
                </a:solidFill>
                <a:latin typeface="Arial"/>
                <a:ea typeface="Arial"/>
                <a:cs typeface="Arial"/>
                <a:sym typeface="Arial"/>
              </a:defRPr>
            </a:lvl8pPr>
            <a:lvl9pPr marL="0" marR="0" lvl="8" indent="0" algn="r" rtl="0">
              <a:spcBef>
                <a:spcPts val="0"/>
              </a:spcBef>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AADD83-735E-A88A-3D7F-6385A1A746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67D101-3984-8795-F0E9-CFAF99A144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4624CD-D795-52B1-6203-0AF8F58B88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381F908-E6B3-4617-92D9-99814B0B813F}" type="datetime1">
              <a:rPr lang="en-IN" smtClean="0"/>
              <a:t>22-04-2025</a:t>
            </a:fld>
            <a:endParaRPr lang="en-IN"/>
          </a:p>
        </p:txBody>
      </p:sp>
      <p:sp>
        <p:nvSpPr>
          <p:cNvPr id="5" name="Footer Placeholder 4">
            <a:extLst>
              <a:ext uri="{FF2B5EF4-FFF2-40B4-BE49-F238E27FC236}">
                <a16:creationId xmlns:a16="http://schemas.microsoft.com/office/drawing/2014/main" id="{491CF967-AE37-65C8-EF03-EB7E3B912D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IN"/>
              <a:t>Galgotias University</a:t>
            </a:r>
          </a:p>
        </p:txBody>
      </p:sp>
      <p:sp>
        <p:nvSpPr>
          <p:cNvPr id="6" name="Slide Number Placeholder 5">
            <a:extLst>
              <a:ext uri="{FF2B5EF4-FFF2-40B4-BE49-F238E27FC236}">
                <a16:creationId xmlns:a16="http://schemas.microsoft.com/office/drawing/2014/main" id="{C47BD2C0-494D-F5DE-E18D-99B852BA50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6510230-8DD5-4BA5-AB2D-CA30FC08F9D7}" type="slidenum">
              <a:rPr lang="en-IN" smtClean="0"/>
              <a:t>‹#›</a:t>
            </a:fld>
            <a:endParaRPr lang="en-IN"/>
          </a:p>
        </p:txBody>
      </p:sp>
    </p:spTree>
    <p:extLst>
      <p:ext uri="{BB962C8B-B14F-4D97-AF65-F5344CB8AC3E}">
        <p14:creationId xmlns:p14="http://schemas.microsoft.com/office/powerpoint/2010/main" val="30074880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jpe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89" name="Google Shape;89;p1" descr="A blue and purple dots&#10;&#10;Description automatically generated"/>
          <p:cNvPicPr preferRelativeResize="0"/>
          <p:nvPr/>
        </p:nvPicPr>
        <p:blipFill rotWithShape="1">
          <a:blip r:embed="rId3">
            <a:alphaModFix/>
          </a:blip>
          <a:srcRect l="5200"/>
          <a:stretch/>
        </p:blipFill>
        <p:spPr>
          <a:xfrm>
            <a:off x="3523488" y="10"/>
            <a:ext cx="8668512" cy="6857990"/>
          </a:xfrm>
          <a:prstGeom prst="rect">
            <a:avLst/>
          </a:prstGeom>
          <a:noFill/>
          <a:ln>
            <a:noFill/>
          </a:ln>
        </p:spPr>
      </p:pic>
      <p:sp>
        <p:nvSpPr>
          <p:cNvPr id="90" name="Google Shape;90;p1"/>
          <p:cNvSpPr/>
          <p:nvPr/>
        </p:nvSpPr>
        <p:spPr>
          <a:xfrm>
            <a:off x="3" y="0"/>
            <a:ext cx="9339206" cy="6858000"/>
          </a:xfrm>
          <a:prstGeom prst="rect">
            <a:avLst/>
          </a:prstGeom>
          <a:gradFill>
            <a:gsLst>
              <a:gs pos="0">
                <a:srgbClr val="000000">
                  <a:alpha val="0"/>
                </a:srgbClr>
              </a:gs>
              <a:gs pos="33000">
                <a:srgbClr val="000000">
                  <a:alpha val="63921"/>
                </a:srgbClr>
              </a:gs>
              <a:gs pos="58000">
                <a:schemeClr val="dk1"/>
              </a:gs>
              <a:gs pos="100000">
                <a:schemeClr val="dk1"/>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1" name="Google Shape;91;p1"/>
          <p:cNvSpPr txBox="1">
            <a:spLocks noGrp="1"/>
          </p:cNvSpPr>
          <p:nvPr>
            <p:ph type="ctrTitle"/>
          </p:nvPr>
        </p:nvSpPr>
        <p:spPr>
          <a:xfrm>
            <a:off x="477981" y="1277107"/>
            <a:ext cx="8366216" cy="4909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lt1"/>
              </a:buClr>
              <a:buSzPct val="100000"/>
              <a:buFont typeface="Georgia"/>
              <a:buNone/>
            </a:pPr>
            <a:br>
              <a:rPr lang="en-US" sz="6600" b="1" dirty="0">
                <a:solidFill>
                  <a:schemeClr val="lt1"/>
                </a:solidFill>
                <a:latin typeface="Georgia"/>
                <a:ea typeface="Georgia"/>
                <a:cs typeface="Georgia"/>
                <a:sym typeface="Georgia"/>
              </a:rPr>
            </a:br>
            <a:br>
              <a:rPr lang="en-US" sz="6600" b="1" dirty="0">
                <a:solidFill>
                  <a:schemeClr val="lt1"/>
                </a:solidFill>
                <a:latin typeface="Georgia"/>
                <a:ea typeface="Georgia"/>
                <a:cs typeface="Georgia"/>
                <a:sym typeface="Georgia"/>
              </a:rPr>
            </a:br>
            <a:br>
              <a:rPr lang="en-US" sz="6600" b="1" dirty="0">
                <a:solidFill>
                  <a:schemeClr val="lt1"/>
                </a:solidFill>
                <a:latin typeface="Georgia"/>
                <a:ea typeface="Georgia"/>
                <a:cs typeface="Georgia"/>
                <a:sym typeface="Georgia"/>
              </a:rPr>
            </a:br>
            <a:r>
              <a:rPr lang="en-US" sz="6600" b="1" dirty="0">
                <a:solidFill>
                  <a:schemeClr val="lt1"/>
                </a:solidFill>
                <a:latin typeface="Georgia"/>
                <a:ea typeface="Georgia"/>
                <a:cs typeface="Georgia"/>
                <a:sym typeface="Georgia"/>
              </a:rPr>
              <a:t>Semantic Analysis</a:t>
            </a:r>
            <a:br>
              <a:rPr lang="en-US" sz="4800" b="1" dirty="0">
                <a:solidFill>
                  <a:schemeClr val="lt1"/>
                </a:solidFill>
                <a:latin typeface="Georgia"/>
                <a:ea typeface="Georgia"/>
                <a:cs typeface="Georgia"/>
                <a:sym typeface="Georgia"/>
              </a:rPr>
            </a:br>
            <a:br>
              <a:rPr lang="en-US" sz="4800" b="1" dirty="0">
                <a:solidFill>
                  <a:schemeClr val="lt1"/>
                </a:solidFill>
                <a:latin typeface="Georgia"/>
                <a:ea typeface="Georgia"/>
                <a:cs typeface="Georgia"/>
                <a:sym typeface="Georgia"/>
              </a:rPr>
            </a:br>
            <a:br>
              <a:rPr lang="en-US" sz="4800" b="1" dirty="0">
                <a:solidFill>
                  <a:schemeClr val="lt1"/>
                </a:solidFill>
                <a:latin typeface="Georgia"/>
                <a:ea typeface="Georgia"/>
                <a:cs typeface="Georgia"/>
                <a:sym typeface="Georgia"/>
              </a:rPr>
            </a:br>
            <a:br>
              <a:rPr lang="en-US" sz="4800" b="1" dirty="0">
                <a:solidFill>
                  <a:schemeClr val="lt1"/>
                </a:solidFill>
                <a:latin typeface="Georgia"/>
                <a:ea typeface="Georgia"/>
                <a:cs typeface="Georgia"/>
                <a:sym typeface="Georgia"/>
              </a:rPr>
            </a:br>
            <a:r>
              <a:rPr lang="en-US" sz="1800" b="1" dirty="0">
                <a:solidFill>
                  <a:schemeClr val="lt1"/>
                </a:solidFill>
                <a:latin typeface="Georgia"/>
                <a:ea typeface="Georgia"/>
                <a:cs typeface="Georgia"/>
                <a:sym typeface="Georgia"/>
              </a:rPr>
              <a:t>Lecture No.: 14</a:t>
            </a:r>
            <a:br>
              <a:rPr lang="en-US" sz="1800" b="1" dirty="0">
                <a:solidFill>
                  <a:schemeClr val="lt1"/>
                </a:solidFill>
                <a:latin typeface="Georgia"/>
                <a:ea typeface="Georgia"/>
                <a:cs typeface="Georgia"/>
                <a:sym typeface="Georgia"/>
              </a:rPr>
            </a:br>
            <a:r>
              <a:rPr lang="en-US" sz="1800" b="1" dirty="0">
                <a:solidFill>
                  <a:schemeClr val="lt1"/>
                </a:solidFill>
                <a:latin typeface="Georgia"/>
                <a:ea typeface="Georgia"/>
                <a:cs typeface="Georgia"/>
                <a:sym typeface="Georgia"/>
              </a:rPr>
              <a:t>Course Name:   Natural Language Processing</a:t>
            </a:r>
            <a:br>
              <a:rPr lang="en-US" sz="1800" b="1" dirty="0">
                <a:solidFill>
                  <a:schemeClr val="lt1"/>
                </a:solidFill>
                <a:latin typeface="Georgia"/>
                <a:ea typeface="Georgia"/>
                <a:cs typeface="Georgia"/>
                <a:sym typeface="Georgia"/>
              </a:rPr>
            </a:br>
            <a:r>
              <a:rPr lang="en-US" sz="1800" b="1" dirty="0">
                <a:solidFill>
                  <a:schemeClr val="lt1"/>
                </a:solidFill>
                <a:latin typeface="Georgia"/>
                <a:ea typeface="Georgia"/>
                <a:cs typeface="Georgia"/>
                <a:sym typeface="Georgia"/>
              </a:rPr>
              <a:t>Course Code: R1UC616C</a:t>
            </a:r>
            <a:br>
              <a:rPr lang="en-US" sz="1800" b="1" dirty="0">
                <a:solidFill>
                  <a:schemeClr val="lt1"/>
                </a:solidFill>
                <a:latin typeface="Georgia"/>
                <a:ea typeface="Georgia"/>
                <a:cs typeface="Georgia"/>
                <a:sym typeface="Georgia"/>
              </a:rPr>
            </a:br>
            <a:r>
              <a:rPr lang="en-US" sz="1800" b="1" dirty="0">
                <a:solidFill>
                  <a:schemeClr val="lt1"/>
                </a:solidFill>
                <a:latin typeface="Georgia"/>
                <a:ea typeface="Georgia"/>
                <a:cs typeface="Georgia"/>
                <a:sym typeface="Georgia"/>
              </a:rPr>
              <a:t>Instructor Name: Mr. Amit Yadav</a:t>
            </a:r>
            <a:endParaRPr sz="4800" b="1" dirty="0">
              <a:solidFill>
                <a:schemeClr val="lt1"/>
              </a:solidFill>
              <a:latin typeface="Georgia"/>
              <a:ea typeface="Georgia"/>
              <a:cs typeface="Georgia"/>
              <a:sym typeface="Georgia"/>
            </a:endParaRPr>
          </a:p>
        </p:txBody>
      </p:sp>
      <p:sp>
        <p:nvSpPr>
          <p:cNvPr id="92" name="Google Shape;92;p1"/>
          <p:cNvSpPr/>
          <p:nvPr/>
        </p:nvSpPr>
        <p:spPr>
          <a:xfrm rot="5400000">
            <a:off x="759921" y="346791"/>
            <a:ext cx="146304" cy="7040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 name="Google Shape;93;p1"/>
          <p:cNvSpPr/>
          <p:nvPr/>
        </p:nvSpPr>
        <p:spPr>
          <a:xfrm>
            <a:off x="481029" y="4546920"/>
            <a:ext cx="3977640" cy="18288"/>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94" name="Google Shape;94;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Galgotias University</a:t>
            </a:r>
            <a:endParaRPr/>
          </a:p>
        </p:txBody>
      </p:sp>
      <p:sp>
        <p:nvSpPr>
          <p:cNvPr id="95" name="Google Shape;95;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pic>
        <p:nvPicPr>
          <p:cNvPr id="96" name="Google Shape;96;p1" descr="A blue circle with text and words&#10;&#10;Description automatically generated"/>
          <p:cNvPicPr preferRelativeResize="0"/>
          <p:nvPr/>
        </p:nvPicPr>
        <p:blipFill rotWithShape="1">
          <a:blip r:embed="rId4">
            <a:alphaModFix/>
          </a:blip>
          <a:srcRect/>
          <a:stretch/>
        </p:blipFill>
        <p:spPr>
          <a:xfrm>
            <a:off x="10758565" y="176753"/>
            <a:ext cx="1190469" cy="1190469"/>
          </a:xfrm>
          <a:prstGeom prst="rect">
            <a:avLst/>
          </a:prstGeom>
          <a:noFill/>
          <a:ln>
            <a:noFill/>
          </a:ln>
        </p:spPr>
      </p:pic>
      <p:pic>
        <p:nvPicPr>
          <p:cNvPr id="97" name="Google Shape;97;p1"/>
          <p:cNvPicPr preferRelativeResize="0"/>
          <p:nvPr/>
        </p:nvPicPr>
        <p:blipFill rotWithShape="1">
          <a:blip r:embed="rId5">
            <a:alphaModFix/>
          </a:blip>
          <a:srcRect/>
          <a:stretch/>
        </p:blipFill>
        <p:spPr>
          <a:xfrm>
            <a:off x="242966" y="208906"/>
            <a:ext cx="3015084" cy="83355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9"/>
        <p:cNvGrpSpPr/>
        <p:nvPr/>
      </p:nvGrpSpPr>
      <p:grpSpPr>
        <a:xfrm>
          <a:off x="0" y="0"/>
          <a:ext cx="0" cy="0"/>
          <a:chOff x="0" y="0"/>
          <a:chExt cx="0" cy="0"/>
        </a:xfrm>
      </p:grpSpPr>
      <p:sp>
        <p:nvSpPr>
          <p:cNvPr id="170" name="Google Shape;170;p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1" name="Google Shape;171;p6"/>
          <p:cNvSpPr/>
          <p:nvPr/>
        </p:nvSpPr>
        <p:spPr>
          <a:xfrm flipH="1">
            <a:off x="2" y="0"/>
            <a:ext cx="12191998" cy="2170031"/>
          </a:xfrm>
          <a:prstGeom prst="rect">
            <a:avLst/>
          </a:prstGeom>
          <a:gradFill>
            <a:gsLst>
              <a:gs pos="0">
                <a:srgbClr val="000000">
                  <a:alpha val="95686"/>
                </a:srgbClr>
              </a:gs>
              <a:gs pos="100000">
                <a:srgbClr val="0F4861"/>
              </a:gs>
            </a:gsLst>
            <a:lin ang="197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2" name="Google Shape;172;p6"/>
          <p:cNvSpPr/>
          <p:nvPr/>
        </p:nvSpPr>
        <p:spPr>
          <a:xfrm flipH="1">
            <a:off x="8082819" y="0"/>
            <a:ext cx="4097211" cy="2170661"/>
          </a:xfrm>
          <a:prstGeom prst="rect">
            <a:avLst/>
          </a:prstGeom>
          <a:gradFill>
            <a:gsLst>
              <a:gs pos="0">
                <a:srgbClr val="0A3041">
                  <a:alpha val="67843"/>
                </a:srgbClr>
              </a:gs>
              <a:gs pos="19000">
                <a:srgbClr val="0A3041">
                  <a:alpha val="67843"/>
                </a:srgbClr>
              </a:gs>
              <a:gs pos="100000">
                <a:srgbClr val="156082">
                  <a:alpha val="47843"/>
                </a:srgbClr>
              </a:gs>
            </a:gsLst>
            <a:lin ang="191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3" name="Google Shape;173;p6"/>
          <p:cNvSpPr/>
          <p:nvPr/>
        </p:nvSpPr>
        <p:spPr>
          <a:xfrm rot="-5400000" flipH="1">
            <a:off x="5010646" y="-5010043"/>
            <a:ext cx="2170709" cy="12192000"/>
          </a:xfrm>
          <a:prstGeom prst="rect">
            <a:avLst/>
          </a:prstGeom>
          <a:gradFill>
            <a:gsLst>
              <a:gs pos="0">
                <a:srgbClr val="0F4861">
                  <a:alpha val="15686"/>
                </a:srgbClr>
              </a:gs>
              <a:gs pos="23000">
                <a:srgbClr val="0F4861">
                  <a:alpha val="15686"/>
                </a:srgbClr>
              </a:gs>
              <a:gs pos="99000">
                <a:srgbClr val="000000">
                  <a:alpha val="44705"/>
                </a:srgbClr>
              </a:gs>
              <a:gs pos="100000">
                <a:srgbClr val="000000">
                  <a:alpha val="44705"/>
                </a:srgbClr>
              </a:gs>
            </a:gsLst>
            <a:lin ang="210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6"/>
          <p:cNvSpPr txBox="1">
            <a:spLocks noGrp="1"/>
          </p:cNvSpPr>
          <p:nvPr>
            <p:ph type="title"/>
          </p:nvPr>
        </p:nvSpPr>
        <p:spPr>
          <a:xfrm>
            <a:off x="558702" y="1102452"/>
            <a:ext cx="10542973" cy="82285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Arial"/>
              <a:buNone/>
            </a:pPr>
            <a:r>
              <a:rPr lang="en-US" sz="4000" b="1" dirty="0">
                <a:solidFill>
                  <a:srgbClr val="FFFFFF"/>
                </a:solidFill>
                <a:latin typeface="Arial"/>
                <a:cs typeface="Arial"/>
                <a:sym typeface="Arial"/>
              </a:rPr>
              <a:t>….</a:t>
            </a:r>
            <a:r>
              <a:rPr lang="en-US" sz="4000" b="1" dirty="0" err="1">
                <a:solidFill>
                  <a:srgbClr val="FFFFFF"/>
                </a:solidFill>
                <a:latin typeface="Arial"/>
                <a:cs typeface="Arial"/>
                <a:sym typeface="Arial"/>
              </a:rPr>
              <a:t>Cont</a:t>
            </a:r>
            <a:r>
              <a:rPr lang="en-US" sz="4000" b="1" dirty="0">
                <a:solidFill>
                  <a:srgbClr val="FFFFFF"/>
                </a:solidFill>
                <a:latin typeface="Arial"/>
                <a:cs typeface="Arial"/>
                <a:sym typeface="Arial"/>
              </a:rPr>
              <a:t>….</a:t>
            </a:r>
            <a:endParaRPr dirty="0"/>
          </a:p>
        </p:txBody>
      </p:sp>
      <p:sp>
        <p:nvSpPr>
          <p:cNvPr id="175" name="Google Shape;175;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Galgotias University</a:t>
            </a:r>
            <a:endParaRPr/>
          </a:p>
        </p:txBody>
      </p:sp>
      <p:sp>
        <p:nvSpPr>
          <p:cNvPr id="176" name="Google Shape;176;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pic>
        <p:nvPicPr>
          <p:cNvPr id="177" name="Google Shape;177;p6" descr="A blue circle with text and words&#10;&#10;Description automatically generated"/>
          <p:cNvPicPr preferRelativeResize="0"/>
          <p:nvPr/>
        </p:nvPicPr>
        <p:blipFill rotWithShape="1">
          <a:blip r:embed="rId3">
            <a:alphaModFix/>
          </a:blip>
          <a:srcRect/>
          <a:stretch/>
        </p:blipFill>
        <p:spPr>
          <a:xfrm>
            <a:off x="10758566" y="176754"/>
            <a:ext cx="874732" cy="874732"/>
          </a:xfrm>
          <a:prstGeom prst="rect">
            <a:avLst/>
          </a:prstGeom>
          <a:noFill/>
          <a:ln>
            <a:noFill/>
          </a:ln>
        </p:spPr>
      </p:pic>
      <p:pic>
        <p:nvPicPr>
          <p:cNvPr id="178" name="Google Shape;178;p6"/>
          <p:cNvPicPr preferRelativeResize="0"/>
          <p:nvPr/>
        </p:nvPicPr>
        <p:blipFill rotWithShape="1">
          <a:blip r:embed="rId4">
            <a:alphaModFix/>
          </a:blip>
          <a:srcRect/>
          <a:stretch/>
        </p:blipFill>
        <p:spPr>
          <a:xfrm>
            <a:off x="242966" y="208906"/>
            <a:ext cx="2215421" cy="612478"/>
          </a:xfrm>
          <a:prstGeom prst="rect">
            <a:avLst/>
          </a:prstGeom>
          <a:noFill/>
          <a:ln>
            <a:noFill/>
          </a:ln>
        </p:spPr>
      </p:pic>
      <p:sp>
        <p:nvSpPr>
          <p:cNvPr id="2" name="TextBox 1"/>
          <p:cNvSpPr txBox="1"/>
          <p:nvPr/>
        </p:nvSpPr>
        <p:spPr>
          <a:xfrm>
            <a:off x="2" y="2362200"/>
            <a:ext cx="11429998" cy="4524315"/>
          </a:xfrm>
          <a:prstGeom prst="rect">
            <a:avLst/>
          </a:prstGeom>
          <a:noFill/>
        </p:spPr>
        <p:txBody>
          <a:bodyPr wrap="square" rtlCol="0">
            <a:spAutoFit/>
          </a:bodyPr>
          <a:lstStyle/>
          <a:p>
            <a:pPr algn="just" fontAlgn="base"/>
            <a:r>
              <a:rPr lang="en-US" sz="2400" b="1" dirty="0"/>
              <a:t>Homonymy:</a:t>
            </a:r>
            <a:r>
              <a:rPr lang="en-US" sz="2400" dirty="0"/>
              <a:t> Homonymy refers to two or more lexical terms with the same spellings but completely distinct in meaning. For example: ‘</a:t>
            </a:r>
            <a:r>
              <a:rPr lang="en-US" sz="2400" i="1" dirty="0"/>
              <a:t>Rose</a:t>
            </a:r>
            <a:r>
              <a:rPr lang="en-US" sz="2400" dirty="0"/>
              <a:t>‘ might mean ‘</a:t>
            </a:r>
            <a:r>
              <a:rPr lang="en-US" sz="2400" i="1" dirty="0"/>
              <a:t>the past form of rise</a:t>
            </a:r>
            <a:r>
              <a:rPr lang="en-US" sz="2400" dirty="0"/>
              <a:t>‘ or ‘</a:t>
            </a:r>
            <a:r>
              <a:rPr lang="en-US" sz="2400" i="1" dirty="0"/>
              <a:t>a flower</a:t>
            </a:r>
            <a:r>
              <a:rPr lang="en-US" sz="2400" dirty="0"/>
              <a:t>‘, – same spelling but different meanings; hence, ‘</a:t>
            </a:r>
            <a:r>
              <a:rPr lang="en-US" sz="2400" i="1" dirty="0"/>
              <a:t>rose</a:t>
            </a:r>
            <a:r>
              <a:rPr lang="en-US" sz="2400" dirty="0"/>
              <a:t>‘ is a homonymy.</a:t>
            </a:r>
          </a:p>
          <a:p>
            <a:pPr algn="just" fontAlgn="base"/>
            <a:r>
              <a:rPr lang="en-US" sz="2400" b="1" dirty="0"/>
              <a:t>Synonymy: </a:t>
            </a:r>
            <a:r>
              <a:rPr lang="en-US" sz="2400" dirty="0"/>
              <a:t>When two or more lexical terms that might be spelt distinctly have the same or similar meaning, they are called Synonymy. For example: </a:t>
            </a:r>
            <a:r>
              <a:rPr lang="en-US" sz="2400" i="1" dirty="0"/>
              <a:t>(Job, Occupation), (Large, Big), (Stop, Halt).</a:t>
            </a:r>
            <a:endParaRPr lang="en-US" sz="2400" dirty="0"/>
          </a:p>
          <a:p>
            <a:pPr algn="just" fontAlgn="base"/>
            <a:r>
              <a:rPr lang="en-US" sz="2400" b="1" dirty="0" err="1"/>
              <a:t>Antonymy</a:t>
            </a:r>
            <a:r>
              <a:rPr lang="en-US" sz="2400" b="1" dirty="0"/>
              <a:t>: </a:t>
            </a:r>
            <a:r>
              <a:rPr lang="en-US" sz="2400" dirty="0" err="1"/>
              <a:t>Antonymy</a:t>
            </a:r>
            <a:r>
              <a:rPr lang="en-US" sz="2400" dirty="0"/>
              <a:t> refers to a pair of lexical terms that have contrasting meanings – they are symmetric to a semantic axis. For example: </a:t>
            </a:r>
            <a:r>
              <a:rPr lang="en-US" sz="2400" i="1" dirty="0"/>
              <a:t>(Day, Night), (Hot, Cold), (Large, Small).</a:t>
            </a:r>
            <a:endParaRPr lang="en-US" sz="2400" dirty="0"/>
          </a:p>
          <a:p>
            <a:br>
              <a:rPr lang="en-US" sz="2400" dirty="0"/>
            </a:br>
            <a:endParaRPr lang="en-US" sz="2400" dirty="0"/>
          </a:p>
        </p:txBody>
      </p:sp>
    </p:spTree>
    <p:extLst>
      <p:ext uri="{BB962C8B-B14F-4D97-AF65-F5344CB8AC3E}">
        <p14:creationId xmlns:p14="http://schemas.microsoft.com/office/powerpoint/2010/main" val="2191388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9"/>
        <p:cNvGrpSpPr/>
        <p:nvPr/>
      </p:nvGrpSpPr>
      <p:grpSpPr>
        <a:xfrm>
          <a:off x="0" y="0"/>
          <a:ext cx="0" cy="0"/>
          <a:chOff x="0" y="0"/>
          <a:chExt cx="0" cy="0"/>
        </a:xfrm>
      </p:grpSpPr>
      <p:sp>
        <p:nvSpPr>
          <p:cNvPr id="170" name="Google Shape;170;p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1" name="Google Shape;171;p6"/>
          <p:cNvSpPr/>
          <p:nvPr/>
        </p:nvSpPr>
        <p:spPr>
          <a:xfrm flipH="1">
            <a:off x="2" y="0"/>
            <a:ext cx="12191998" cy="2170031"/>
          </a:xfrm>
          <a:prstGeom prst="rect">
            <a:avLst/>
          </a:prstGeom>
          <a:gradFill>
            <a:gsLst>
              <a:gs pos="0">
                <a:srgbClr val="000000">
                  <a:alpha val="95686"/>
                </a:srgbClr>
              </a:gs>
              <a:gs pos="100000">
                <a:srgbClr val="0F4861"/>
              </a:gs>
            </a:gsLst>
            <a:lin ang="197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2" name="Google Shape;172;p6"/>
          <p:cNvSpPr/>
          <p:nvPr/>
        </p:nvSpPr>
        <p:spPr>
          <a:xfrm flipH="1">
            <a:off x="8082819" y="0"/>
            <a:ext cx="4097211" cy="2170661"/>
          </a:xfrm>
          <a:prstGeom prst="rect">
            <a:avLst/>
          </a:prstGeom>
          <a:gradFill>
            <a:gsLst>
              <a:gs pos="0">
                <a:srgbClr val="0A3041">
                  <a:alpha val="67843"/>
                </a:srgbClr>
              </a:gs>
              <a:gs pos="19000">
                <a:srgbClr val="0A3041">
                  <a:alpha val="67843"/>
                </a:srgbClr>
              </a:gs>
              <a:gs pos="100000">
                <a:srgbClr val="156082">
                  <a:alpha val="47843"/>
                </a:srgbClr>
              </a:gs>
            </a:gsLst>
            <a:lin ang="191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3" name="Google Shape;173;p6"/>
          <p:cNvSpPr/>
          <p:nvPr/>
        </p:nvSpPr>
        <p:spPr>
          <a:xfrm rot="-5400000" flipH="1">
            <a:off x="5010646" y="-5010043"/>
            <a:ext cx="2170709" cy="12192000"/>
          </a:xfrm>
          <a:prstGeom prst="rect">
            <a:avLst/>
          </a:prstGeom>
          <a:gradFill>
            <a:gsLst>
              <a:gs pos="0">
                <a:srgbClr val="0F4861">
                  <a:alpha val="15686"/>
                </a:srgbClr>
              </a:gs>
              <a:gs pos="23000">
                <a:srgbClr val="0F4861">
                  <a:alpha val="15686"/>
                </a:srgbClr>
              </a:gs>
              <a:gs pos="99000">
                <a:srgbClr val="000000">
                  <a:alpha val="44705"/>
                </a:srgbClr>
              </a:gs>
              <a:gs pos="100000">
                <a:srgbClr val="000000">
                  <a:alpha val="44705"/>
                </a:srgbClr>
              </a:gs>
            </a:gsLst>
            <a:lin ang="210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6"/>
          <p:cNvSpPr txBox="1">
            <a:spLocks noGrp="1"/>
          </p:cNvSpPr>
          <p:nvPr>
            <p:ph type="title"/>
          </p:nvPr>
        </p:nvSpPr>
        <p:spPr>
          <a:xfrm>
            <a:off x="558702" y="1102452"/>
            <a:ext cx="10542973" cy="82285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Arial"/>
              <a:buNone/>
            </a:pPr>
            <a:r>
              <a:rPr lang="en-US" sz="4000" b="1" dirty="0">
                <a:solidFill>
                  <a:srgbClr val="FFFFFF"/>
                </a:solidFill>
                <a:latin typeface="Arial"/>
                <a:cs typeface="Arial"/>
                <a:sym typeface="Arial"/>
              </a:rPr>
              <a:t>….</a:t>
            </a:r>
            <a:r>
              <a:rPr lang="en-US" sz="4000" b="1" dirty="0" err="1">
                <a:solidFill>
                  <a:srgbClr val="FFFFFF"/>
                </a:solidFill>
                <a:latin typeface="Arial"/>
                <a:cs typeface="Arial"/>
                <a:sym typeface="Arial"/>
              </a:rPr>
              <a:t>Cont</a:t>
            </a:r>
            <a:r>
              <a:rPr lang="en-US" sz="4000" b="1" dirty="0">
                <a:solidFill>
                  <a:srgbClr val="FFFFFF"/>
                </a:solidFill>
                <a:latin typeface="Arial"/>
                <a:cs typeface="Arial"/>
                <a:sym typeface="Arial"/>
              </a:rPr>
              <a:t>….</a:t>
            </a:r>
            <a:endParaRPr dirty="0"/>
          </a:p>
        </p:txBody>
      </p:sp>
      <p:sp>
        <p:nvSpPr>
          <p:cNvPr id="175" name="Google Shape;175;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Galgotias University</a:t>
            </a:r>
            <a:endParaRPr/>
          </a:p>
        </p:txBody>
      </p:sp>
      <p:sp>
        <p:nvSpPr>
          <p:cNvPr id="176" name="Google Shape;176;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pic>
        <p:nvPicPr>
          <p:cNvPr id="177" name="Google Shape;177;p6" descr="A blue circle with text and words&#10;&#10;Description automatically generated"/>
          <p:cNvPicPr preferRelativeResize="0"/>
          <p:nvPr/>
        </p:nvPicPr>
        <p:blipFill rotWithShape="1">
          <a:blip r:embed="rId3">
            <a:alphaModFix/>
          </a:blip>
          <a:srcRect/>
          <a:stretch/>
        </p:blipFill>
        <p:spPr>
          <a:xfrm>
            <a:off x="10758566" y="176754"/>
            <a:ext cx="874732" cy="874732"/>
          </a:xfrm>
          <a:prstGeom prst="rect">
            <a:avLst/>
          </a:prstGeom>
          <a:noFill/>
          <a:ln>
            <a:noFill/>
          </a:ln>
        </p:spPr>
      </p:pic>
      <p:pic>
        <p:nvPicPr>
          <p:cNvPr id="178" name="Google Shape;178;p6"/>
          <p:cNvPicPr preferRelativeResize="0"/>
          <p:nvPr/>
        </p:nvPicPr>
        <p:blipFill rotWithShape="1">
          <a:blip r:embed="rId4">
            <a:alphaModFix/>
          </a:blip>
          <a:srcRect/>
          <a:stretch/>
        </p:blipFill>
        <p:spPr>
          <a:xfrm>
            <a:off x="242966" y="208906"/>
            <a:ext cx="2215421" cy="612478"/>
          </a:xfrm>
          <a:prstGeom prst="rect">
            <a:avLst/>
          </a:prstGeom>
          <a:noFill/>
          <a:ln>
            <a:noFill/>
          </a:ln>
        </p:spPr>
      </p:pic>
      <p:sp>
        <p:nvSpPr>
          <p:cNvPr id="2" name="TextBox 1"/>
          <p:cNvSpPr txBox="1"/>
          <p:nvPr/>
        </p:nvSpPr>
        <p:spPr>
          <a:xfrm>
            <a:off x="2" y="2362200"/>
            <a:ext cx="11429998" cy="4154984"/>
          </a:xfrm>
          <a:prstGeom prst="rect">
            <a:avLst/>
          </a:prstGeom>
          <a:noFill/>
        </p:spPr>
        <p:txBody>
          <a:bodyPr wrap="square" rtlCol="0">
            <a:spAutoFit/>
          </a:bodyPr>
          <a:lstStyle/>
          <a:p>
            <a:pPr fontAlgn="base"/>
            <a:r>
              <a:rPr lang="en-US" sz="2400" b="1" dirty="0"/>
              <a:t>Polysemy:</a:t>
            </a:r>
            <a:r>
              <a:rPr lang="en-US" sz="2400" dirty="0"/>
              <a:t> Polysemy refers to lexical terms that have the same spelling but multiple closely related meanings. It differs from homonymy because the meanings of the terms need not be closely related in the case of homonymy. For example: ‘</a:t>
            </a:r>
            <a:r>
              <a:rPr lang="en-US" sz="2400" i="1" dirty="0"/>
              <a:t>man</a:t>
            </a:r>
            <a:r>
              <a:rPr lang="en-US" sz="2400" dirty="0"/>
              <a:t>‘ may mean ‘</a:t>
            </a:r>
            <a:r>
              <a:rPr lang="en-US" sz="2400" i="1" dirty="0"/>
              <a:t>the human species</a:t>
            </a:r>
            <a:r>
              <a:rPr lang="en-US" sz="2400" dirty="0"/>
              <a:t>‘ or ‘</a:t>
            </a:r>
            <a:r>
              <a:rPr lang="en-US" sz="2400" i="1" dirty="0"/>
              <a:t>a male human</a:t>
            </a:r>
            <a:r>
              <a:rPr lang="en-US" sz="2400" dirty="0"/>
              <a:t>‘ or ‘</a:t>
            </a:r>
            <a:r>
              <a:rPr lang="en-US" sz="2400" i="1" dirty="0"/>
              <a:t>an adult male human</a:t>
            </a:r>
            <a:r>
              <a:rPr lang="en-US" sz="2400" dirty="0"/>
              <a:t>‘ – since all these different meanings bear a close association, the lexical term ‘</a:t>
            </a:r>
            <a:r>
              <a:rPr lang="en-US" sz="2400" i="1" dirty="0"/>
              <a:t>man</a:t>
            </a:r>
            <a:r>
              <a:rPr lang="en-US" sz="2400" dirty="0"/>
              <a:t>‘ is a polysemy.</a:t>
            </a:r>
          </a:p>
          <a:p>
            <a:pPr fontAlgn="base"/>
            <a:r>
              <a:rPr lang="en-US" sz="2400" b="1" dirty="0" err="1"/>
              <a:t>Meronomy</a:t>
            </a:r>
            <a:r>
              <a:rPr lang="en-US" sz="2400" b="1" dirty="0"/>
              <a:t>: </a:t>
            </a:r>
            <a:r>
              <a:rPr lang="en-US" sz="2400" dirty="0" err="1"/>
              <a:t>Meronomy</a:t>
            </a:r>
            <a:r>
              <a:rPr lang="en-US" sz="2400" dirty="0"/>
              <a:t> refers to a relationship wherein one lexical term is a  constituent of some larger entity. For example: ‘</a:t>
            </a:r>
            <a:r>
              <a:rPr lang="en-US" sz="2400" i="1" dirty="0"/>
              <a:t>Wheel</a:t>
            </a:r>
            <a:r>
              <a:rPr lang="en-US" sz="2400" dirty="0"/>
              <a:t>‘ is a meronym of ‘</a:t>
            </a:r>
            <a:r>
              <a:rPr lang="en-US" sz="2400" i="1" dirty="0"/>
              <a:t>Automobile</a:t>
            </a:r>
            <a:r>
              <a:rPr lang="en-US" sz="2400" dirty="0"/>
              <a:t>‘</a:t>
            </a:r>
          </a:p>
          <a:p>
            <a:br>
              <a:rPr lang="en-US" sz="2400" dirty="0"/>
            </a:br>
            <a:endParaRPr lang="en-US" sz="2400" dirty="0"/>
          </a:p>
        </p:txBody>
      </p:sp>
    </p:spTree>
    <p:extLst>
      <p:ext uri="{BB962C8B-B14F-4D97-AF65-F5344CB8AC3E}">
        <p14:creationId xmlns:p14="http://schemas.microsoft.com/office/powerpoint/2010/main" val="2683903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5"/>
        <p:cNvGrpSpPr/>
        <p:nvPr/>
      </p:nvGrpSpPr>
      <p:grpSpPr>
        <a:xfrm>
          <a:off x="0" y="0"/>
          <a:ext cx="0" cy="0"/>
          <a:chOff x="0" y="0"/>
          <a:chExt cx="0" cy="0"/>
        </a:xfrm>
      </p:grpSpPr>
      <p:sp>
        <p:nvSpPr>
          <p:cNvPr id="186" name="Google Shape;186;p7"/>
          <p:cNvSpPr/>
          <p:nvPr/>
        </p:nvSpPr>
        <p:spPr>
          <a:xfrm>
            <a:off x="-1" y="0"/>
            <a:ext cx="12191999"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7" name="Google Shape;187;p7"/>
          <p:cNvSpPr/>
          <p:nvPr/>
        </p:nvSpPr>
        <p:spPr>
          <a:xfrm>
            <a:off x="1" y="0"/>
            <a:ext cx="8522446" cy="2285999"/>
          </a:xfrm>
          <a:prstGeom prst="rect">
            <a:avLst/>
          </a:prstGeom>
          <a:solidFill>
            <a:schemeClr val="lt1"/>
          </a:solidFill>
          <a:ln>
            <a:noFill/>
          </a:ln>
          <a:effectLst>
            <a:outerShdw blurRad="596900" dist="304800" dir="7140000" sx="90000" sy="9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8" name="Google Shape;188;p7"/>
          <p:cNvSpPr txBox="1">
            <a:spLocks noGrp="1"/>
          </p:cNvSpPr>
          <p:nvPr>
            <p:ph type="title"/>
          </p:nvPr>
        </p:nvSpPr>
        <p:spPr>
          <a:xfrm>
            <a:off x="428399" y="1051486"/>
            <a:ext cx="10235498" cy="102464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Georgia"/>
              <a:buNone/>
            </a:pPr>
            <a:r>
              <a:rPr lang="en-US" sz="4000" dirty="0">
                <a:solidFill>
                  <a:srgbClr val="0070C0"/>
                </a:solidFill>
                <a:latin typeface="Georgia"/>
                <a:sym typeface="Georgia"/>
              </a:rPr>
              <a:t>Application of Semantic Analysis in NLP</a:t>
            </a:r>
            <a:endParaRPr dirty="0">
              <a:solidFill>
                <a:srgbClr val="0070C0"/>
              </a:solidFill>
            </a:endParaRPr>
          </a:p>
        </p:txBody>
      </p:sp>
      <p:sp>
        <p:nvSpPr>
          <p:cNvPr id="192" name="Google Shape;19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Galgotias University</a:t>
            </a:r>
            <a:endParaRPr/>
          </a:p>
        </p:txBody>
      </p:sp>
      <p:sp>
        <p:nvSpPr>
          <p:cNvPr id="193" name="Google Shape;19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pic>
        <p:nvPicPr>
          <p:cNvPr id="194" name="Google Shape;194;p7" descr="A blue circle with text and words&#10;&#10;Description automatically generated"/>
          <p:cNvPicPr preferRelativeResize="0"/>
          <p:nvPr/>
        </p:nvPicPr>
        <p:blipFill rotWithShape="1">
          <a:blip r:embed="rId3">
            <a:alphaModFix/>
          </a:blip>
          <a:srcRect/>
          <a:stretch/>
        </p:blipFill>
        <p:spPr>
          <a:xfrm>
            <a:off x="10758566" y="176754"/>
            <a:ext cx="874732" cy="874732"/>
          </a:xfrm>
          <a:prstGeom prst="rect">
            <a:avLst/>
          </a:prstGeom>
          <a:noFill/>
          <a:ln>
            <a:noFill/>
          </a:ln>
        </p:spPr>
      </p:pic>
      <p:pic>
        <p:nvPicPr>
          <p:cNvPr id="195" name="Google Shape;195;p7"/>
          <p:cNvPicPr preferRelativeResize="0"/>
          <p:nvPr/>
        </p:nvPicPr>
        <p:blipFill rotWithShape="1">
          <a:blip r:embed="rId4">
            <a:alphaModFix/>
          </a:blip>
          <a:srcRect/>
          <a:stretch/>
        </p:blipFill>
        <p:spPr>
          <a:xfrm>
            <a:off x="242966" y="208906"/>
            <a:ext cx="2215421" cy="612478"/>
          </a:xfrm>
          <a:prstGeom prst="rect">
            <a:avLst/>
          </a:prstGeom>
          <a:noFill/>
          <a:ln>
            <a:noFill/>
          </a:ln>
        </p:spPr>
      </p:pic>
      <p:sp>
        <p:nvSpPr>
          <p:cNvPr id="2" name="Text Placeholder 1"/>
          <p:cNvSpPr>
            <a:spLocks noGrp="1"/>
          </p:cNvSpPr>
          <p:nvPr>
            <p:ph type="body" idx="1"/>
          </p:nvPr>
        </p:nvSpPr>
        <p:spPr/>
        <p:txBody>
          <a:bodyPr/>
          <a:lstStyle/>
          <a:p>
            <a:pPr marL="114300" indent="0">
              <a:buNone/>
            </a:pPr>
            <a:r>
              <a:rPr lang="en-US" dirty="0"/>
              <a:t>1. </a:t>
            </a:r>
            <a:r>
              <a:rPr lang="en-US" b="1" dirty="0"/>
              <a:t>Search Engines (Google, Bing):</a:t>
            </a:r>
          </a:p>
          <a:p>
            <a:pPr marL="114300" indent="0">
              <a:buNone/>
            </a:pPr>
            <a:r>
              <a:rPr lang="en-US" dirty="0"/>
              <a:t>         </a:t>
            </a:r>
            <a:r>
              <a:rPr lang="en-US" dirty="0">
                <a:latin typeface="Bahnschrift Condensed" panose="020B0502040204020203" pitchFamily="34" charset="0"/>
              </a:rPr>
              <a:t>Helps understand </a:t>
            </a:r>
            <a:r>
              <a:rPr lang="en-US" b="1" dirty="0">
                <a:latin typeface="Bahnschrift Condensed" panose="020B0502040204020203" pitchFamily="34" charset="0"/>
              </a:rPr>
              <a:t>user intent</a:t>
            </a:r>
          </a:p>
          <a:p>
            <a:pPr marL="114300" indent="0">
              <a:buNone/>
            </a:pPr>
            <a:endParaRPr lang="en-US" sz="2400" b="1" dirty="0"/>
          </a:p>
          <a:p>
            <a:pPr marL="114300" indent="0">
              <a:buNone/>
            </a:pPr>
            <a:r>
              <a:rPr lang="en-US" sz="2400" b="1" dirty="0"/>
              <a:t>2. </a:t>
            </a:r>
            <a:r>
              <a:rPr lang="en-US" sz="2400" b="1" dirty="0" err="1"/>
              <a:t>Chatbots</a:t>
            </a:r>
            <a:r>
              <a:rPr lang="en-US" sz="2400" b="1" dirty="0"/>
              <a:t> &amp; Virtual Assistants (Alexa, Siri, Google Assistant):</a:t>
            </a:r>
          </a:p>
          <a:p>
            <a:pPr marL="114300" indent="0">
              <a:buNone/>
            </a:pPr>
            <a:r>
              <a:rPr lang="en-US" sz="2400" dirty="0"/>
              <a:t>           </a:t>
            </a:r>
            <a:r>
              <a:rPr lang="en-US" sz="2400" dirty="0">
                <a:latin typeface="Bahnschrift Condensed" panose="020B0502040204020203" pitchFamily="34" charset="0"/>
              </a:rPr>
              <a:t>Enables bots to understand </a:t>
            </a:r>
            <a:r>
              <a:rPr lang="en-US" sz="2400" b="1" dirty="0">
                <a:latin typeface="Bahnschrift Condensed" panose="020B0502040204020203" pitchFamily="34" charset="0"/>
              </a:rPr>
              <a:t>natural conversations</a:t>
            </a:r>
            <a:r>
              <a:rPr lang="en-US" sz="2400" dirty="0">
                <a:latin typeface="Bahnschrift Condensed" panose="020B0502040204020203" pitchFamily="34" charset="0"/>
              </a:rPr>
              <a:t> and provide</a:t>
            </a:r>
          </a:p>
          <a:p>
            <a:pPr marL="114300" indent="0">
              <a:buNone/>
            </a:pPr>
            <a:r>
              <a:rPr lang="en-US" sz="2400" dirty="0">
                <a:latin typeface="Bahnschrift Condensed" panose="020B0502040204020203" pitchFamily="34" charset="0"/>
              </a:rPr>
              <a:t>                accurate responses. </a:t>
            </a:r>
          </a:p>
          <a:p>
            <a:pPr marL="114300" indent="0">
              <a:buNone/>
            </a:pPr>
            <a:endParaRPr lang="en-US" sz="2400" dirty="0">
              <a:latin typeface="Bahnschrift Condensed" panose="020B0502040204020203" pitchFamily="34" charset="0"/>
            </a:endParaRPr>
          </a:p>
          <a:p>
            <a:pPr marL="114300" indent="0">
              <a:buNone/>
            </a:pPr>
            <a:r>
              <a:rPr lang="en-US" sz="2400" b="1" dirty="0"/>
              <a:t>3. Sentiment Analysis (Product Reviews, Social Media Monitoring):</a:t>
            </a:r>
          </a:p>
          <a:p>
            <a:pPr marL="114300" indent="0">
              <a:buNone/>
            </a:pPr>
            <a:r>
              <a:rPr lang="en-US" sz="2400" b="1" dirty="0">
                <a:latin typeface="Bahnschrift Condensed" panose="020B0502040204020203" pitchFamily="34" charset="0"/>
              </a:rPr>
              <a:t>                </a:t>
            </a:r>
            <a:r>
              <a:rPr lang="en-US" sz="2400" dirty="0">
                <a:latin typeface="Bahnschrift Condensed" panose="020B0502040204020203" pitchFamily="34" charset="0"/>
              </a:rPr>
              <a:t>Companies use it to analyze </a:t>
            </a:r>
            <a:r>
              <a:rPr lang="en-US" sz="2400" b="1" dirty="0">
                <a:latin typeface="Bahnschrift Condensed" panose="020B0502040204020203" pitchFamily="34" charset="0"/>
              </a:rPr>
              <a:t>customer opinions</a:t>
            </a:r>
            <a:r>
              <a:rPr lang="en-US" sz="2400" dirty="0">
                <a:latin typeface="Bahnschrift Condensed" panose="020B0502040204020203" pitchFamily="34" charset="0"/>
              </a:rPr>
              <a:t> on products</a:t>
            </a:r>
            <a:endParaRPr lang="en-US" sz="2400" b="1" dirty="0">
              <a:latin typeface="Bahnschrift Condensed" panose="020B0502040204020203"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9"/>
        <p:cNvGrpSpPr/>
        <p:nvPr/>
      </p:nvGrpSpPr>
      <p:grpSpPr>
        <a:xfrm>
          <a:off x="0" y="0"/>
          <a:ext cx="0" cy="0"/>
          <a:chOff x="0" y="0"/>
          <a:chExt cx="0" cy="0"/>
        </a:xfrm>
      </p:grpSpPr>
      <p:sp>
        <p:nvSpPr>
          <p:cNvPr id="200" name="Google Shape;200;p8"/>
          <p:cNvSpPr/>
          <p:nvPr/>
        </p:nvSpPr>
        <p:spPr>
          <a:xfrm>
            <a:off x="0" y="1"/>
            <a:ext cx="1219169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201" name="Google Shape;201;p8"/>
          <p:cNvGrpSpPr/>
          <p:nvPr/>
        </p:nvGrpSpPr>
        <p:grpSpPr>
          <a:xfrm>
            <a:off x="0" y="0"/>
            <a:ext cx="6423049" cy="6858001"/>
            <a:chOff x="0" y="0"/>
            <a:chExt cx="6423049" cy="6858001"/>
          </a:xfrm>
        </p:grpSpPr>
        <p:sp>
          <p:nvSpPr>
            <p:cNvPr id="202" name="Google Shape;202;p8"/>
            <p:cNvSpPr/>
            <p:nvPr/>
          </p:nvSpPr>
          <p:spPr>
            <a:xfrm>
              <a:off x="0" y="0"/>
              <a:ext cx="6018714" cy="6858000"/>
            </a:xfrm>
            <a:custGeom>
              <a:avLst/>
              <a:gdLst/>
              <a:ahLst/>
              <a:cxnLst/>
              <a:rect l="l" t="t" r="r" b="b"/>
              <a:pathLst>
                <a:path w="6018714" h="6858000" extrusionOk="0">
                  <a:moveTo>
                    <a:pt x="0" y="6499477"/>
                  </a:moveTo>
                  <a:lnTo>
                    <a:pt x="248639" y="6701197"/>
                  </a:lnTo>
                  <a:cubicBezTo>
                    <a:pt x="296496" y="6739700"/>
                    <a:pt x="344500" y="6777613"/>
                    <a:pt x="392359" y="6814935"/>
                  </a:cubicBezTo>
                  <a:lnTo>
                    <a:pt x="448656" y="6858000"/>
                  </a:lnTo>
                  <a:lnTo>
                    <a:pt x="0" y="6858000"/>
                  </a:lnTo>
                  <a:close/>
                  <a:moveTo>
                    <a:pt x="998246" y="0"/>
                  </a:moveTo>
                  <a:lnTo>
                    <a:pt x="1984114" y="0"/>
                  </a:lnTo>
                  <a:lnTo>
                    <a:pt x="2011390" y="2333"/>
                  </a:lnTo>
                  <a:cubicBezTo>
                    <a:pt x="2791770" y="95667"/>
                    <a:pt x="3537428" y="382707"/>
                    <a:pt x="4182319" y="838030"/>
                  </a:cubicBezTo>
                  <a:cubicBezTo>
                    <a:pt x="4396386" y="988089"/>
                    <a:pt x="4598134" y="1155477"/>
                    <a:pt x="4785565" y="1338564"/>
                  </a:cubicBezTo>
                  <a:cubicBezTo>
                    <a:pt x="5159266" y="1705003"/>
                    <a:pt x="5477110" y="2135318"/>
                    <a:pt x="5695308" y="2616232"/>
                  </a:cubicBezTo>
                  <a:cubicBezTo>
                    <a:pt x="5803975" y="2856910"/>
                    <a:pt x="5885376" y="3109302"/>
                    <a:pt x="5937944" y="3368583"/>
                  </a:cubicBezTo>
                  <a:cubicBezTo>
                    <a:pt x="5990936" y="3626845"/>
                    <a:pt x="6017985" y="3889887"/>
                    <a:pt x="6018677" y="4153681"/>
                  </a:cubicBezTo>
                  <a:cubicBezTo>
                    <a:pt x="6019393" y="4288706"/>
                    <a:pt x="6009862" y="4423598"/>
                    <a:pt x="5990165" y="4557147"/>
                  </a:cubicBezTo>
                  <a:lnTo>
                    <a:pt x="5982312" y="4607451"/>
                  </a:lnTo>
                  <a:lnTo>
                    <a:pt x="5972856" y="4657609"/>
                  </a:lnTo>
                  <a:cubicBezTo>
                    <a:pt x="5966601" y="4691096"/>
                    <a:pt x="5959037" y="4724287"/>
                    <a:pt x="5951328" y="4757628"/>
                  </a:cubicBezTo>
                  <a:cubicBezTo>
                    <a:pt x="5934889" y="4823863"/>
                    <a:pt x="5915834" y="4890100"/>
                    <a:pt x="5893141" y="4953827"/>
                  </a:cubicBezTo>
                  <a:cubicBezTo>
                    <a:pt x="5870448" y="5017556"/>
                    <a:pt x="5845282" y="5080252"/>
                    <a:pt x="5817644" y="5141915"/>
                  </a:cubicBezTo>
                  <a:cubicBezTo>
                    <a:pt x="5790005" y="5203578"/>
                    <a:pt x="5760040" y="5263619"/>
                    <a:pt x="5728909" y="5322626"/>
                  </a:cubicBezTo>
                  <a:cubicBezTo>
                    <a:pt x="5666505" y="5440642"/>
                    <a:pt x="5599591" y="5553937"/>
                    <a:pt x="5532095" y="5663839"/>
                  </a:cubicBezTo>
                  <a:lnTo>
                    <a:pt x="5330043" y="5988236"/>
                  </a:lnTo>
                  <a:cubicBezTo>
                    <a:pt x="5297022" y="6041195"/>
                    <a:pt x="5264148" y="6093565"/>
                    <a:pt x="5232580" y="6146081"/>
                  </a:cubicBezTo>
                  <a:lnTo>
                    <a:pt x="5183269" y="6227660"/>
                  </a:lnTo>
                  <a:cubicBezTo>
                    <a:pt x="5166103" y="6255541"/>
                    <a:pt x="5149375" y="6283717"/>
                    <a:pt x="5131628" y="6311451"/>
                  </a:cubicBezTo>
                  <a:cubicBezTo>
                    <a:pt x="5062676" y="6423417"/>
                    <a:pt x="4988635" y="6533174"/>
                    <a:pt x="4910811" y="6641009"/>
                  </a:cubicBezTo>
                  <a:cubicBezTo>
                    <a:pt x="4871725" y="6695377"/>
                    <a:pt x="4831064" y="6748547"/>
                    <a:pt x="4788885" y="6800448"/>
                  </a:cubicBezTo>
                  <a:lnTo>
                    <a:pt x="4739213" y="6858000"/>
                  </a:lnTo>
                  <a:lnTo>
                    <a:pt x="3950454" y="6858000"/>
                  </a:lnTo>
                  <a:lnTo>
                    <a:pt x="4012997" y="6806378"/>
                  </a:lnTo>
                  <a:cubicBezTo>
                    <a:pt x="4100089" y="6729374"/>
                    <a:pt x="4185375" y="6649419"/>
                    <a:pt x="4268871" y="6566512"/>
                  </a:cubicBezTo>
                  <a:cubicBezTo>
                    <a:pt x="4439315" y="6398398"/>
                    <a:pt x="4599980" y="6220387"/>
                    <a:pt x="4750072" y="6033375"/>
                  </a:cubicBezTo>
                  <a:cubicBezTo>
                    <a:pt x="4769418" y="6009920"/>
                    <a:pt x="4787311" y="5985138"/>
                    <a:pt x="4806075" y="5961092"/>
                  </a:cubicBezTo>
                  <a:lnTo>
                    <a:pt x="4863244" y="5885856"/>
                  </a:lnTo>
                  <a:cubicBezTo>
                    <a:pt x="4902520" y="5833635"/>
                    <a:pt x="4942184" y="5782445"/>
                    <a:pt x="4982235" y="5732288"/>
                  </a:cubicBezTo>
                  <a:cubicBezTo>
                    <a:pt x="5061513" y="5631533"/>
                    <a:pt x="5143556" y="5534760"/>
                    <a:pt x="5221526" y="5438135"/>
                  </a:cubicBezTo>
                  <a:cubicBezTo>
                    <a:pt x="5299495" y="5341509"/>
                    <a:pt x="5374846" y="5245326"/>
                    <a:pt x="5442633" y="5146193"/>
                  </a:cubicBezTo>
                  <a:cubicBezTo>
                    <a:pt x="5476091" y="5096480"/>
                    <a:pt x="5508530" y="5046176"/>
                    <a:pt x="5538350" y="4995133"/>
                  </a:cubicBezTo>
                  <a:cubicBezTo>
                    <a:pt x="5568171" y="4944091"/>
                    <a:pt x="5596245" y="4892164"/>
                    <a:pt x="5621702" y="4839205"/>
                  </a:cubicBezTo>
                  <a:cubicBezTo>
                    <a:pt x="5673203" y="4733405"/>
                    <a:pt x="5713291" y="4622262"/>
                    <a:pt x="5741275" y="4507728"/>
                  </a:cubicBezTo>
                  <a:cubicBezTo>
                    <a:pt x="5767878" y="4391630"/>
                    <a:pt x="5781445" y="4272861"/>
                    <a:pt x="5781714" y="4153681"/>
                  </a:cubicBezTo>
                  <a:cubicBezTo>
                    <a:pt x="5781640" y="3908842"/>
                    <a:pt x="5749352" y="3665096"/>
                    <a:pt x="5685706" y="3428918"/>
                  </a:cubicBezTo>
                  <a:cubicBezTo>
                    <a:pt x="5621295" y="3194067"/>
                    <a:pt x="5532959" y="2966636"/>
                    <a:pt x="5422122" y="2750328"/>
                  </a:cubicBezTo>
                  <a:cubicBezTo>
                    <a:pt x="5312356" y="2533473"/>
                    <a:pt x="5182293" y="2327817"/>
                    <a:pt x="5033730" y="2136204"/>
                  </a:cubicBezTo>
                  <a:cubicBezTo>
                    <a:pt x="4885345" y="1944281"/>
                    <a:pt x="4721094" y="1765530"/>
                    <a:pt x="4542784" y="1601886"/>
                  </a:cubicBezTo>
                  <a:cubicBezTo>
                    <a:pt x="4001273" y="1114380"/>
                    <a:pt x="3361806" y="751985"/>
                    <a:pt x="2668605" y="539746"/>
                  </a:cubicBezTo>
                  <a:cubicBezTo>
                    <a:pt x="2438667" y="470493"/>
                    <a:pt x="2203536" y="420366"/>
                    <a:pt x="1965570" y="389865"/>
                  </a:cubicBezTo>
                  <a:cubicBezTo>
                    <a:pt x="1727936" y="359890"/>
                    <a:pt x="1488166" y="351053"/>
                    <a:pt x="1249006" y="363461"/>
                  </a:cubicBezTo>
                  <a:cubicBezTo>
                    <a:pt x="1010718" y="374400"/>
                    <a:pt x="774017" y="408587"/>
                    <a:pt x="542188" y="465544"/>
                  </a:cubicBezTo>
                  <a:cubicBezTo>
                    <a:pt x="369418" y="508120"/>
                    <a:pt x="200552" y="565242"/>
                    <a:pt x="37349" y="636266"/>
                  </a:cubicBezTo>
                  <a:lnTo>
                    <a:pt x="0" y="653785"/>
                  </a:lnTo>
                  <a:lnTo>
                    <a:pt x="0" y="255198"/>
                  </a:lnTo>
                  <a:lnTo>
                    <a:pt x="167136" y="188295"/>
                  </a:lnTo>
                  <a:cubicBezTo>
                    <a:pt x="260597" y="155379"/>
                    <a:pt x="355437" y="126405"/>
                    <a:pt x="451417" y="101466"/>
                  </a:cubicBezTo>
                  <a:cubicBezTo>
                    <a:pt x="578649" y="68513"/>
                    <a:pt x="707299" y="41799"/>
                    <a:pt x="836914" y="21393"/>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lt1"/>
                </a:solidFill>
                <a:latin typeface="Arial"/>
                <a:ea typeface="Arial"/>
                <a:cs typeface="Arial"/>
                <a:sym typeface="Arial"/>
              </a:endParaRPr>
            </a:p>
          </p:txBody>
        </p:sp>
        <p:sp>
          <p:nvSpPr>
            <p:cNvPr id="203" name="Google Shape;203;p8"/>
            <p:cNvSpPr/>
            <p:nvPr/>
          </p:nvSpPr>
          <p:spPr>
            <a:xfrm>
              <a:off x="0" y="38834"/>
              <a:ext cx="6015920" cy="6819166"/>
            </a:xfrm>
            <a:custGeom>
              <a:avLst/>
              <a:gdLst/>
              <a:ahLst/>
              <a:cxnLst/>
              <a:rect l="l" t="t" r="r" b="b"/>
              <a:pathLst>
                <a:path w="6015920" h="6819166" extrusionOk="0">
                  <a:moveTo>
                    <a:pt x="0" y="6143989"/>
                  </a:moveTo>
                  <a:lnTo>
                    <a:pt x="134018" y="6248665"/>
                  </a:lnTo>
                  <a:cubicBezTo>
                    <a:pt x="404095" y="6461250"/>
                    <a:pt x="645672" y="6645215"/>
                    <a:pt x="880799" y="6790482"/>
                  </a:cubicBezTo>
                  <a:lnTo>
                    <a:pt x="929680" y="6819166"/>
                  </a:lnTo>
                  <a:lnTo>
                    <a:pt x="0" y="6819166"/>
                  </a:lnTo>
                  <a:close/>
                  <a:moveTo>
                    <a:pt x="1408589" y="0"/>
                  </a:moveTo>
                  <a:lnTo>
                    <a:pt x="1409171" y="294"/>
                  </a:lnTo>
                  <a:cubicBezTo>
                    <a:pt x="3696325" y="294"/>
                    <a:pt x="6015920" y="1849221"/>
                    <a:pt x="6015920" y="4129828"/>
                  </a:cubicBezTo>
                  <a:cubicBezTo>
                    <a:pt x="6015920" y="4985129"/>
                    <a:pt x="5545048" y="5437324"/>
                    <a:pt x="5101088" y="6096419"/>
                  </a:cubicBezTo>
                  <a:cubicBezTo>
                    <a:pt x="4927721" y="6353993"/>
                    <a:pt x="4744312" y="6588925"/>
                    <a:pt x="4546786" y="6797679"/>
                  </a:cubicBezTo>
                  <a:lnTo>
                    <a:pt x="4525032" y="6819166"/>
                  </a:lnTo>
                  <a:lnTo>
                    <a:pt x="3362009" y="6819166"/>
                  </a:lnTo>
                  <a:lnTo>
                    <a:pt x="3559506" y="6694254"/>
                  </a:lnTo>
                  <a:cubicBezTo>
                    <a:pt x="3895644" y="6458563"/>
                    <a:pt x="4202210" y="6126161"/>
                    <a:pt x="4499295" y="5685109"/>
                  </a:cubicBezTo>
                  <a:cubicBezTo>
                    <a:pt x="4589775" y="5550592"/>
                    <a:pt x="4678218" y="5428532"/>
                    <a:pt x="4763752" y="5310428"/>
                  </a:cubicBezTo>
                  <a:cubicBezTo>
                    <a:pt x="5118251" y="4820868"/>
                    <a:pt x="5288592" y="4566198"/>
                    <a:pt x="5288592" y="4129828"/>
                  </a:cubicBezTo>
                  <a:cubicBezTo>
                    <a:pt x="5288592" y="3696828"/>
                    <a:pt x="5181966" y="3269106"/>
                    <a:pt x="4971477" y="2858526"/>
                  </a:cubicBezTo>
                  <a:cubicBezTo>
                    <a:pt x="4765643" y="2456885"/>
                    <a:pt x="4471366" y="2089240"/>
                    <a:pt x="4096938" y="1766138"/>
                  </a:cubicBezTo>
                  <a:cubicBezTo>
                    <a:pt x="3720910" y="1443697"/>
                    <a:pt x="3293474" y="1187604"/>
                    <a:pt x="2832696" y="1008719"/>
                  </a:cubicBezTo>
                  <a:cubicBezTo>
                    <a:pt x="2360806" y="825703"/>
                    <a:pt x="1881933" y="732948"/>
                    <a:pt x="1409171" y="732948"/>
                  </a:cubicBezTo>
                  <a:cubicBezTo>
                    <a:pt x="963609" y="732948"/>
                    <a:pt x="553251" y="819255"/>
                    <a:pt x="189877" y="989377"/>
                  </a:cubicBezTo>
                  <a:lnTo>
                    <a:pt x="0" y="1091881"/>
                  </a:lnTo>
                  <a:lnTo>
                    <a:pt x="0" y="273645"/>
                  </a:lnTo>
                  <a:lnTo>
                    <a:pt x="53152" y="250589"/>
                  </a:lnTo>
                  <a:cubicBezTo>
                    <a:pt x="457881" y="88474"/>
                    <a:pt x="911201" y="0"/>
                    <a:pt x="1408589" y="0"/>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lt1"/>
                </a:solidFill>
                <a:latin typeface="Arial"/>
                <a:ea typeface="Arial"/>
                <a:cs typeface="Arial"/>
                <a:sym typeface="Arial"/>
              </a:endParaRPr>
            </a:p>
          </p:txBody>
        </p:sp>
        <p:sp>
          <p:nvSpPr>
            <p:cNvPr id="204" name="Google Shape;204;p8"/>
            <p:cNvSpPr/>
            <p:nvPr/>
          </p:nvSpPr>
          <p:spPr>
            <a:xfrm>
              <a:off x="0" y="89880"/>
              <a:ext cx="5997097" cy="6768121"/>
            </a:xfrm>
            <a:custGeom>
              <a:avLst/>
              <a:gdLst/>
              <a:ahLst/>
              <a:cxnLst/>
              <a:rect l="l" t="t" r="r" b="b"/>
              <a:pathLst>
                <a:path w="5997097" h="6768121" extrusionOk="0">
                  <a:moveTo>
                    <a:pt x="0" y="5929955"/>
                  </a:moveTo>
                  <a:lnTo>
                    <a:pt x="204947" y="6088753"/>
                  </a:lnTo>
                  <a:cubicBezTo>
                    <a:pt x="536028" y="6347537"/>
                    <a:pt x="834815" y="6574463"/>
                    <a:pt x="1135927" y="6730112"/>
                  </a:cubicBezTo>
                  <a:lnTo>
                    <a:pt x="1219620" y="6768121"/>
                  </a:lnTo>
                  <a:lnTo>
                    <a:pt x="0" y="6768121"/>
                  </a:lnTo>
                  <a:close/>
                  <a:moveTo>
                    <a:pt x="1389767" y="0"/>
                  </a:moveTo>
                  <a:lnTo>
                    <a:pt x="1390348" y="292"/>
                  </a:lnTo>
                  <a:cubicBezTo>
                    <a:pt x="3677502" y="292"/>
                    <a:pt x="5997097" y="1835776"/>
                    <a:pt x="5997097" y="4099802"/>
                  </a:cubicBezTo>
                  <a:cubicBezTo>
                    <a:pt x="5997097" y="4948885"/>
                    <a:pt x="5526225" y="5397792"/>
                    <a:pt x="5082265" y="6052096"/>
                  </a:cubicBezTo>
                  <a:cubicBezTo>
                    <a:pt x="4908898" y="6307797"/>
                    <a:pt x="4725489" y="6541021"/>
                    <a:pt x="4527964" y="6748257"/>
                  </a:cubicBezTo>
                  <a:lnTo>
                    <a:pt x="4507706" y="6768121"/>
                  </a:lnTo>
                  <a:lnTo>
                    <a:pt x="3011909" y="6768121"/>
                  </a:lnTo>
                  <a:lnTo>
                    <a:pt x="3041514" y="6756841"/>
                  </a:lnTo>
                  <a:cubicBezTo>
                    <a:pt x="3144608" y="6713092"/>
                    <a:pt x="3243834" y="6661888"/>
                    <a:pt x="3339587" y="6603120"/>
                  </a:cubicBezTo>
                  <a:cubicBezTo>
                    <a:pt x="3700923" y="6381722"/>
                    <a:pt x="4034475" y="6041040"/>
                    <a:pt x="4359591" y="5561878"/>
                  </a:cubicBezTo>
                  <a:cubicBezTo>
                    <a:pt x="4451526" y="5426449"/>
                    <a:pt x="4540696" y="5304113"/>
                    <a:pt x="4626956" y="5185850"/>
                  </a:cubicBezTo>
                  <a:cubicBezTo>
                    <a:pt x="4972001" y="4713668"/>
                    <a:pt x="5124303" y="4488342"/>
                    <a:pt x="5124303" y="4099802"/>
                  </a:cubicBezTo>
                  <a:cubicBezTo>
                    <a:pt x="5124303" y="3693373"/>
                    <a:pt x="5022478" y="3291306"/>
                    <a:pt x="4823481" y="2904512"/>
                  </a:cubicBezTo>
                  <a:cubicBezTo>
                    <a:pt x="4628994" y="2527756"/>
                    <a:pt x="4338498" y="2167874"/>
                    <a:pt x="3983561" y="1863706"/>
                  </a:cubicBezTo>
                  <a:cubicBezTo>
                    <a:pt x="3620116" y="1554184"/>
                    <a:pt x="3207009" y="1308274"/>
                    <a:pt x="2761651" y="1136378"/>
                  </a:cubicBezTo>
                  <a:cubicBezTo>
                    <a:pt x="2312890" y="964438"/>
                    <a:pt x="1838235" y="873085"/>
                    <a:pt x="1390348" y="873085"/>
                  </a:cubicBezTo>
                  <a:cubicBezTo>
                    <a:pt x="966023" y="873085"/>
                    <a:pt x="576467" y="954255"/>
                    <a:pt x="232295" y="1114121"/>
                  </a:cubicBezTo>
                  <a:lnTo>
                    <a:pt x="0" y="1238681"/>
                  </a:lnTo>
                  <a:lnTo>
                    <a:pt x="0" y="263550"/>
                  </a:lnTo>
                  <a:lnTo>
                    <a:pt x="34329" y="248767"/>
                  </a:lnTo>
                  <a:cubicBezTo>
                    <a:pt x="439058" y="87831"/>
                    <a:pt x="892378" y="0"/>
                    <a:pt x="1389767" y="0"/>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lt1"/>
                </a:solidFill>
                <a:latin typeface="Arial"/>
                <a:ea typeface="Arial"/>
                <a:cs typeface="Arial"/>
                <a:sym typeface="Arial"/>
              </a:endParaRPr>
            </a:p>
          </p:txBody>
        </p:sp>
        <p:sp>
          <p:nvSpPr>
            <p:cNvPr id="205" name="Google Shape;205;p8"/>
            <p:cNvSpPr/>
            <p:nvPr/>
          </p:nvSpPr>
          <p:spPr>
            <a:xfrm>
              <a:off x="0" y="726"/>
              <a:ext cx="6423049" cy="6857275"/>
            </a:xfrm>
            <a:custGeom>
              <a:avLst/>
              <a:gdLst/>
              <a:ahLst/>
              <a:cxnLst/>
              <a:rect l="l" t="t" r="r" b="b"/>
              <a:pathLst>
                <a:path w="6423049" h="6857275" extrusionOk="0">
                  <a:moveTo>
                    <a:pt x="3207935" y="0"/>
                  </a:moveTo>
                  <a:lnTo>
                    <a:pt x="6423049" y="0"/>
                  </a:lnTo>
                  <a:lnTo>
                    <a:pt x="6423049" y="6857275"/>
                  </a:lnTo>
                  <a:lnTo>
                    <a:pt x="5115455" y="6857275"/>
                  </a:lnTo>
                  <a:lnTo>
                    <a:pt x="5327016" y="6576778"/>
                  </a:lnTo>
                  <a:cubicBezTo>
                    <a:pt x="5812196" y="5874153"/>
                    <a:pt x="6096492" y="5021129"/>
                    <a:pt x="6096492" y="4101445"/>
                  </a:cubicBezTo>
                  <a:cubicBezTo>
                    <a:pt x="6096492" y="2224539"/>
                    <a:pt x="4912418" y="625268"/>
                    <a:pt x="3253269" y="15400"/>
                  </a:cubicBezTo>
                  <a:close/>
                  <a:moveTo>
                    <a:pt x="0" y="0"/>
                  </a:moveTo>
                  <a:lnTo>
                    <a:pt x="318887" y="0"/>
                  </a:lnTo>
                  <a:lnTo>
                    <a:pt x="273553" y="15400"/>
                  </a:lnTo>
                  <a:cubicBezTo>
                    <a:pt x="207186" y="39794"/>
                    <a:pt x="141580" y="65772"/>
                    <a:pt x="76780" y="93287"/>
                  </a:cubicBezTo>
                  <a:lnTo>
                    <a:pt x="0" y="128134"/>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lt1"/>
                </a:solidFill>
                <a:latin typeface="Arial"/>
                <a:ea typeface="Arial"/>
                <a:cs typeface="Arial"/>
                <a:sym typeface="Arial"/>
              </a:endParaRPr>
            </a:p>
          </p:txBody>
        </p:sp>
        <p:sp>
          <p:nvSpPr>
            <p:cNvPr id="206" name="Google Shape;206;p8"/>
            <p:cNvSpPr/>
            <p:nvPr/>
          </p:nvSpPr>
          <p:spPr>
            <a:xfrm>
              <a:off x="0" y="726"/>
              <a:ext cx="6158587" cy="6857275"/>
            </a:xfrm>
            <a:custGeom>
              <a:avLst/>
              <a:gdLst/>
              <a:ahLst/>
              <a:cxnLst/>
              <a:rect l="l" t="t" r="r" b="b"/>
              <a:pathLst>
                <a:path w="6158587" h="6857275" extrusionOk="0">
                  <a:moveTo>
                    <a:pt x="233278" y="0"/>
                  </a:moveTo>
                  <a:lnTo>
                    <a:pt x="3441063" y="0"/>
                  </a:lnTo>
                  <a:lnTo>
                    <a:pt x="3535825" y="38136"/>
                  </a:lnTo>
                  <a:cubicBezTo>
                    <a:pt x="5077434" y="703644"/>
                    <a:pt x="6158926" y="2261149"/>
                    <a:pt x="6158587" y="4076179"/>
                  </a:cubicBezTo>
                  <a:cubicBezTo>
                    <a:pt x="6158441" y="4852011"/>
                    <a:pt x="5956378" y="5613884"/>
                    <a:pt x="5573039" y="6283960"/>
                  </a:cubicBezTo>
                  <a:cubicBezTo>
                    <a:pt x="5468266" y="6466229"/>
                    <a:pt x="5351134" y="6639962"/>
                    <a:pt x="5222761" y="6804016"/>
                  </a:cubicBezTo>
                  <a:lnTo>
                    <a:pt x="5179011" y="6857275"/>
                  </a:lnTo>
                  <a:lnTo>
                    <a:pt x="4477061" y="6857275"/>
                  </a:lnTo>
                  <a:lnTo>
                    <a:pt x="4532922" y="6798071"/>
                  </a:lnTo>
                  <a:cubicBezTo>
                    <a:pt x="4575851" y="6750793"/>
                    <a:pt x="4618547" y="6701908"/>
                    <a:pt x="4660563" y="6651672"/>
                  </a:cubicBezTo>
                  <a:cubicBezTo>
                    <a:pt x="4698786" y="6606693"/>
                    <a:pt x="4736294" y="6559232"/>
                    <a:pt x="4772511" y="6513379"/>
                  </a:cubicBezTo>
                  <a:lnTo>
                    <a:pt x="4781959" y="6501404"/>
                  </a:lnTo>
                  <a:lnTo>
                    <a:pt x="4800713" y="6476578"/>
                  </a:lnTo>
                  <a:cubicBezTo>
                    <a:pt x="4833067" y="6434082"/>
                    <a:pt x="4866565" y="6389979"/>
                    <a:pt x="4897916" y="6345878"/>
                  </a:cubicBezTo>
                  <a:cubicBezTo>
                    <a:pt x="4916097" y="6321199"/>
                    <a:pt x="4934277" y="6295788"/>
                    <a:pt x="4953461" y="6268773"/>
                  </a:cubicBezTo>
                  <a:cubicBezTo>
                    <a:pt x="4972643" y="6241756"/>
                    <a:pt x="4994547" y="6211234"/>
                    <a:pt x="5015304" y="6182904"/>
                  </a:cubicBezTo>
                  <a:cubicBezTo>
                    <a:pt x="5059253" y="6123177"/>
                    <a:pt x="5103202" y="6065201"/>
                    <a:pt x="5136557" y="6021245"/>
                  </a:cubicBezTo>
                  <a:cubicBezTo>
                    <a:pt x="5169913" y="5977289"/>
                    <a:pt x="5200977" y="5936836"/>
                    <a:pt x="5232471" y="5895802"/>
                  </a:cubicBezTo>
                  <a:cubicBezTo>
                    <a:pt x="5280429" y="5833299"/>
                    <a:pt x="5330104" y="5768607"/>
                    <a:pt x="5377488" y="5704644"/>
                  </a:cubicBezTo>
                  <a:cubicBezTo>
                    <a:pt x="5414708" y="5654117"/>
                    <a:pt x="5454220" y="5600229"/>
                    <a:pt x="5492012" y="5545320"/>
                  </a:cubicBezTo>
                  <a:cubicBezTo>
                    <a:pt x="5532669" y="5485739"/>
                    <a:pt x="5566453" y="5435067"/>
                    <a:pt x="5598378" y="5383077"/>
                  </a:cubicBezTo>
                  <a:cubicBezTo>
                    <a:pt x="5639177" y="5317217"/>
                    <a:pt x="5668668" y="5266250"/>
                    <a:pt x="5694293" y="5215869"/>
                  </a:cubicBezTo>
                  <a:cubicBezTo>
                    <a:pt x="5705458" y="5195133"/>
                    <a:pt x="5715765" y="5174104"/>
                    <a:pt x="5726646" y="5151759"/>
                  </a:cubicBezTo>
                  <a:lnTo>
                    <a:pt x="5736953" y="5130730"/>
                  </a:lnTo>
                  <a:cubicBezTo>
                    <a:pt x="5740675" y="5122261"/>
                    <a:pt x="5744540" y="5113938"/>
                    <a:pt x="5748406" y="5105613"/>
                  </a:cubicBezTo>
                  <a:cubicBezTo>
                    <a:pt x="5757997" y="5084293"/>
                    <a:pt x="5767159" y="5064140"/>
                    <a:pt x="5775318" y="5043695"/>
                  </a:cubicBezTo>
                  <a:cubicBezTo>
                    <a:pt x="5824718" y="4925802"/>
                    <a:pt x="5862228" y="4803091"/>
                    <a:pt x="5887267" y="4677444"/>
                  </a:cubicBezTo>
                  <a:cubicBezTo>
                    <a:pt x="5911983" y="4550307"/>
                    <a:pt x="5924876" y="4421080"/>
                    <a:pt x="5925776" y="4291476"/>
                  </a:cubicBezTo>
                  <a:cubicBezTo>
                    <a:pt x="5925724" y="4029813"/>
                    <a:pt x="5896133" y="3769041"/>
                    <a:pt x="5837592" y="3514285"/>
                  </a:cubicBezTo>
                  <a:cubicBezTo>
                    <a:pt x="5808496" y="3387220"/>
                    <a:pt x="5772120" y="3261997"/>
                    <a:pt x="5728651" y="3139270"/>
                  </a:cubicBezTo>
                  <a:lnTo>
                    <a:pt x="5728651" y="3138540"/>
                  </a:lnTo>
                  <a:cubicBezTo>
                    <a:pt x="5722351" y="3119409"/>
                    <a:pt x="5715193" y="3100717"/>
                    <a:pt x="5707749" y="3080127"/>
                  </a:cubicBezTo>
                  <a:cubicBezTo>
                    <a:pt x="5703455" y="3068883"/>
                    <a:pt x="5699302" y="3057637"/>
                    <a:pt x="5695151" y="3046393"/>
                  </a:cubicBezTo>
                  <a:cubicBezTo>
                    <a:pt x="5685131" y="3018793"/>
                    <a:pt x="5674107" y="2991778"/>
                    <a:pt x="5662512" y="2963300"/>
                  </a:cubicBezTo>
                  <a:lnTo>
                    <a:pt x="5659648" y="2956436"/>
                  </a:lnTo>
                  <a:lnTo>
                    <a:pt x="5641039" y="2911751"/>
                  </a:lnTo>
                  <a:lnTo>
                    <a:pt x="5621283" y="2867941"/>
                  </a:lnTo>
                  <a:cubicBezTo>
                    <a:pt x="5609687" y="2841362"/>
                    <a:pt x="5595944" y="2810548"/>
                    <a:pt x="5581056" y="2780320"/>
                  </a:cubicBezTo>
                  <a:cubicBezTo>
                    <a:pt x="5530665" y="2672839"/>
                    <a:pt x="5470683" y="2561270"/>
                    <a:pt x="5397674" y="2438163"/>
                  </a:cubicBezTo>
                  <a:cubicBezTo>
                    <a:pt x="5332395" y="2330974"/>
                    <a:pt x="5259814" y="2222909"/>
                    <a:pt x="5182080" y="2116889"/>
                  </a:cubicBezTo>
                  <a:cubicBezTo>
                    <a:pt x="5029667" y="1910602"/>
                    <a:pt x="4860375" y="1717880"/>
                    <a:pt x="4676024" y="1540786"/>
                  </a:cubicBezTo>
                  <a:cubicBezTo>
                    <a:pt x="4590130" y="1458131"/>
                    <a:pt x="4497795" y="1374893"/>
                    <a:pt x="4391860" y="1286395"/>
                  </a:cubicBezTo>
                  <a:cubicBezTo>
                    <a:pt x="4370530" y="1268433"/>
                    <a:pt x="4345334" y="1247404"/>
                    <a:pt x="4318851" y="1226959"/>
                  </a:cubicBezTo>
                  <a:lnTo>
                    <a:pt x="4306254" y="1216883"/>
                  </a:lnTo>
                  <a:cubicBezTo>
                    <a:pt x="4285925" y="1200673"/>
                    <a:pt x="4264880" y="1183880"/>
                    <a:pt x="4244123" y="1168254"/>
                  </a:cubicBezTo>
                  <a:cubicBezTo>
                    <a:pt x="4189438" y="1125467"/>
                    <a:pt x="4134322" y="1085307"/>
                    <a:pt x="4092378" y="1055078"/>
                  </a:cubicBezTo>
                  <a:cubicBezTo>
                    <a:pt x="3887264" y="908357"/>
                    <a:pt x="3672344" y="776461"/>
                    <a:pt x="3449179" y="660348"/>
                  </a:cubicBezTo>
                  <a:cubicBezTo>
                    <a:pt x="3338519" y="602958"/>
                    <a:pt x="3224710" y="549071"/>
                    <a:pt x="3110758" y="500442"/>
                  </a:cubicBezTo>
                  <a:cubicBezTo>
                    <a:pt x="2996806" y="451812"/>
                    <a:pt x="2879991" y="407565"/>
                    <a:pt x="2762316" y="368135"/>
                  </a:cubicBezTo>
                  <a:cubicBezTo>
                    <a:pt x="2649508" y="330312"/>
                    <a:pt x="2529403" y="295119"/>
                    <a:pt x="2404426" y="264452"/>
                  </a:cubicBezTo>
                  <a:cubicBezTo>
                    <a:pt x="2288900" y="236121"/>
                    <a:pt x="2166502" y="211733"/>
                    <a:pt x="2040668" y="191435"/>
                  </a:cubicBezTo>
                  <a:cubicBezTo>
                    <a:pt x="1848910" y="162425"/>
                    <a:pt x="1655321" y="147782"/>
                    <a:pt x="1461459" y="147625"/>
                  </a:cubicBezTo>
                  <a:cubicBezTo>
                    <a:pt x="1408061" y="147625"/>
                    <a:pt x="1354092" y="148794"/>
                    <a:pt x="1300837" y="150983"/>
                  </a:cubicBezTo>
                  <a:cubicBezTo>
                    <a:pt x="1177739" y="155618"/>
                    <a:pt x="1054939" y="166584"/>
                    <a:pt x="932928" y="183842"/>
                  </a:cubicBezTo>
                  <a:cubicBezTo>
                    <a:pt x="810083" y="201379"/>
                    <a:pt x="688259" y="225753"/>
                    <a:pt x="568022" y="256858"/>
                  </a:cubicBezTo>
                  <a:cubicBezTo>
                    <a:pt x="386369" y="303536"/>
                    <a:pt x="209474" y="367270"/>
                    <a:pt x="39597" y="447169"/>
                  </a:cubicBezTo>
                  <a:lnTo>
                    <a:pt x="0" y="467328"/>
                  </a:lnTo>
                  <a:lnTo>
                    <a:pt x="0" y="112255"/>
                  </a:lnTo>
                  <a:lnTo>
                    <a:pt x="79310" y="7039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lt1"/>
                </a:solidFill>
                <a:latin typeface="Arial"/>
                <a:ea typeface="Arial"/>
                <a:cs typeface="Arial"/>
                <a:sym typeface="Arial"/>
              </a:endParaRPr>
            </a:p>
          </p:txBody>
        </p:sp>
      </p:grpSp>
      <p:sp>
        <p:nvSpPr>
          <p:cNvPr id="207" name="Google Shape;20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Galgotias University</a:t>
            </a:r>
            <a:endParaRPr/>
          </a:p>
        </p:txBody>
      </p:sp>
      <p:sp>
        <p:nvSpPr>
          <p:cNvPr id="208" name="Google Shape;208;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pic>
        <p:nvPicPr>
          <p:cNvPr id="209" name="Google Shape;209;p8" descr="A blue circle with text and words&#10;&#10;Description automatically generated"/>
          <p:cNvPicPr preferRelativeResize="0"/>
          <p:nvPr/>
        </p:nvPicPr>
        <p:blipFill rotWithShape="1">
          <a:blip r:embed="rId3">
            <a:alphaModFix/>
          </a:blip>
          <a:srcRect/>
          <a:stretch/>
        </p:blipFill>
        <p:spPr>
          <a:xfrm>
            <a:off x="10758566" y="176754"/>
            <a:ext cx="874732" cy="874732"/>
          </a:xfrm>
          <a:prstGeom prst="rect">
            <a:avLst/>
          </a:prstGeom>
          <a:noFill/>
          <a:ln>
            <a:noFill/>
          </a:ln>
        </p:spPr>
      </p:pic>
      <p:pic>
        <p:nvPicPr>
          <p:cNvPr id="210" name="Google Shape;210;p8"/>
          <p:cNvPicPr preferRelativeResize="0"/>
          <p:nvPr/>
        </p:nvPicPr>
        <p:blipFill rotWithShape="1">
          <a:blip r:embed="rId4">
            <a:alphaModFix/>
          </a:blip>
          <a:srcRect/>
          <a:stretch/>
        </p:blipFill>
        <p:spPr>
          <a:xfrm>
            <a:off x="242966" y="208906"/>
            <a:ext cx="2215421" cy="612478"/>
          </a:xfrm>
          <a:prstGeom prst="rect">
            <a:avLst/>
          </a:prstGeom>
          <a:noFill/>
          <a:ln>
            <a:noFill/>
          </a:ln>
        </p:spPr>
      </p:pic>
      <p:sp>
        <p:nvSpPr>
          <p:cNvPr id="211" name="Google Shape;211;p8"/>
          <p:cNvSpPr txBox="1">
            <a:spLocks noGrp="1"/>
          </p:cNvSpPr>
          <p:nvPr>
            <p:ph type="body" idx="1"/>
          </p:nvPr>
        </p:nvSpPr>
        <p:spPr>
          <a:xfrm>
            <a:off x="210309" y="1828800"/>
            <a:ext cx="10457691" cy="4267200"/>
          </a:xfrm>
          <a:prstGeom prst="rect">
            <a:avLst/>
          </a:prstGeom>
          <a:noFill/>
          <a:ln>
            <a:noFill/>
          </a:ln>
        </p:spPr>
        <p:txBody>
          <a:bodyPr spcFirstLastPara="1" wrap="square" lIns="91425" tIns="45700" rIns="91425" bIns="45700" anchor="ctr" anchorCtr="0">
            <a:normAutofit fontScale="85000" lnSpcReduction="20000"/>
          </a:bodyPr>
          <a:lstStyle/>
          <a:p>
            <a:pPr marL="114300" indent="0" algn="just">
              <a:buNone/>
            </a:pPr>
            <a:r>
              <a:rPr lang="en-US" b="1" dirty="0"/>
              <a:t>1.  Ambiguity</a:t>
            </a:r>
            <a:r>
              <a:rPr lang="en-US" dirty="0"/>
              <a:t>: </a:t>
            </a:r>
          </a:p>
          <a:p>
            <a:pPr marL="114300" indent="0" algn="just">
              <a:buNone/>
            </a:pPr>
            <a:r>
              <a:rPr lang="en-US" dirty="0"/>
              <a:t>         Words and phrases can have multiple meanings.</a:t>
            </a:r>
          </a:p>
          <a:p>
            <a:pPr lvl="1" algn="just"/>
            <a:r>
              <a:rPr lang="en-US" dirty="0"/>
              <a:t>Example: "Bank" (financial institution vs. riverbank).</a:t>
            </a:r>
          </a:p>
          <a:p>
            <a:pPr marL="114300" indent="0" algn="just">
              <a:buNone/>
            </a:pPr>
            <a:r>
              <a:rPr lang="en-US" b="1" dirty="0"/>
              <a:t>2. Context Dependency</a:t>
            </a:r>
            <a:r>
              <a:rPr lang="en-US" dirty="0"/>
              <a:t>:</a:t>
            </a:r>
          </a:p>
          <a:p>
            <a:pPr marL="114300" indent="0" algn="just">
              <a:buNone/>
            </a:pPr>
            <a:r>
              <a:rPr lang="en-US" dirty="0"/>
              <a:t>          Meaning often relies on surrounding text or real-world knowledge.</a:t>
            </a:r>
          </a:p>
          <a:p>
            <a:pPr lvl="1" algn="just"/>
            <a:r>
              <a:rPr lang="en-US" dirty="0"/>
              <a:t>Example: "He broke the ice" could mean literally or figuratively.</a:t>
            </a:r>
          </a:p>
          <a:p>
            <a:pPr marL="114300" indent="0" algn="just">
              <a:buNone/>
            </a:pPr>
            <a:r>
              <a:rPr lang="en-US" b="1" dirty="0"/>
              <a:t>3.  Cultural and Linguistic Variations</a:t>
            </a:r>
            <a:r>
              <a:rPr lang="en-US" dirty="0"/>
              <a:t>:</a:t>
            </a:r>
          </a:p>
          <a:p>
            <a:pPr marL="114300" indent="0" algn="just">
              <a:buNone/>
            </a:pPr>
            <a:r>
              <a:rPr lang="en-US" dirty="0"/>
              <a:t>           Different languages and cultures express meaning differently.</a:t>
            </a:r>
          </a:p>
          <a:p>
            <a:pPr lvl="1" algn="just"/>
            <a:r>
              <a:rPr lang="en-US" dirty="0"/>
              <a:t>Example: Idioms and metaphors vary across languages.</a:t>
            </a:r>
          </a:p>
          <a:p>
            <a:pPr marL="114300" indent="0" algn="just">
              <a:buNone/>
            </a:pPr>
            <a:r>
              <a:rPr lang="en-US" b="1" dirty="0"/>
              <a:t>4.Complexity of Human Language</a:t>
            </a:r>
            <a:r>
              <a:rPr lang="en-US" dirty="0"/>
              <a:t>: </a:t>
            </a:r>
          </a:p>
          <a:p>
            <a:pPr marL="114300" indent="0" algn="just">
              <a:buNone/>
            </a:pPr>
            <a:r>
              <a:rPr lang="en-US" dirty="0"/>
              <a:t>           Sarcasm, irony, and figurative language are difficult to interpret.</a:t>
            </a:r>
          </a:p>
          <a:p>
            <a:pPr lvl="1" algn="just"/>
            <a:r>
              <a:rPr lang="en-US" dirty="0"/>
              <a:t>Example: "Great, another traffic jam!" (sarcasm).</a:t>
            </a:r>
          </a:p>
          <a:p>
            <a:pPr marL="457200" lvl="1" indent="0" algn="l" rtl="0">
              <a:lnSpc>
                <a:spcPct val="90000"/>
              </a:lnSpc>
              <a:spcBef>
                <a:spcPts val="0"/>
              </a:spcBef>
              <a:spcAft>
                <a:spcPts val="0"/>
              </a:spcAft>
              <a:buClr>
                <a:schemeClr val="dk1"/>
              </a:buClr>
              <a:buSzPts val="2000"/>
              <a:buNone/>
            </a:pPr>
            <a:endParaRPr dirty="0"/>
          </a:p>
        </p:txBody>
      </p:sp>
      <p:sp>
        <p:nvSpPr>
          <p:cNvPr id="213" name="Google Shape;213;p8"/>
          <p:cNvSpPr txBox="1">
            <a:spLocks noGrp="1"/>
          </p:cNvSpPr>
          <p:nvPr>
            <p:ph type="title"/>
          </p:nvPr>
        </p:nvSpPr>
        <p:spPr>
          <a:xfrm>
            <a:off x="87833" y="872430"/>
            <a:ext cx="10670733" cy="727770"/>
          </a:xfrm>
          <a:prstGeom prst="rect">
            <a:avLst/>
          </a:prstGeom>
          <a:noFill/>
          <a:ln>
            <a:noFill/>
          </a:ln>
        </p:spPr>
        <p:txBody>
          <a:bodyPr spcFirstLastPara="1" wrap="square" lIns="91425" tIns="45700" rIns="91425" bIns="45700" anchor="t" anchorCtr="0">
            <a:normAutofit fontScale="90000"/>
          </a:bodyPr>
          <a:lstStyle/>
          <a:p>
            <a:pPr>
              <a:buClr>
                <a:schemeClr val="dk2"/>
              </a:buClr>
              <a:buSzPct val="100000"/>
            </a:pPr>
            <a:r>
              <a:rPr lang="en-US" sz="4000" b="1" dirty="0"/>
              <a:t>Challenges in Semantic Analysis</a:t>
            </a:r>
            <a:br>
              <a:rPr lang="en-US" sz="4000" b="1" dirty="0"/>
            </a:br>
            <a:br>
              <a:rPr lang="en-US" sz="4000" b="1" dirty="0">
                <a:solidFill>
                  <a:schemeClr val="dk2"/>
                </a:solidFill>
              </a:rPr>
            </a:br>
            <a:br>
              <a:rPr lang="en-US" sz="4000" b="1" dirty="0">
                <a:solidFill>
                  <a:schemeClr val="dk2"/>
                </a:solidFill>
              </a:rPr>
            </a:br>
            <a:endParaRPr sz="4000" b="1" dirty="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15"/>
          <p:cNvSpPr txBox="1">
            <a:spLocks noGrp="1"/>
          </p:cNvSpPr>
          <p:nvPr>
            <p:ph type="title"/>
          </p:nvPr>
        </p:nvSpPr>
        <p:spPr>
          <a:xfrm>
            <a:off x="683655" y="1213803"/>
            <a:ext cx="9818849" cy="158895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5400"/>
              <a:buFont typeface="Georgia"/>
              <a:buNone/>
            </a:pPr>
            <a:r>
              <a:rPr lang="en-US" sz="5400">
                <a:latin typeface="Georgia"/>
                <a:ea typeface="Georgia"/>
                <a:cs typeface="Georgia"/>
                <a:sym typeface="Georgia"/>
              </a:rPr>
              <a:t>Information to next topic of the course</a:t>
            </a:r>
            <a:endParaRPr sz="2000">
              <a:latin typeface="Georgia"/>
              <a:ea typeface="Georgia"/>
              <a:cs typeface="Georgia"/>
              <a:sym typeface="Georgia"/>
            </a:endParaRPr>
          </a:p>
        </p:txBody>
      </p:sp>
      <p:sp>
        <p:nvSpPr>
          <p:cNvPr id="311" name="Google Shape;311;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Galgotias University</a:t>
            </a:r>
            <a:endParaRPr/>
          </a:p>
        </p:txBody>
      </p:sp>
      <p:sp>
        <p:nvSpPr>
          <p:cNvPr id="312" name="Google Shape;312;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pic>
        <p:nvPicPr>
          <p:cNvPr id="313" name="Google Shape;313;p15" descr="A blue circle with text and words&#10;&#10;Description automatically generated"/>
          <p:cNvPicPr preferRelativeResize="0"/>
          <p:nvPr/>
        </p:nvPicPr>
        <p:blipFill rotWithShape="1">
          <a:blip r:embed="rId3">
            <a:alphaModFix/>
          </a:blip>
          <a:srcRect/>
          <a:stretch/>
        </p:blipFill>
        <p:spPr>
          <a:xfrm>
            <a:off x="10758566" y="176754"/>
            <a:ext cx="874732" cy="874732"/>
          </a:xfrm>
          <a:prstGeom prst="rect">
            <a:avLst/>
          </a:prstGeom>
          <a:noFill/>
          <a:ln>
            <a:noFill/>
          </a:ln>
        </p:spPr>
      </p:pic>
      <p:pic>
        <p:nvPicPr>
          <p:cNvPr id="314" name="Google Shape;314;p15"/>
          <p:cNvPicPr preferRelativeResize="0"/>
          <p:nvPr/>
        </p:nvPicPr>
        <p:blipFill rotWithShape="1">
          <a:blip r:embed="rId4">
            <a:alphaModFix/>
          </a:blip>
          <a:srcRect/>
          <a:stretch/>
        </p:blipFill>
        <p:spPr>
          <a:xfrm>
            <a:off x="242966" y="208906"/>
            <a:ext cx="2215421" cy="612478"/>
          </a:xfrm>
          <a:prstGeom prst="rect">
            <a:avLst/>
          </a:prstGeom>
          <a:noFill/>
          <a:ln>
            <a:noFill/>
          </a:ln>
        </p:spPr>
      </p:pic>
      <p:sp>
        <p:nvSpPr>
          <p:cNvPr id="315" name="Google Shape;315;p15"/>
          <p:cNvSpPr txBox="1"/>
          <p:nvPr/>
        </p:nvSpPr>
        <p:spPr>
          <a:xfrm>
            <a:off x="683654" y="2890480"/>
            <a:ext cx="10670145"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Arial"/>
                <a:ea typeface="Arial"/>
                <a:cs typeface="Arial"/>
                <a:sym typeface="Arial"/>
              </a:rPr>
              <a:t>Next Lecture: </a:t>
            </a:r>
            <a:r>
              <a:rPr lang="en-US" sz="2400" dirty="0">
                <a:solidFill>
                  <a:schemeClr val="dk1"/>
                </a:solidFill>
              </a:rPr>
              <a:t>Word Sense Disambiguation</a:t>
            </a:r>
            <a:endParaRPr sz="2400" dirty="0">
              <a:solidFill>
                <a:schemeClr val="dk1"/>
              </a:solidFill>
              <a:latin typeface="Arial"/>
              <a:ea typeface="Arial"/>
              <a:cs typeface="Arial"/>
              <a:sym typeface="Arial"/>
            </a:endParaRPr>
          </a:p>
          <a:p>
            <a:pPr marL="342900" lvl="0" indent="-342900">
              <a:buClr>
                <a:schemeClr val="dk1"/>
              </a:buClr>
              <a:buSzPts val="2400"/>
              <a:buFont typeface="Arial"/>
              <a:buChar char="•"/>
            </a:pPr>
            <a:r>
              <a:rPr lang="en-US" sz="2400" dirty="0">
                <a:solidFill>
                  <a:srgbClr val="0070C0"/>
                </a:solidFill>
              </a:rPr>
              <a:t>https://www.geeksforgeeks.org/word-sense-disambiguation-in-natural-language-processing/</a:t>
            </a:r>
            <a:endParaRPr sz="2400" dirty="0">
              <a:solidFill>
                <a:srgbClr val="0070C0"/>
              </a:solidFil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9"/>
        <p:cNvGrpSpPr/>
        <p:nvPr/>
      </p:nvGrpSpPr>
      <p:grpSpPr>
        <a:xfrm>
          <a:off x="0" y="0"/>
          <a:ext cx="0" cy="0"/>
          <a:chOff x="0" y="0"/>
          <a:chExt cx="0" cy="0"/>
        </a:xfrm>
      </p:grpSpPr>
      <p:sp>
        <p:nvSpPr>
          <p:cNvPr id="320" name="Google Shape;320;p16"/>
          <p:cNvSpPr/>
          <p:nvPr/>
        </p:nvSpPr>
        <p:spPr>
          <a:xfrm>
            <a:off x="0" y="-1"/>
            <a:ext cx="12191695" cy="68520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21" name="Google Shape;321;p16"/>
          <p:cNvSpPr/>
          <p:nvPr/>
        </p:nvSpPr>
        <p:spPr>
          <a:xfrm>
            <a:off x="305" y="0"/>
            <a:ext cx="1219169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22" name="Google Shape;322;p16"/>
          <p:cNvSpPr txBox="1">
            <a:spLocks noGrp="1"/>
          </p:cNvSpPr>
          <p:nvPr>
            <p:ph type="title"/>
          </p:nvPr>
        </p:nvSpPr>
        <p:spPr>
          <a:xfrm>
            <a:off x="6736501" y="2247113"/>
            <a:ext cx="4805996" cy="1297115"/>
          </a:xfrm>
          <a:prstGeom prst="rect">
            <a:avLst/>
          </a:prstGeom>
          <a:noFill/>
          <a:ln>
            <a:noFill/>
          </a:ln>
        </p:spPr>
        <p:txBody>
          <a:bodyPr spcFirstLastPara="1" wrap="square" lIns="91425" tIns="45700" rIns="91425" bIns="45700" anchor="t" anchorCtr="0">
            <a:normAutofit fontScale="90000"/>
          </a:bodyPr>
          <a:lstStyle/>
          <a:p>
            <a:pPr marL="0" lvl="0" indent="0" algn="ctr" rtl="0">
              <a:lnSpc>
                <a:spcPct val="90000"/>
              </a:lnSpc>
              <a:spcBef>
                <a:spcPts val="0"/>
              </a:spcBef>
              <a:spcAft>
                <a:spcPts val="0"/>
              </a:spcAft>
              <a:buClr>
                <a:schemeClr val="dk2"/>
              </a:buClr>
              <a:buSzPts val="4000"/>
              <a:buFont typeface="Play"/>
              <a:buNone/>
            </a:pPr>
            <a:r>
              <a:rPr lang="en-US" sz="4000">
                <a:solidFill>
                  <a:schemeClr val="dk2"/>
                </a:solidFill>
                <a:latin typeface="Play"/>
                <a:ea typeface="Play"/>
                <a:cs typeface="Play"/>
                <a:sym typeface="Play"/>
              </a:rPr>
              <a:t>Review and Reflection from students</a:t>
            </a:r>
            <a:endParaRPr/>
          </a:p>
        </p:txBody>
      </p:sp>
      <p:pic>
        <p:nvPicPr>
          <p:cNvPr id="323" name="Google Shape;323;p16" descr="Smiling Face with No Fill"/>
          <p:cNvPicPr preferRelativeResize="0"/>
          <p:nvPr/>
        </p:nvPicPr>
        <p:blipFill rotWithShape="1">
          <a:blip r:embed="rId3">
            <a:alphaModFix/>
          </a:blip>
          <a:srcRect/>
          <a:stretch/>
        </p:blipFill>
        <p:spPr>
          <a:xfrm>
            <a:off x="340470" y="1815320"/>
            <a:ext cx="4141760" cy="4141760"/>
          </a:xfrm>
          <a:custGeom>
            <a:avLst/>
            <a:gdLst/>
            <a:ahLst/>
            <a:cxnLst/>
            <a:rect l="l" t="t" r="r" b="b"/>
            <a:pathLst>
              <a:path w="4141760" h="4377846" extrusionOk="0">
                <a:moveTo>
                  <a:pt x="0" y="0"/>
                </a:moveTo>
                <a:lnTo>
                  <a:pt x="4141760" y="0"/>
                </a:lnTo>
                <a:lnTo>
                  <a:pt x="4141760" y="4377846"/>
                </a:lnTo>
                <a:lnTo>
                  <a:pt x="0" y="4377846"/>
                </a:lnTo>
                <a:close/>
              </a:path>
            </a:pathLst>
          </a:custGeom>
          <a:noFill/>
          <a:ln>
            <a:noFill/>
          </a:ln>
        </p:spPr>
      </p:pic>
      <p:grpSp>
        <p:nvGrpSpPr>
          <p:cNvPr id="324" name="Google Shape;324;p16"/>
          <p:cNvGrpSpPr/>
          <p:nvPr/>
        </p:nvGrpSpPr>
        <p:grpSpPr>
          <a:xfrm>
            <a:off x="-4253" y="-5977"/>
            <a:ext cx="6238675" cy="6863979"/>
            <a:chOff x="305" y="-5977"/>
            <a:chExt cx="6238675" cy="6863979"/>
          </a:xfrm>
        </p:grpSpPr>
        <p:sp>
          <p:nvSpPr>
            <p:cNvPr id="325" name="Google Shape;325;p16"/>
            <p:cNvSpPr/>
            <p:nvPr/>
          </p:nvSpPr>
          <p:spPr>
            <a:xfrm flipH="1">
              <a:off x="305" y="34854"/>
              <a:ext cx="6028697" cy="6817170"/>
            </a:xfrm>
            <a:custGeom>
              <a:avLst/>
              <a:gdLst/>
              <a:ahLst/>
              <a:cxnLst/>
              <a:rect l="l" t="t" r="r" b="b"/>
              <a:pathLst>
                <a:path w="6028697" h="6817170" extrusionOk="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26" name="Google Shape;326;p16"/>
            <p:cNvSpPr/>
            <p:nvPr/>
          </p:nvSpPr>
          <p:spPr>
            <a:xfrm flipH="1">
              <a:off x="305" y="1"/>
              <a:ext cx="6165116" cy="6858001"/>
            </a:xfrm>
            <a:custGeom>
              <a:avLst/>
              <a:gdLst/>
              <a:ahLst/>
              <a:cxnLst/>
              <a:rect l="l" t="t" r="r" b="b"/>
              <a:pathLst>
                <a:path w="6264586" h="6858001" extrusionOk="0">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27" name="Google Shape;327;p16"/>
            <p:cNvSpPr/>
            <p:nvPr/>
          </p:nvSpPr>
          <p:spPr>
            <a:xfrm flipH="1">
              <a:off x="305" y="-5977"/>
              <a:ext cx="6238675" cy="6858001"/>
            </a:xfrm>
            <a:custGeom>
              <a:avLst/>
              <a:gdLst/>
              <a:ahLst/>
              <a:cxnLst/>
              <a:rect l="l" t="t" r="r" b="b"/>
              <a:pathLst>
                <a:path w="6264586" h="6858001" extrusionOk="0">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pic>
        <p:nvPicPr>
          <p:cNvPr id="328" name="Google Shape;328;p16"/>
          <p:cNvPicPr preferRelativeResize="0"/>
          <p:nvPr/>
        </p:nvPicPr>
        <p:blipFill rotWithShape="1">
          <a:blip r:embed="rId4">
            <a:alphaModFix/>
          </a:blip>
          <a:srcRect/>
          <a:stretch/>
        </p:blipFill>
        <p:spPr>
          <a:xfrm>
            <a:off x="9982200" y="4392420"/>
            <a:ext cx="2025218" cy="1940329"/>
          </a:xfrm>
          <a:prstGeom prst="rect">
            <a:avLst/>
          </a:prstGeom>
          <a:noFill/>
          <a:ln>
            <a:noFill/>
          </a:ln>
        </p:spPr>
      </p:pic>
      <p:sp>
        <p:nvSpPr>
          <p:cNvPr id="329" name="Google Shape;32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Galgotias University</a:t>
            </a:r>
            <a:endParaRPr/>
          </a:p>
        </p:txBody>
      </p:sp>
      <p:sp>
        <p:nvSpPr>
          <p:cNvPr id="330" name="Google Shape;33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pic>
        <p:nvPicPr>
          <p:cNvPr id="331" name="Google Shape;331;p16" descr="A blue circle with text and words&#10;&#10;Description automatically generated"/>
          <p:cNvPicPr preferRelativeResize="0"/>
          <p:nvPr/>
        </p:nvPicPr>
        <p:blipFill rotWithShape="1">
          <a:blip r:embed="rId5">
            <a:alphaModFix/>
          </a:blip>
          <a:srcRect/>
          <a:stretch/>
        </p:blipFill>
        <p:spPr>
          <a:xfrm>
            <a:off x="10758566" y="176754"/>
            <a:ext cx="874732" cy="874732"/>
          </a:xfrm>
          <a:prstGeom prst="rect">
            <a:avLst/>
          </a:prstGeom>
          <a:noFill/>
          <a:ln>
            <a:noFill/>
          </a:ln>
        </p:spPr>
      </p:pic>
      <p:pic>
        <p:nvPicPr>
          <p:cNvPr id="332" name="Google Shape;332;p16"/>
          <p:cNvPicPr preferRelativeResize="0"/>
          <p:nvPr/>
        </p:nvPicPr>
        <p:blipFill rotWithShape="1">
          <a:blip r:embed="rId6">
            <a:alphaModFix/>
          </a:blip>
          <a:srcRect/>
          <a:stretch/>
        </p:blipFill>
        <p:spPr>
          <a:xfrm>
            <a:off x="242966" y="208906"/>
            <a:ext cx="2215421" cy="61247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1"/>
        <p:cNvGrpSpPr/>
        <p:nvPr/>
      </p:nvGrpSpPr>
      <p:grpSpPr>
        <a:xfrm>
          <a:off x="0" y="0"/>
          <a:ext cx="0" cy="0"/>
          <a:chOff x="0" y="0"/>
          <a:chExt cx="0" cy="0"/>
        </a:xfrm>
      </p:grpSpPr>
      <p:sp>
        <p:nvSpPr>
          <p:cNvPr id="102" name="Google Shape;102;p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3" name="Google Shape;103;p2"/>
          <p:cNvSpPr/>
          <p:nvPr/>
        </p:nvSpPr>
        <p:spPr>
          <a:xfrm flipH="1">
            <a:off x="2" y="0"/>
            <a:ext cx="12191998" cy="2170031"/>
          </a:xfrm>
          <a:prstGeom prst="rect">
            <a:avLst/>
          </a:prstGeom>
          <a:gradFill>
            <a:gsLst>
              <a:gs pos="0">
                <a:srgbClr val="000000">
                  <a:alpha val="95686"/>
                </a:srgbClr>
              </a:gs>
              <a:gs pos="100000">
                <a:srgbClr val="0F4861"/>
              </a:gs>
            </a:gsLst>
            <a:lin ang="197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4" name="Google Shape;104;p2"/>
          <p:cNvSpPr/>
          <p:nvPr/>
        </p:nvSpPr>
        <p:spPr>
          <a:xfrm flipH="1">
            <a:off x="8082819" y="0"/>
            <a:ext cx="4097211" cy="2170661"/>
          </a:xfrm>
          <a:prstGeom prst="rect">
            <a:avLst/>
          </a:prstGeom>
          <a:gradFill>
            <a:gsLst>
              <a:gs pos="0">
                <a:srgbClr val="0A3041">
                  <a:alpha val="67843"/>
                </a:srgbClr>
              </a:gs>
              <a:gs pos="19000">
                <a:srgbClr val="0A3041">
                  <a:alpha val="67843"/>
                </a:srgbClr>
              </a:gs>
              <a:gs pos="100000">
                <a:srgbClr val="156082">
                  <a:alpha val="47843"/>
                </a:srgbClr>
              </a:gs>
            </a:gsLst>
            <a:lin ang="191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5" name="Google Shape;105;p2"/>
          <p:cNvSpPr/>
          <p:nvPr/>
        </p:nvSpPr>
        <p:spPr>
          <a:xfrm rot="-5400000" flipH="1">
            <a:off x="5010646" y="-5010043"/>
            <a:ext cx="2170709" cy="12192000"/>
          </a:xfrm>
          <a:prstGeom prst="rect">
            <a:avLst/>
          </a:prstGeom>
          <a:gradFill>
            <a:gsLst>
              <a:gs pos="0">
                <a:srgbClr val="0F4861">
                  <a:alpha val="15686"/>
                </a:srgbClr>
              </a:gs>
              <a:gs pos="23000">
                <a:srgbClr val="0F4861">
                  <a:alpha val="15686"/>
                </a:srgbClr>
              </a:gs>
              <a:gs pos="99000">
                <a:srgbClr val="000000">
                  <a:alpha val="44705"/>
                </a:srgbClr>
              </a:gs>
              <a:gs pos="100000">
                <a:srgbClr val="000000">
                  <a:alpha val="44705"/>
                </a:srgbClr>
              </a:gs>
            </a:gsLst>
            <a:lin ang="210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6" name="Google Shape;106;p2"/>
          <p:cNvSpPr txBox="1">
            <a:spLocks noGrp="1"/>
          </p:cNvSpPr>
          <p:nvPr>
            <p:ph type="title"/>
          </p:nvPr>
        </p:nvSpPr>
        <p:spPr>
          <a:xfrm>
            <a:off x="558702" y="1102452"/>
            <a:ext cx="10542973" cy="82285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FFFF"/>
              </a:buClr>
              <a:buSzPct val="100000"/>
              <a:buFont typeface="Arial"/>
              <a:buNone/>
            </a:pPr>
            <a:r>
              <a:rPr lang="en-US" sz="4000" b="1">
                <a:solidFill>
                  <a:srgbClr val="FFFFFF"/>
                </a:solidFill>
                <a:latin typeface="Arial"/>
                <a:ea typeface="Arial"/>
                <a:cs typeface="Arial"/>
                <a:sym typeface="Arial"/>
              </a:rPr>
              <a:t>At the end of this session students will be able to </a:t>
            </a:r>
            <a:endParaRPr/>
          </a:p>
        </p:txBody>
      </p:sp>
      <p:grpSp>
        <p:nvGrpSpPr>
          <p:cNvPr id="107" name="Google Shape;107;p2"/>
          <p:cNvGrpSpPr/>
          <p:nvPr/>
        </p:nvGrpSpPr>
        <p:grpSpPr>
          <a:xfrm>
            <a:off x="705470" y="2393768"/>
            <a:ext cx="10927828" cy="3689404"/>
            <a:chOff x="0" y="0"/>
            <a:chExt cx="10927828" cy="3689404"/>
          </a:xfrm>
        </p:grpSpPr>
        <p:sp>
          <p:nvSpPr>
            <p:cNvPr id="108" name="Google Shape;108;p2"/>
            <p:cNvSpPr/>
            <p:nvPr/>
          </p:nvSpPr>
          <p:spPr>
            <a:xfrm>
              <a:off x="0" y="0"/>
              <a:ext cx="9288654" cy="1660232"/>
            </a:xfrm>
            <a:prstGeom prst="roundRect">
              <a:avLst>
                <a:gd name="adj" fmla="val 10000"/>
              </a:avLst>
            </a:prstGeom>
            <a:solidFill>
              <a:srgbClr val="E97131"/>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txBox="1"/>
            <p:nvPr/>
          </p:nvSpPr>
          <p:spPr>
            <a:xfrm>
              <a:off x="48627" y="48627"/>
              <a:ext cx="7572674" cy="1562978"/>
            </a:xfrm>
            <a:prstGeom prst="rect">
              <a:avLst/>
            </a:prstGeom>
            <a:noFill/>
            <a:ln>
              <a:noFill/>
            </a:ln>
          </p:spPr>
          <p:txBody>
            <a:bodyPr spcFirstLastPara="1" wrap="square" lIns="76200" tIns="76200" rIns="76200" bIns="76200" anchor="ctr" anchorCtr="0">
              <a:noAutofit/>
            </a:bodyPr>
            <a:lstStyle/>
            <a:p>
              <a:pPr marL="0" marR="0" lvl="0" indent="0" algn="just" rtl="0">
                <a:lnSpc>
                  <a:spcPct val="90000"/>
                </a:lnSpc>
                <a:spcBef>
                  <a:spcPts val="0"/>
                </a:spcBef>
                <a:spcAft>
                  <a:spcPts val="0"/>
                </a:spcAft>
                <a:buClr>
                  <a:schemeClr val="lt1"/>
                </a:buClr>
                <a:buSzPts val="2000"/>
                <a:buFont typeface="Arial"/>
                <a:buNone/>
              </a:pPr>
              <a:r>
                <a:rPr lang="en-US" sz="2000" b="0" i="0" u="none" strike="noStrike" cap="none" dirty="0">
                  <a:solidFill>
                    <a:schemeClr val="lt1"/>
                  </a:solidFill>
                  <a:latin typeface="Arial"/>
                  <a:ea typeface="Arial"/>
                  <a:cs typeface="Arial"/>
                  <a:sym typeface="Arial"/>
                </a:rPr>
                <a:t>.</a:t>
              </a:r>
              <a:endParaRPr dirty="0"/>
            </a:p>
          </p:txBody>
        </p:sp>
        <p:sp>
          <p:nvSpPr>
            <p:cNvPr id="110" name="Google Shape;110;p2"/>
            <p:cNvSpPr/>
            <p:nvPr/>
          </p:nvSpPr>
          <p:spPr>
            <a:xfrm>
              <a:off x="1639174" y="2029172"/>
              <a:ext cx="9288654" cy="1660232"/>
            </a:xfrm>
            <a:prstGeom prst="roundRect">
              <a:avLst>
                <a:gd name="adj" fmla="val 10000"/>
              </a:avLst>
            </a:prstGeom>
            <a:solidFill>
              <a:srgbClr val="186923"/>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txBox="1"/>
            <p:nvPr/>
          </p:nvSpPr>
          <p:spPr>
            <a:xfrm>
              <a:off x="1687801" y="2077799"/>
              <a:ext cx="6473075" cy="1562978"/>
            </a:xfrm>
            <a:prstGeom prst="rect">
              <a:avLst/>
            </a:prstGeom>
            <a:noFill/>
            <a:ln>
              <a:noFill/>
            </a:ln>
          </p:spPr>
          <p:txBody>
            <a:bodyPr spcFirstLastPara="1" wrap="square" lIns="76200" tIns="76200" rIns="76200" bIns="76200" anchor="ctr" anchorCtr="0">
              <a:noAutofit/>
            </a:bodyPr>
            <a:lstStyle/>
            <a:p>
              <a:pPr marL="0" marR="0" lvl="0" indent="0" algn="just" rtl="0">
                <a:lnSpc>
                  <a:spcPct val="90000"/>
                </a:lnSpc>
                <a:spcBef>
                  <a:spcPts val="0"/>
                </a:spcBef>
                <a:spcAft>
                  <a:spcPts val="0"/>
                </a:spcAft>
                <a:buClr>
                  <a:schemeClr val="lt1"/>
                </a:buClr>
                <a:buSzPts val="2000"/>
                <a:buFont typeface="Arial"/>
                <a:buNone/>
              </a:pPr>
              <a:r>
                <a:rPr lang="en-US" sz="2000" b="0" i="0" u="none" strike="noStrike" cap="none" dirty="0">
                  <a:solidFill>
                    <a:schemeClr val="lt1"/>
                  </a:solidFill>
                  <a:latin typeface="Arial"/>
                  <a:ea typeface="Arial"/>
                  <a:cs typeface="Arial"/>
                  <a:sym typeface="Arial"/>
                </a:rPr>
                <a:t>.</a:t>
              </a:r>
              <a:endParaRPr dirty="0"/>
            </a:p>
          </p:txBody>
        </p:sp>
        <p:sp>
          <p:nvSpPr>
            <p:cNvPr id="112" name="Google Shape;112;p2"/>
            <p:cNvSpPr/>
            <p:nvPr/>
          </p:nvSpPr>
          <p:spPr>
            <a:xfrm>
              <a:off x="8209503" y="1305127"/>
              <a:ext cx="1079150" cy="1079150"/>
            </a:xfrm>
            <a:prstGeom prst="downArrow">
              <a:avLst>
                <a:gd name="adj1" fmla="val 55000"/>
                <a:gd name="adj2" fmla="val 45000"/>
              </a:avLst>
            </a:prstGeom>
            <a:solidFill>
              <a:srgbClr val="F6D4CC">
                <a:alpha val="89803"/>
              </a:srgbClr>
            </a:solidFill>
            <a:ln w="19050" cap="flat" cmpd="sng">
              <a:solidFill>
                <a:srgbClr val="F6D4CC">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txBox="1"/>
            <p:nvPr/>
          </p:nvSpPr>
          <p:spPr>
            <a:xfrm>
              <a:off x="8452312" y="1305127"/>
              <a:ext cx="593532" cy="812060"/>
            </a:xfrm>
            <a:prstGeom prst="rect">
              <a:avLst/>
            </a:prstGeom>
            <a:noFill/>
            <a:ln>
              <a:noFill/>
            </a:ln>
          </p:spPr>
          <p:txBody>
            <a:bodyPr spcFirstLastPara="1" wrap="square" lIns="45700" tIns="45700" rIns="45700" bIns="45700" anchor="ctr" anchorCtr="0">
              <a:noAutofit/>
            </a:bodyPr>
            <a:lstStyle/>
            <a:p>
              <a:pPr marL="0" marR="0" lvl="0" indent="0" algn="just" rtl="0">
                <a:lnSpc>
                  <a:spcPct val="90000"/>
                </a:lnSpc>
                <a:spcBef>
                  <a:spcPts val="0"/>
                </a:spcBef>
                <a:spcAft>
                  <a:spcPts val="0"/>
                </a:spcAft>
                <a:buClr>
                  <a:schemeClr val="dk1"/>
                </a:buClr>
                <a:buSzPts val="3600"/>
                <a:buFont typeface="Arial"/>
                <a:buNone/>
              </a:pPr>
              <a:endParaRPr sz="3600" b="0" i="0" u="none" strike="noStrike" cap="none">
                <a:solidFill>
                  <a:schemeClr val="dk1"/>
                </a:solidFill>
                <a:latin typeface="Arial"/>
                <a:ea typeface="Arial"/>
                <a:cs typeface="Arial"/>
                <a:sym typeface="Arial"/>
              </a:endParaRPr>
            </a:p>
          </p:txBody>
        </p:sp>
      </p:grpSp>
      <p:sp>
        <p:nvSpPr>
          <p:cNvPr id="114" name="Google Shape;114;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Galgotias University</a:t>
            </a:r>
            <a:endParaRPr/>
          </a:p>
        </p:txBody>
      </p:sp>
      <p:sp>
        <p:nvSpPr>
          <p:cNvPr id="115" name="Google Shape;115;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pic>
        <p:nvPicPr>
          <p:cNvPr id="116" name="Google Shape;116;p2" descr="A blue circle with text and words&#10;&#10;Description automatically generated"/>
          <p:cNvPicPr preferRelativeResize="0"/>
          <p:nvPr/>
        </p:nvPicPr>
        <p:blipFill rotWithShape="1">
          <a:blip r:embed="rId3">
            <a:alphaModFix/>
          </a:blip>
          <a:srcRect/>
          <a:stretch/>
        </p:blipFill>
        <p:spPr>
          <a:xfrm>
            <a:off x="10758566" y="176754"/>
            <a:ext cx="874732" cy="874732"/>
          </a:xfrm>
          <a:prstGeom prst="rect">
            <a:avLst/>
          </a:prstGeom>
          <a:noFill/>
          <a:ln>
            <a:noFill/>
          </a:ln>
        </p:spPr>
      </p:pic>
      <p:pic>
        <p:nvPicPr>
          <p:cNvPr id="117" name="Google Shape;117;p2"/>
          <p:cNvPicPr preferRelativeResize="0"/>
          <p:nvPr/>
        </p:nvPicPr>
        <p:blipFill rotWithShape="1">
          <a:blip r:embed="rId4">
            <a:alphaModFix/>
          </a:blip>
          <a:srcRect/>
          <a:stretch/>
        </p:blipFill>
        <p:spPr>
          <a:xfrm>
            <a:off x="242966" y="208906"/>
            <a:ext cx="2215421" cy="612478"/>
          </a:xfrm>
          <a:prstGeom prst="rect">
            <a:avLst/>
          </a:prstGeom>
          <a:noFill/>
          <a:ln>
            <a:noFill/>
          </a:ln>
        </p:spPr>
      </p:pic>
      <p:sp>
        <p:nvSpPr>
          <p:cNvPr id="2" name="Rectangle 1"/>
          <p:cNvSpPr/>
          <p:nvPr/>
        </p:nvSpPr>
        <p:spPr>
          <a:xfrm>
            <a:off x="705471" y="2442396"/>
            <a:ext cx="8438530" cy="830997"/>
          </a:xfrm>
          <a:prstGeom prst="rect">
            <a:avLst/>
          </a:prstGeom>
        </p:spPr>
        <p:txBody>
          <a:bodyPr wrap="square">
            <a:spAutoFit/>
          </a:bodyPr>
          <a:lstStyle/>
          <a:p>
            <a:r>
              <a:rPr lang="en-US" sz="2400" b="1" dirty="0"/>
              <a:t>Define semantic analysis</a:t>
            </a:r>
            <a:r>
              <a:rPr lang="en-US" sz="2400" dirty="0"/>
              <a:t> and explain its role in natural language processing (NLP).</a:t>
            </a:r>
          </a:p>
        </p:txBody>
      </p:sp>
      <p:sp>
        <p:nvSpPr>
          <p:cNvPr id="3" name="Rectangle 2"/>
          <p:cNvSpPr/>
          <p:nvPr/>
        </p:nvSpPr>
        <p:spPr>
          <a:xfrm>
            <a:off x="2393271" y="4510955"/>
            <a:ext cx="6750729" cy="1200329"/>
          </a:xfrm>
          <a:prstGeom prst="rect">
            <a:avLst/>
          </a:prstGeom>
        </p:spPr>
        <p:txBody>
          <a:bodyPr wrap="square">
            <a:spAutoFit/>
          </a:bodyPr>
          <a:lstStyle/>
          <a:p>
            <a:r>
              <a:rPr lang="en-US" sz="2400" b="1" dirty="0"/>
              <a:t>Evaluate the challenges</a:t>
            </a:r>
            <a:r>
              <a:rPr lang="en-US" sz="2400" dirty="0"/>
              <a:t> of semantic analysis, including ambiguity, context dependency, and cultural variations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1"/>
        <p:cNvGrpSpPr/>
        <p:nvPr/>
      </p:nvGrpSpPr>
      <p:grpSpPr>
        <a:xfrm>
          <a:off x="0" y="0"/>
          <a:ext cx="0" cy="0"/>
          <a:chOff x="0" y="0"/>
          <a:chExt cx="0" cy="0"/>
        </a:xfrm>
      </p:grpSpPr>
      <p:sp>
        <p:nvSpPr>
          <p:cNvPr id="122" name="Google Shape;122;p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3" name="Google Shape;123;p3"/>
          <p:cNvSpPr/>
          <p:nvPr/>
        </p:nvSpPr>
        <p:spPr>
          <a:xfrm flipH="1">
            <a:off x="2" y="0"/>
            <a:ext cx="12191998" cy="2170031"/>
          </a:xfrm>
          <a:prstGeom prst="rect">
            <a:avLst/>
          </a:prstGeom>
          <a:gradFill>
            <a:gsLst>
              <a:gs pos="0">
                <a:srgbClr val="000000">
                  <a:alpha val="95686"/>
                </a:srgbClr>
              </a:gs>
              <a:gs pos="100000">
                <a:srgbClr val="0F4861"/>
              </a:gs>
            </a:gsLst>
            <a:lin ang="197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4" name="Google Shape;124;p3"/>
          <p:cNvSpPr/>
          <p:nvPr/>
        </p:nvSpPr>
        <p:spPr>
          <a:xfrm flipH="1">
            <a:off x="8082819" y="0"/>
            <a:ext cx="4097211" cy="2170661"/>
          </a:xfrm>
          <a:prstGeom prst="rect">
            <a:avLst/>
          </a:prstGeom>
          <a:gradFill>
            <a:gsLst>
              <a:gs pos="0">
                <a:srgbClr val="0A3041">
                  <a:alpha val="67843"/>
                </a:srgbClr>
              </a:gs>
              <a:gs pos="19000">
                <a:srgbClr val="0A3041">
                  <a:alpha val="67843"/>
                </a:srgbClr>
              </a:gs>
              <a:gs pos="100000">
                <a:srgbClr val="156082">
                  <a:alpha val="47843"/>
                </a:srgbClr>
              </a:gs>
            </a:gsLst>
            <a:lin ang="191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5" name="Google Shape;125;p3"/>
          <p:cNvSpPr/>
          <p:nvPr/>
        </p:nvSpPr>
        <p:spPr>
          <a:xfrm rot="-5400000" flipH="1">
            <a:off x="5010646" y="-5010043"/>
            <a:ext cx="2170709" cy="12192000"/>
          </a:xfrm>
          <a:prstGeom prst="rect">
            <a:avLst/>
          </a:prstGeom>
          <a:gradFill>
            <a:gsLst>
              <a:gs pos="0">
                <a:srgbClr val="0F4861">
                  <a:alpha val="15686"/>
                </a:srgbClr>
              </a:gs>
              <a:gs pos="23000">
                <a:srgbClr val="0F4861">
                  <a:alpha val="15686"/>
                </a:srgbClr>
              </a:gs>
              <a:gs pos="99000">
                <a:srgbClr val="000000">
                  <a:alpha val="44705"/>
                </a:srgbClr>
              </a:gs>
              <a:gs pos="100000">
                <a:srgbClr val="000000">
                  <a:alpha val="44705"/>
                </a:srgbClr>
              </a:gs>
            </a:gsLst>
            <a:lin ang="210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6" name="Google Shape;126;p3"/>
          <p:cNvSpPr txBox="1">
            <a:spLocks noGrp="1"/>
          </p:cNvSpPr>
          <p:nvPr>
            <p:ph type="title"/>
          </p:nvPr>
        </p:nvSpPr>
        <p:spPr>
          <a:xfrm>
            <a:off x="558702" y="1102452"/>
            <a:ext cx="10542973" cy="82285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ct val="100000"/>
              <a:buFont typeface="Arial"/>
              <a:buNone/>
            </a:pPr>
            <a:r>
              <a:rPr lang="en-US" sz="4000" b="1" dirty="0">
                <a:solidFill>
                  <a:srgbClr val="FFFFFF"/>
                </a:solidFill>
                <a:latin typeface="Arial"/>
                <a:cs typeface="Arial"/>
                <a:sym typeface="Arial"/>
              </a:rPr>
              <a:t>Introduction to Semantic Analysis</a:t>
            </a:r>
            <a:endParaRPr dirty="0"/>
          </a:p>
        </p:txBody>
      </p:sp>
      <p:sp>
        <p:nvSpPr>
          <p:cNvPr id="127" name="Google Shape;127;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Galgotias University</a:t>
            </a:r>
            <a:endParaRPr/>
          </a:p>
        </p:txBody>
      </p:sp>
      <p:sp>
        <p:nvSpPr>
          <p:cNvPr id="128" name="Google Shape;128;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pic>
        <p:nvPicPr>
          <p:cNvPr id="129" name="Google Shape;129;p3" descr="A blue circle with text and words&#10;&#10;Description automatically generated"/>
          <p:cNvPicPr preferRelativeResize="0"/>
          <p:nvPr/>
        </p:nvPicPr>
        <p:blipFill rotWithShape="1">
          <a:blip r:embed="rId3">
            <a:alphaModFix/>
          </a:blip>
          <a:srcRect/>
          <a:stretch/>
        </p:blipFill>
        <p:spPr>
          <a:xfrm>
            <a:off x="10758566" y="176754"/>
            <a:ext cx="874732" cy="874732"/>
          </a:xfrm>
          <a:prstGeom prst="rect">
            <a:avLst/>
          </a:prstGeom>
          <a:noFill/>
          <a:ln>
            <a:noFill/>
          </a:ln>
        </p:spPr>
      </p:pic>
      <p:pic>
        <p:nvPicPr>
          <p:cNvPr id="130" name="Google Shape;130;p3"/>
          <p:cNvPicPr preferRelativeResize="0"/>
          <p:nvPr/>
        </p:nvPicPr>
        <p:blipFill rotWithShape="1">
          <a:blip r:embed="rId4">
            <a:alphaModFix/>
          </a:blip>
          <a:srcRect/>
          <a:stretch/>
        </p:blipFill>
        <p:spPr>
          <a:xfrm>
            <a:off x="242966" y="208906"/>
            <a:ext cx="2215421" cy="612478"/>
          </a:xfrm>
          <a:prstGeom prst="rect">
            <a:avLst/>
          </a:prstGeom>
          <a:noFill/>
          <a:ln>
            <a:noFill/>
          </a:ln>
        </p:spPr>
      </p:pic>
      <p:sp>
        <p:nvSpPr>
          <p:cNvPr id="2" name="TextBox 1"/>
          <p:cNvSpPr txBox="1"/>
          <p:nvPr/>
        </p:nvSpPr>
        <p:spPr>
          <a:xfrm>
            <a:off x="242966" y="2743200"/>
            <a:ext cx="6081634" cy="3477875"/>
          </a:xfrm>
          <a:prstGeom prst="rect">
            <a:avLst/>
          </a:prstGeom>
          <a:noFill/>
        </p:spPr>
        <p:txBody>
          <a:bodyPr wrap="square" rtlCol="0">
            <a:spAutoFit/>
          </a:bodyPr>
          <a:lstStyle/>
          <a:p>
            <a:pPr algn="just"/>
            <a:r>
              <a:rPr lang="en-US" sz="2000" dirty="0"/>
              <a:t>Semantic Analysis is a subfield of Natural Language Processing (NLP) that attempts to understand the meaning of Natural Language. Understanding Natural Language might seem a straightforward process to us as humans. However, due to the vast complexity and subjectivity involved in human language, interpreting it is quite a complicated task for machines. Semantic Analysis of Natural Language captures the meaning of the given text while taking into account context, logical structuring of sentences and grammar roles</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29400" y="2590800"/>
            <a:ext cx="5067752" cy="342947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7"/>
        <p:cNvGrpSpPr/>
        <p:nvPr/>
      </p:nvGrpSpPr>
      <p:grpSpPr>
        <a:xfrm>
          <a:off x="0" y="0"/>
          <a:ext cx="0" cy="0"/>
          <a:chOff x="0" y="0"/>
          <a:chExt cx="0" cy="0"/>
        </a:xfrm>
      </p:grpSpPr>
      <p:sp>
        <p:nvSpPr>
          <p:cNvPr id="138" name="Google Shape;138;p4"/>
          <p:cNvSpPr/>
          <p:nvPr/>
        </p:nvSpPr>
        <p:spPr>
          <a:xfrm>
            <a:off x="-44627" y="-10886"/>
            <a:ext cx="12192000" cy="6858000"/>
          </a:xfrm>
          <a:prstGeom prst="rect">
            <a:avLst/>
          </a:prstGeom>
          <a:solidFill>
            <a:schemeClr val="lt1"/>
          </a:solidFill>
          <a:ln>
            <a:noFill/>
          </a:ln>
        </p:spPr>
        <p:txBody>
          <a:bodyPr spcFirstLastPara="1" wrap="square" lIns="91425" tIns="45700" rIns="91425" bIns="45700" anchor="ctr" anchorCtr="0">
            <a:noAutofit/>
          </a:bodyPr>
          <a:lstStyle/>
          <a:p>
            <a:pPr lvl="0"/>
            <a:r>
              <a:rPr lang="en-US" sz="1800" b="1" dirty="0"/>
              <a:t>Scenario:</a:t>
            </a:r>
            <a:r>
              <a:rPr lang="en-US" sz="1800" dirty="0"/>
              <a:t> </a:t>
            </a:r>
            <a:r>
              <a:rPr lang="en-US" sz="1800" i="1" dirty="0"/>
              <a:t>You type "Apple stock price" into Google. What does "Apple" mean?</a:t>
            </a:r>
            <a:br>
              <a:rPr lang="en-US" sz="1800" dirty="0"/>
            </a:br>
            <a:endParaRPr sz="1800" b="0" i="0" u="none" strike="noStrike" cap="none" dirty="0">
              <a:solidFill>
                <a:schemeClr val="lt1"/>
              </a:solidFill>
              <a:latin typeface="Arial"/>
              <a:ea typeface="Arial"/>
              <a:cs typeface="Arial"/>
              <a:sym typeface="Arial"/>
            </a:endParaRPr>
          </a:p>
        </p:txBody>
      </p:sp>
      <p:sp>
        <p:nvSpPr>
          <p:cNvPr id="139" name="Google Shape;139;p4"/>
          <p:cNvSpPr/>
          <p:nvPr/>
        </p:nvSpPr>
        <p:spPr>
          <a:xfrm flipH="1">
            <a:off x="2" y="0"/>
            <a:ext cx="12191998" cy="2170031"/>
          </a:xfrm>
          <a:prstGeom prst="rect">
            <a:avLst/>
          </a:prstGeom>
          <a:gradFill>
            <a:gsLst>
              <a:gs pos="0">
                <a:srgbClr val="000000">
                  <a:alpha val="95686"/>
                </a:srgbClr>
              </a:gs>
              <a:gs pos="100000">
                <a:srgbClr val="0F4861"/>
              </a:gs>
            </a:gsLst>
            <a:lin ang="197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0" name="Google Shape;140;p4"/>
          <p:cNvSpPr/>
          <p:nvPr/>
        </p:nvSpPr>
        <p:spPr>
          <a:xfrm flipH="1">
            <a:off x="8082819" y="0"/>
            <a:ext cx="4097211" cy="2170661"/>
          </a:xfrm>
          <a:prstGeom prst="rect">
            <a:avLst/>
          </a:prstGeom>
          <a:gradFill>
            <a:gsLst>
              <a:gs pos="0">
                <a:srgbClr val="0A3041">
                  <a:alpha val="67843"/>
                </a:srgbClr>
              </a:gs>
              <a:gs pos="19000">
                <a:srgbClr val="0A3041">
                  <a:alpha val="67843"/>
                </a:srgbClr>
              </a:gs>
              <a:gs pos="100000">
                <a:srgbClr val="156082">
                  <a:alpha val="47843"/>
                </a:srgbClr>
              </a:gs>
            </a:gsLst>
            <a:lin ang="191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1" name="Google Shape;141;p4"/>
          <p:cNvSpPr/>
          <p:nvPr/>
        </p:nvSpPr>
        <p:spPr>
          <a:xfrm rot="-5400000" flipH="1">
            <a:off x="5010646" y="-5010043"/>
            <a:ext cx="2170709" cy="12192000"/>
          </a:xfrm>
          <a:prstGeom prst="rect">
            <a:avLst/>
          </a:prstGeom>
          <a:gradFill>
            <a:gsLst>
              <a:gs pos="0">
                <a:srgbClr val="0F4861">
                  <a:alpha val="15686"/>
                </a:srgbClr>
              </a:gs>
              <a:gs pos="23000">
                <a:srgbClr val="0F4861">
                  <a:alpha val="15686"/>
                </a:srgbClr>
              </a:gs>
              <a:gs pos="99000">
                <a:srgbClr val="000000">
                  <a:alpha val="44705"/>
                </a:srgbClr>
              </a:gs>
              <a:gs pos="100000">
                <a:srgbClr val="000000">
                  <a:alpha val="44705"/>
                </a:srgbClr>
              </a:gs>
            </a:gsLst>
            <a:lin ang="210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2" name="Google Shape;142;p4"/>
          <p:cNvSpPr txBox="1">
            <a:spLocks noGrp="1"/>
          </p:cNvSpPr>
          <p:nvPr>
            <p:ph type="title"/>
          </p:nvPr>
        </p:nvSpPr>
        <p:spPr>
          <a:xfrm>
            <a:off x="558702" y="1102452"/>
            <a:ext cx="10542973" cy="82285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Arial"/>
              <a:buNone/>
            </a:pPr>
            <a:r>
              <a:rPr lang="en-US" sz="4000" b="1" dirty="0">
                <a:solidFill>
                  <a:srgbClr val="FFFFFF"/>
                </a:solidFill>
                <a:latin typeface="Arial"/>
                <a:cs typeface="Arial"/>
                <a:sym typeface="Arial"/>
              </a:rPr>
              <a:t>Activity 1 (Think pair share) </a:t>
            </a:r>
            <a:endParaRPr dirty="0"/>
          </a:p>
        </p:txBody>
      </p:sp>
      <p:sp>
        <p:nvSpPr>
          <p:cNvPr id="143" name="Google Shape;14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Galgotias University</a:t>
            </a:r>
            <a:endParaRPr/>
          </a:p>
        </p:txBody>
      </p:sp>
      <p:sp>
        <p:nvSpPr>
          <p:cNvPr id="144" name="Google Shape;14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pic>
        <p:nvPicPr>
          <p:cNvPr id="145" name="Google Shape;145;p4" descr="A blue circle with text and words&#10;&#10;Description automatically generated"/>
          <p:cNvPicPr preferRelativeResize="0"/>
          <p:nvPr/>
        </p:nvPicPr>
        <p:blipFill rotWithShape="1">
          <a:blip r:embed="rId3">
            <a:alphaModFix/>
          </a:blip>
          <a:srcRect/>
          <a:stretch/>
        </p:blipFill>
        <p:spPr>
          <a:xfrm>
            <a:off x="10758566" y="176754"/>
            <a:ext cx="874732" cy="874732"/>
          </a:xfrm>
          <a:prstGeom prst="rect">
            <a:avLst/>
          </a:prstGeom>
          <a:noFill/>
          <a:ln>
            <a:noFill/>
          </a:ln>
        </p:spPr>
      </p:pic>
      <p:pic>
        <p:nvPicPr>
          <p:cNvPr id="146" name="Google Shape;146;p4"/>
          <p:cNvPicPr preferRelativeResize="0"/>
          <p:nvPr/>
        </p:nvPicPr>
        <p:blipFill rotWithShape="1">
          <a:blip r:embed="rId4">
            <a:alphaModFix/>
          </a:blip>
          <a:srcRect/>
          <a:stretch/>
        </p:blipFill>
        <p:spPr>
          <a:xfrm>
            <a:off x="242966" y="208906"/>
            <a:ext cx="2215421" cy="612478"/>
          </a:xfrm>
          <a:prstGeom prst="rect">
            <a:avLst/>
          </a:prstGeom>
          <a:noFill/>
          <a:ln>
            <a:noFill/>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2966" y="3641270"/>
            <a:ext cx="3176105" cy="1083129"/>
          </a:xfrm>
          <a:prstGeom prst="rect">
            <a:avLst/>
          </a:prstGeom>
        </p:spPr>
      </p:pic>
      <p:sp>
        <p:nvSpPr>
          <p:cNvPr id="5" name="TextBox 4"/>
          <p:cNvSpPr txBox="1"/>
          <p:nvPr/>
        </p:nvSpPr>
        <p:spPr>
          <a:xfrm>
            <a:off x="4343400" y="4336722"/>
            <a:ext cx="7010400" cy="1015663"/>
          </a:xfrm>
          <a:prstGeom prst="rect">
            <a:avLst/>
          </a:prstGeom>
          <a:noFill/>
        </p:spPr>
        <p:txBody>
          <a:bodyPr wrap="square" rtlCol="0">
            <a:spAutoFit/>
          </a:bodyPr>
          <a:lstStyle/>
          <a:p>
            <a:r>
              <a:rPr lang="en-US" sz="2000" dirty="0">
                <a:solidFill>
                  <a:srgbClr val="FF0000"/>
                </a:solidFill>
                <a:latin typeface="Bahnschrift Condensed" panose="020B0502040204020203" pitchFamily="34" charset="0"/>
              </a:rPr>
              <a:t>How does Google know if you mean </a:t>
            </a:r>
            <a:r>
              <a:rPr lang="en-US" sz="2000" b="1" dirty="0">
                <a:solidFill>
                  <a:srgbClr val="FF0000"/>
                </a:solidFill>
                <a:latin typeface="Bahnschrift Condensed" panose="020B0502040204020203" pitchFamily="34" charset="0"/>
              </a:rPr>
              <a:t>Apple the company</a:t>
            </a:r>
            <a:r>
              <a:rPr lang="en-US" sz="2000" dirty="0">
                <a:solidFill>
                  <a:srgbClr val="FF0000"/>
                </a:solidFill>
                <a:latin typeface="Bahnschrift Condensed" panose="020B0502040204020203" pitchFamily="34" charset="0"/>
              </a:rPr>
              <a:t> or </a:t>
            </a:r>
            <a:r>
              <a:rPr lang="en-US" sz="2000" b="1" dirty="0">
                <a:solidFill>
                  <a:srgbClr val="FF0000"/>
                </a:solidFill>
                <a:latin typeface="Bahnschrift Condensed" panose="020B0502040204020203" pitchFamily="34" charset="0"/>
              </a:rPr>
              <a:t>apple the fruit</a:t>
            </a:r>
            <a:r>
              <a:rPr lang="en-US" sz="2000" dirty="0">
                <a:solidFill>
                  <a:srgbClr val="FF0000"/>
                </a:solidFill>
                <a:latin typeface="Bahnschrift Condensed" panose="020B0502040204020203" pitchFamily="34" charset="0"/>
              </a:rPr>
              <a:t>?</a:t>
            </a:r>
          </a:p>
          <a:p>
            <a:endParaRPr lang="en-US" sz="2000" dirty="0">
              <a:solidFill>
                <a:srgbClr val="FF0000"/>
              </a:solidFill>
              <a:latin typeface="Bahnschrift Condensed" panose="020B0502040204020203" pitchFamily="34" charset="0"/>
            </a:endParaRPr>
          </a:p>
          <a:p>
            <a:r>
              <a:rPr lang="en-US" sz="2000" dirty="0">
                <a:solidFill>
                  <a:srgbClr val="FF0000"/>
                </a:solidFill>
                <a:latin typeface="Bahnschrift Condensed" panose="020B0502040204020203" pitchFamily="34" charset="0"/>
              </a:rPr>
              <a:t>What if someone searches "Apple tree care tips"—how does AI differentiate?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3"/>
        <p:cNvGrpSpPr/>
        <p:nvPr/>
      </p:nvGrpSpPr>
      <p:grpSpPr>
        <a:xfrm>
          <a:off x="0" y="0"/>
          <a:ext cx="0" cy="0"/>
          <a:chOff x="0" y="0"/>
          <a:chExt cx="0" cy="0"/>
        </a:xfrm>
      </p:grpSpPr>
      <p:sp>
        <p:nvSpPr>
          <p:cNvPr id="154" name="Google Shape;154;p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5" name="Google Shape;155;p5"/>
          <p:cNvSpPr/>
          <p:nvPr/>
        </p:nvSpPr>
        <p:spPr>
          <a:xfrm flipH="1">
            <a:off x="2" y="0"/>
            <a:ext cx="12191998" cy="2170031"/>
          </a:xfrm>
          <a:prstGeom prst="rect">
            <a:avLst/>
          </a:prstGeom>
          <a:gradFill>
            <a:gsLst>
              <a:gs pos="0">
                <a:srgbClr val="000000">
                  <a:alpha val="95686"/>
                </a:srgbClr>
              </a:gs>
              <a:gs pos="100000">
                <a:srgbClr val="0F4861"/>
              </a:gs>
            </a:gsLst>
            <a:lin ang="197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6" name="Google Shape;156;p5"/>
          <p:cNvSpPr/>
          <p:nvPr/>
        </p:nvSpPr>
        <p:spPr>
          <a:xfrm flipH="1">
            <a:off x="8082819" y="0"/>
            <a:ext cx="4097211" cy="2170661"/>
          </a:xfrm>
          <a:prstGeom prst="rect">
            <a:avLst/>
          </a:prstGeom>
          <a:gradFill>
            <a:gsLst>
              <a:gs pos="0">
                <a:srgbClr val="0A3041">
                  <a:alpha val="67843"/>
                </a:srgbClr>
              </a:gs>
              <a:gs pos="19000">
                <a:srgbClr val="0A3041">
                  <a:alpha val="67843"/>
                </a:srgbClr>
              </a:gs>
              <a:gs pos="100000">
                <a:srgbClr val="156082">
                  <a:alpha val="47843"/>
                </a:srgbClr>
              </a:gs>
            </a:gsLst>
            <a:lin ang="191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7" name="Google Shape;157;p5"/>
          <p:cNvSpPr/>
          <p:nvPr/>
        </p:nvSpPr>
        <p:spPr>
          <a:xfrm rot="-5400000" flipH="1">
            <a:off x="5010646" y="-5010043"/>
            <a:ext cx="2170709" cy="12192000"/>
          </a:xfrm>
          <a:prstGeom prst="rect">
            <a:avLst/>
          </a:prstGeom>
          <a:gradFill>
            <a:gsLst>
              <a:gs pos="0">
                <a:srgbClr val="0F4861">
                  <a:alpha val="15686"/>
                </a:srgbClr>
              </a:gs>
              <a:gs pos="23000">
                <a:srgbClr val="0F4861">
                  <a:alpha val="15686"/>
                </a:srgbClr>
              </a:gs>
              <a:gs pos="99000">
                <a:srgbClr val="000000">
                  <a:alpha val="44705"/>
                </a:srgbClr>
              </a:gs>
              <a:gs pos="100000">
                <a:srgbClr val="000000">
                  <a:alpha val="44705"/>
                </a:srgbClr>
              </a:gs>
            </a:gsLst>
            <a:lin ang="210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8" name="Google Shape;158;p5"/>
          <p:cNvSpPr txBox="1">
            <a:spLocks noGrp="1"/>
          </p:cNvSpPr>
          <p:nvPr>
            <p:ph type="title"/>
          </p:nvPr>
        </p:nvSpPr>
        <p:spPr>
          <a:xfrm>
            <a:off x="558702" y="1102452"/>
            <a:ext cx="10542973" cy="82285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ct val="100000"/>
              <a:buFont typeface="Arial"/>
              <a:buNone/>
            </a:pPr>
            <a:r>
              <a:rPr lang="en-US" dirty="0">
                <a:solidFill>
                  <a:schemeClr val="bg1"/>
                </a:solidFill>
              </a:rPr>
              <a:t>Parts of Semantic Analysis</a:t>
            </a:r>
            <a:endParaRPr dirty="0">
              <a:solidFill>
                <a:schemeClr val="bg1"/>
              </a:solidFill>
            </a:endParaRPr>
          </a:p>
        </p:txBody>
      </p:sp>
      <p:sp>
        <p:nvSpPr>
          <p:cNvPr id="159" name="Google Shape;15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Galgotias University</a:t>
            </a:r>
            <a:endParaRPr/>
          </a:p>
        </p:txBody>
      </p:sp>
      <p:sp>
        <p:nvSpPr>
          <p:cNvPr id="160" name="Google Shape;16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pic>
        <p:nvPicPr>
          <p:cNvPr id="161" name="Google Shape;161;p5" descr="A blue circle with text and words&#10;&#10;Description automatically generated"/>
          <p:cNvPicPr preferRelativeResize="0"/>
          <p:nvPr/>
        </p:nvPicPr>
        <p:blipFill rotWithShape="1">
          <a:blip r:embed="rId3">
            <a:alphaModFix/>
          </a:blip>
          <a:srcRect/>
          <a:stretch/>
        </p:blipFill>
        <p:spPr>
          <a:xfrm>
            <a:off x="10758566" y="176754"/>
            <a:ext cx="874732" cy="874732"/>
          </a:xfrm>
          <a:prstGeom prst="rect">
            <a:avLst/>
          </a:prstGeom>
          <a:noFill/>
          <a:ln>
            <a:noFill/>
          </a:ln>
        </p:spPr>
      </p:pic>
      <p:pic>
        <p:nvPicPr>
          <p:cNvPr id="162" name="Google Shape;162;p5"/>
          <p:cNvPicPr preferRelativeResize="0"/>
          <p:nvPr/>
        </p:nvPicPr>
        <p:blipFill rotWithShape="1">
          <a:blip r:embed="rId4">
            <a:alphaModFix/>
          </a:blip>
          <a:srcRect/>
          <a:stretch/>
        </p:blipFill>
        <p:spPr>
          <a:xfrm>
            <a:off x="242966" y="208906"/>
            <a:ext cx="2215421" cy="612478"/>
          </a:xfrm>
          <a:prstGeom prst="rect">
            <a:avLst/>
          </a:prstGeom>
          <a:noFill/>
          <a:ln>
            <a:noFill/>
          </a:ln>
        </p:spPr>
      </p:pic>
      <p:sp>
        <p:nvSpPr>
          <p:cNvPr id="163" name="Google Shape;163;p5"/>
          <p:cNvSpPr txBox="1"/>
          <p:nvPr/>
        </p:nvSpPr>
        <p:spPr>
          <a:xfrm>
            <a:off x="45280" y="2338464"/>
            <a:ext cx="11150652" cy="3631723"/>
          </a:xfrm>
          <a:prstGeom prst="rect">
            <a:avLst/>
          </a:prstGeom>
          <a:noFill/>
          <a:ln>
            <a:noFill/>
          </a:ln>
        </p:spPr>
        <p:txBody>
          <a:bodyPr spcFirstLastPara="1" wrap="square" lIns="91425" tIns="45700" rIns="91425" bIns="45700" anchor="t" anchorCtr="0">
            <a:spAutoFit/>
          </a:bodyPr>
          <a:lstStyle/>
          <a:p>
            <a:pPr marL="457200" indent="-457200" algn="just" fontAlgn="base">
              <a:buAutoNum type="arabicPeriod"/>
            </a:pPr>
            <a:r>
              <a:rPr lang="en-US" sz="2400" b="1" dirty="0">
                <a:latin typeface="Bahnschrift" panose="020B0502040204020203" pitchFamily="34" charset="0"/>
              </a:rPr>
              <a:t>Lexical Semantic Analysis: </a:t>
            </a:r>
            <a:r>
              <a:rPr lang="en-US" sz="2400" dirty="0">
                <a:latin typeface="Bahnschrift" panose="020B0502040204020203" pitchFamily="34" charset="0"/>
              </a:rPr>
              <a:t>Lexical Semantic Analysis involves understanding the meaning of each word of the text individually. </a:t>
            </a:r>
          </a:p>
          <a:p>
            <a:pPr marL="457200" indent="-457200" algn="just" fontAlgn="base">
              <a:buAutoNum type="arabicPeriod"/>
            </a:pPr>
            <a:endParaRPr lang="en-US" sz="2400" dirty="0">
              <a:latin typeface="Bahnschrift" panose="020B0502040204020203" pitchFamily="34" charset="0"/>
            </a:endParaRPr>
          </a:p>
          <a:p>
            <a:pPr algn="just" fontAlgn="base"/>
            <a:r>
              <a:rPr lang="en-US" sz="2400" b="1" dirty="0">
                <a:latin typeface="Bahnschrift" panose="020B0502040204020203" pitchFamily="34" charset="0"/>
              </a:rPr>
              <a:t>2. Compositional Semantics Analysis:</a:t>
            </a:r>
            <a:r>
              <a:rPr lang="en-US" sz="2400" dirty="0">
                <a:latin typeface="Bahnschrift" panose="020B0502040204020203" pitchFamily="34" charset="0"/>
              </a:rPr>
              <a:t> </a:t>
            </a:r>
            <a:r>
              <a:rPr lang="en-US" sz="2400" dirty="0"/>
              <a:t>Analyzes the meaning of entire sentences, considering how words combine to convey a complete thought.</a:t>
            </a:r>
            <a:endParaRPr lang="en-US" sz="2400" dirty="0">
              <a:latin typeface="Bahnschrift" panose="020B0502040204020203" pitchFamily="34" charset="0"/>
            </a:endParaRPr>
          </a:p>
          <a:p>
            <a:pPr algn="just" fontAlgn="base"/>
            <a:endParaRPr lang="en-US" sz="2400" dirty="0">
              <a:latin typeface="Bahnschrift" panose="020B0502040204020203" pitchFamily="34" charset="0"/>
            </a:endParaRPr>
          </a:p>
          <a:p>
            <a:pPr algn="just" fontAlgn="base"/>
            <a:r>
              <a:rPr lang="en-US" sz="2400" dirty="0">
                <a:latin typeface="Bahnschrift" panose="020B0502040204020203" pitchFamily="34" charset="0"/>
              </a:rPr>
              <a:t>For example, consider the following two sentences:</a:t>
            </a:r>
          </a:p>
          <a:p>
            <a:pPr algn="just" fontAlgn="base"/>
            <a:r>
              <a:rPr lang="en-US" sz="2400" b="1" dirty="0">
                <a:latin typeface="Bahnschrift" panose="020B0502040204020203" pitchFamily="34" charset="0"/>
              </a:rPr>
              <a:t>Sentence 1:</a:t>
            </a:r>
            <a:r>
              <a:rPr lang="en-US" sz="2400" dirty="0">
                <a:latin typeface="Bahnschrift" panose="020B0502040204020203" pitchFamily="34" charset="0"/>
              </a:rPr>
              <a:t> Students love </a:t>
            </a:r>
            <a:r>
              <a:rPr lang="en-US" sz="2400" dirty="0" err="1">
                <a:latin typeface="Bahnschrift" panose="020B0502040204020203" pitchFamily="34" charset="0"/>
              </a:rPr>
              <a:t>Galgotia</a:t>
            </a:r>
            <a:r>
              <a:rPr lang="en-US" sz="2400" dirty="0">
                <a:latin typeface="Bahnschrift" panose="020B0502040204020203" pitchFamily="34" charset="0"/>
              </a:rPr>
              <a:t> University.</a:t>
            </a:r>
          </a:p>
          <a:p>
            <a:pPr algn="just" fontAlgn="base"/>
            <a:r>
              <a:rPr lang="en-US" sz="2400" b="1" dirty="0">
                <a:latin typeface="Bahnschrift" panose="020B0502040204020203" pitchFamily="34" charset="0"/>
              </a:rPr>
              <a:t>Sentence 2:</a:t>
            </a:r>
            <a:r>
              <a:rPr lang="en-US" sz="2400" dirty="0">
                <a:latin typeface="Bahnschrift" panose="020B0502040204020203" pitchFamily="34" charset="0"/>
              </a:rPr>
              <a:t> </a:t>
            </a:r>
            <a:r>
              <a:rPr lang="en-US" sz="2400" dirty="0" err="1">
                <a:latin typeface="Bahnschrift" panose="020B0502040204020203" pitchFamily="34" charset="0"/>
              </a:rPr>
              <a:t>Galgotia</a:t>
            </a:r>
            <a:r>
              <a:rPr lang="en-US" sz="2400" dirty="0">
                <a:latin typeface="Bahnschrift" panose="020B0502040204020203" pitchFamily="34" charset="0"/>
              </a:rPr>
              <a:t> University love Students</a:t>
            </a:r>
          </a:p>
          <a:p>
            <a:pPr marL="0" marR="0" lvl="0" indent="0" algn="l" rtl="0">
              <a:spcBef>
                <a:spcPts val="0"/>
              </a:spcBef>
              <a:spcAft>
                <a:spcPts val="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8E3D3-5416-2940-1D05-671B50B11473}"/>
              </a:ext>
            </a:extLst>
          </p:cNvPr>
          <p:cNvSpPr>
            <a:spLocks noGrp="1"/>
          </p:cNvSpPr>
          <p:nvPr>
            <p:ph type="title"/>
          </p:nvPr>
        </p:nvSpPr>
        <p:spPr>
          <a:xfrm>
            <a:off x="242966" y="1066476"/>
            <a:ext cx="6816595" cy="5153348"/>
          </a:xfrm>
        </p:spPr>
        <p:txBody>
          <a:bodyPr vert="horz" lIns="91440" tIns="45720" rIns="91440" bIns="45720" rtlCol="0" anchor="t">
            <a:normAutofit/>
          </a:bodyPr>
          <a:lstStyle/>
          <a:p>
            <a:r>
              <a:rPr lang="en-US" sz="4000" b="1" dirty="0">
                <a:solidFill>
                  <a:schemeClr val="tx2"/>
                </a:solidFill>
              </a:rPr>
              <a:t>Resource Document:</a:t>
            </a:r>
            <a:br>
              <a:rPr lang="en-US" sz="4000" b="1" dirty="0">
                <a:solidFill>
                  <a:schemeClr val="tx2"/>
                </a:solidFill>
              </a:rPr>
            </a:br>
            <a:br>
              <a:rPr lang="en-US" sz="4000" b="1" dirty="0">
                <a:solidFill>
                  <a:schemeClr val="tx2"/>
                </a:solidFill>
              </a:rPr>
            </a:br>
            <a:r>
              <a:rPr lang="en-US" sz="3600" b="1" dirty="0">
                <a:solidFill>
                  <a:schemeClr val="tx2"/>
                </a:solidFill>
              </a:rPr>
              <a:t>https://drive.google.com/drive/folders/1ksqYfW2x_av3Q7lhZHB8PqGv4Q48sw0e</a:t>
            </a:r>
            <a:endParaRPr lang="en-US" sz="4000" b="1" dirty="0">
              <a:solidFill>
                <a:schemeClr val="tx2"/>
              </a:solidFill>
            </a:endParaRPr>
          </a:p>
        </p:txBody>
      </p:sp>
      <p:sp>
        <p:nvSpPr>
          <p:cNvPr id="6" name="Footer Placeholder 5">
            <a:extLst>
              <a:ext uri="{FF2B5EF4-FFF2-40B4-BE49-F238E27FC236}">
                <a16:creationId xmlns:a16="http://schemas.microsoft.com/office/drawing/2014/main" id="{0AC4C0B8-55BF-7607-C08F-4F93C85CCC8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tint val="82000"/>
                  </a:prstClr>
                </a:solidFill>
                <a:effectLst/>
                <a:uLnTx/>
                <a:uFillTx/>
                <a:latin typeface="Aptos" panose="02110004020202020204"/>
                <a:ea typeface="+mn-ea"/>
                <a:cs typeface="+mn-cs"/>
              </a:rPr>
              <a:t>GSCALE full form and date</a:t>
            </a:r>
          </a:p>
        </p:txBody>
      </p:sp>
      <p:sp>
        <p:nvSpPr>
          <p:cNvPr id="7" name="Slide Number Placeholder 6">
            <a:extLst>
              <a:ext uri="{FF2B5EF4-FFF2-40B4-BE49-F238E27FC236}">
                <a16:creationId xmlns:a16="http://schemas.microsoft.com/office/drawing/2014/main" id="{28EC62E8-F0EB-0BD9-2B59-1AA3588B659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6510230-8DD5-4BA5-AB2D-CA30FC08F9D7}" type="slidenum">
              <a:rPr kumimoji="0" lang="en-IN"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IN" sz="1200" b="0" i="0" u="none" strike="noStrike" kern="1200" cap="none" spc="0" normalizeH="0" baseline="0" noProof="0" dirty="0">
              <a:ln>
                <a:noFill/>
              </a:ln>
              <a:solidFill>
                <a:prstClr val="black">
                  <a:tint val="82000"/>
                </a:prstClr>
              </a:solidFill>
              <a:effectLst/>
              <a:uLnTx/>
              <a:uFillTx/>
              <a:latin typeface="Aptos" panose="02110004020202020204"/>
              <a:ea typeface="+mn-ea"/>
              <a:cs typeface="+mn-cs"/>
            </a:endParaRPr>
          </a:p>
        </p:txBody>
      </p:sp>
      <p:pic>
        <p:nvPicPr>
          <p:cNvPr id="9" name="Picture 8" descr="A blue circle with text and words&#10;&#10;Description automatically generated">
            <a:extLst>
              <a:ext uri="{FF2B5EF4-FFF2-40B4-BE49-F238E27FC236}">
                <a16:creationId xmlns:a16="http://schemas.microsoft.com/office/drawing/2014/main" id="{79206739-0C22-A2A6-8C67-30EFF62D5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8566" y="191744"/>
            <a:ext cx="874732" cy="874732"/>
          </a:xfrm>
          <a:prstGeom prst="rect">
            <a:avLst/>
          </a:prstGeom>
        </p:spPr>
      </p:pic>
      <p:pic>
        <p:nvPicPr>
          <p:cNvPr id="16" name="Picture 15">
            <a:extLst>
              <a:ext uri="{FF2B5EF4-FFF2-40B4-BE49-F238E27FC236}">
                <a16:creationId xmlns:a16="http://schemas.microsoft.com/office/drawing/2014/main" id="{FA751BF6-3D1A-67AD-6FE9-1D29AB31D2AA}"/>
              </a:ext>
            </a:extLst>
          </p:cNvPr>
          <p:cNvPicPr>
            <a:picLocks noChangeAspect="1"/>
          </p:cNvPicPr>
          <p:nvPr/>
        </p:nvPicPr>
        <p:blipFill>
          <a:blip r:embed="rId3"/>
          <a:stretch>
            <a:fillRect/>
          </a:stretch>
        </p:blipFill>
        <p:spPr>
          <a:xfrm>
            <a:off x="242966" y="223896"/>
            <a:ext cx="2215421" cy="612478"/>
          </a:xfrm>
          <a:prstGeom prst="rect">
            <a:avLst/>
          </a:prstGeom>
        </p:spPr>
      </p:pic>
      <p:pic>
        <p:nvPicPr>
          <p:cNvPr id="4" name="Picture 3">
            <a:extLst>
              <a:ext uri="{FF2B5EF4-FFF2-40B4-BE49-F238E27FC236}">
                <a16:creationId xmlns:a16="http://schemas.microsoft.com/office/drawing/2014/main" id="{21AEC943-82B9-A8C5-87DA-CA87C7A69E48}"/>
              </a:ext>
            </a:extLst>
          </p:cNvPr>
          <p:cNvPicPr>
            <a:picLocks noChangeAspect="1"/>
          </p:cNvPicPr>
          <p:nvPr/>
        </p:nvPicPr>
        <p:blipFill>
          <a:blip r:embed="rId4"/>
          <a:stretch>
            <a:fillRect/>
          </a:stretch>
        </p:blipFill>
        <p:spPr>
          <a:xfrm>
            <a:off x="7347048" y="1634656"/>
            <a:ext cx="4286250" cy="4286250"/>
          </a:xfrm>
          <a:prstGeom prst="rect">
            <a:avLst/>
          </a:prstGeom>
        </p:spPr>
      </p:pic>
    </p:spTree>
    <p:extLst>
      <p:ext uri="{BB962C8B-B14F-4D97-AF65-F5344CB8AC3E}">
        <p14:creationId xmlns:p14="http://schemas.microsoft.com/office/powerpoint/2010/main" val="3872618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Content Placeholder 2">
            <a:extLst>
              <a:ext uri="{FF2B5EF4-FFF2-40B4-BE49-F238E27FC236}">
                <a16:creationId xmlns:a16="http://schemas.microsoft.com/office/drawing/2014/main" id="{2747E881-D400-0EA2-D713-1475048FC3A3}"/>
              </a:ext>
            </a:extLst>
          </p:cNvPr>
          <p:cNvSpPr>
            <a:spLocks noGrp="1"/>
          </p:cNvSpPr>
          <p:nvPr>
            <p:ph idx="1"/>
          </p:nvPr>
        </p:nvSpPr>
        <p:spPr>
          <a:xfrm>
            <a:off x="242966" y="1872870"/>
            <a:ext cx="5853034" cy="4483480"/>
          </a:xfrm>
        </p:spPr>
        <p:txBody>
          <a:bodyPr anchor="ctr">
            <a:normAutofit/>
          </a:bodyPr>
          <a:lstStyle/>
          <a:p>
            <a:pPr marL="0" indent="0" algn="just">
              <a:buNone/>
            </a:pPr>
            <a:r>
              <a:rPr lang="en-US" sz="2000" b="1" dirty="0"/>
              <a:t>Instruction: </a:t>
            </a:r>
          </a:p>
          <a:p>
            <a:pPr marL="0" indent="0" algn="just">
              <a:buNone/>
            </a:pPr>
            <a:r>
              <a:rPr lang="en-US" sz="2000" dirty="0"/>
              <a:t>First, write your group number in each technique section, then write your answer.</a:t>
            </a:r>
          </a:p>
          <a:p>
            <a:pPr marL="0" indent="0" algn="just">
              <a:buNone/>
            </a:pPr>
            <a:endParaRPr lang="en-US" sz="2000" dirty="0"/>
          </a:p>
          <a:p>
            <a:pPr marL="457200" indent="-457200" algn="just">
              <a:buFont typeface="+mj-lt"/>
              <a:buAutoNum type="arabicPeriod"/>
            </a:pPr>
            <a:r>
              <a:rPr lang="en-US" sz="2000" b="1" dirty="0"/>
              <a:t>Hyponymy</a:t>
            </a:r>
          </a:p>
          <a:p>
            <a:pPr marL="457200" indent="-457200" algn="just">
              <a:buFont typeface="+mj-lt"/>
              <a:buAutoNum type="arabicPeriod"/>
            </a:pPr>
            <a:r>
              <a:rPr lang="en-US" sz="2000" b="1" dirty="0"/>
              <a:t>Hypernymy</a:t>
            </a:r>
          </a:p>
          <a:p>
            <a:pPr marL="457200" indent="-457200" algn="just">
              <a:buFont typeface="+mj-lt"/>
              <a:buAutoNum type="arabicPeriod"/>
            </a:pPr>
            <a:r>
              <a:rPr lang="en-US" sz="2000" b="1" dirty="0"/>
              <a:t>Homonymy</a:t>
            </a:r>
          </a:p>
          <a:p>
            <a:pPr marL="457200" indent="-457200" algn="just" fontAlgn="base">
              <a:buFont typeface="+mj-lt"/>
              <a:buAutoNum type="arabicPeriod"/>
            </a:pPr>
            <a:r>
              <a:rPr lang="en-US" sz="2000" b="1" dirty="0"/>
              <a:t>Synonymy</a:t>
            </a:r>
            <a:endParaRPr lang="en-US" sz="2000" dirty="0"/>
          </a:p>
          <a:p>
            <a:pPr marL="457200" indent="-457200" algn="just" fontAlgn="base">
              <a:buFont typeface="+mj-lt"/>
              <a:buAutoNum type="arabicPeriod"/>
            </a:pPr>
            <a:r>
              <a:rPr lang="en-US" sz="2000" b="1" dirty="0"/>
              <a:t>Antonymy</a:t>
            </a:r>
          </a:p>
          <a:p>
            <a:pPr marL="457200" indent="-457200" fontAlgn="base">
              <a:buFont typeface="+mj-lt"/>
              <a:buAutoNum type="arabicPeriod"/>
            </a:pPr>
            <a:r>
              <a:rPr lang="en-US" sz="2000" b="1" dirty="0"/>
              <a:t>Polysemy</a:t>
            </a:r>
            <a:endParaRPr lang="en-US" sz="2000" dirty="0"/>
          </a:p>
        </p:txBody>
      </p:sp>
      <p:pic>
        <p:nvPicPr>
          <p:cNvPr id="5" name="Picture 4" descr="White bulbs with a yellow one standing out">
            <a:extLst>
              <a:ext uri="{FF2B5EF4-FFF2-40B4-BE49-F238E27FC236}">
                <a16:creationId xmlns:a16="http://schemas.microsoft.com/office/drawing/2014/main" id="{DDB77401-C627-15DD-2C01-2476F74D29CB}"/>
              </a:ext>
            </a:extLst>
          </p:cNvPr>
          <p:cNvPicPr>
            <a:picLocks noChangeAspect="1"/>
          </p:cNvPicPr>
          <p:nvPr/>
        </p:nvPicPr>
        <p:blipFill>
          <a:blip r:embed="rId2"/>
          <a:srcRect l="12365" r="28234" b="-2"/>
          <a:stretch/>
        </p:blipFill>
        <p:spPr>
          <a:xfrm>
            <a:off x="6096000" y="1"/>
            <a:ext cx="6102825" cy="6858000"/>
          </a:xfrm>
          <a:prstGeom prst="rect">
            <a:avLst/>
          </a:prstGeom>
        </p:spPr>
      </p:pic>
      <p:sp>
        <p:nvSpPr>
          <p:cNvPr id="15" name="Footer Placeholder 14">
            <a:extLst>
              <a:ext uri="{FF2B5EF4-FFF2-40B4-BE49-F238E27FC236}">
                <a16:creationId xmlns:a16="http://schemas.microsoft.com/office/drawing/2014/main" id="{23840C26-7FEF-7DEE-1FE6-C2FC8B409D1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82000"/>
                  </a:prstClr>
                </a:solidFill>
                <a:effectLst/>
                <a:uLnTx/>
                <a:uFillTx/>
                <a:latin typeface="Aptos" panose="02110004020202020204"/>
                <a:ea typeface="+mn-ea"/>
                <a:cs typeface="+mn-cs"/>
              </a:rPr>
              <a:t>Galgotias University</a:t>
            </a:r>
          </a:p>
        </p:txBody>
      </p:sp>
      <p:sp>
        <p:nvSpPr>
          <p:cNvPr id="16" name="Slide Number Placeholder 15">
            <a:extLst>
              <a:ext uri="{FF2B5EF4-FFF2-40B4-BE49-F238E27FC236}">
                <a16:creationId xmlns:a16="http://schemas.microsoft.com/office/drawing/2014/main" id="{8213A1C2-456F-1608-85D6-8CE28AB4C04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6510230-8DD5-4BA5-AB2D-CA30FC08F9D7}" type="slidenum">
              <a:rPr kumimoji="0" lang="en-IN"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IN"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pic>
        <p:nvPicPr>
          <p:cNvPr id="17" name="Picture 16" descr="A blue circle with text and words&#10;&#10;Description automatically generated">
            <a:extLst>
              <a:ext uri="{FF2B5EF4-FFF2-40B4-BE49-F238E27FC236}">
                <a16:creationId xmlns:a16="http://schemas.microsoft.com/office/drawing/2014/main" id="{657EADCA-AAF4-A0F1-EC18-583A4169E1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pic>
        <p:nvPicPr>
          <p:cNvPr id="18" name="Picture 17">
            <a:extLst>
              <a:ext uri="{FF2B5EF4-FFF2-40B4-BE49-F238E27FC236}">
                <a16:creationId xmlns:a16="http://schemas.microsoft.com/office/drawing/2014/main" id="{4B2E808B-ED45-2C6E-8B20-704657E8471A}"/>
              </a:ext>
            </a:extLst>
          </p:cNvPr>
          <p:cNvPicPr>
            <a:picLocks noChangeAspect="1"/>
          </p:cNvPicPr>
          <p:nvPr/>
        </p:nvPicPr>
        <p:blipFill>
          <a:blip r:embed="rId4"/>
          <a:stretch>
            <a:fillRect/>
          </a:stretch>
        </p:blipFill>
        <p:spPr>
          <a:xfrm>
            <a:off x="242966" y="208906"/>
            <a:ext cx="2215421" cy="612478"/>
          </a:xfrm>
          <a:prstGeom prst="rect">
            <a:avLst/>
          </a:prstGeom>
        </p:spPr>
      </p:pic>
      <p:sp>
        <p:nvSpPr>
          <p:cNvPr id="2" name="Title 1">
            <a:extLst>
              <a:ext uri="{FF2B5EF4-FFF2-40B4-BE49-F238E27FC236}">
                <a16:creationId xmlns:a16="http://schemas.microsoft.com/office/drawing/2014/main" id="{7992D490-ABDC-45CE-4871-9039F88154D8}"/>
              </a:ext>
            </a:extLst>
          </p:cNvPr>
          <p:cNvSpPr>
            <a:spLocks noGrp="1"/>
          </p:cNvSpPr>
          <p:nvPr>
            <p:ph type="title"/>
          </p:nvPr>
        </p:nvSpPr>
        <p:spPr>
          <a:xfrm>
            <a:off x="428399" y="1051486"/>
            <a:ext cx="4646904" cy="1024649"/>
          </a:xfrm>
        </p:spPr>
        <p:txBody>
          <a:bodyPr anchor="ctr">
            <a:normAutofit/>
          </a:bodyPr>
          <a:lstStyle/>
          <a:p>
            <a:r>
              <a:rPr lang="en-IN" sz="4000" dirty="0">
                <a:latin typeface="Georgia" panose="02040502050405020303" pitchFamily="18" charset="0"/>
              </a:rPr>
              <a:t>Learning Activity 1</a:t>
            </a:r>
          </a:p>
        </p:txBody>
      </p:sp>
    </p:spTree>
    <p:extLst>
      <p:ext uri="{BB962C8B-B14F-4D97-AF65-F5344CB8AC3E}">
        <p14:creationId xmlns:p14="http://schemas.microsoft.com/office/powerpoint/2010/main" val="910051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9">
          <a:extLst>
            <a:ext uri="{FF2B5EF4-FFF2-40B4-BE49-F238E27FC236}">
              <a16:creationId xmlns:a16="http://schemas.microsoft.com/office/drawing/2014/main" id="{866D97B3-3DA0-EF53-520F-CFE54E69891B}"/>
            </a:ext>
          </a:extLst>
        </p:cNvPr>
        <p:cNvGrpSpPr/>
        <p:nvPr/>
      </p:nvGrpSpPr>
      <p:grpSpPr>
        <a:xfrm>
          <a:off x="0" y="0"/>
          <a:ext cx="0" cy="0"/>
          <a:chOff x="0" y="0"/>
          <a:chExt cx="0" cy="0"/>
        </a:xfrm>
      </p:grpSpPr>
      <p:sp>
        <p:nvSpPr>
          <p:cNvPr id="170" name="Google Shape;170;p6">
            <a:extLst>
              <a:ext uri="{FF2B5EF4-FFF2-40B4-BE49-F238E27FC236}">
                <a16:creationId xmlns:a16="http://schemas.microsoft.com/office/drawing/2014/main" id="{1C5AB37D-5844-79E1-FF47-63ED85735113}"/>
              </a:ext>
            </a:extLst>
          </p:cNvPr>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1" name="Google Shape;171;p6">
            <a:extLst>
              <a:ext uri="{FF2B5EF4-FFF2-40B4-BE49-F238E27FC236}">
                <a16:creationId xmlns:a16="http://schemas.microsoft.com/office/drawing/2014/main" id="{0EE29331-3AD8-A9B7-0C4A-61207265A309}"/>
              </a:ext>
            </a:extLst>
          </p:cNvPr>
          <p:cNvSpPr/>
          <p:nvPr/>
        </p:nvSpPr>
        <p:spPr>
          <a:xfrm flipH="1">
            <a:off x="2" y="0"/>
            <a:ext cx="12191998" cy="2170031"/>
          </a:xfrm>
          <a:prstGeom prst="rect">
            <a:avLst/>
          </a:prstGeom>
          <a:gradFill>
            <a:gsLst>
              <a:gs pos="0">
                <a:srgbClr val="000000">
                  <a:alpha val="95686"/>
                </a:srgbClr>
              </a:gs>
              <a:gs pos="100000">
                <a:srgbClr val="0F4861"/>
              </a:gs>
            </a:gsLst>
            <a:lin ang="197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2" name="Google Shape;172;p6">
            <a:extLst>
              <a:ext uri="{FF2B5EF4-FFF2-40B4-BE49-F238E27FC236}">
                <a16:creationId xmlns:a16="http://schemas.microsoft.com/office/drawing/2014/main" id="{584B1839-5ABA-FD80-966D-4865E603C552}"/>
              </a:ext>
            </a:extLst>
          </p:cNvPr>
          <p:cNvSpPr/>
          <p:nvPr/>
        </p:nvSpPr>
        <p:spPr>
          <a:xfrm flipH="1">
            <a:off x="8082819" y="0"/>
            <a:ext cx="4097211" cy="2170661"/>
          </a:xfrm>
          <a:prstGeom prst="rect">
            <a:avLst/>
          </a:prstGeom>
          <a:gradFill>
            <a:gsLst>
              <a:gs pos="0">
                <a:srgbClr val="0A3041">
                  <a:alpha val="67843"/>
                </a:srgbClr>
              </a:gs>
              <a:gs pos="19000">
                <a:srgbClr val="0A3041">
                  <a:alpha val="67843"/>
                </a:srgbClr>
              </a:gs>
              <a:gs pos="100000">
                <a:srgbClr val="156082">
                  <a:alpha val="47843"/>
                </a:srgbClr>
              </a:gs>
            </a:gsLst>
            <a:lin ang="191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3" name="Google Shape;173;p6">
            <a:extLst>
              <a:ext uri="{FF2B5EF4-FFF2-40B4-BE49-F238E27FC236}">
                <a16:creationId xmlns:a16="http://schemas.microsoft.com/office/drawing/2014/main" id="{2679BC02-3FA7-6132-E6C5-6384810B7A92}"/>
              </a:ext>
            </a:extLst>
          </p:cNvPr>
          <p:cNvSpPr/>
          <p:nvPr/>
        </p:nvSpPr>
        <p:spPr>
          <a:xfrm rot="-5400000" flipH="1">
            <a:off x="5010646" y="-5010043"/>
            <a:ext cx="2170709" cy="12192000"/>
          </a:xfrm>
          <a:prstGeom prst="rect">
            <a:avLst/>
          </a:prstGeom>
          <a:gradFill>
            <a:gsLst>
              <a:gs pos="0">
                <a:srgbClr val="0F4861">
                  <a:alpha val="15686"/>
                </a:srgbClr>
              </a:gs>
              <a:gs pos="23000">
                <a:srgbClr val="0F4861">
                  <a:alpha val="15686"/>
                </a:srgbClr>
              </a:gs>
              <a:gs pos="99000">
                <a:srgbClr val="000000">
                  <a:alpha val="44705"/>
                </a:srgbClr>
              </a:gs>
              <a:gs pos="100000">
                <a:srgbClr val="000000">
                  <a:alpha val="44705"/>
                </a:srgbClr>
              </a:gs>
            </a:gsLst>
            <a:lin ang="210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6">
            <a:extLst>
              <a:ext uri="{FF2B5EF4-FFF2-40B4-BE49-F238E27FC236}">
                <a16:creationId xmlns:a16="http://schemas.microsoft.com/office/drawing/2014/main" id="{AAAF6A7D-95C9-CD14-434C-143E8E2AD850}"/>
              </a:ext>
            </a:extLst>
          </p:cNvPr>
          <p:cNvSpPr txBox="1">
            <a:spLocks noGrp="1"/>
          </p:cNvSpPr>
          <p:nvPr>
            <p:ph type="title"/>
          </p:nvPr>
        </p:nvSpPr>
        <p:spPr>
          <a:xfrm>
            <a:off x="558702" y="1102452"/>
            <a:ext cx="10542973" cy="82285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Arial"/>
              <a:buNone/>
            </a:pPr>
            <a:r>
              <a:rPr lang="en-US" sz="4000" b="1" dirty="0">
                <a:solidFill>
                  <a:srgbClr val="FFFFFF"/>
                </a:solidFill>
                <a:latin typeface="Arial"/>
                <a:cs typeface="Arial"/>
                <a:sym typeface="Arial"/>
              </a:rPr>
              <a:t>Elements of Semantic Analysis</a:t>
            </a:r>
            <a:endParaRPr dirty="0"/>
          </a:p>
        </p:txBody>
      </p:sp>
      <p:sp>
        <p:nvSpPr>
          <p:cNvPr id="175" name="Google Shape;175;p6">
            <a:extLst>
              <a:ext uri="{FF2B5EF4-FFF2-40B4-BE49-F238E27FC236}">
                <a16:creationId xmlns:a16="http://schemas.microsoft.com/office/drawing/2014/main" id="{EE7ABCFF-89D7-F23C-8C5B-68AC1B2CFE90}"/>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Galgotias University</a:t>
            </a:r>
            <a:endParaRPr/>
          </a:p>
        </p:txBody>
      </p:sp>
      <p:sp>
        <p:nvSpPr>
          <p:cNvPr id="176" name="Google Shape;176;p6">
            <a:extLst>
              <a:ext uri="{FF2B5EF4-FFF2-40B4-BE49-F238E27FC236}">
                <a16:creationId xmlns:a16="http://schemas.microsoft.com/office/drawing/2014/main" id="{A0D307E3-A011-B63A-CDE6-C11F44B19089}"/>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pic>
        <p:nvPicPr>
          <p:cNvPr id="177" name="Google Shape;177;p6" descr="A blue circle with text and words&#10;&#10;Description automatically generated">
            <a:extLst>
              <a:ext uri="{FF2B5EF4-FFF2-40B4-BE49-F238E27FC236}">
                <a16:creationId xmlns:a16="http://schemas.microsoft.com/office/drawing/2014/main" id="{6BE6F450-8365-7458-6A76-8AD12D7903D4}"/>
              </a:ext>
            </a:extLst>
          </p:cNvPr>
          <p:cNvPicPr preferRelativeResize="0"/>
          <p:nvPr/>
        </p:nvPicPr>
        <p:blipFill rotWithShape="1">
          <a:blip r:embed="rId3">
            <a:alphaModFix/>
          </a:blip>
          <a:srcRect/>
          <a:stretch/>
        </p:blipFill>
        <p:spPr>
          <a:xfrm>
            <a:off x="10758566" y="176754"/>
            <a:ext cx="874732" cy="874732"/>
          </a:xfrm>
          <a:prstGeom prst="rect">
            <a:avLst/>
          </a:prstGeom>
          <a:noFill/>
          <a:ln>
            <a:noFill/>
          </a:ln>
        </p:spPr>
      </p:pic>
      <p:pic>
        <p:nvPicPr>
          <p:cNvPr id="178" name="Google Shape;178;p6">
            <a:extLst>
              <a:ext uri="{FF2B5EF4-FFF2-40B4-BE49-F238E27FC236}">
                <a16:creationId xmlns:a16="http://schemas.microsoft.com/office/drawing/2014/main" id="{F34F74C1-E668-5664-DF9B-772E10FFED87}"/>
              </a:ext>
            </a:extLst>
          </p:cNvPr>
          <p:cNvPicPr preferRelativeResize="0"/>
          <p:nvPr/>
        </p:nvPicPr>
        <p:blipFill rotWithShape="1">
          <a:blip r:embed="rId4">
            <a:alphaModFix/>
          </a:blip>
          <a:srcRect/>
          <a:stretch/>
        </p:blipFill>
        <p:spPr>
          <a:xfrm>
            <a:off x="242966" y="208906"/>
            <a:ext cx="2215421" cy="612478"/>
          </a:xfrm>
          <a:prstGeom prst="rect">
            <a:avLst/>
          </a:prstGeom>
          <a:noFill/>
          <a:ln>
            <a:noFill/>
          </a:ln>
        </p:spPr>
      </p:pic>
      <p:sp>
        <p:nvSpPr>
          <p:cNvPr id="2" name="TextBox 1">
            <a:extLst>
              <a:ext uri="{FF2B5EF4-FFF2-40B4-BE49-F238E27FC236}">
                <a16:creationId xmlns:a16="http://schemas.microsoft.com/office/drawing/2014/main" id="{8D839C97-6E14-B755-08C5-BBCF69D04D5B}"/>
              </a:ext>
            </a:extLst>
          </p:cNvPr>
          <p:cNvSpPr txBox="1"/>
          <p:nvPr/>
        </p:nvSpPr>
        <p:spPr>
          <a:xfrm>
            <a:off x="558702" y="2667000"/>
            <a:ext cx="6248398" cy="2677656"/>
          </a:xfrm>
          <a:prstGeom prst="rect">
            <a:avLst/>
          </a:prstGeom>
          <a:noFill/>
        </p:spPr>
        <p:txBody>
          <a:bodyPr wrap="square" rtlCol="0">
            <a:spAutoFit/>
          </a:bodyPr>
          <a:lstStyle/>
          <a:p>
            <a:pPr marL="457200" indent="-457200" algn="just">
              <a:buFont typeface="+mj-lt"/>
              <a:buAutoNum type="arabicPeriod"/>
            </a:pPr>
            <a:r>
              <a:rPr lang="en-US" sz="2400" b="1" dirty="0"/>
              <a:t>Hyponymy</a:t>
            </a:r>
          </a:p>
          <a:p>
            <a:pPr marL="457200" indent="-457200" algn="just">
              <a:buFont typeface="+mj-lt"/>
              <a:buAutoNum type="arabicPeriod"/>
            </a:pPr>
            <a:r>
              <a:rPr lang="en-US" sz="2400" b="1" dirty="0"/>
              <a:t>Hypernymy</a:t>
            </a:r>
          </a:p>
          <a:p>
            <a:pPr marL="457200" indent="-457200" algn="just">
              <a:buFont typeface="+mj-lt"/>
              <a:buAutoNum type="arabicPeriod"/>
            </a:pPr>
            <a:r>
              <a:rPr lang="en-US" sz="2400" b="1" dirty="0"/>
              <a:t>Homonymy</a:t>
            </a:r>
          </a:p>
          <a:p>
            <a:pPr marL="457200" indent="-457200" algn="just" fontAlgn="base">
              <a:buFont typeface="+mj-lt"/>
              <a:buAutoNum type="arabicPeriod"/>
            </a:pPr>
            <a:r>
              <a:rPr lang="en-US" sz="2400" b="1" dirty="0"/>
              <a:t>Synonymy</a:t>
            </a:r>
            <a:endParaRPr lang="en-US" sz="2400" dirty="0"/>
          </a:p>
          <a:p>
            <a:pPr marL="457200" indent="-457200" algn="just" fontAlgn="base">
              <a:buFont typeface="+mj-lt"/>
              <a:buAutoNum type="arabicPeriod"/>
            </a:pPr>
            <a:r>
              <a:rPr lang="en-US" sz="2400" b="1" dirty="0"/>
              <a:t>Antonymy</a:t>
            </a:r>
          </a:p>
          <a:p>
            <a:pPr marL="457200" indent="-457200" fontAlgn="base">
              <a:buFont typeface="+mj-lt"/>
              <a:buAutoNum type="arabicPeriod"/>
            </a:pPr>
            <a:r>
              <a:rPr lang="en-US" sz="2400" b="1" dirty="0"/>
              <a:t>Polysemy</a:t>
            </a:r>
            <a:endParaRPr lang="en-US" sz="2400" dirty="0"/>
          </a:p>
          <a:p>
            <a:pPr marL="457200" indent="-457200" fontAlgn="base">
              <a:buFont typeface="+mj-lt"/>
              <a:buAutoNum type="arabicPeriod"/>
            </a:pPr>
            <a:r>
              <a:rPr lang="en-US" sz="2400" b="1" dirty="0"/>
              <a:t>Meronomy</a:t>
            </a:r>
          </a:p>
        </p:txBody>
      </p:sp>
    </p:spTree>
    <p:extLst>
      <p:ext uri="{BB962C8B-B14F-4D97-AF65-F5344CB8AC3E}">
        <p14:creationId xmlns:p14="http://schemas.microsoft.com/office/powerpoint/2010/main" val="1832600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9"/>
        <p:cNvGrpSpPr/>
        <p:nvPr/>
      </p:nvGrpSpPr>
      <p:grpSpPr>
        <a:xfrm>
          <a:off x="0" y="0"/>
          <a:ext cx="0" cy="0"/>
          <a:chOff x="0" y="0"/>
          <a:chExt cx="0" cy="0"/>
        </a:xfrm>
      </p:grpSpPr>
      <p:sp>
        <p:nvSpPr>
          <p:cNvPr id="170" name="Google Shape;170;p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1" name="Google Shape;171;p6"/>
          <p:cNvSpPr/>
          <p:nvPr/>
        </p:nvSpPr>
        <p:spPr>
          <a:xfrm flipH="1">
            <a:off x="2" y="0"/>
            <a:ext cx="12191998" cy="2170031"/>
          </a:xfrm>
          <a:prstGeom prst="rect">
            <a:avLst/>
          </a:prstGeom>
          <a:gradFill>
            <a:gsLst>
              <a:gs pos="0">
                <a:srgbClr val="000000">
                  <a:alpha val="95686"/>
                </a:srgbClr>
              </a:gs>
              <a:gs pos="100000">
                <a:srgbClr val="0F4861"/>
              </a:gs>
            </a:gsLst>
            <a:lin ang="197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2" name="Google Shape;172;p6"/>
          <p:cNvSpPr/>
          <p:nvPr/>
        </p:nvSpPr>
        <p:spPr>
          <a:xfrm flipH="1">
            <a:off x="8082819" y="0"/>
            <a:ext cx="4097211" cy="2170661"/>
          </a:xfrm>
          <a:prstGeom prst="rect">
            <a:avLst/>
          </a:prstGeom>
          <a:gradFill>
            <a:gsLst>
              <a:gs pos="0">
                <a:srgbClr val="0A3041">
                  <a:alpha val="67843"/>
                </a:srgbClr>
              </a:gs>
              <a:gs pos="19000">
                <a:srgbClr val="0A3041">
                  <a:alpha val="67843"/>
                </a:srgbClr>
              </a:gs>
              <a:gs pos="100000">
                <a:srgbClr val="156082">
                  <a:alpha val="47843"/>
                </a:srgbClr>
              </a:gs>
            </a:gsLst>
            <a:lin ang="191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3" name="Google Shape;173;p6"/>
          <p:cNvSpPr/>
          <p:nvPr/>
        </p:nvSpPr>
        <p:spPr>
          <a:xfrm rot="-5400000" flipH="1">
            <a:off x="5010646" y="-5010043"/>
            <a:ext cx="2170709" cy="12192000"/>
          </a:xfrm>
          <a:prstGeom prst="rect">
            <a:avLst/>
          </a:prstGeom>
          <a:gradFill>
            <a:gsLst>
              <a:gs pos="0">
                <a:srgbClr val="0F4861">
                  <a:alpha val="15686"/>
                </a:srgbClr>
              </a:gs>
              <a:gs pos="23000">
                <a:srgbClr val="0F4861">
                  <a:alpha val="15686"/>
                </a:srgbClr>
              </a:gs>
              <a:gs pos="99000">
                <a:srgbClr val="000000">
                  <a:alpha val="44705"/>
                </a:srgbClr>
              </a:gs>
              <a:gs pos="100000">
                <a:srgbClr val="000000">
                  <a:alpha val="44705"/>
                </a:srgbClr>
              </a:gs>
            </a:gsLst>
            <a:lin ang="210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6"/>
          <p:cNvSpPr txBox="1">
            <a:spLocks noGrp="1"/>
          </p:cNvSpPr>
          <p:nvPr>
            <p:ph type="title"/>
          </p:nvPr>
        </p:nvSpPr>
        <p:spPr>
          <a:xfrm>
            <a:off x="558702" y="1102452"/>
            <a:ext cx="10542973" cy="82285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Arial"/>
              <a:buNone/>
            </a:pPr>
            <a:r>
              <a:rPr lang="en-US" sz="4000" b="1" dirty="0">
                <a:solidFill>
                  <a:srgbClr val="FFFFFF"/>
                </a:solidFill>
                <a:latin typeface="Arial"/>
                <a:cs typeface="Arial"/>
                <a:sym typeface="Arial"/>
              </a:rPr>
              <a:t>Elements of Semantic Analysis</a:t>
            </a:r>
            <a:endParaRPr dirty="0"/>
          </a:p>
        </p:txBody>
      </p:sp>
      <p:sp>
        <p:nvSpPr>
          <p:cNvPr id="175" name="Google Shape;175;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Galgotias University</a:t>
            </a:r>
            <a:endParaRPr/>
          </a:p>
        </p:txBody>
      </p:sp>
      <p:sp>
        <p:nvSpPr>
          <p:cNvPr id="176" name="Google Shape;176;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177" name="Google Shape;177;p6" descr="A blue circle with text and words&#10;&#10;Description automatically generated"/>
          <p:cNvPicPr preferRelativeResize="0"/>
          <p:nvPr/>
        </p:nvPicPr>
        <p:blipFill rotWithShape="1">
          <a:blip r:embed="rId3">
            <a:alphaModFix/>
          </a:blip>
          <a:srcRect/>
          <a:stretch/>
        </p:blipFill>
        <p:spPr>
          <a:xfrm>
            <a:off x="10758566" y="176754"/>
            <a:ext cx="874732" cy="874732"/>
          </a:xfrm>
          <a:prstGeom prst="rect">
            <a:avLst/>
          </a:prstGeom>
          <a:noFill/>
          <a:ln>
            <a:noFill/>
          </a:ln>
        </p:spPr>
      </p:pic>
      <p:pic>
        <p:nvPicPr>
          <p:cNvPr id="178" name="Google Shape;178;p6"/>
          <p:cNvPicPr preferRelativeResize="0"/>
          <p:nvPr/>
        </p:nvPicPr>
        <p:blipFill rotWithShape="1">
          <a:blip r:embed="rId4">
            <a:alphaModFix/>
          </a:blip>
          <a:srcRect/>
          <a:stretch/>
        </p:blipFill>
        <p:spPr>
          <a:xfrm>
            <a:off x="242966" y="208906"/>
            <a:ext cx="2215421" cy="612478"/>
          </a:xfrm>
          <a:prstGeom prst="rect">
            <a:avLst/>
          </a:prstGeom>
          <a:noFill/>
          <a:ln>
            <a:noFill/>
          </a:ln>
        </p:spPr>
      </p:pic>
      <p:sp>
        <p:nvSpPr>
          <p:cNvPr id="2" name="TextBox 1"/>
          <p:cNvSpPr txBox="1"/>
          <p:nvPr/>
        </p:nvSpPr>
        <p:spPr>
          <a:xfrm>
            <a:off x="2" y="2362200"/>
            <a:ext cx="6248398" cy="2677656"/>
          </a:xfrm>
          <a:prstGeom prst="rect">
            <a:avLst/>
          </a:prstGeom>
          <a:noFill/>
        </p:spPr>
        <p:txBody>
          <a:bodyPr wrap="square" rtlCol="0">
            <a:spAutoFit/>
          </a:bodyPr>
          <a:lstStyle/>
          <a:p>
            <a:pPr algn="just"/>
            <a:r>
              <a:rPr lang="en-US" sz="2400" b="1" dirty="0"/>
              <a:t>Hyponymy and </a:t>
            </a:r>
            <a:r>
              <a:rPr lang="en-US" sz="2400" b="1" dirty="0" err="1"/>
              <a:t>Hypernymy</a:t>
            </a:r>
            <a:endParaRPr lang="en-US" sz="2400" b="1" dirty="0"/>
          </a:p>
          <a:p>
            <a:pPr algn="just"/>
            <a:r>
              <a:rPr lang="en-US" sz="2400" b="1" dirty="0"/>
              <a:t> </a:t>
            </a:r>
            <a:r>
              <a:rPr lang="en-US" sz="2400" dirty="0" err="1"/>
              <a:t>Hyponymys</a:t>
            </a:r>
            <a:r>
              <a:rPr lang="en-US" sz="2400" dirty="0"/>
              <a:t> refers to a term that is an instance of a generic term. They can be understood by taking class-object as an analogy. For example: ‘</a:t>
            </a:r>
            <a:r>
              <a:rPr lang="en-US" sz="2400" i="1" dirty="0"/>
              <a:t>Color</a:t>
            </a:r>
            <a:r>
              <a:rPr lang="en-US" sz="2400" dirty="0"/>
              <a:t>‘ is a </a:t>
            </a:r>
            <a:r>
              <a:rPr lang="en-US" sz="2400" dirty="0" err="1"/>
              <a:t>hypernymy</a:t>
            </a:r>
            <a:r>
              <a:rPr lang="en-US" sz="2400" dirty="0"/>
              <a:t> while ‘</a:t>
            </a:r>
            <a:r>
              <a:rPr lang="en-US" sz="2400" i="1" dirty="0"/>
              <a:t>purple</a:t>
            </a:r>
            <a:r>
              <a:rPr lang="en-US" sz="2400" dirty="0"/>
              <a:t>‘, ‘</a:t>
            </a:r>
            <a:r>
              <a:rPr lang="en-US" sz="2400" i="1" dirty="0"/>
              <a:t>blue</a:t>
            </a:r>
            <a:r>
              <a:rPr lang="en-US" sz="2400" dirty="0"/>
              <a:t>‘, ‘</a:t>
            </a:r>
            <a:r>
              <a:rPr lang="en-US" sz="2400" i="1" dirty="0"/>
              <a:t>red</a:t>
            </a:r>
            <a:r>
              <a:rPr lang="en-US" sz="2400" dirty="0"/>
              <a:t>‘, </a:t>
            </a:r>
            <a:r>
              <a:rPr lang="en-US" sz="2400" dirty="0" err="1"/>
              <a:t>etc</a:t>
            </a:r>
            <a:r>
              <a:rPr lang="en-US" sz="2400" dirty="0"/>
              <a:t>, are its hyponyms.</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8000" y="2193083"/>
            <a:ext cx="5229955" cy="268371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408</TotalTime>
  <Words>937</Words>
  <Application>Microsoft Office PowerPoint</Application>
  <PresentationFormat>Widescreen</PresentationFormat>
  <Paragraphs>109</Paragraphs>
  <Slides>15</Slides>
  <Notes>13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Calibri</vt:lpstr>
      <vt:lpstr>Play</vt:lpstr>
      <vt:lpstr>Bahnschrift</vt:lpstr>
      <vt:lpstr>Aptos</vt:lpstr>
      <vt:lpstr>Georgia</vt:lpstr>
      <vt:lpstr>Bahnschrift Condensed</vt:lpstr>
      <vt:lpstr>Arial</vt:lpstr>
      <vt:lpstr>Aptos Display</vt:lpstr>
      <vt:lpstr>Office Theme</vt:lpstr>
      <vt:lpstr>1_Office Theme</vt:lpstr>
      <vt:lpstr>   Semantic Analysis    Lecture No.: 14 Course Name:   Natural Language Processing Course Code: R1UC616C Instructor Name: Mr. Amit Yadav</vt:lpstr>
      <vt:lpstr>At the end of this session students will be able to </vt:lpstr>
      <vt:lpstr>Introduction to Semantic Analysis</vt:lpstr>
      <vt:lpstr>Activity 1 (Think pair share) </vt:lpstr>
      <vt:lpstr>Parts of Semantic Analysis</vt:lpstr>
      <vt:lpstr>Resource Document:  https://drive.google.com/drive/folders/1ksqYfW2x_av3Q7lhZHB8PqGv4Q48sw0e</vt:lpstr>
      <vt:lpstr>Learning Activity 1</vt:lpstr>
      <vt:lpstr>Elements of Semantic Analysis</vt:lpstr>
      <vt:lpstr>Elements of Semantic Analysis</vt:lpstr>
      <vt:lpstr>….Cont….</vt:lpstr>
      <vt:lpstr>….Cont….</vt:lpstr>
      <vt:lpstr>Application of Semantic Analysis in NLP</vt:lpstr>
      <vt:lpstr>Challenges in Semantic Analysis   </vt:lpstr>
      <vt:lpstr>Information to next topic of the course</vt:lpstr>
      <vt:lpstr>Review and Reflection from students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 Analysis    Lecture No.: 13 Course Name:   Natural Language Processing Course Code: R1UC616C Instructor Name: Mr. Deepak</dc:title>
  <dc:creator>Deepak Gupta</dc:creator>
  <cp:lastModifiedBy>Amit Yadav</cp:lastModifiedBy>
  <cp:revision>32</cp:revision>
  <dcterms:created xsi:type="dcterms:W3CDTF">2024-08-22T06:33:55Z</dcterms:created>
  <dcterms:modified xsi:type="dcterms:W3CDTF">2025-04-22T05:07:17Z</dcterms:modified>
</cp:coreProperties>
</file>