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82" r:id="rId4"/>
    <p:sldId id="257" r:id="rId5"/>
    <p:sldId id="285" r:id="rId6"/>
    <p:sldId id="260" r:id="rId7"/>
    <p:sldId id="261" r:id="rId8"/>
    <p:sldId id="286" r:id="rId9"/>
    <p:sldId id="263" r:id="rId10"/>
    <p:sldId id="284" r:id="rId11"/>
    <p:sldId id="281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CE2BF-E837-4849-B11C-0944C199F6A4}" v="228" dt="2024-09-19T16:05:47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88C9CD-BC21-48C2-AD4A-3569F2B33694}">
      <dgm:prSet custT="1"/>
      <dgm:spPr/>
      <dgm:t>
        <a:bodyPr/>
        <a:lstStyle/>
        <a:p>
          <a:pPr algn="just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Describe how Knowledge-Based WSD works and its key techniques (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Lesk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Algorithm)</a:t>
          </a:r>
        </a:p>
      </dgm:t>
    </dgm:pt>
    <dgm:pt modelId="{CA672303-FD16-48E3-BBEC-D6F7B64C0779}" type="parTrans" cxnId="{4C27ED58-230F-4677-AEA6-FAA1104EB2BD}">
      <dgm:prSet/>
      <dgm:spPr/>
      <dgm:t>
        <a:bodyPr/>
        <a:lstStyle/>
        <a:p>
          <a:endParaRPr lang="en-US"/>
        </a:p>
      </dgm:t>
    </dgm:pt>
    <dgm:pt modelId="{B3F7AE96-F7B3-4015-BA52-D96A64B41A84}" type="sibTrans" cxnId="{4C27ED58-230F-4677-AEA6-FAA1104EB2BD}">
      <dgm:prSet/>
      <dgm:spPr/>
      <dgm:t>
        <a:bodyPr/>
        <a:lstStyle/>
        <a:p>
          <a:endParaRPr lang="en-US"/>
        </a:p>
      </dgm:t>
    </dgm:pt>
    <dgm:pt modelId="{5D3B347C-E159-4C57-81A1-CD00847B14DE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Apply a Knowledge-Based WSD algorithm to disambiguate words in a dataset.</a:t>
          </a:r>
        </a:p>
      </dgm:t>
    </dgm:pt>
    <dgm:pt modelId="{943520B3-6392-45D5-9DF6-131887410A5F}" type="parTrans" cxnId="{B58A4144-E1F2-413D-B198-1850A4EC8B19}">
      <dgm:prSet/>
      <dgm:spPr/>
      <dgm:t>
        <a:bodyPr/>
        <a:lstStyle/>
        <a:p>
          <a:endParaRPr lang="en-US"/>
        </a:p>
      </dgm:t>
    </dgm:pt>
    <dgm:pt modelId="{0267C5CF-3131-49FB-B421-EB794BB526AB}" type="sibTrans" cxnId="{B58A4144-E1F2-413D-B198-1850A4EC8B19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 custScaleX="101268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4CAAFB04-5D76-483C-9FA0-FC13BD80D6ED}" type="presOf" srcId="{5D3B347C-E159-4C57-81A1-CD00847B14DE}" destId="{66D5292E-E31B-47C3-B7F6-6E92D8DBC596}" srcOrd="0" destOrd="0" presId="urn:microsoft.com/office/officeart/2005/8/layout/vProcess5"/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58A4144-E1F2-413D-B198-1850A4EC8B19}" srcId="{B7ED251F-A7A3-4D25-B004-4241BE03EDC3}" destId="{5D3B347C-E159-4C57-81A1-CD00847B14DE}" srcOrd="1" destOrd="0" parTransId="{943520B3-6392-45D5-9DF6-131887410A5F}" sibTransId="{0267C5CF-3131-49FB-B421-EB794BB526AB}"/>
    <dgm:cxn modelId="{781AC06F-861C-4C87-B78C-8E6F0259E4A2}" type="presOf" srcId="{5D3B347C-E159-4C57-81A1-CD00847B14DE}" destId="{D6550B05-CA9B-414C-B02C-0996B53629B5}" srcOrd="1" destOrd="0" presId="urn:microsoft.com/office/officeart/2005/8/layout/vProcess5"/>
    <dgm:cxn modelId="{1A654C57-71BD-4AF9-BE1D-E08E248A56BD}" type="presOf" srcId="{1888C9CD-BC21-48C2-AD4A-3569F2B33694}" destId="{A4FE43DF-38F9-4E9D-BFAC-B056439DD239}" srcOrd="1" destOrd="0" presId="urn:microsoft.com/office/officeart/2005/8/layout/vProcess5"/>
    <dgm:cxn modelId="{4C27ED58-230F-4677-AEA6-FAA1104EB2BD}" srcId="{B7ED251F-A7A3-4D25-B004-4241BE03EDC3}" destId="{1888C9CD-BC21-48C2-AD4A-3569F2B33694}" srcOrd="0" destOrd="0" parTransId="{CA672303-FD16-48E3-BBEC-D6F7B64C0779}" sibTransId="{B3F7AE96-F7B3-4015-BA52-D96A64B41A84}"/>
    <dgm:cxn modelId="{7FA83BA5-C73A-4886-8F57-B40E94475F8C}" type="presOf" srcId="{1888C9CD-BC21-48C2-AD4A-3569F2B33694}" destId="{50B3B115-9ED4-4424-B000-6C66B8D607D6}" srcOrd="0" destOrd="0" presId="urn:microsoft.com/office/officeart/2005/8/layout/vProcess5"/>
    <dgm:cxn modelId="{DAB606C6-327A-4DA8-9788-F5230CDF319F}" type="presOf" srcId="{B3F7AE96-F7B3-4015-BA52-D96A64B41A84}" destId="{C65C44E2-047F-4F51-A8DC-FF51C925FC7F}" srcOrd="0" destOrd="0" presId="urn:microsoft.com/office/officeart/2005/8/layout/vProcess5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41C0C4D4-32C0-4AF4-8074-B0F44877F3C9}" type="presParOf" srcId="{E218E0F1-97EC-4D60-8F4A-A6E21D910199}" destId="{50B3B115-9ED4-4424-B000-6C66B8D607D6}" srcOrd="1" destOrd="0" presId="urn:microsoft.com/office/officeart/2005/8/layout/vProcess5"/>
    <dgm:cxn modelId="{9D85C12B-9A83-4650-BAEB-AE68BFD712E3}" type="presParOf" srcId="{E218E0F1-97EC-4D60-8F4A-A6E21D910199}" destId="{66D5292E-E31B-47C3-B7F6-6E92D8DBC596}" srcOrd="2" destOrd="0" presId="urn:microsoft.com/office/officeart/2005/8/layout/vProcess5"/>
    <dgm:cxn modelId="{19FE0FB8-6043-4FAE-904F-C29CEB1058CE}" type="presParOf" srcId="{E218E0F1-97EC-4D60-8F4A-A6E21D910199}" destId="{C65C44E2-047F-4F51-A8DC-FF51C925FC7F}" srcOrd="3" destOrd="0" presId="urn:microsoft.com/office/officeart/2005/8/layout/vProcess5"/>
    <dgm:cxn modelId="{1EEBDD78-524D-4EF3-95E6-9C2968392147}" type="presParOf" srcId="{E218E0F1-97EC-4D60-8F4A-A6E21D910199}" destId="{A4FE43DF-38F9-4E9D-BFAC-B056439DD239}" srcOrd="4" destOrd="0" presId="urn:microsoft.com/office/officeart/2005/8/layout/vProcess5"/>
    <dgm:cxn modelId="{9B9DC688-75B0-45B3-AB23-FDD595AE88A0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/>
      <dgm:spPr/>
      <dgm:t>
        <a:bodyPr/>
        <a:lstStyle/>
        <a:p>
          <a:r>
            <a:rPr lang="en-IN" dirty="0"/>
            <a:t>1 Introduction of Ambiguity and Word Sense Disambiguation</a:t>
          </a:r>
          <a:endParaRPr lang="en-US" dirty="0"/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/>
      <dgm:spPr/>
      <dgm:t>
        <a:bodyPr/>
        <a:lstStyle/>
        <a:p>
          <a:r>
            <a:rPr lang="en-IN" dirty="0"/>
            <a:t>2 Activity 1</a:t>
          </a:r>
          <a:endParaRPr lang="en-US" dirty="0"/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/>
      <dgm:spPr/>
      <dgm:t>
        <a:bodyPr/>
        <a:lstStyle/>
        <a:p>
          <a:r>
            <a:rPr lang="en-IN" dirty="0"/>
            <a:t>3 Types of Word Sense Disambiguation</a:t>
          </a:r>
          <a:endParaRPr lang="en-US" dirty="0"/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/>
      <dgm:spPr/>
      <dgm:t>
        <a:bodyPr/>
        <a:lstStyle/>
        <a:p>
          <a:r>
            <a:rPr lang="en-IN" dirty="0"/>
            <a:t>4 Approaches to Sentiment Analysis </a:t>
          </a:r>
          <a:endParaRPr lang="en-US" dirty="0"/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/>
      <dgm:spPr/>
      <dgm:t>
        <a:bodyPr/>
        <a:lstStyle/>
        <a:p>
          <a:r>
            <a:rPr lang="en-IN" dirty="0"/>
            <a:t>5 Activity 2</a:t>
          </a:r>
          <a:endParaRPr lang="en-US" dirty="0"/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/>
      <dgm:spPr/>
      <dgm:t>
        <a:bodyPr/>
        <a:lstStyle/>
        <a:p>
          <a:r>
            <a:rPr lang="en-IN" dirty="0"/>
            <a:t>6 Limitation of WSD</a:t>
          </a:r>
          <a:endParaRPr lang="en-US" dirty="0"/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-29445" y="0"/>
          <a:ext cx="940643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Describe how Knowledge-Based WSD works and its key techniques (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Lesk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Algorithm)</a:t>
          </a:r>
        </a:p>
      </dsp:txBody>
      <dsp:txXfrm>
        <a:off x="19182" y="48627"/>
        <a:ext cx="7669928" cy="1562978"/>
      </dsp:txXfrm>
    </dsp:sp>
    <dsp:sp modelId="{66D5292E-E31B-47C3-B7F6-6E92D8DBC596}">
      <dsp:nvSpPr>
        <dsp:cNvPr id="0" name=""/>
        <dsp:cNvSpPr/>
      </dsp:nvSpPr>
      <dsp:spPr>
        <a:xfrm>
          <a:off x="1668619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Apply a Knowledge-Based WSD algorithm to disambiguate words in a dataset.</a:t>
          </a:r>
        </a:p>
      </dsp:txBody>
      <dsp:txXfrm>
        <a:off x="1717246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38948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81757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1 Introduction of Ambiguity and Word Sense Disambiguation</a:t>
          </a:r>
          <a:endParaRPr lang="en-US" sz="2700" kern="1200" dirty="0"/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2 Activity 1</a:t>
          </a:r>
          <a:endParaRPr lang="en-US" sz="2700" kern="1200" dirty="0"/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3 Types of Word Sense Disambiguation</a:t>
          </a:r>
          <a:endParaRPr lang="en-US" sz="2700" kern="1200" dirty="0"/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4 Approaches to Sentiment Analysis </a:t>
          </a:r>
          <a:endParaRPr lang="en-US" sz="2700" kern="1200" dirty="0"/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5 Activity 2</a:t>
          </a:r>
          <a:endParaRPr lang="en-US" sz="2700" kern="1200" dirty="0"/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 dirty="0"/>
            <a:t>6 Limitation of WSD</a:t>
          </a:r>
          <a:endParaRPr lang="en-US" sz="2700" kern="1200" dirty="0"/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stanford.edu/~jurafsky/slp3/slides/Chapter18.wsd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app=desktop&amp;v=wHmONONNxEM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9743705" cy="490922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  <a:t>Knowledge-based WSD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No.:16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Natural Language Processing </a:t>
            </a:r>
            <a:r>
              <a:rPr lang="en-US" sz="1800" b="1" dirty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Natural Language Processing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R1UC616C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Mr. </a:t>
            </a:r>
            <a:r>
              <a:rPr lang="en-IN" sz="1800" b="1">
                <a:latin typeface="Georgia" panose="02040502050405020303" pitchFamily="18" charset="0"/>
                <a:cs typeface="Arial" panose="020B0604020202020204" pitchFamily="34" charset="0"/>
              </a:rPr>
              <a:t>Amit Yadav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minutes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629586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0A3D7-8C56-079A-BFFF-58D27E7ED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0599" y="1532126"/>
            <a:ext cx="100366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lecture covered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Knowledge-Based WSD works and its key techniques, i.e.,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also understood how </a:t>
            </a:r>
            <a:r>
              <a:rPr lang="en-US" sz="2400" dirty="0" err="1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Lesk</a:t>
            </a:r>
            <a:r>
              <a:rPr lang="en-US" sz="2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works by computing definition (gloss) overlap and testing on example sentences to see where </a:t>
            </a:r>
            <a:r>
              <a:rPr lang="en-US" sz="2400" dirty="0" err="1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Lesk</a:t>
            </a:r>
            <a:r>
              <a:rPr lang="en-US" sz="2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succeeds and fails.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its limitations, especially for short contexts and low-overlap cases.</a:t>
            </a:r>
          </a:p>
        </p:txBody>
      </p:sp>
    </p:spTree>
    <p:extLst>
      <p:ext uri="{BB962C8B-B14F-4D97-AF65-F5344CB8AC3E}">
        <p14:creationId xmlns:p14="http://schemas.microsoft.com/office/powerpoint/2010/main" val="131132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4"/>
            <a:ext cx="10343574" cy="952454"/>
          </a:xfrm>
        </p:spPr>
        <p:txBody>
          <a:bodyPr>
            <a:noAutofit/>
          </a:bodyPr>
          <a:lstStyle/>
          <a:p>
            <a:r>
              <a:rPr lang="en-IN" dirty="0">
                <a:latin typeface="Georgia" panose="02040502050405020303" pitchFamily="18" charset="0"/>
              </a:rPr>
              <a:t>Information about the next lesson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83655" y="2977457"/>
            <a:ext cx="109496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Next Lecture: Supervised WSD</a:t>
            </a:r>
          </a:p>
          <a:p>
            <a:pPr lvl="0"/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1660" y="3808454"/>
            <a:ext cx="10653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https://web.stanford.edu/~jurafsky/slp3/slides/Chapter18.wsd.pdf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0A47C-E275-8055-F3D9-D231119B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392420"/>
            <a:ext cx="2025218" cy="1940329"/>
          </a:xfrm>
          <a:prstGeom prst="rect">
            <a:avLst/>
          </a:prstGeom>
        </p:spPr>
      </p:pic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 fontScale="90000"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At</a:t>
            </a:r>
            <a:r>
              <a:rPr lang="en-US" sz="4000" b="1" dirty="0">
                <a:latin typeface="Arial"/>
                <a:cs typeface="Arial"/>
                <a:sym typeface="Arial"/>
              </a:rPr>
              <a:t> the end of this session student will be able to  </a:t>
            </a:r>
            <a:r>
              <a:rPr lang="en-US" sz="40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able to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804996"/>
              </p:ext>
            </p:extLst>
          </p:nvPr>
        </p:nvGraphicFramePr>
        <p:xfrm>
          <a:off x="1035941" y="246989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16529" y="1278037"/>
            <a:ext cx="4722946" cy="548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Ambiguity:</a:t>
            </a:r>
          </a:p>
          <a:p>
            <a:pPr marL="755650" indent="-285750" algn="just">
              <a:lnSpc>
                <a:spcPct val="100000"/>
              </a:lnSpc>
              <a:spcBef>
                <a:spcPts val="905"/>
              </a:spcBef>
              <a:buSzPct val="61290"/>
              <a:buFont typeface="Courier New"/>
              <a:buChar char="o"/>
              <a:tabLst>
                <a:tab pos="7556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word, phrase or sentence is ambiguous if it has more than one meaning </a:t>
            </a:r>
          </a:p>
          <a:p>
            <a:pPr marL="755650" indent="-285750" algn="just">
              <a:lnSpc>
                <a:spcPct val="100000"/>
              </a:lnSpc>
              <a:spcBef>
                <a:spcPts val="905"/>
              </a:spcBef>
              <a:buSzPct val="61290"/>
              <a:buFont typeface="Courier New"/>
              <a:buChar char="o"/>
              <a:tabLst>
                <a:tab pos="7556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language can lead to misunderstandings, incorrect interpretations, and errors in NLP applications.</a:t>
            </a:r>
          </a:p>
          <a:p>
            <a:pPr marL="755650" indent="-285750" algn="just">
              <a:lnSpc>
                <a:spcPct val="100000"/>
              </a:lnSpc>
              <a:spcBef>
                <a:spcPts val="905"/>
              </a:spcBef>
              <a:buSzPct val="61290"/>
              <a:buFont typeface="Courier New"/>
              <a:buChar char="o"/>
              <a:tabLst>
                <a:tab pos="7556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languages are ambiguous, so computers cannot understand language like people do.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Sense Disambiguation determines a word’s intended meaning, or sense, within a specific context.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WSD is a process to determine the exact sense of the word with respect to the context in which it is used.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857" y="841596"/>
            <a:ext cx="10268709" cy="52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31030" marR="5080" indent="-3688079">
              <a:lnSpc>
                <a:spcPts val="3379"/>
              </a:lnSpc>
              <a:spcBef>
                <a:spcPts val="625"/>
              </a:spcBef>
            </a:pPr>
            <a:r>
              <a:rPr lang="en-IN" sz="3200" b="1" spc="-60" dirty="0">
                <a:solidFill>
                  <a:srgbClr val="000000"/>
                </a:solidFill>
                <a:latin typeface="Times New Roman"/>
                <a:ea typeface="+mj-ea"/>
                <a:cs typeface="Times New Roman"/>
              </a:rPr>
              <a:t>Opening: Ambiguity and Word Sense Disambiguation</a:t>
            </a:r>
            <a:endParaRPr lang="en-US" sz="3200" b="1" spc="-60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9CC16C-9F9E-1C79-FAAE-736656E2E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210" y="1770055"/>
            <a:ext cx="4572001" cy="329180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20529" y="56878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hlinkClick r:id="rId5"/>
              </a:rPr>
              <a:t>https://www.youtube.com/watch?app=desktop&amp;v=wHmONONNxEM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81" y="1709057"/>
            <a:ext cx="10763617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5343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157" y="-20292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39" y="1044381"/>
            <a:ext cx="9807690" cy="55581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b="1" dirty="0"/>
              <a:t>TYPES OF WSD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1D46A-BF2A-20B3-FD02-68B4F4BF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1615" y="1706820"/>
            <a:ext cx="599769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/>
                <a:cs typeface="Times New Roman"/>
              </a:rPr>
              <a:t>Knowledge-based WSD(Dictionary Based): </a:t>
            </a:r>
            <a:r>
              <a:rPr lang="en-US" b="1" dirty="0">
                <a:solidFill>
                  <a:srgbClr val="242424"/>
                </a:solidFill>
                <a:latin typeface="sohne"/>
              </a:rPr>
              <a:t>:</a:t>
            </a:r>
          </a:p>
          <a:p>
            <a:endParaRPr lang="en-US" b="1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	Knowledge-based approaches based on different 	knowledge sources such as machine-readable 	dictionaries or sense inventories, thesauri, etc. 	</a:t>
            </a:r>
            <a:r>
              <a:rPr lang="en-US" dirty="0" err="1">
                <a:latin typeface="Times New Roman"/>
                <a:cs typeface="Times New Roman"/>
              </a:rPr>
              <a:t>Wordnet</a:t>
            </a:r>
            <a:r>
              <a:rPr lang="en-US" dirty="0">
                <a:latin typeface="Times New Roman"/>
                <a:cs typeface="Times New Roman"/>
              </a:rPr>
              <a:t> (Miller 1995) is the most used machine-	readable dictionary in this research field. Generally, 	four main types of knowledge-based methods are 	used. </a:t>
            </a:r>
          </a:p>
          <a:p>
            <a:pPr marL="1257300" lvl="8" indent="-34290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/>
                <a:cs typeface="Times New Roman"/>
              </a:rPr>
              <a:t>LESK Algorithm</a:t>
            </a:r>
          </a:p>
          <a:p>
            <a:pPr marL="1257300" lvl="5" indent="-34290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/>
                <a:cs typeface="Times New Roman"/>
              </a:rPr>
              <a:t>Semantic Similarity</a:t>
            </a:r>
          </a:p>
          <a:p>
            <a:pPr marL="1257300" lvl="5" indent="-342900" algn="just">
              <a:buFont typeface="Courier New" panose="02070309020205020404" pitchFamily="49" charset="0"/>
              <a:buChar char="o"/>
            </a:pPr>
            <a:r>
              <a:rPr lang="en-IN" dirty="0" err="1">
                <a:latin typeface="Times New Roman"/>
                <a:cs typeface="Times New Roman"/>
              </a:rPr>
              <a:t>Selectional</a:t>
            </a:r>
            <a:r>
              <a:rPr lang="en-IN" dirty="0">
                <a:latin typeface="Times New Roman"/>
                <a:cs typeface="Times New Roman"/>
              </a:rPr>
              <a:t> Preferences</a:t>
            </a:r>
          </a:p>
          <a:p>
            <a:pPr marL="1257300" lvl="5" indent="-34290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/>
                <a:cs typeface="Times New Roman"/>
              </a:rPr>
              <a:t>Heuristic Method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rgbClr val="242424"/>
                </a:solidFill>
                <a:latin typeface="sohne"/>
              </a:rPr>
              <a:t>  </a:t>
            </a: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96743" y="1836654"/>
            <a:ext cx="495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/>
                <a:cs typeface="Times New Roman"/>
              </a:rPr>
              <a:t>Supervised WSD: </a:t>
            </a:r>
          </a:p>
          <a:p>
            <a:pPr algn="just"/>
            <a:r>
              <a:rPr lang="en-IN" dirty="0">
                <a:latin typeface="Times New Roman"/>
                <a:cs typeface="Times New Roman"/>
              </a:rPr>
              <a:t>	</a:t>
            </a:r>
            <a:r>
              <a:rPr lang="en-US" dirty="0">
                <a:latin typeface="Times New Roman"/>
                <a:cs typeface="Times New Roman"/>
              </a:rPr>
              <a:t>In this type, sense-annotated corpora are 	used to train machine learning models. 	But, a problem that may arise is that such 	corpora are very tough and time-	consuming to create. Some of the s	</a:t>
            </a:r>
            <a:r>
              <a:rPr lang="en-US" dirty="0" err="1">
                <a:latin typeface="Times New Roman"/>
                <a:cs typeface="Times New Roman"/>
              </a:rPr>
              <a:t>upervised</a:t>
            </a:r>
            <a:r>
              <a:rPr lang="en-US" dirty="0">
                <a:latin typeface="Times New Roman"/>
                <a:cs typeface="Times New Roman"/>
              </a:rPr>
              <a:t> methods are as follows </a:t>
            </a:r>
            <a:endParaRPr lang="en-IN" dirty="0">
              <a:latin typeface="Times New Roman"/>
              <a:cs typeface="Times New Roman"/>
            </a:endParaRP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/>
                <a:cs typeface="Times New Roman"/>
              </a:rPr>
              <a:t>Decision List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/>
                <a:cs typeface="Times New Roman"/>
              </a:rPr>
              <a:t>Decision Tree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/>
                <a:cs typeface="Times New Roman"/>
              </a:rPr>
              <a:t>Naïve Bayes</a:t>
            </a:r>
          </a:p>
          <a:p>
            <a:pPr marL="1257300" lvl="2" indent="-342900" algn="just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/>
                <a:cs typeface="Times New Roman"/>
              </a:rPr>
              <a:t>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726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BBC7-A388-146A-2A39-AFB2E86E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657" y="907901"/>
            <a:ext cx="9307286" cy="1024649"/>
          </a:xfrm>
        </p:spPr>
        <p:txBody>
          <a:bodyPr anchor="ctr">
            <a:normAutofit/>
          </a:bodyPr>
          <a:lstStyle/>
          <a:p>
            <a:pPr algn="just"/>
            <a:r>
              <a:rPr lang="en-IN" sz="3200" b="1" dirty="0">
                <a:latin typeface="Georgia" panose="02040502050405020303" pitchFamily="18" charset="0"/>
              </a:rPr>
              <a:t>Activity 2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586958-1DB9-1CC5-53F8-FFDE8D5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BC34C4-937D-0155-8F30-D6ACD001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4174061-BF99-492B-2C4A-23874DE9155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D92CE-8282-0BEE-C5B9-AD12742F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81" y="1709057"/>
            <a:ext cx="10763617" cy="42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98" y="1051486"/>
            <a:ext cx="9763145" cy="52694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nn-NO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Lesk Algorithm for WSD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2BF2-DB06-0F33-BF4F-030AA3F6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DA88-D8CC-8A73-7FE5-80FE9C22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E8C5C32-4B1A-2F85-5953-205FDF0CFDB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C4719-7DA0-43DD-C475-A04941375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556" y="1487798"/>
            <a:ext cx="5424616" cy="28983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75" y="1578429"/>
            <a:ext cx="5102856" cy="26125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85" y="4386151"/>
            <a:ext cx="4877786" cy="19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0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490-ABDC-45CE-4871-9039F881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69" y="938351"/>
            <a:ext cx="9401401" cy="690228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Limitations</a:t>
            </a:r>
            <a:endParaRPr lang="en-IN" sz="3200" b="1" dirty="0">
              <a:latin typeface="Georgia" panose="02040502050405020303" pitchFamily="18" charset="0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3840C26-7FEF-7DEE-1FE6-C2FC8B40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13A1C2-456F-1608-85D6-8CE28AB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17" name="Picture 1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57EADCA-AAF4-A0F1-EC18-583A4169E1D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4611B9-0745-E418-1A83-F8B0764E0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2750" indent="-3429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Gloss Quality</a:t>
            </a:r>
          </a:p>
          <a:p>
            <a:pPr marL="412750" indent="-3429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Word Matching</a:t>
            </a:r>
          </a:p>
          <a:p>
            <a:pPr marL="412750" indent="-3429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Noise</a:t>
            </a:r>
          </a:p>
          <a:p>
            <a:pPr marL="412750" indent="-3429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Context Consideration</a:t>
            </a:r>
          </a:p>
          <a:p>
            <a:pPr marL="412750" indent="-3429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Efficiency</a:t>
            </a:r>
          </a:p>
        </p:txBody>
      </p:sp>
    </p:spTree>
    <p:extLst>
      <p:ext uri="{BB962C8B-B14F-4D97-AF65-F5344CB8AC3E}">
        <p14:creationId xmlns:p14="http://schemas.microsoft.com/office/powerpoint/2010/main" val="9100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</TotalTime>
  <Words>523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Georgia</vt:lpstr>
      <vt:lpstr>sohne</vt:lpstr>
      <vt:lpstr>Times New Roman</vt:lpstr>
      <vt:lpstr>Office Theme</vt:lpstr>
      <vt:lpstr>Knowledge-based WSD    Session No.:16 Course Name: Natural Language Processing Natural Language Processing Course Code: R1UC616C Instructor Name: Mr. Amit Yadav Duration: 50 minutes Date of Conduction of Class:  </vt:lpstr>
      <vt:lpstr>At the end of this session student will be able to  t be able to </vt:lpstr>
      <vt:lpstr>PowerPoint Presentation</vt:lpstr>
      <vt:lpstr>PowerPoint Presentation</vt:lpstr>
      <vt:lpstr>Session Outline</vt:lpstr>
      <vt:lpstr>TYPES OF WSD</vt:lpstr>
      <vt:lpstr>Activity 2 </vt:lpstr>
      <vt:lpstr>Implementing Lesk Algorithm for WSD)</vt:lpstr>
      <vt:lpstr>Limitations</vt:lpstr>
      <vt:lpstr>Summary</vt:lpstr>
      <vt:lpstr>Information about the next lesson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Mining    Session No.: Course Name:  Course Code: Instructor Name: Duration: Date of Conduction of Class:</dc:title>
  <dc:creator>Deepak Gupta</dc:creator>
  <cp:lastModifiedBy>Amit Yadav</cp:lastModifiedBy>
  <cp:revision>127</cp:revision>
  <dcterms:created xsi:type="dcterms:W3CDTF">2024-08-22T06:33:55Z</dcterms:created>
  <dcterms:modified xsi:type="dcterms:W3CDTF">2025-05-06T05:06:29Z</dcterms:modified>
</cp:coreProperties>
</file>