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Play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j2BIadA8yqhlFw5+ptTcCzkts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18252" y="353654"/>
            <a:ext cx="2215421" cy="43205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wBmPiOmEGQ&amp;feature=youtu.be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477981" y="1277107"/>
            <a:ext cx="8366216" cy="490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</a:pPr>
            <a:br>
              <a:rPr lang="en-US" sz="6600" b="1" dirty="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6600" b="1" dirty="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6600" b="1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6600" b="1" dirty="0">
                <a:latin typeface="Georgia"/>
                <a:ea typeface="Georgia"/>
                <a:cs typeface="Georgia"/>
                <a:sym typeface="Georgia"/>
              </a:rPr>
              <a:t>Basic Concepts of Natural Language Processing</a:t>
            </a:r>
            <a:br>
              <a:rPr lang="en-US" sz="4800" b="1" dirty="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4800" b="1" dirty="0">
                <a:latin typeface="Georgia"/>
                <a:ea typeface="Georgia"/>
                <a:cs typeface="Georgia"/>
                <a:sym typeface="Georgia"/>
              </a:rPr>
            </a:br>
            <a:br>
              <a:rPr lang="en-US" sz="4800" b="1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Session No.: 1</a:t>
            </a:r>
            <a:br>
              <a:rPr lang="en-US" sz="1800" b="1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Course Name: Natural Language Processing</a:t>
            </a:r>
            <a:br>
              <a:rPr lang="en-US" sz="1800" b="1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Course Code: R1UC616C</a:t>
            </a:r>
            <a:br>
              <a:rPr lang="en-US" sz="1800" b="1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Instructor Name: Mr. </a:t>
            </a: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Amit Yadav</a:t>
            </a:r>
            <a:br>
              <a:rPr lang="en-US" sz="1800" b="1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Duration: 50 mins</a:t>
            </a:r>
            <a:br>
              <a:rPr lang="en-US" sz="1800" b="1" dirty="0"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Date of Conduction of Class:</a:t>
            </a:r>
            <a:endParaRPr sz="4800" b="1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92" name="Google Shape;92;p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4038600" y="262777"/>
            <a:ext cx="10515600" cy="62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4400"/>
              <a:t>Summary</a:t>
            </a:r>
            <a:endParaRPr/>
          </a:p>
        </p:txBody>
      </p:sp>
      <p:sp>
        <p:nvSpPr>
          <p:cNvPr id="182" name="Google Shape;18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84" name="Google Shape;184;p10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6750" y="1047844"/>
            <a:ext cx="8496300" cy="51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479165" y="749508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 b="1"/>
              <a:t>Ensure attainment of LOs in alignment to the learning activities:</a:t>
            </a:r>
            <a:r>
              <a:rPr lang="en-US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outcomes (1-2)</a:t>
            </a:r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193" name="Google Shape;193;p11"/>
          <p:cNvGrpSpPr/>
          <p:nvPr/>
        </p:nvGrpSpPr>
        <p:grpSpPr>
          <a:xfrm>
            <a:off x="644056" y="3538330"/>
            <a:ext cx="10927829" cy="1844702"/>
            <a:chOff x="0" y="922351"/>
            <a:chExt cx="10927829" cy="1844702"/>
          </a:xfrm>
        </p:grpSpPr>
        <p:sp>
          <p:nvSpPr>
            <p:cNvPr id="194" name="Google Shape;194;p11"/>
            <p:cNvSpPr/>
            <p:nvPr/>
          </p:nvSpPr>
          <p:spPr>
            <a:xfrm>
              <a:off x="0" y="922351"/>
              <a:ext cx="10927829" cy="1844702"/>
            </a:xfrm>
            <a:prstGeom prst="roundRect">
              <a:avLst>
                <a:gd name="adj" fmla="val 10000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 txBox="1"/>
            <p:nvPr/>
          </p:nvSpPr>
          <p:spPr>
            <a:xfrm>
              <a:off x="54029" y="976380"/>
              <a:ext cx="10819771" cy="1736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350" tIns="133350" rIns="133350" bIns="133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0"/>
                <a:buFont typeface="Arial"/>
                <a:buNone/>
              </a:pPr>
              <a:r>
                <a:rPr lang="en-US" sz="3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Outcome 1: Explain the Fundamental Concepts of NLP and Its Relationship with Computational Linguistics (Collaborative Learning Groups)</a:t>
              </a:r>
              <a:endParaRPr/>
            </a:p>
          </p:txBody>
        </p:sp>
      </p:grpSp>
      <p:pic>
        <p:nvPicPr>
          <p:cNvPr id="196" name="Google Shape;196;p1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>
            <a:spLocks noGrp="1"/>
          </p:cNvSpPr>
          <p:nvPr>
            <p:ph type="title"/>
          </p:nvPr>
        </p:nvSpPr>
        <p:spPr>
          <a:xfrm>
            <a:off x="683655" y="1213803"/>
            <a:ext cx="9818849" cy="158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Information to next topic of the course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3" name="Google Shape;20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05" name="Google Shape;205;p12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/>
          <p:nvPr/>
        </p:nvSpPr>
        <p:spPr>
          <a:xfrm>
            <a:off x="683654" y="2890480"/>
            <a:ext cx="10670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Lecture: Components of NLP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US" sz="400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Review and Reflection from students</a:t>
            </a: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14" name="Google Shape;214;p13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215" name="Google Shape;21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82200" y="4392420"/>
            <a:ext cx="2025218" cy="1940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3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ftr" idx="11"/>
          </p:nvPr>
        </p:nvSpPr>
        <p:spPr>
          <a:xfrm>
            <a:off x="401388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58588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0" name="Google Shape;100;p2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33852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481029" y="2914012"/>
            <a:ext cx="10863669" cy="1582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-US" sz="3600">
                <a:latin typeface="Cambria"/>
                <a:ea typeface="Cambria"/>
                <a:cs typeface="Cambria"/>
                <a:sym typeface="Cambria"/>
              </a:rPr>
              <a:t>How a voice-activated assistant like Siri or Alexa understands and responds to your commands.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At the end of this session, students will be able to 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644056" y="3538330"/>
            <a:ext cx="10927829" cy="1844702"/>
            <a:chOff x="0" y="922351"/>
            <a:chExt cx="10927829" cy="1844702"/>
          </a:xfrm>
        </p:grpSpPr>
        <p:sp>
          <p:nvSpPr>
            <p:cNvPr id="110" name="Google Shape;110;p3"/>
            <p:cNvSpPr/>
            <p:nvPr/>
          </p:nvSpPr>
          <p:spPr>
            <a:xfrm>
              <a:off x="0" y="922351"/>
              <a:ext cx="10927829" cy="1844702"/>
            </a:xfrm>
            <a:prstGeom prst="roundRect">
              <a:avLst>
                <a:gd name="adj" fmla="val 10000"/>
              </a:avLst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54029" y="976380"/>
              <a:ext cx="10819771" cy="17366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Arial"/>
                <a:buNone/>
              </a:pPr>
              <a:r>
                <a:rPr lang="en-US" sz="2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Explain the fundamental concepts of Natural Language Processing (NLP) and its relationship with computational linguistics, highlighting their role in human-machine communication.</a:t>
              </a:r>
              <a:endParaRPr/>
            </a:p>
          </p:txBody>
        </p:sp>
      </p:grpSp>
      <p:pic>
        <p:nvPicPr>
          <p:cNvPr id="112" name="Google Shape;112;p3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What is Natural Language Processing (NLP)?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20" name="Google Shape;120;p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66" y="2241175"/>
            <a:ext cx="11668085" cy="1426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1957" y="3595784"/>
            <a:ext cx="11668085" cy="1633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1956" y="5160373"/>
            <a:ext cx="11639474" cy="1185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Go beyond the keyword matching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1" name="Google Shape;131;p6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8387" y="2144116"/>
            <a:ext cx="9721643" cy="309240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-11970" y="2220997"/>
            <a:ext cx="2743200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meaning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words, sentences, texts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conversations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2731230" y="5401272"/>
            <a:ext cx="890206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understanding of </a:t>
            </a: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NLP is all around us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Natural Language Processing vs Computational Linguistics</a:t>
            </a:r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42" name="Google Shape;142;p7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45280" y="3428340"/>
            <a:ext cx="261079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linguistics is the study of language using computers</a:t>
            </a:r>
            <a:endParaRPr/>
          </a:p>
        </p:txBody>
      </p:sp>
      <p:pic>
        <p:nvPicPr>
          <p:cNvPr id="144" name="Google Shape;144;p7" descr="Course in Computational Linguistics and Advanced Natural Language Processing"/>
          <p:cNvPicPr preferRelativeResize="0"/>
          <p:nvPr/>
        </p:nvPicPr>
        <p:blipFill rotWithShape="1">
          <a:blip r:embed="rId4">
            <a:alphaModFix/>
          </a:blip>
          <a:srcRect l="9408" t="5105" r="9144" b="5269"/>
          <a:stretch/>
        </p:blipFill>
        <p:spPr>
          <a:xfrm>
            <a:off x="2710300" y="2299226"/>
            <a:ext cx="6260150" cy="387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9024686" y="2076874"/>
            <a:ext cx="3155400" cy="48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NLP is an engineering discipline that seeks to improve human-human, human-machine, machine-machine communication by developing appropriate systems.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latin typeface="Arial"/>
                <a:ea typeface="Arial"/>
                <a:cs typeface="Arial"/>
                <a:sym typeface="Arial"/>
              </a:rPr>
              <a:t>Example: Conversational Agent</a:t>
            </a:r>
            <a:endParaRPr/>
          </a:p>
        </p:txBody>
      </p:sp>
      <p:sp>
        <p:nvSpPr>
          <p:cNvPr id="151" name="Google Shape;15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53" name="Google Shape;153;p8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0856" y="1925300"/>
            <a:ext cx="4613978" cy="350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7338250" y="5352175"/>
            <a:ext cx="45567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2001: A Space Odyssey –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HAL 9000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https://www.youtube.com/watch?v=HwBmPiOmEGQ&amp;feature=youtu.be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297180" y="2378335"/>
            <a:ext cx="5301515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 is an artificial agent capable of such advanced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language-processing behavior as speaking and understanding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English, and at a crucial moment in the plot, even reading lips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428399" y="1051486"/>
            <a:ext cx="4646904" cy="102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rgia"/>
              <a:buNone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Learning Activity 1: </a:t>
            </a: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773325" y="1970950"/>
            <a:ext cx="5758200" cy="3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Give your observations after seeing the video</a:t>
            </a:r>
            <a:endParaRPr sz="3300"/>
          </a:p>
          <a:p>
            <a:pPr marL="800100" lvl="1" indent="-3746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"/>
              <a:buAutoNum type="arabicPeriod"/>
            </a:pPr>
            <a:r>
              <a:rPr lang="en-US" sz="2100"/>
              <a:t>What are the different technologies that conversational agents contain?</a:t>
            </a:r>
            <a:endParaRPr sz="2900"/>
          </a:p>
          <a:p>
            <a:pPr marL="800100" lvl="1" indent="-3746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"/>
              <a:buAutoNum type="arabicPeriod"/>
            </a:pPr>
            <a:r>
              <a:rPr lang="en-US" sz="2100"/>
              <a:t>What does HAL need?</a:t>
            </a:r>
            <a:endParaRPr sz="2900"/>
          </a:p>
        </p:txBody>
      </p:sp>
      <p:sp>
        <p:nvSpPr>
          <p:cNvPr id="163" name="Google Shape;16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65" name="Google Shape;165;p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570" y="1296086"/>
            <a:ext cx="3343275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/>
          <p:nvPr/>
        </p:nvSpPr>
        <p:spPr>
          <a:xfrm>
            <a:off x="6453554" y="5016872"/>
            <a:ext cx="29577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96277"/>
              </a:lnSpc>
              <a:spcBef>
                <a:spcPts val="0"/>
              </a:spcBef>
              <a:spcAft>
                <a:spcPts val="0"/>
              </a:spcAft>
              <a:buClr>
                <a:srgbClr val="1D254F"/>
              </a:buClr>
              <a:buSzPts val="1800"/>
              <a:buFont typeface="Play"/>
              <a:buAutoNum type="arabicPeriod"/>
            </a:pPr>
            <a:r>
              <a:rPr lang="en-US" sz="1800" b="1" i="0" u="none" strike="noStrike" cap="none">
                <a:solidFill>
                  <a:srgbClr val="1D254F"/>
                </a:solidFill>
                <a:latin typeface="Nunito"/>
                <a:ea typeface="Nunito"/>
                <a:cs typeface="Nunito"/>
                <a:sym typeface="Nunito"/>
              </a:rPr>
              <a:t>Go to wooclap.com</a:t>
            </a:r>
            <a:endParaRPr/>
          </a:p>
          <a:p>
            <a:pPr marL="0" marR="0" lvl="0" indent="-114300" algn="l" rtl="0">
              <a:lnSpc>
                <a:spcPct val="96277"/>
              </a:lnSpc>
              <a:spcBef>
                <a:spcPts val="1200"/>
              </a:spcBef>
              <a:spcAft>
                <a:spcPts val="0"/>
              </a:spcAft>
              <a:buClr>
                <a:srgbClr val="1D254F"/>
              </a:buClr>
              <a:buSzPts val="1800"/>
              <a:buFont typeface="Play"/>
              <a:buAutoNum type="arabicPeriod"/>
            </a:pPr>
            <a:r>
              <a:rPr lang="en-US" sz="1800" b="1" i="0" u="none" strike="noStrike" cap="none">
                <a:solidFill>
                  <a:srgbClr val="1D254F"/>
                </a:solidFill>
                <a:latin typeface="Nunito"/>
                <a:ea typeface="Nunito"/>
                <a:cs typeface="Nunito"/>
                <a:sym typeface="Nunito"/>
              </a:rPr>
              <a:t>Enter the event code in the top banner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9549814" y="5062717"/>
            <a:ext cx="15651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6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1D254F"/>
                </a:solidFill>
                <a:latin typeface="Nunito"/>
                <a:ea typeface="Nunito"/>
                <a:cs typeface="Nunito"/>
                <a:sym typeface="Nunito"/>
              </a:rPr>
              <a:t>Event code</a:t>
            </a:r>
            <a:endParaRPr/>
          </a:p>
          <a:p>
            <a:pPr marL="0" marR="0" lvl="0" indent="0" algn="ctr" rtl="0">
              <a:lnSpc>
                <a:spcPct val="19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NLPL1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87833" y="872430"/>
            <a:ext cx="10670733" cy="1644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lay"/>
              <a:buNone/>
            </a:pPr>
            <a:r>
              <a:rPr lang="en-US" sz="4000" b="1">
                <a:solidFill>
                  <a:schemeClr val="dk2"/>
                </a:solidFill>
              </a:rPr>
              <a:t>Reflection-</a:t>
            </a:r>
            <a:br>
              <a:rPr lang="en-US" sz="4000" b="1">
                <a:solidFill>
                  <a:schemeClr val="dk2"/>
                </a:solidFill>
              </a:rPr>
            </a:br>
            <a:r>
              <a:rPr lang="en-US" sz="4000" b="1">
                <a:solidFill>
                  <a:schemeClr val="dk2"/>
                </a:solidFill>
              </a:rPr>
              <a:t>Learning Activity: Give your observations after seeing the video</a:t>
            </a:r>
            <a:br>
              <a:rPr lang="en-US" sz="4000" b="1">
                <a:solidFill>
                  <a:schemeClr val="dk2"/>
                </a:solidFill>
              </a:rPr>
            </a:br>
            <a:endParaRPr sz="4000" b="1">
              <a:solidFill>
                <a:schemeClr val="dk2"/>
              </a:solidFill>
            </a:endParaRPr>
          </a:p>
        </p:txBody>
      </p:sp>
      <p:sp>
        <p:nvSpPr>
          <p:cNvPr id="174" name="Google Shape;17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176" name="Google Shape;176;p9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Microsoft Office PowerPoint</Application>
  <PresentationFormat>Widescreen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Nunito</vt:lpstr>
      <vt:lpstr>Play</vt:lpstr>
      <vt:lpstr>Georgia</vt:lpstr>
      <vt:lpstr>Cambria</vt:lpstr>
      <vt:lpstr>Office Theme</vt:lpstr>
      <vt:lpstr>   Basic Concepts of Natural Language Processing   Session No.: 1 Course Name: Natural Language Processing Course Code: R1UC616C Instructor Name: Mr. Amit Yadav Duration: 50 mins Date of Conduction of Class:</vt:lpstr>
      <vt:lpstr>How a voice-activated assistant like Siri or Alexa understands and responds to your commands. </vt:lpstr>
      <vt:lpstr>At the end of this session, students will be able to </vt:lpstr>
      <vt:lpstr>What is Natural Language Processing (NLP)?</vt:lpstr>
      <vt:lpstr>Go beyond the keyword matching</vt:lpstr>
      <vt:lpstr>Natural Language Processing vs Computational Linguistics</vt:lpstr>
      <vt:lpstr>Example: Conversational Agent</vt:lpstr>
      <vt:lpstr>Learning Activity 1: </vt:lpstr>
      <vt:lpstr>Reflection- Learning Activity: Give your observations after seeing the video </vt:lpstr>
      <vt:lpstr>Summary</vt:lpstr>
      <vt:lpstr>Ensure attainment of LOs in alignment to the learning activities: outcomes (1-2)</vt:lpstr>
      <vt:lpstr>Information to next topic of the course</vt:lpstr>
      <vt:lpstr>Review and Reflection from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Gupta</dc:creator>
  <cp:lastModifiedBy>Amit Yadav</cp:lastModifiedBy>
  <cp:revision>1</cp:revision>
  <dcterms:created xsi:type="dcterms:W3CDTF">2024-08-22T06:33:55Z</dcterms:created>
  <dcterms:modified xsi:type="dcterms:W3CDTF">2025-03-18T03:02:51Z</dcterms:modified>
</cp:coreProperties>
</file>