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embeddedFontLst>
    <p:embeddedFont>
      <p:font typeface="Georgia" panose="02040502050405020303" pitchFamily="18" charset="0"/>
      <p:regular r:id="rId22"/>
      <p:bold r:id="rId23"/>
      <p:italic r:id="rId24"/>
      <p:boldItalic r:id="rId25"/>
    </p:embeddedFont>
    <p:embeddedFont>
      <p:font typeface="Nunito" pitchFamily="2" charset="0"/>
      <p:regular r:id="rId26"/>
      <p:bold r:id="rId27"/>
      <p:italic r:id="rId28"/>
      <p:boldItalic r:id="rId29"/>
    </p:embeddedFont>
    <p:embeddedFont>
      <p:font typeface="Play" panose="020B060402020202020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iY7xJbYd07+7Esyo9y20pn6R7iP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30" name="Google Shape;30;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0"/>
          <p:cNvSpPr>
            <a:spLocks noGrp="1"/>
          </p:cNvSpPr>
          <p:nvPr>
            <p:ph type="pic" idx="2"/>
          </p:nvPr>
        </p:nvSpPr>
        <p:spPr>
          <a:xfrm>
            <a:off x="5183188" y="987425"/>
            <a:ext cx="6172200" cy="4873625"/>
          </a:xfrm>
          <a:prstGeom prst="rect">
            <a:avLst/>
          </a:prstGeom>
          <a:noFill/>
          <a:ln>
            <a:noFill/>
          </a:ln>
        </p:spPr>
      </p:sp>
      <p:sp>
        <p:nvSpPr>
          <p:cNvPr id="68" name="Google Shape;68;p3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drive.google.com/file/d/1Ww4LHugR_G8WzBUHE6semc8WVKahw3Lr/view" TargetMode="External"/><Relationship Id="rId5" Type="http://schemas.openxmlformats.org/officeDocument/2006/relationships/image" Target="../media/image5.pn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477981" y="1122362"/>
            <a:ext cx="8366216" cy="4909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dk1"/>
              </a:buClr>
              <a:buSzPct val="100000"/>
              <a:buFont typeface="Georgia"/>
              <a:buNone/>
            </a:pPr>
            <a:r>
              <a:rPr lang="en-IN" sz="6600" b="1" dirty="0">
                <a:latin typeface="Georgia"/>
                <a:ea typeface="Georgia"/>
                <a:cs typeface="Georgia"/>
                <a:sym typeface="Georgia"/>
              </a:rPr>
              <a:t>NLP applications, Challenges and The Future of NLP</a:t>
            </a:r>
            <a:br>
              <a:rPr lang="en-IN" sz="4800" b="1" dirty="0">
                <a:latin typeface="Georgia"/>
                <a:ea typeface="Georgia"/>
                <a:cs typeface="Georgia"/>
                <a:sym typeface="Georgia"/>
              </a:rPr>
            </a:br>
            <a:br>
              <a:rPr lang="en-IN" sz="4800" b="1" dirty="0">
                <a:latin typeface="Georgia"/>
                <a:ea typeface="Georgia"/>
                <a:cs typeface="Georgia"/>
                <a:sym typeface="Georgia"/>
              </a:rPr>
            </a:br>
            <a:br>
              <a:rPr lang="en-IN" sz="4800" b="1" dirty="0">
                <a:latin typeface="Georgia"/>
                <a:ea typeface="Georgia"/>
                <a:cs typeface="Georgia"/>
                <a:sym typeface="Georgia"/>
              </a:rPr>
            </a:br>
            <a:r>
              <a:rPr lang="en-IN" sz="1800" b="1" dirty="0">
                <a:latin typeface="Georgia"/>
                <a:ea typeface="Georgia"/>
                <a:cs typeface="Georgia"/>
                <a:sym typeface="Georgia"/>
              </a:rPr>
              <a:t>Session No.: 3</a:t>
            </a:r>
            <a:br>
              <a:rPr lang="en-IN" sz="1800" b="1" dirty="0">
                <a:latin typeface="Georgia"/>
                <a:ea typeface="Georgia"/>
                <a:cs typeface="Georgia"/>
                <a:sym typeface="Georgia"/>
              </a:rPr>
            </a:br>
            <a:r>
              <a:rPr lang="en-IN" sz="1800" b="1" dirty="0">
                <a:latin typeface="Georgia"/>
                <a:ea typeface="Georgia"/>
                <a:cs typeface="Georgia"/>
                <a:sym typeface="Georgia"/>
              </a:rPr>
              <a:t>Course Name: Natural Language Processing</a:t>
            </a:r>
            <a:br>
              <a:rPr lang="en-IN" sz="1800" b="1" dirty="0">
                <a:latin typeface="Georgia"/>
                <a:ea typeface="Georgia"/>
                <a:cs typeface="Georgia"/>
                <a:sym typeface="Georgia"/>
              </a:rPr>
            </a:br>
            <a:r>
              <a:rPr lang="en-IN" sz="1800" b="1" dirty="0">
                <a:latin typeface="Georgia"/>
                <a:ea typeface="Georgia"/>
                <a:cs typeface="Georgia"/>
                <a:sym typeface="Georgia"/>
              </a:rPr>
              <a:t>Course Code: R1UC616C</a:t>
            </a:r>
            <a:br>
              <a:rPr lang="en-IN" sz="1800" b="1" dirty="0">
                <a:latin typeface="Georgia"/>
                <a:ea typeface="Georgia"/>
                <a:cs typeface="Georgia"/>
                <a:sym typeface="Georgia"/>
              </a:rPr>
            </a:br>
            <a:r>
              <a:rPr lang="en-IN" sz="1800" b="1" dirty="0">
                <a:latin typeface="Georgia"/>
                <a:ea typeface="Georgia"/>
                <a:cs typeface="Georgia"/>
                <a:sym typeface="Georgia"/>
              </a:rPr>
              <a:t>Instructor Name: </a:t>
            </a:r>
            <a:r>
              <a:rPr lang="en-US" sz="1800" b="1" dirty="0">
                <a:latin typeface="Georgia"/>
                <a:ea typeface="Georgia"/>
                <a:cs typeface="Georgia"/>
                <a:sym typeface="Georgia"/>
              </a:rPr>
              <a:t>Mr. Amit Yadav</a:t>
            </a:r>
            <a:br>
              <a:rPr lang="en-IN" sz="1800" b="1" dirty="0">
                <a:latin typeface="Georgia"/>
                <a:ea typeface="Georgia"/>
                <a:cs typeface="Georgia"/>
                <a:sym typeface="Georgia"/>
              </a:rPr>
            </a:br>
            <a:r>
              <a:rPr lang="en-IN" sz="1800" b="1" dirty="0">
                <a:latin typeface="Georgia"/>
                <a:ea typeface="Georgia"/>
                <a:cs typeface="Georgia"/>
                <a:sym typeface="Georgia"/>
              </a:rPr>
              <a:t>Duration: </a:t>
            </a:r>
            <a:r>
              <a:rPr lang="en-IN" sz="1800" b="1">
                <a:latin typeface="Georgia"/>
                <a:ea typeface="Georgia"/>
                <a:cs typeface="Georgia"/>
                <a:sym typeface="Georgia"/>
              </a:rPr>
              <a:t>50 mins</a:t>
            </a:r>
            <a:endParaRPr sz="4800" b="1" dirty="0">
              <a:latin typeface="Georgia"/>
              <a:ea typeface="Georgia"/>
              <a:cs typeface="Georgia"/>
              <a:sym typeface="Georgia"/>
            </a:endParaRPr>
          </a:p>
        </p:txBody>
      </p:sp>
      <p:sp>
        <p:nvSpPr>
          <p:cNvPr id="89" name="Google Shape;8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Galgotias University</a:t>
            </a:r>
            <a:endParaRPr/>
          </a:p>
        </p:txBody>
      </p:sp>
      <p:sp>
        <p:nvSpPr>
          <p:cNvPr id="90" name="Google Shape;9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a:t>
            </a:fld>
            <a:endParaRPr/>
          </a:p>
        </p:txBody>
      </p:sp>
      <p:pic>
        <p:nvPicPr>
          <p:cNvPr id="91" name="Google Shape;91;p1" descr="A blue circle with text and words&#10;&#10;Description automatically generated"/>
          <p:cNvPicPr preferRelativeResize="0"/>
          <p:nvPr/>
        </p:nvPicPr>
        <p:blipFill rotWithShape="1">
          <a:blip r:embed="rId3">
            <a:alphaModFix/>
          </a:blip>
          <a:srcRect/>
          <a:stretch/>
        </p:blipFill>
        <p:spPr>
          <a:xfrm>
            <a:off x="10758565" y="176753"/>
            <a:ext cx="1190469" cy="1190469"/>
          </a:xfrm>
          <a:prstGeom prst="rect">
            <a:avLst/>
          </a:prstGeom>
          <a:noFill/>
          <a:ln>
            <a:noFill/>
          </a:ln>
        </p:spPr>
      </p:pic>
      <p:pic>
        <p:nvPicPr>
          <p:cNvPr id="92" name="Google Shape;92;p1"/>
          <p:cNvPicPr preferRelativeResize="0"/>
          <p:nvPr/>
        </p:nvPicPr>
        <p:blipFill rotWithShape="1">
          <a:blip r:embed="rId4">
            <a:alphaModFix/>
          </a:blip>
          <a:srcRect/>
          <a:stretch/>
        </p:blipFill>
        <p:spPr>
          <a:xfrm>
            <a:off x="104932" y="114202"/>
            <a:ext cx="3795634" cy="7402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Galgotias University</a:t>
            </a:r>
            <a:endParaRPr/>
          </a:p>
        </p:txBody>
      </p:sp>
      <p:sp>
        <p:nvSpPr>
          <p:cNvPr id="219" name="Google Shape;21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10</a:t>
            </a:fld>
            <a:endParaRPr/>
          </a:p>
        </p:txBody>
      </p:sp>
      <p:pic>
        <p:nvPicPr>
          <p:cNvPr id="220" name="Google Shape;220;p11" descr="A blue circle with text and words&#10;&#10;Description automatically generated"/>
          <p:cNvPicPr preferRelativeResize="0"/>
          <p:nvPr/>
        </p:nvPicPr>
        <p:blipFill rotWithShape="1">
          <a:blip r:embed="rId3">
            <a:alphaModFix/>
          </a:blip>
          <a:srcRect/>
          <a:stretch/>
        </p:blipFill>
        <p:spPr>
          <a:xfrm>
            <a:off x="10758566" y="176754"/>
            <a:ext cx="874732" cy="874732"/>
          </a:xfrm>
          <a:prstGeom prst="rect">
            <a:avLst/>
          </a:prstGeom>
          <a:noFill/>
          <a:ln>
            <a:noFill/>
          </a:ln>
        </p:spPr>
      </p:pic>
      <p:pic>
        <p:nvPicPr>
          <p:cNvPr id="221" name="Google Shape;221;p11"/>
          <p:cNvPicPr preferRelativeResize="0"/>
          <p:nvPr/>
        </p:nvPicPr>
        <p:blipFill rotWithShape="1">
          <a:blip r:embed="rId4">
            <a:alphaModFix/>
          </a:blip>
          <a:srcRect/>
          <a:stretch/>
        </p:blipFill>
        <p:spPr>
          <a:xfrm>
            <a:off x="104932" y="114202"/>
            <a:ext cx="3795634" cy="740238"/>
          </a:xfrm>
          <a:prstGeom prst="rect">
            <a:avLst/>
          </a:prstGeom>
          <a:noFill/>
          <a:ln>
            <a:noFill/>
          </a:ln>
        </p:spPr>
      </p:pic>
      <p:sp>
        <p:nvSpPr>
          <p:cNvPr id="222" name="Google Shape;222;p11"/>
          <p:cNvSpPr txBox="1">
            <a:spLocks noGrp="1"/>
          </p:cNvSpPr>
          <p:nvPr>
            <p:ph type="title"/>
          </p:nvPr>
        </p:nvSpPr>
        <p:spPr>
          <a:xfrm>
            <a:off x="4198182" y="80254"/>
            <a:ext cx="3795634" cy="82285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Arial"/>
              <a:buNone/>
            </a:pPr>
            <a:r>
              <a:rPr lang="en-IN" sz="4000" b="1">
                <a:latin typeface="Arial"/>
                <a:ea typeface="Arial"/>
                <a:cs typeface="Arial"/>
                <a:sym typeface="Arial"/>
              </a:rPr>
              <a:t>Benefits of NLP </a:t>
            </a:r>
            <a:endParaRPr sz="4000" b="1">
              <a:latin typeface="Arial"/>
              <a:ea typeface="Arial"/>
              <a:cs typeface="Arial"/>
              <a:sym typeface="Arial"/>
            </a:endParaRPr>
          </a:p>
        </p:txBody>
      </p:sp>
      <p:pic>
        <p:nvPicPr>
          <p:cNvPr id="223" name="Google Shape;223;p11"/>
          <p:cNvPicPr preferRelativeResize="0"/>
          <p:nvPr/>
        </p:nvPicPr>
        <p:blipFill rotWithShape="1">
          <a:blip r:embed="rId5">
            <a:alphaModFix/>
          </a:blip>
          <a:srcRect l="3106" t="7038" r="4008" b="4956"/>
          <a:stretch/>
        </p:blipFill>
        <p:spPr>
          <a:xfrm>
            <a:off x="2805257" y="869485"/>
            <a:ext cx="6581485" cy="559572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Galgotias University</a:t>
            </a:r>
            <a:endParaRPr/>
          </a:p>
        </p:txBody>
      </p:sp>
      <p:sp>
        <p:nvSpPr>
          <p:cNvPr id="229" name="Google Shape;22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11</a:t>
            </a:fld>
            <a:endParaRPr/>
          </a:p>
        </p:txBody>
      </p:sp>
      <p:pic>
        <p:nvPicPr>
          <p:cNvPr id="230" name="Google Shape;230;p12" descr="A blue circle with text and words&#10;&#10;Description automatically generated"/>
          <p:cNvPicPr preferRelativeResize="0"/>
          <p:nvPr/>
        </p:nvPicPr>
        <p:blipFill rotWithShape="1">
          <a:blip r:embed="rId3">
            <a:alphaModFix/>
          </a:blip>
          <a:srcRect/>
          <a:stretch/>
        </p:blipFill>
        <p:spPr>
          <a:xfrm>
            <a:off x="10758566" y="176754"/>
            <a:ext cx="874732" cy="874732"/>
          </a:xfrm>
          <a:prstGeom prst="rect">
            <a:avLst/>
          </a:prstGeom>
          <a:noFill/>
          <a:ln>
            <a:noFill/>
          </a:ln>
        </p:spPr>
      </p:pic>
      <p:pic>
        <p:nvPicPr>
          <p:cNvPr id="231" name="Google Shape;231;p12"/>
          <p:cNvPicPr preferRelativeResize="0"/>
          <p:nvPr/>
        </p:nvPicPr>
        <p:blipFill rotWithShape="1">
          <a:blip r:embed="rId4">
            <a:alphaModFix/>
          </a:blip>
          <a:srcRect/>
          <a:stretch/>
        </p:blipFill>
        <p:spPr>
          <a:xfrm>
            <a:off x="104932" y="114202"/>
            <a:ext cx="3795634" cy="740238"/>
          </a:xfrm>
          <a:prstGeom prst="rect">
            <a:avLst/>
          </a:prstGeom>
          <a:noFill/>
          <a:ln>
            <a:noFill/>
          </a:ln>
        </p:spPr>
      </p:pic>
      <p:sp>
        <p:nvSpPr>
          <p:cNvPr id="232" name="Google Shape;232;p12"/>
          <p:cNvSpPr txBox="1">
            <a:spLocks noGrp="1"/>
          </p:cNvSpPr>
          <p:nvPr>
            <p:ph type="title"/>
          </p:nvPr>
        </p:nvSpPr>
        <p:spPr>
          <a:xfrm>
            <a:off x="4042028" y="31582"/>
            <a:ext cx="4744818" cy="82285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IN" sz="4000" b="1">
                <a:latin typeface="Arial"/>
                <a:ea typeface="Arial"/>
                <a:cs typeface="Arial"/>
                <a:sym typeface="Arial"/>
              </a:rPr>
              <a:t>Challenges of NLP</a:t>
            </a:r>
            <a:endParaRPr sz="4000" b="1">
              <a:latin typeface="Arial"/>
              <a:ea typeface="Arial"/>
              <a:cs typeface="Arial"/>
              <a:sym typeface="Arial"/>
            </a:endParaRPr>
          </a:p>
        </p:txBody>
      </p:sp>
      <p:pic>
        <p:nvPicPr>
          <p:cNvPr id="233" name="Google Shape;233;p12" descr="Challenges with nlp"/>
          <p:cNvPicPr preferRelativeResize="0"/>
          <p:nvPr/>
        </p:nvPicPr>
        <p:blipFill rotWithShape="1">
          <a:blip r:embed="rId5">
            <a:alphaModFix/>
          </a:blip>
          <a:srcRect l="5238" t="19891" r="6535"/>
          <a:stretch/>
        </p:blipFill>
        <p:spPr>
          <a:xfrm>
            <a:off x="2180492" y="1051486"/>
            <a:ext cx="8167468" cy="49472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Galgotias University</a:t>
            </a:r>
            <a:endParaRPr/>
          </a:p>
        </p:txBody>
      </p:sp>
      <p:sp>
        <p:nvSpPr>
          <p:cNvPr id="239" name="Google Shape;23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12</a:t>
            </a:fld>
            <a:endParaRPr/>
          </a:p>
        </p:txBody>
      </p:sp>
      <p:pic>
        <p:nvPicPr>
          <p:cNvPr id="240" name="Google Shape;240;p13" descr="A blue circle with text and words&#10;&#10;Description automatically generated"/>
          <p:cNvPicPr preferRelativeResize="0"/>
          <p:nvPr/>
        </p:nvPicPr>
        <p:blipFill rotWithShape="1">
          <a:blip r:embed="rId3">
            <a:alphaModFix/>
          </a:blip>
          <a:srcRect/>
          <a:stretch/>
        </p:blipFill>
        <p:spPr>
          <a:xfrm>
            <a:off x="10758566" y="176754"/>
            <a:ext cx="874732" cy="874732"/>
          </a:xfrm>
          <a:prstGeom prst="rect">
            <a:avLst/>
          </a:prstGeom>
          <a:noFill/>
          <a:ln>
            <a:noFill/>
          </a:ln>
        </p:spPr>
      </p:pic>
      <p:pic>
        <p:nvPicPr>
          <p:cNvPr id="241" name="Google Shape;241;p13"/>
          <p:cNvPicPr preferRelativeResize="0"/>
          <p:nvPr/>
        </p:nvPicPr>
        <p:blipFill rotWithShape="1">
          <a:blip r:embed="rId4">
            <a:alphaModFix/>
          </a:blip>
          <a:srcRect/>
          <a:stretch/>
        </p:blipFill>
        <p:spPr>
          <a:xfrm>
            <a:off x="104932" y="114202"/>
            <a:ext cx="3795634" cy="740238"/>
          </a:xfrm>
          <a:prstGeom prst="rect">
            <a:avLst/>
          </a:prstGeom>
          <a:noFill/>
          <a:ln>
            <a:noFill/>
          </a:ln>
        </p:spPr>
      </p:pic>
      <p:sp>
        <p:nvSpPr>
          <p:cNvPr id="242" name="Google Shape;242;p13"/>
          <p:cNvSpPr txBox="1">
            <a:spLocks noGrp="1"/>
          </p:cNvSpPr>
          <p:nvPr>
            <p:ph type="title"/>
          </p:nvPr>
        </p:nvSpPr>
        <p:spPr>
          <a:xfrm>
            <a:off x="4042028" y="31582"/>
            <a:ext cx="4744818" cy="82285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IN" sz="4000" b="1">
                <a:latin typeface="Arial"/>
                <a:ea typeface="Arial"/>
                <a:cs typeface="Arial"/>
                <a:sym typeface="Arial"/>
              </a:rPr>
              <a:t>The future of NLP</a:t>
            </a:r>
            <a:endParaRPr sz="4000" b="1">
              <a:latin typeface="Arial"/>
              <a:ea typeface="Arial"/>
              <a:cs typeface="Arial"/>
              <a:sym typeface="Arial"/>
            </a:endParaRPr>
          </a:p>
        </p:txBody>
      </p:sp>
      <p:pic>
        <p:nvPicPr>
          <p:cNvPr id="243" name="Google Shape;243;p13" descr="NLP trends"/>
          <p:cNvPicPr preferRelativeResize="0"/>
          <p:nvPr/>
        </p:nvPicPr>
        <p:blipFill rotWithShape="1">
          <a:blip r:embed="rId5">
            <a:alphaModFix/>
          </a:blip>
          <a:srcRect l="861" t="10462" r="3422" b="18563"/>
          <a:stretch/>
        </p:blipFill>
        <p:spPr>
          <a:xfrm>
            <a:off x="104932" y="1488928"/>
            <a:ext cx="11669726" cy="486742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7"/>
        <p:cNvGrpSpPr/>
        <p:nvPr/>
      </p:nvGrpSpPr>
      <p:grpSpPr>
        <a:xfrm>
          <a:off x="0" y="0"/>
          <a:ext cx="0" cy="0"/>
          <a:chOff x="0" y="0"/>
          <a:chExt cx="0" cy="0"/>
        </a:xfrm>
      </p:grpSpPr>
      <p:sp>
        <p:nvSpPr>
          <p:cNvPr id="248" name="Google Shape;248;p14"/>
          <p:cNvSpPr txBox="1">
            <a:spLocks noGrp="1"/>
          </p:cNvSpPr>
          <p:nvPr>
            <p:ph type="title"/>
          </p:nvPr>
        </p:nvSpPr>
        <p:spPr>
          <a:xfrm>
            <a:off x="428398" y="1051486"/>
            <a:ext cx="6588643" cy="102464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Georgia"/>
              <a:buNone/>
            </a:pPr>
            <a:r>
              <a:rPr lang="en-IN" sz="4000">
                <a:latin typeface="Georgia"/>
                <a:ea typeface="Georgia"/>
                <a:cs typeface="Georgia"/>
                <a:sym typeface="Georgia"/>
              </a:rPr>
              <a:t>Learning Activity 2: Matching</a:t>
            </a:r>
            <a:endParaRPr/>
          </a:p>
        </p:txBody>
      </p:sp>
      <p:sp>
        <p:nvSpPr>
          <p:cNvPr id="249" name="Google Shape;249;p14"/>
          <p:cNvSpPr txBox="1">
            <a:spLocks noGrp="1"/>
          </p:cNvSpPr>
          <p:nvPr>
            <p:ph type="body" idx="1"/>
          </p:nvPr>
        </p:nvSpPr>
        <p:spPr>
          <a:xfrm>
            <a:off x="761802" y="2409666"/>
            <a:ext cx="4646905" cy="2038666"/>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2000"/>
              <a:buChar char="•"/>
            </a:pPr>
            <a:r>
              <a:rPr lang="en-IN" sz="2000"/>
              <a:t>Decide which category each of the statements fits into best, ensuring category of benefit, challenge, and future of NLP. </a:t>
            </a:r>
            <a:endParaRPr sz="2000"/>
          </a:p>
        </p:txBody>
      </p:sp>
      <p:sp>
        <p:nvSpPr>
          <p:cNvPr id="250" name="Google Shape;25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Galgotias University</a:t>
            </a:r>
            <a:endParaRPr/>
          </a:p>
        </p:txBody>
      </p:sp>
      <p:sp>
        <p:nvSpPr>
          <p:cNvPr id="251" name="Google Shape;25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13</a:t>
            </a:fld>
            <a:endParaRPr/>
          </a:p>
        </p:txBody>
      </p:sp>
      <p:pic>
        <p:nvPicPr>
          <p:cNvPr id="252" name="Google Shape;252;p14" descr="A blue circle with text and words&#10;&#10;Description automatically generated"/>
          <p:cNvPicPr preferRelativeResize="0"/>
          <p:nvPr/>
        </p:nvPicPr>
        <p:blipFill rotWithShape="1">
          <a:blip r:embed="rId3">
            <a:alphaModFix/>
          </a:blip>
          <a:srcRect/>
          <a:stretch/>
        </p:blipFill>
        <p:spPr>
          <a:xfrm>
            <a:off x="10758566" y="176754"/>
            <a:ext cx="874732" cy="874732"/>
          </a:xfrm>
          <a:prstGeom prst="rect">
            <a:avLst/>
          </a:prstGeom>
          <a:noFill/>
          <a:ln>
            <a:noFill/>
          </a:ln>
        </p:spPr>
      </p:pic>
      <p:pic>
        <p:nvPicPr>
          <p:cNvPr id="253" name="Google Shape;253;p14"/>
          <p:cNvPicPr preferRelativeResize="0"/>
          <p:nvPr/>
        </p:nvPicPr>
        <p:blipFill rotWithShape="1">
          <a:blip r:embed="rId4">
            <a:alphaModFix/>
          </a:blip>
          <a:srcRect/>
          <a:stretch/>
        </p:blipFill>
        <p:spPr>
          <a:xfrm>
            <a:off x="104932" y="114202"/>
            <a:ext cx="3795634" cy="740238"/>
          </a:xfrm>
          <a:prstGeom prst="rect">
            <a:avLst/>
          </a:prstGeom>
          <a:noFill/>
          <a:ln>
            <a:noFill/>
          </a:ln>
        </p:spPr>
      </p:pic>
      <p:pic>
        <p:nvPicPr>
          <p:cNvPr id="254" name="Google Shape;254;p14"/>
          <p:cNvPicPr preferRelativeResize="0"/>
          <p:nvPr/>
        </p:nvPicPr>
        <p:blipFill rotWithShape="1">
          <a:blip r:embed="rId5">
            <a:alphaModFix/>
          </a:blip>
          <a:srcRect/>
          <a:stretch/>
        </p:blipFill>
        <p:spPr>
          <a:xfrm>
            <a:off x="7017042" y="1656470"/>
            <a:ext cx="3545059" cy="3545059"/>
          </a:xfrm>
          <a:prstGeom prst="rect">
            <a:avLst/>
          </a:prstGeom>
          <a:noFill/>
          <a:ln>
            <a:noFill/>
          </a:ln>
        </p:spPr>
      </p:pic>
      <p:sp>
        <p:nvSpPr>
          <p:cNvPr id="255" name="Google Shape;255;p14"/>
          <p:cNvSpPr txBox="1"/>
          <p:nvPr/>
        </p:nvSpPr>
        <p:spPr>
          <a:xfrm>
            <a:off x="6453554" y="5016872"/>
            <a:ext cx="2957732" cy="914994"/>
          </a:xfrm>
          <a:prstGeom prst="rect">
            <a:avLst/>
          </a:prstGeom>
          <a:noFill/>
          <a:ln>
            <a:noFill/>
          </a:ln>
        </p:spPr>
        <p:txBody>
          <a:bodyPr spcFirstLastPara="1" wrap="square" lIns="91425" tIns="45700" rIns="91425" bIns="45700" anchor="t" anchorCtr="0">
            <a:spAutoFit/>
          </a:bodyPr>
          <a:lstStyle/>
          <a:p>
            <a:pPr marL="0" marR="0" lvl="0" indent="-114300" algn="l" rtl="0">
              <a:lnSpc>
                <a:spcPct val="96277"/>
              </a:lnSpc>
              <a:spcBef>
                <a:spcPts val="0"/>
              </a:spcBef>
              <a:spcAft>
                <a:spcPts val="0"/>
              </a:spcAft>
              <a:buClr>
                <a:srgbClr val="1D254F"/>
              </a:buClr>
              <a:buSzPts val="1800"/>
              <a:buFont typeface="Play"/>
              <a:buAutoNum type="arabicPeriod"/>
            </a:pPr>
            <a:r>
              <a:rPr lang="en-IN" sz="1800" b="1" i="0" u="none" strike="noStrike" cap="none">
                <a:solidFill>
                  <a:srgbClr val="1D254F"/>
                </a:solidFill>
                <a:latin typeface="Nunito"/>
                <a:ea typeface="Nunito"/>
                <a:cs typeface="Nunito"/>
                <a:sym typeface="Nunito"/>
              </a:rPr>
              <a:t>Go to wooclap.com</a:t>
            </a:r>
            <a:endParaRPr/>
          </a:p>
          <a:p>
            <a:pPr marL="0" marR="0" lvl="0" indent="-114300" algn="l" rtl="0">
              <a:lnSpc>
                <a:spcPct val="96277"/>
              </a:lnSpc>
              <a:spcBef>
                <a:spcPts val="1200"/>
              </a:spcBef>
              <a:spcAft>
                <a:spcPts val="0"/>
              </a:spcAft>
              <a:buClr>
                <a:srgbClr val="1D254F"/>
              </a:buClr>
              <a:buSzPts val="1800"/>
              <a:buFont typeface="Play"/>
              <a:buAutoNum type="arabicPeriod"/>
            </a:pPr>
            <a:r>
              <a:rPr lang="en-IN" sz="1800" b="1" i="0" u="none" strike="noStrike" cap="none">
                <a:solidFill>
                  <a:srgbClr val="1D254F"/>
                </a:solidFill>
                <a:latin typeface="Nunito"/>
                <a:ea typeface="Nunito"/>
                <a:cs typeface="Nunito"/>
                <a:sym typeface="Nunito"/>
              </a:rPr>
              <a:t>Enter the event code in the top banner</a:t>
            </a:r>
            <a:endParaRPr/>
          </a:p>
        </p:txBody>
      </p:sp>
      <p:sp>
        <p:nvSpPr>
          <p:cNvPr id="256" name="Google Shape;256;p14"/>
          <p:cNvSpPr txBox="1"/>
          <p:nvPr/>
        </p:nvSpPr>
        <p:spPr>
          <a:xfrm>
            <a:off x="9549814" y="5062717"/>
            <a:ext cx="1565030" cy="716222"/>
          </a:xfrm>
          <a:prstGeom prst="rect">
            <a:avLst/>
          </a:prstGeom>
          <a:noFill/>
          <a:ln>
            <a:noFill/>
          </a:ln>
        </p:spPr>
        <p:txBody>
          <a:bodyPr spcFirstLastPara="1" wrap="square" lIns="91425" tIns="45700" rIns="91425" bIns="45700" anchor="t" anchorCtr="0">
            <a:spAutoFit/>
          </a:bodyPr>
          <a:lstStyle/>
          <a:p>
            <a:pPr marL="0" marR="0" lvl="0" indent="0" algn="ctr" rtl="0">
              <a:lnSpc>
                <a:spcPct val="96277"/>
              </a:lnSpc>
              <a:spcBef>
                <a:spcPts val="0"/>
              </a:spcBef>
              <a:spcAft>
                <a:spcPts val="0"/>
              </a:spcAft>
              <a:buNone/>
            </a:pPr>
            <a:r>
              <a:rPr lang="en-IN" sz="1800" b="1" i="0" u="none" strike="noStrike" cap="none">
                <a:solidFill>
                  <a:srgbClr val="1D254F"/>
                </a:solidFill>
                <a:latin typeface="Nunito"/>
                <a:ea typeface="Nunito"/>
                <a:cs typeface="Nunito"/>
                <a:sym typeface="Nunito"/>
              </a:rPr>
              <a:t>Event code</a:t>
            </a:r>
            <a:endParaRPr/>
          </a:p>
          <a:p>
            <a:pPr marL="0" marR="0" lvl="0" indent="0" algn="ctr" rtl="0">
              <a:lnSpc>
                <a:spcPct val="192500"/>
              </a:lnSpc>
              <a:spcBef>
                <a:spcPts val="0"/>
              </a:spcBef>
              <a:spcAft>
                <a:spcPts val="0"/>
              </a:spcAft>
              <a:buNone/>
            </a:pPr>
            <a:r>
              <a:rPr lang="en-IN" sz="1800" b="1" i="0" u="none" strike="noStrike" cap="none">
                <a:solidFill>
                  <a:srgbClr val="1D254F"/>
                </a:solidFill>
                <a:latin typeface="Nunito"/>
                <a:ea typeface="Nunito"/>
                <a:cs typeface="Nunito"/>
                <a:sym typeface="Nunito"/>
              </a:rPr>
              <a:t>RSMGZO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5"/>
          <p:cNvSpPr txBox="1">
            <a:spLocks noGrp="1"/>
          </p:cNvSpPr>
          <p:nvPr>
            <p:ph type="title"/>
          </p:nvPr>
        </p:nvSpPr>
        <p:spPr>
          <a:xfrm>
            <a:off x="3900566" y="179870"/>
            <a:ext cx="6770780" cy="7402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4000"/>
              <a:buFont typeface="Play"/>
              <a:buNone/>
            </a:pPr>
            <a:r>
              <a:rPr lang="en-IN" sz="4000" b="1">
                <a:solidFill>
                  <a:schemeClr val="dk2"/>
                </a:solidFill>
              </a:rPr>
              <a:t>Reflection- Learning Activity 2</a:t>
            </a:r>
            <a:endParaRPr/>
          </a:p>
        </p:txBody>
      </p:sp>
      <p:sp>
        <p:nvSpPr>
          <p:cNvPr id="262" name="Google Shape;26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Galgotias University</a:t>
            </a:r>
            <a:endParaRPr/>
          </a:p>
        </p:txBody>
      </p:sp>
      <p:sp>
        <p:nvSpPr>
          <p:cNvPr id="263" name="Google Shape;26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14</a:t>
            </a:fld>
            <a:endParaRPr/>
          </a:p>
        </p:txBody>
      </p:sp>
      <p:pic>
        <p:nvPicPr>
          <p:cNvPr id="264" name="Google Shape;264;p15" descr="A blue circle with text and words&#10;&#10;Description automatically generated"/>
          <p:cNvPicPr preferRelativeResize="0"/>
          <p:nvPr/>
        </p:nvPicPr>
        <p:blipFill rotWithShape="1">
          <a:blip r:embed="rId3">
            <a:alphaModFix/>
          </a:blip>
          <a:srcRect/>
          <a:stretch/>
        </p:blipFill>
        <p:spPr>
          <a:xfrm>
            <a:off x="10758566" y="176754"/>
            <a:ext cx="874732" cy="874732"/>
          </a:xfrm>
          <a:prstGeom prst="rect">
            <a:avLst/>
          </a:prstGeom>
          <a:noFill/>
          <a:ln>
            <a:noFill/>
          </a:ln>
        </p:spPr>
      </p:pic>
      <p:pic>
        <p:nvPicPr>
          <p:cNvPr id="265" name="Google Shape;265;p15"/>
          <p:cNvPicPr preferRelativeResize="0"/>
          <p:nvPr/>
        </p:nvPicPr>
        <p:blipFill rotWithShape="1">
          <a:blip r:embed="rId4">
            <a:alphaModFix/>
          </a:blip>
          <a:srcRect/>
          <a:stretch/>
        </p:blipFill>
        <p:spPr>
          <a:xfrm>
            <a:off x="104932" y="114202"/>
            <a:ext cx="3795634" cy="74023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6"/>
          <p:cNvSpPr txBox="1">
            <a:spLocks noGrp="1"/>
          </p:cNvSpPr>
          <p:nvPr>
            <p:ph type="title"/>
          </p:nvPr>
        </p:nvSpPr>
        <p:spPr>
          <a:xfrm>
            <a:off x="5072874" y="169528"/>
            <a:ext cx="2256692" cy="629586"/>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Play"/>
              <a:buNone/>
            </a:pPr>
            <a:r>
              <a:rPr lang="en-IN" sz="4400"/>
              <a:t>Summary</a:t>
            </a:r>
            <a:endParaRPr/>
          </a:p>
        </p:txBody>
      </p:sp>
      <p:sp>
        <p:nvSpPr>
          <p:cNvPr id="271" name="Google Shape;27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Galgotias University</a:t>
            </a:r>
            <a:endParaRPr/>
          </a:p>
        </p:txBody>
      </p:sp>
      <p:sp>
        <p:nvSpPr>
          <p:cNvPr id="272" name="Google Shape;27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15</a:t>
            </a:fld>
            <a:endParaRPr/>
          </a:p>
        </p:txBody>
      </p:sp>
      <p:pic>
        <p:nvPicPr>
          <p:cNvPr id="273" name="Google Shape;273;p16" descr="A blue circle with text and words&#10;&#10;Description automatically generated"/>
          <p:cNvPicPr preferRelativeResize="0"/>
          <p:nvPr/>
        </p:nvPicPr>
        <p:blipFill rotWithShape="1">
          <a:blip r:embed="rId3">
            <a:alphaModFix/>
          </a:blip>
          <a:srcRect/>
          <a:stretch/>
        </p:blipFill>
        <p:spPr>
          <a:xfrm>
            <a:off x="10758566" y="176754"/>
            <a:ext cx="874732" cy="874732"/>
          </a:xfrm>
          <a:prstGeom prst="rect">
            <a:avLst/>
          </a:prstGeom>
          <a:noFill/>
          <a:ln>
            <a:noFill/>
          </a:ln>
        </p:spPr>
      </p:pic>
      <p:pic>
        <p:nvPicPr>
          <p:cNvPr id="274" name="Google Shape;274;p16"/>
          <p:cNvPicPr preferRelativeResize="0"/>
          <p:nvPr/>
        </p:nvPicPr>
        <p:blipFill rotWithShape="1">
          <a:blip r:embed="rId4">
            <a:alphaModFix/>
          </a:blip>
          <a:srcRect/>
          <a:stretch/>
        </p:blipFill>
        <p:spPr>
          <a:xfrm>
            <a:off x="104932" y="114202"/>
            <a:ext cx="3795634" cy="740238"/>
          </a:xfrm>
          <a:prstGeom prst="rect">
            <a:avLst/>
          </a:prstGeom>
          <a:noFill/>
          <a:ln>
            <a:noFill/>
          </a:ln>
        </p:spPr>
      </p:pic>
      <p:pic>
        <p:nvPicPr>
          <p:cNvPr id="275" name="Google Shape;275;p16"/>
          <p:cNvPicPr preferRelativeResize="0"/>
          <p:nvPr/>
        </p:nvPicPr>
        <p:blipFill rotWithShape="1">
          <a:blip r:embed="rId5">
            <a:alphaModFix/>
          </a:blip>
          <a:srcRect/>
          <a:stretch/>
        </p:blipFill>
        <p:spPr>
          <a:xfrm>
            <a:off x="2002749" y="1222656"/>
            <a:ext cx="8343900" cy="4962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7"/>
          <p:cNvSpPr txBox="1">
            <a:spLocks noGrp="1"/>
          </p:cNvSpPr>
          <p:nvPr>
            <p:ph type="title"/>
          </p:nvPr>
        </p:nvSpPr>
        <p:spPr>
          <a:xfrm>
            <a:off x="479165" y="749508"/>
            <a:ext cx="9718111" cy="157644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Play"/>
              <a:buNone/>
            </a:pPr>
            <a:r>
              <a:rPr lang="en-IN" sz="4000" b="1"/>
              <a:t>Ensure attainment of LOs in alignment to the learning activities:</a:t>
            </a:r>
            <a:r>
              <a:rPr lang="en-IN" sz="4000" b="1">
                <a:solidFill>
                  <a:srgbClr val="FFFFFF"/>
                </a:solidFill>
                <a:latin typeface="Arial"/>
                <a:ea typeface="Arial"/>
                <a:cs typeface="Arial"/>
                <a:sym typeface="Arial"/>
              </a:rPr>
              <a:t> outcomes (1-2)</a:t>
            </a:r>
            <a:endParaRPr/>
          </a:p>
        </p:txBody>
      </p:sp>
      <p:sp>
        <p:nvSpPr>
          <p:cNvPr id="281" name="Google Shape;28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Galgotias University</a:t>
            </a:r>
            <a:endParaRPr/>
          </a:p>
        </p:txBody>
      </p:sp>
      <p:sp>
        <p:nvSpPr>
          <p:cNvPr id="282" name="Google Shape;28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16</a:t>
            </a:fld>
            <a:endParaRPr/>
          </a:p>
        </p:txBody>
      </p:sp>
      <p:grpSp>
        <p:nvGrpSpPr>
          <p:cNvPr id="283" name="Google Shape;283;p17"/>
          <p:cNvGrpSpPr/>
          <p:nvPr/>
        </p:nvGrpSpPr>
        <p:grpSpPr>
          <a:xfrm>
            <a:off x="644056" y="2615979"/>
            <a:ext cx="10927828" cy="3689404"/>
            <a:chOff x="0" y="0"/>
            <a:chExt cx="10927828" cy="3689404"/>
          </a:xfrm>
        </p:grpSpPr>
        <p:sp>
          <p:nvSpPr>
            <p:cNvPr id="284" name="Google Shape;284;p17"/>
            <p:cNvSpPr/>
            <p:nvPr/>
          </p:nvSpPr>
          <p:spPr>
            <a:xfrm>
              <a:off x="0" y="0"/>
              <a:ext cx="9288654" cy="1660232"/>
            </a:xfrm>
            <a:prstGeom prst="roundRect">
              <a:avLst>
                <a:gd name="adj" fmla="val 10000"/>
              </a:avLst>
            </a:prstGeom>
            <a:solidFill>
              <a:srgbClr val="E97131"/>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7"/>
            <p:cNvSpPr txBox="1"/>
            <p:nvPr/>
          </p:nvSpPr>
          <p:spPr>
            <a:xfrm>
              <a:off x="48627" y="48627"/>
              <a:ext cx="7572674" cy="1562978"/>
            </a:xfrm>
            <a:prstGeom prst="rect">
              <a:avLst/>
            </a:prstGeom>
            <a:noFill/>
            <a:ln>
              <a:noFill/>
            </a:ln>
          </p:spPr>
          <p:txBody>
            <a:bodyPr spcFirstLastPara="1" wrap="square" lIns="121900" tIns="121900" rIns="121900" bIns="121900" anchor="ctr" anchorCtr="0">
              <a:noAutofit/>
            </a:bodyPr>
            <a:lstStyle/>
            <a:p>
              <a:pPr marL="0" marR="0" lvl="0" indent="0" algn="l" rtl="0">
                <a:lnSpc>
                  <a:spcPct val="90000"/>
                </a:lnSpc>
                <a:spcBef>
                  <a:spcPts val="0"/>
                </a:spcBef>
                <a:spcAft>
                  <a:spcPts val="0"/>
                </a:spcAft>
                <a:buClr>
                  <a:schemeClr val="lt1"/>
                </a:buClr>
                <a:buSzPts val="3200"/>
                <a:buFont typeface="Arial"/>
                <a:buNone/>
              </a:pPr>
              <a:r>
                <a:rPr lang="en-IN" sz="3200" b="0" i="0" u="none" strike="noStrike" cap="none">
                  <a:solidFill>
                    <a:schemeClr val="lt1"/>
                  </a:solidFill>
                  <a:latin typeface="Arial"/>
                  <a:ea typeface="Arial"/>
                  <a:cs typeface="Arial"/>
                  <a:sym typeface="Arial"/>
                </a:rPr>
                <a:t>Outcome 1: Apply Knowledge of NLP Applications (</a:t>
              </a:r>
              <a:r>
                <a:rPr lang="en-IN" sz="3200" b="0" i="0" u="none" strike="noStrike" cap="none">
                  <a:solidFill>
                    <a:schemeClr val="lt1"/>
                  </a:solidFill>
                  <a:latin typeface="Georgia"/>
                  <a:ea typeface="Georgia"/>
                  <a:cs typeface="Georgia"/>
                  <a:sym typeface="Georgia"/>
                </a:rPr>
                <a:t>Problem Based Learning</a:t>
              </a:r>
              <a:r>
                <a:rPr lang="en-IN" sz="3200" b="0" i="0" u="none" strike="noStrike" cap="none">
                  <a:solidFill>
                    <a:schemeClr val="lt1"/>
                  </a:solidFill>
                  <a:latin typeface="Arial"/>
                  <a:ea typeface="Arial"/>
                  <a:cs typeface="Arial"/>
                  <a:sym typeface="Arial"/>
                </a:rPr>
                <a:t>)</a:t>
              </a:r>
              <a:endParaRPr/>
            </a:p>
          </p:txBody>
        </p:sp>
        <p:sp>
          <p:nvSpPr>
            <p:cNvPr id="286" name="Google Shape;286;p17"/>
            <p:cNvSpPr/>
            <p:nvPr/>
          </p:nvSpPr>
          <p:spPr>
            <a:xfrm>
              <a:off x="1639174" y="2029172"/>
              <a:ext cx="9288654" cy="1660232"/>
            </a:xfrm>
            <a:prstGeom prst="roundRect">
              <a:avLst>
                <a:gd name="adj" fmla="val 10000"/>
              </a:avLst>
            </a:prstGeom>
            <a:solidFill>
              <a:srgbClr val="186923"/>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7"/>
            <p:cNvSpPr txBox="1"/>
            <p:nvPr/>
          </p:nvSpPr>
          <p:spPr>
            <a:xfrm>
              <a:off x="1687801" y="2077799"/>
              <a:ext cx="6473075" cy="1562978"/>
            </a:xfrm>
            <a:prstGeom prst="rect">
              <a:avLst/>
            </a:prstGeom>
            <a:noFill/>
            <a:ln>
              <a:noFill/>
            </a:ln>
          </p:spPr>
          <p:txBody>
            <a:bodyPr spcFirstLastPara="1" wrap="square" lIns="121900" tIns="121900" rIns="121900" bIns="121900" anchor="ctr" anchorCtr="0">
              <a:noAutofit/>
            </a:bodyPr>
            <a:lstStyle/>
            <a:p>
              <a:pPr marL="0" marR="0" lvl="0" indent="0" algn="l" rtl="0">
                <a:lnSpc>
                  <a:spcPct val="90000"/>
                </a:lnSpc>
                <a:spcBef>
                  <a:spcPts val="0"/>
                </a:spcBef>
                <a:spcAft>
                  <a:spcPts val="0"/>
                </a:spcAft>
                <a:buClr>
                  <a:schemeClr val="lt1"/>
                </a:buClr>
                <a:buSzPts val="3200"/>
                <a:buFont typeface="Arial"/>
                <a:buNone/>
              </a:pPr>
              <a:r>
                <a:rPr lang="en-IN" sz="3200" b="0" i="0" u="none" strike="noStrike" cap="none">
                  <a:solidFill>
                    <a:schemeClr val="lt1"/>
                  </a:solidFill>
                  <a:latin typeface="Arial"/>
                  <a:ea typeface="Arial"/>
                  <a:cs typeface="Arial"/>
                  <a:sym typeface="Arial"/>
                </a:rPr>
                <a:t>Outcome 2: Evaluate NLP Development Dynamics (Matching)</a:t>
              </a:r>
              <a:endParaRPr sz="3200" b="0" i="0" u="none" strike="noStrike" cap="none">
                <a:solidFill>
                  <a:schemeClr val="lt1"/>
                </a:solidFill>
                <a:latin typeface="Arial"/>
                <a:ea typeface="Arial"/>
                <a:cs typeface="Arial"/>
                <a:sym typeface="Arial"/>
              </a:endParaRPr>
            </a:p>
          </p:txBody>
        </p:sp>
        <p:sp>
          <p:nvSpPr>
            <p:cNvPr id="288" name="Google Shape;288;p17"/>
            <p:cNvSpPr/>
            <p:nvPr/>
          </p:nvSpPr>
          <p:spPr>
            <a:xfrm>
              <a:off x="8209503" y="1305127"/>
              <a:ext cx="1079150" cy="1079150"/>
            </a:xfrm>
            <a:prstGeom prst="downArrow">
              <a:avLst>
                <a:gd name="adj1" fmla="val 55000"/>
                <a:gd name="adj2" fmla="val 45000"/>
              </a:avLst>
            </a:prstGeom>
            <a:solidFill>
              <a:srgbClr val="F6D4CC">
                <a:alpha val="89803"/>
              </a:srgbClr>
            </a:solidFill>
            <a:ln w="19050" cap="flat" cmpd="sng">
              <a:solidFill>
                <a:srgbClr val="F6D4CC">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7"/>
            <p:cNvSpPr txBox="1"/>
            <p:nvPr/>
          </p:nvSpPr>
          <p:spPr>
            <a:xfrm>
              <a:off x="8452312" y="1305127"/>
              <a:ext cx="593532" cy="812060"/>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chemeClr val="dk1"/>
                </a:buClr>
                <a:buSzPts val="3600"/>
                <a:buFont typeface="Arial"/>
                <a:buNone/>
              </a:pPr>
              <a:endParaRPr sz="3600" b="0" i="0" u="none" strike="noStrike" cap="none">
                <a:solidFill>
                  <a:schemeClr val="dk1"/>
                </a:solidFill>
                <a:latin typeface="Arial"/>
                <a:ea typeface="Arial"/>
                <a:cs typeface="Arial"/>
                <a:sym typeface="Arial"/>
              </a:endParaRPr>
            </a:p>
          </p:txBody>
        </p:sp>
      </p:grpSp>
      <p:pic>
        <p:nvPicPr>
          <p:cNvPr id="290" name="Google Shape;290;p17" descr="A blue circle with text and words&#10;&#10;Description automatically generated"/>
          <p:cNvPicPr preferRelativeResize="0"/>
          <p:nvPr/>
        </p:nvPicPr>
        <p:blipFill rotWithShape="1">
          <a:blip r:embed="rId3">
            <a:alphaModFix/>
          </a:blip>
          <a:srcRect/>
          <a:stretch/>
        </p:blipFill>
        <p:spPr>
          <a:xfrm>
            <a:off x="10758566" y="176754"/>
            <a:ext cx="874732" cy="874732"/>
          </a:xfrm>
          <a:prstGeom prst="rect">
            <a:avLst/>
          </a:prstGeom>
          <a:noFill/>
          <a:ln>
            <a:noFill/>
          </a:ln>
        </p:spPr>
      </p:pic>
      <p:pic>
        <p:nvPicPr>
          <p:cNvPr id="291" name="Google Shape;291;p17"/>
          <p:cNvPicPr preferRelativeResize="0"/>
          <p:nvPr/>
        </p:nvPicPr>
        <p:blipFill rotWithShape="1">
          <a:blip r:embed="rId4">
            <a:alphaModFix/>
          </a:blip>
          <a:srcRect/>
          <a:stretch/>
        </p:blipFill>
        <p:spPr>
          <a:xfrm>
            <a:off x="104932" y="114202"/>
            <a:ext cx="3795634" cy="74023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8"/>
          <p:cNvSpPr txBox="1">
            <a:spLocks noGrp="1"/>
          </p:cNvSpPr>
          <p:nvPr>
            <p:ph type="title"/>
          </p:nvPr>
        </p:nvSpPr>
        <p:spPr>
          <a:xfrm>
            <a:off x="901762" y="1198963"/>
            <a:ext cx="9818849" cy="191874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5400"/>
              <a:buFont typeface="Georgia"/>
              <a:buNone/>
            </a:pPr>
            <a:r>
              <a:rPr lang="en-IN" sz="5400">
                <a:latin typeface="Georgia"/>
                <a:ea typeface="Georgia"/>
                <a:cs typeface="Georgia"/>
                <a:sym typeface="Georgia"/>
              </a:rPr>
              <a:t>Discussion on the post session activities</a:t>
            </a:r>
            <a:br>
              <a:rPr lang="en-IN" sz="2800">
                <a:latin typeface="Georgia"/>
                <a:ea typeface="Georgia"/>
                <a:cs typeface="Georgia"/>
                <a:sym typeface="Georgia"/>
              </a:rPr>
            </a:br>
            <a:br>
              <a:rPr lang="en-IN" sz="2800">
                <a:latin typeface="Georgia"/>
                <a:ea typeface="Georgia"/>
                <a:cs typeface="Georgia"/>
                <a:sym typeface="Georgia"/>
              </a:rPr>
            </a:br>
            <a:endParaRPr sz="2800">
              <a:latin typeface="Georgia"/>
              <a:ea typeface="Georgia"/>
              <a:cs typeface="Georgia"/>
              <a:sym typeface="Georgia"/>
            </a:endParaRPr>
          </a:p>
        </p:txBody>
      </p:sp>
      <p:sp>
        <p:nvSpPr>
          <p:cNvPr id="297" name="Google Shape;29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Galgotias University</a:t>
            </a:r>
            <a:endParaRPr/>
          </a:p>
        </p:txBody>
      </p:sp>
      <p:sp>
        <p:nvSpPr>
          <p:cNvPr id="298" name="Google Shape;29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17</a:t>
            </a:fld>
            <a:endParaRPr/>
          </a:p>
        </p:txBody>
      </p:sp>
      <p:pic>
        <p:nvPicPr>
          <p:cNvPr id="299" name="Google Shape;299;p18" descr="A blue circle with text and words&#10;&#10;Description automatically generated"/>
          <p:cNvPicPr preferRelativeResize="0"/>
          <p:nvPr/>
        </p:nvPicPr>
        <p:blipFill rotWithShape="1">
          <a:blip r:embed="rId3">
            <a:alphaModFix/>
          </a:blip>
          <a:srcRect/>
          <a:stretch/>
        </p:blipFill>
        <p:spPr>
          <a:xfrm>
            <a:off x="10758566" y="176754"/>
            <a:ext cx="874732" cy="874732"/>
          </a:xfrm>
          <a:prstGeom prst="rect">
            <a:avLst/>
          </a:prstGeom>
          <a:noFill/>
          <a:ln>
            <a:noFill/>
          </a:ln>
        </p:spPr>
      </p:pic>
      <p:pic>
        <p:nvPicPr>
          <p:cNvPr id="300" name="Google Shape;300;p18"/>
          <p:cNvPicPr preferRelativeResize="0"/>
          <p:nvPr/>
        </p:nvPicPr>
        <p:blipFill rotWithShape="1">
          <a:blip r:embed="rId4">
            <a:alphaModFix/>
          </a:blip>
          <a:srcRect/>
          <a:stretch/>
        </p:blipFill>
        <p:spPr>
          <a:xfrm>
            <a:off x="104932" y="114202"/>
            <a:ext cx="3795634" cy="74023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9"/>
          <p:cNvSpPr txBox="1">
            <a:spLocks noGrp="1"/>
          </p:cNvSpPr>
          <p:nvPr>
            <p:ph type="title"/>
          </p:nvPr>
        </p:nvSpPr>
        <p:spPr>
          <a:xfrm>
            <a:off x="683655" y="1213803"/>
            <a:ext cx="9818849" cy="458208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5400"/>
              <a:buFont typeface="Georgia"/>
              <a:buNone/>
            </a:pPr>
            <a:r>
              <a:rPr lang="en-IN" sz="5400">
                <a:latin typeface="Georgia"/>
                <a:ea typeface="Georgia"/>
                <a:cs typeface="Georgia"/>
                <a:sym typeface="Georgia"/>
              </a:rPr>
              <a:t>Information about the next lesson:</a:t>
            </a:r>
            <a:br>
              <a:rPr lang="en-IN" sz="5400">
                <a:latin typeface="Georgia"/>
                <a:ea typeface="Georgia"/>
                <a:cs typeface="Georgia"/>
                <a:sym typeface="Georgia"/>
              </a:rPr>
            </a:br>
            <a:r>
              <a:rPr lang="en-IN" sz="5400">
                <a:latin typeface="Georgia"/>
                <a:ea typeface="Georgia"/>
                <a:cs typeface="Georgia"/>
                <a:sym typeface="Georgia"/>
              </a:rPr>
              <a:t>	Phases of NLP</a:t>
            </a:r>
            <a:endParaRPr sz="2000">
              <a:latin typeface="Georgia"/>
              <a:ea typeface="Georgia"/>
              <a:cs typeface="Georgia"/>
              <a:sym typeface="Georgia"/>
            </a:endParaRPr>
          </a:p>
        </p:txBody>
      </p:sp>
      <p:sp>
        <p:nvSpPr>
          <p:cNvPr id="306" name="Google Shape;30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Galgotias University</a:t>
            </a:r>
            <a:endParaRPr/>
          </a:p>
        </p:txBody>
      </p:sp>
      <p:sp>
        <p:nvSpPr>
          <p:cNvPr id="307" name="Google Shape;30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18</a:t>
            </a:fld>
            <a:endParaRPr/>
          </a:p>
        </p:txBody>
      </p:sp>
      <p:pic>
        <p:nvPicPr>
          <p:cNvPr id="308" name="Google Shape;308;p19" descr="A blue circle with text and words&#10;&#10;Description automatically generated"/>
          <p:cNvPicPr preferRelativeResize="0"/>
          <p:nvPr/>
        </p:nvPicPr>
        <p:blipFill rotWithShape="1">
          <a:blip r:embed="rId3">
            <a:alphaModFix/>
          </a:blip>
          <a:srcRect/>
          <a:stretch/>
        </p:blipFill>
        <p:spPr>
          <a:xfrm>
            <a:off x="10758566" y="176754"/>
            <a:ext cx="874732" cy="874732"/>
          </a:xfrm>
          <a:prstGeom prst="rect">
            <a:avLst/>
          </a:prstGeom>
          <a:noFill/>
          <a:ln>
            <a:noFill/>
          </a:ln>
        </p:spPr>
      </p:pic>
      <p:pic>
        <p:nvPicPr>
          <p:cNvPr id="309" name="Google Shape;309;p19"/>
          <p:cNvPicPr preferRelativeResize="0"/>
          <p:nvPr/>
        </p:nvPicPr>
        <p:blipFill rotWithShape="1">
          <a:blip r:embed="rId4">
            <a:alphaModFix/>
          </a:blip>
          <a:srcRect/>
          <a:stretch/>
        </p:blipFill>
        <p:spPr>
          <a:xfrm>
            <a:off x="104932" y="114202"/>
            <a:ext cx="3795634" cy="74023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3"/>
        <p:cNvGrpSpPr/>
        <p:nvPr/>
      </p:nvGrpSpPr>
      <p:grpSpPr>
        <a:xfrm>
          <a:off x="0" y="0"/>
          <a:ext cx="0" cy="0"/>
          <a:chOff x="0" y="0"/>
          <a:chExt cx="0" cy="0"/>
        </a:xfrm>
      </p:grpSpPr>
      <p:sp>
        <p:nvSpPr>
          <p:cNvPr id="314" name="Google Shape;314;p20"/>
          <p:cNvSpPr txBox="1">
            <a:spLocks noGrp="1"/>
          </p:cNvSpPr>
          <p:nvPr>
            <p:ph type="title"/>
          </p:nvPr>
        </p:nvSpPr>
        <p:spPr>
          <a:xfrm>
            <a:off x="6736501" y="2247113"/>
            <a:ext cx="4805996" cy="129711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2"/>
              </a:buClr>
              <a:buSzPts val="4000"/>
              <a:buFont typeface="Play"/>
              <a:buNone/>
            </a:pPr>
            <a:r>
              <a:rPr lang="en-IN" sz="4000">
                <a:solidFill>
                  <a:schemeClr val="dk2"/>
                </a:solidFill>
                <a:latin typeface="Play"/>
                <a:ea typeface="Play"/>
                <a:cs typeface="Play"/>
                <a:sym typeface="Play"/>
              </a:rPr>
              <a:t>Review and Reflection from students</a:t>
            </a:r>
            <a:endParaRPr/>
          </a:p>
        </p:txBody>
      </p:sp>
      <p:sp>
        <p:nvSpPr>
          <p:cNvPr id="315" name="Google Shape;315;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Galgotias University</a:t>
            </a:r>
            <a:endParaRPr/>
          </a:p>
        </p:txBody>
      </p:sp>
      <p:sp>
        <p:nvSpPr>
          <p:cNvPr id="316" name="Google Shape;316;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19</a:t>
            </a:fld>
            <a:endParaRPr/>
          </a:p>
        </p:txBody>
      </p:sp>
      <p:pic>
        <p:nvPicPr>
          <p:cNvPr id="317" name="Google Shape;317;p20"/>
          <p:cNvPicPr preferRelativeResize="0"/>
          <p:nvPr/>
        </p:nvPicPr>
        <p:blipFill rotWithShape="1">
          <a:blip r:embed="rId3">
            <a:alphaModFix/>
          </a:blip>
          <a:srcRect/>
          <a:stretch/>
        </p:blipFill>
        <p:spPr>
          <a:xfrm>
            <a:off x="9982200" y="4392420"/>
            <a:ext cx="2025218" cy="1940329"/>
          </a:xfrm>
          <a:prstGeom prst="rect">
            <a:avLst/>
          </a:prstGeom>
          <a:noFill/>
          <a:ln>
            <a:noFill/>
          </a:ln>
        </p:spPr>
      </p:pic>
      <p:pic>
        <p:nvPicPr>
          <p:cNvPr id="318" name="Google Shape;318;p20" descr="A blue circle with text and words&#10;&#10;Description automatically generated"/>
          <p:cNvPicPr preferRelativeResize="0"/>
          <p:nvPr/>
        </p:nvPicPr>
        <p:blipFill rotWithShape="1">
          <a:blip r:embed="rId4">
            <a:alphaModFix/>
          </a:blip>
          <a:srcRect/>
          <a:stretch/>
        </p:blipFill>
        <p:spPr>
          <a:xfrm>
            <a:off x="10758566" y="176754"/>
            <a:ext cx="874732" cy="874732"/>
          </a:xfrm>
          <a:prstGeom prst="rect">
            <a:avLst/>
          </a:prstGeom>
          <a:noFill/>
          <a:ln>
            <a:noFill/>
          </a:ln>
        </p:spPr>
      </p:pic>
      <p:pic>
        <p:nvPicPr>
          <p:cNvPr id="319" name="Google Shape;319;p20"/>
          <p:cNvPicPr preferRelativeResize="0"/>
          <p:nvPr/>
        </p:nvPicPr>
        <p:blipFill rotWithShape="1">
          <a:blip r:embed="rId5">
            <a:alphaModFix/>
          </a:blip>
          <a:srcRect/>
          <a:stretch/>
        </p:blipFill>
        <p:spPr>
          <a:xfrm>
            <a:off x="104932" y="114202"/>
            <a:ext cx="3795634" cy="7402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838200" y="854440"/>
            <a:ext cx="10515600" cy="629586"/>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Play"/>
              <a:buNone/>
            </a:pPr>
            <a:br>
              <a:rPr lang="en-IN"/>
            </a:br>
            <a:r>
              <a:rPr lang="en-IN"/>
              <a:t>Review of the key concepts of session no. 2</a:t>
            </a:r>
            <a:br>
              <a:rPr lang="en-IN"/>
            </a:br>
            <a:endParaRPr/>
          </a:p>
        </p:txBody>
      </p:sp>
      <p:sp>
        <p:nvSpPr>
          <p:cNvPr id="98" name="Google Shape;98;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Galgotias University</a:t>
            </a:r>
            <a:endParaRPr/>
          </a:p>
        </p:txBody>
      </p:sp>
      <p:sp>
        <p:nvSpPr>
          <p:cNvPr id="99" name="Google Shape;99;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a:t>
            </a:fld>
            <a:endParaRPr/>
          </a:p>
        </p:txBody>
      </p:sp>
      <p:pic>
        <p:nvPicPr>
          <p:cNvPr id="100" name="Google Shape;100;p2" descr="A blue circle with text and words&#10;&#10;Description automatically generated"/>
          <p:cNvPicPr preferRelativeResize="0"/>
          <p:nvPr/>
        </p:nvPicPr>
        <p:blipFill rotWithShape="1">
          <a:blip r:embed="rId3">
            <a:alphaModFix/>
          </a:blip>
          <a:srcRect/>
          <a:stretch/>
        </p:blipFill>
        <p:spPr>
          <a:xfrm>
            <a:off x="10758566" y="176754"/>
            <a:ext cx="874732" cy="874732"/>
          </a:xfrm>
          <a:prstGeom prst="rect">
            <a:avLst/>
          </a:prstGeom>
          <a:noFill/>
          <a:ln>
            <a:noFill/>
          </a:ln>
        </p:spPr>
      </p:pic>
      <p:pic>
        <p:nvPicPr>
          <p:cNvPr id="101" name="Google Shape;101;p2"/>
          <p:cNvPicPr preferRelativeResize="0"/>
          <p:nvPr/>
        </p:nvPicPr>
        <p:blipFill rotWithShape="1">
          <a:blip r:embed="rId4">
            <a:alphaModFix/>
          </a:blip>
          <a:srcRect/>
          <a:stretch/>
        </p:blipFill>
        <p:spPr>
          <a:xfrm>
            <a:off x="104932" y="114202"/>
            <a:ext cx="3795634" cy="740238"/>
          </a:xfrm>
          <a:prstGeom prst="rect">
            <a:avLst/>
          </a:prstGeom>
          <a:noFill/>
          <a:ln>
            <a:noFill/>
          </a:ln>
        </p:spPr>
      </p:pic>
      <p:pic>
        <p:nvPicPr>
          <p:cNvPr id="102" name="Google Shape;102;p2"/>
          <p:cNvPicPr preferRelativeResize="0"/>
          <p:nvPr/>
        </p:nvPicPr>
        <p:blipFill rotWithShape="1">
          <a:blip r:embed="rId5">
            <a:alphaModFix/>
          </a:blip>
          <a:srcRect/>
          <a:stretch/>
        </p:blipFill>
        <p:spPr>
          <a:xfrm>
            <a:off x="104932" y="1738311"/>
            <a:ext cx="12087067" cy="374751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1028700" y="1967266"/>
            <a:ext cx="2628900" cy="254725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Play"/>
              <a:buNone/>
            </a:pPr>
            <a:r>
              <a:rPr lang="en-IN" sz="2800">
                <a:latin typeface="Play"/>
                <a:ea typeface="Play"/>
                <a:cs typeface="Play"/>
                <a:sym typeface="Play"/>
              </a:rPr>
              <a:t>Reflect on the responses of post session activity</a:t>
            </a:r>
            <a:br>
              <a:rPr lang="en-IN" sz="2800">
                <a:latin typeface="Play"/>
                <a:ea typeface="Play"/>
                <a:cs typeface="Play"/>
                <a:sym typeface="Play"/>
              </a:rPr>
            </a:br>
            <a:br>
              <a:rPr lang="en-IN" sz="2800">
                <a:latin typeface="Play"/>
                <a:ea typeface="Play"/>
                <a:cs typeface="Play"/>
                <a:sym typeface="Play"/>
              </a:rPr>
            </a:br>
            <a:endParaRPr sz="2800">
              <a:latin typeface="Play"/>
              <a:ea typeface="Play"/>
              <a:cs typeface="Play"/>
              <a:sym typeface="Play"/>
            </a:endParaRPr>
          </a:p>
        </p:txBody>
      </p:sp>
      <p:sp>
        <p:nvSpPr>
          <p:cNvPr id="108" name="Google Shape;10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Galgotias University</a:t>
            </a:r>
            <a:endParaRPr/>
          </a:p>
        </p:txBody>
      </p:sp>
      <p:sp>
        <p:nvSpPr>
          <p:cNvPr id="109" name="Google Shape;10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a:t>
            </a:fld>
            <a:endParaRPr/>
          </a:p>
        </p:txBody>
      </p:sp>
      <p:pic>
        <p:nvPicPr>
          <p:cNvPr id="110" name="Google Shape;110;p3" descr="A blue circle with text and words&#10;&#10;Description automatically generated"/>
          <p:cNvPicPr preferRelativeResize="0"/>
          <p:nvPr/>
        </p:nvPicPr>
        <p:blipFill rotWithShape="1">
          <a:blip r:embed="rId3">
            <a:alphaModFix/>
          </a:blip>
          <a:srcRect/>
          <a:stretch/>
        </p:blipFill>
        <p:spPr>
          <a:xfrm>
            <a:off x="10758566" y="176754"/>
            <a:ext cx="874732" cy="874732"/>
          </a:xfrm>
          <a:prstGeom prst="rect">
            <a:avLst/>
          </a:prstGeom>
          <a:noFill/>
          <a:ln>
            <a:noFill/>
          </a:ln>
        </p:spPr>
      </p:pic>
      <p:pic>
        <p:nvPicPr>
          <p:cNvPr id="111" name="Google Shape;111;p3"/>
          <p:cNvPicPr preferRelativeResize="0"/>
          <p:nvPr/>
        </p:nvPicPr>
        <p:blipFill rotWithShape="1">
          <a:blip r:embed="rId4">
            <a:alphaModFix/>
          </a:blip>
          <a:srcRect/>
          <a:stretch/>
        </p:blipFill>
        <p:spPr>
          <a:xfrm>
            <a:off x="104932" y="114202"/>
            <a:ext cx="3795634" cy="7402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5"/>
        <p:cNvGrpSpPr/>
        <p:nvPr/>
      </p:nvGrpSpPr>
      <p:grpSpPr>
        <a:xfrm>
          <a:off x="0" y="0"/>
          <a:ext cx="0" cy="0"/>
          <a:chOff x="0" y="0"/>
          <a:chExt cx="0" cy="0"/>
        </a:xfrm>
      </p:grpSpPr>
      <p:sp>
        <p:nvSpPr>
          <p:cNvPr id="126" name="Google Shape;126;p5"/>
          <p:cNvSpPr txBox="1">
            <a:spLocks noGrp="1"/>
          </p:cNvSpPr>
          <p:nvPr>
            <p:ph type="title"/>
          </p:nvPr>
        </p:nvSpPr>
        <p:spPr>
          <a:xfrm>
            <a:off x="558702" y="1102452"/>
            <a:ext cx="10542973" cy="82285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Arial"/>
              <a:buNone/>
            </a:pPr>
            <a:r>
              <a:rPr lang="en-IN" sz="4000" b="1">
                <a:latin typeface="Arial"/>
                <a:ea typeface="Arial"/>
                <a:cs typeface="Arial"/>
                <a:sym typeface="Arial"/>
              </a:rPr>
              <a:t>At the end of this session students will be able to </a:t>
            </a:r>
            <a:endParaRPr/>
          </a:p>
        </p:txBody>
      </p:sp>
      <p:sp>
        <p:nvSpPr>
          <p:cNvPr id="127" name="Google Shape;127;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Galgotias University</a:t>
            </a:r>
            <a:endParaRPr/>
          </a:p>
        </p:txBody>
      </p:sp>
      <p:sp>
        <p:nvSpPr>
          <p:cNvPr id="128" name="Google Shape;12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a:t>
            </a:fld>
            <a:endParaRPr/>
          </a:p>
        </p:txBody>
      </p:sp>
      <p:grpSp>
        <p:nvGrpSpPr>
          <p:cNvPr id="129" name="Google Shape;129;p5"/>
          <p:cNvGrpSpPr/>
          <p:nvPr/>
        </p:nvGrpSpPr>
        <p:grpSpPr>
          <a:xfrm>
            <a:off x="323558" y="2173323"/>
            <a:ext cx="11248327" cy="4132061"/>
            <a:chOff x="0" y="0"/>
            <a:chExt cx="11248327" cy="4132061"/>
          </a:xfrm>
        </p:grpSpPr>
        <p:sp>
          <p:nvSpPr>
            <p:cNvPr id="130" name="Google Shape;130;p5"/>
            <p:cNvSpPr/>
            <p:nvPr/>
          </p:nvSpPr>
          <p:spPr>
            <a:xfrm>
              <a:off x="0" y="0"/>
              <a:ext cx="9561078" cy="1859427"/>
            </a:xfrm>
            <a:prstGeom prst="roundRect">
              <a:avLst>
                <a:gd name="adj" fmla="val 10000"/>
              </a:avLst>
            </a:prstGeom>
            <a:solidFill>
              <a:srgbClr val="E97131"/>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txBox="1"/>
            <p:nvPr/>
          </p:nvSpPr>
          <p:spPr>
            <a:xfrm>
              <a:off x="54461" y="54461"/>
              <a:ext cx="7639214" cy="1750505"/>
            </a:xfrm>
            <a:prstGeom prst="rect">
              <a:avLst/>
            </a:prstGeom>
            <a:noFill/>
            <a:ln>
              <a:noFill/>
            </a:ln>
          </p:spPr>
          <p:txBody>
            <a:bodyPr spcFirstLastPara="1" wrap="square" lIns="83800" tIns="83800" rIns="83800" bIns="83800" anchor="ctr" anchorCtr="0">
              <a:noAutofit/>
            </a:bodyPr>
            <a:lstStyle/>
            <a:p>
              <a:pPr marL="0" marR="0" lvl="0" indent="0" algn="l" rtl="0">
                <a:lnSpc>
                  <a:spcPct val="90000"/>
                </a:lnSpc>
                <a:spcBef>
                  <a:spcPts val="0"/>
                </a:spcBef>
                <a:spcAft>
                  <a:spcPts val="0"/>
                </a:spcAft>
                <a:buClr>
                  <a:schemeClr val="lt1"/>
                </a:buClr>
                <a:buSzPts val="2200"/>
                <a:buFont typeface="Arial"/>
                <a:buNone/>
              </a:pPr>
              <a:r>
                <a:rPr lang="en-IN" sz="2200" b="0" i="0" u="none" strike="noStrike" cap="none">
                  <a:solidFill>
                    <a:schemeClr val="lt1"/>
                  </a:solidFill>
                  <a:latin typeface="Arial"/>
                  <a:ea typeface="Arial"/>
                  <a:cs typeface="Arial"/>
                  <a:sym typeface="Arial"/>
                </a:rPr>
                <a:t>LO 1:  Practical Application of NLP Technologies: Demonstrate an understanding of how NLP technologies such as real-time translation and sentiment analysis can enhance user experiences, specifically within the context of the "CityScape Tours Mobile App."</a:t>
              </a:r>
              <a:endParaRPr/>
            </a:p>
          </p:txBody>
        </p:sp>
        <p:sp>
          <p:nvSpPr>
            <p:cNvPr id="132" name="Google Shape;132;p5"/>
            <p:cNvSpPr/>
            <p:nvPr/>
          </p:nvSpPr>
          <p:spPr>
            <a:xfrm>
              <a:off x="1687249" y="2272634"/>
              <a:ext cx="9561078" cy="1859427"/>
            </a:xfrm>
            <a:prstGeom prst="roundRect">
              <a:avLst>
                <a:gd name="adj" fmla="val 10000"/>
              </a:avLst>
            </a:prstGeom>
            <a:solidFill>
              <a:srgbClr val="186923"/>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txBox="1"/>
            <p:nvPr/>
          </p:nvSpPr>
          <p:spPr>
            <a:xfrm>
              <a:off x="1741710" y="2327095"/>
              <a:ext cx="6556279" cy="1750505"/>
            </a:xfrm>
            <a:prstGeom prst="rect">
              <a:avLst/>
            </a:prstGeom>
            <a:noFill/>
            <a:ln>
              <a:noFill/>
            </a:ln>
          </p:spPr>
          <p:txBody>
            <a:bodyPr spcFirstLastPara="1" wrap="square" lIns="83800" tIns="83800" rIns="83800" bIns="83800" anchor="ctr" anchorCtr="0">
              <a:noAutofit/>
            </a:bodyPr>
            <a:lstStyle/>
            <a:p>
              <a:pPr marL="0" marR="0" lvl="0" indent="0" algn="l" rtl="0">
                <a:lnSpc>
                  <a:spcPct val="90000"/>
                </a:lnSpc>
                <a:spcBef>
                  <a:spcPts val="0"/>
                </a:spcBef>
                <a:spcAft>
                  <a:spcPts val="0"/>
                </a:spcAft>
                <a:buClr>
                  <a:schemeClr val="lt1"/>
                </a:buClr>
                <a:buSzPts val="2200"/>
                <a:buFont typeface="Arial"/>
                <a:buNone/>
              </a:pPr>
              <a:r>
                <a:rPr lang="en-IN" sz="2200" b="0" i="0" u="none" strike="noStrike" cap="none">
                  <a:solidFill>
                    <a:schemeClr val="lt1"/>
                  </a:solidFill>
                  <a:latin typeface="Arial"/>
                  <a:ea typeface="Arial"/>
                  <a:cs typeface="Arial"/>
                  <a:sym typeface="Arial"/>
                </a:rPr>
                <a:t>LO 2: Comprehensive Analysis of NLP Development: Identify and categorize the benefits, challenges, and future possibilities of NLP, highlighting their influence on the technology's evolution and potential impact.</a:t>
              </a:r>
              <a:endParaRPr/>
            </a:p>
          </p:txBody>
        </p:sp>
        <p:sp>
          <p:nvSpPr>
            <p:cNvPr id="134" name="Google Shape;134;p5"/>
            <p:cNvSpPr/>
            <p:nvPr/>
          </p:nvSpPr>
          <p:spPr>
            <a:xfrm>
              <a:off x="8352450" y="1461716"/>
              <a:ext cx="1208628" cy="1208628"/>
            </a:xfrm>
            <a:prstGeom prst="downArrow">
              <a:avLst>
                <a:gd name="adj1" fmla="val 55000"/>
                <a:gd name="adj2" fmla="val 45000"/>
              </a:avLst>
            </a:prstGeom>
            <a:solidFill>
              <a:srgbClr val="F6D4CC">
                <a:alpha val="89803"/>
              </a:srgbClr>
            </a:solidFill>
            <a:ln w="19050" cap="flat" cmpd="sng">
              <a:solidFill>
                <a:srgbClr val="F6D4CC">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txBox="1"/>
            <p:nvPr/>
          </p:nvSpPr>
          <p:spPr>
            <a:xfrm>
              <a:off x="8624391" y="1461716"/>
              <a:ext cx="664746" cy="909493"/>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chemeClr val="dk1"/>
                </a:buClr>
                <a:buSzPts val="3600"/>
                <a:buFont typeface="Arial"/>
                <a:buNone/>
              </a:pPr>
              <a:endParaRPr sz="3600" b="0" i="0" u="none" strike="noStrike" cap="none">
                <a:solidFill>
                  <a:schemeClr val="dk1"/>
                </a:solidFill>
                <a:latin typeface="Arial"/>
                <a:ea typeface="Arial"/>
                <a:cs typeface="Arial"/>
                <a:sym typeface="Arial"/>
              </a:endParaRPr>
            </a:p>
          </p:txBody>
        </p:sp>
      </p:grpSp>
      <p:pic>
        <p:nvPicPr>
          <p:cNvPr id="136" name="Google Shape;136;p5" descr="A blue circle with text and words&#10;&#10;Description automatically generated"/>
          <p:cNvPicPr preferRelativeResize="0"/>
          <p:nvPr/>
        </p:nvPicPr>
        <p:blipFill rotWithShape="1">
          <a:blip r:embed="rId3">
            <a:alphaModFix/>
          </a:blip>
          <a:srcRect/>
          <a:stretch/>
        </p:blipFill>
        <p:spPr>
          <a:xfrm>
            <a:off x="10758566" y="176754"/>
            <a:ext cx="874732" cy="874732"/>
          </a:xfrm>
          <a:prstGeom prst="rect">
            <a:avLst/>
          </a:prstGeom>
          <a:noFill/>
          <a:ln>
            <a:noFill/>
          </a:ln>
        </p:spPr>
      </p:pic>
      <p:pic>
        <p:nvPicPr>
          <p:cNvPr id="137" name="Google Shape;137;p5"/>
          <p:cNvPicPr preferRelativeResize="0"/>
          <p:nvPr/>
        </p:nvPicPr>
        <p:blipFill rotWithShape="1">
          <a:blip r:embed="rId4">
            <a:alphaModFix/>
          </a:blip>
          <a:srcRect/>
          <a:stretch/>
        </p:blipFill>
        <p:spPr>
          <a:xfrm>
            <a:off x="104932" y="114202"/>
            <a:ext cx="3795634" cy="74023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1"/>
        <p:cNvGrpSpPr/>
        <p:nvPr/>
      </p:nvGrpSpPr>
      <p:grpSpPr>
        <a:xfrm>
          <a:off x="0" y="0"/>
          <a:ext cx="0" cy="0"/>
          <a:chOff x="0" y="0"/>
          <a:chExt cx="0" cy="0"/>
        </a:xfrm>
      </p:grpSpPr>
      <p:sp>
        <p:nvSpPr>
          <p:cNvPr id="142" name="Google Shape;142;p6"/>
          <p:cNvSpPr txBox="1">
            <a:spLocks noGrp="1"/>
          </p:cNvSpPr>
          <p:nvPr>
            <p:ph type="title"/>
          </p:nvPr>
        </p:nvSpPr>
        <p:spPr>
          <a:xfrm>
            <a:off x="635000" y="640823"/>
            <a:ext cx="3418659" cy="558314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5400"/>
              <a:buFont typeface="Play"/>
              <a:buNone/>
            </a:pPr>
            <a:r>
              <a:rPr lang="en-IN" sz="5400"/>
              <a:t>Session Outline</a:t>
            </a:r>
            <a:endParaRPr/>
          </a:p>
        </p:txBody>
      </p:sp>
      <p:grpSp>
        <p:nvGrpSpPr>
          <p:cNvPr id="143" name="Google Shape;143;p6"/>
          <p:cNvGrpSpPr/>
          <p:nvPr/>
        </p:nvGrpSpPr>
        <p:grpSpPr>
          <a:xfrm>
            <a:off x="4648018" y="641497"/>
            <a:ext cx="6900512" cy="5534790"/>
            <a:chOff x="0" y="675"/>
            <a:chExt cx="6900512" cy="5534790"/>
          </a:xfrm>
        </p:grpSpPr>
        <p:cxnSp>
          <p:nvCxnSpPr>
            <p:cNvPr id="144" name="Google Shape;144;p6"/>
            <p:cNvCxnSpPr/>
            <p:nvPr/>
          </p:nvCxnSpPr>
          <p:spPr>
            <a:xfrm>
              <a:off x="0" y="675"/>
              <a:ext cx="6900512" cy="0"/>
            </a:xfrm>
            <a:prstGeom prst="straightConnector1">
              <a:avLst/>
            </a:prstGeom>
            <a:solidFill>
              <a:srgbClr val="E97131"/>
            </a:solidFill>
            <a:ln w="19050" cap="flat" cmpd="sng">
              <a:solidFill>
                <a:srgbClr val="E97131"/>
              </a:solidFill>
              <a:prstDash val="solid"/>
              <a:miter lim="800000"/>
              <a:headEnd type="none" w="sm" len="sm"/>
              <a:tailEnd type="none" w="sm" len="sm"/>
            </a:ln>
          </p:spPr>
        </p:cxnSp>
        <p:sp>
          <p:nvSpPr>
            <p:cNvPr id="145" name="Google Shape;145;p6"/>
            <p:cNvSpPr/>
            <p:nvPr/>
          </p:nvSpPr>
          <p:spPr>
            <a:xfrm>
              <a:off x="0" y="675"/>
              <a:ext cx="6900512" cy="79068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txBox="1"/>
            <p:nvPr/>
          </p:nvSpPr>
          <p:spPr>
            <a:xfrm>
              <a:off x="0" y="675"/>
              <a:ext cx="6900512" cy="790684"/>
            </a:xfrm>
            <a:prstGeom prst="rect">
              <a:avLst/>
            </a:prstGeom>
            <a:noFill/>
            <a:ln>
              <a:noFill/>
            </a:ln>
          </p:spPr>
          <p:txBody>
            <a:bodyPr spcFirstLastPara="1" wrap="square" lIns="95250" tIns="95250" rIns="95250" bIns="95250" anchor="t" anchorCtr="0">
              <a:noAutofit/>
            </a:bodyPr>
            <a:lstStyle/>
            <a:p>
              <a:pPr marL="0" marR="0" lvl="0" indent="0" algn="l" rtl="0">
                <a:lnSpc>
                  <a:spcPct val="90000"/>
                </a:lnSpc>
                <a:spcBef>
                  <a:spcPts val="0"/>
                </a:spcBef>
                <a:spcAft>
                  <a:spcPts val="0"/>
                </a:spcAft>
                <a:buClr>
                  <a:schemeClr val="dk2"/>
                </a:buClr>
                <a:buSzPts val="2500"/>
                <a:buFont typeface="Arial"/>
                <a:buNone/>
              </a:pPr>
              <a:r>
                <a:rPr lang="en-IN" sz="2500" b="0" i="0" u="none" strike="noStrike" cap="none">
                  <a:solidFill>
                    <a:schemeClr val="dk2"/>
                  </a:solidFill>
                  <a:latin typeface="Arial"/>
                  <a:ea typeface="Arial"/>
                  <a:cs typeface="Arial"/>
                  <a:sym typeface="Arial"/>
                </a:rPr>
                <a:t>1. Everyday applications of NLP</a:t>
              </a:r>
              <a:endParaRPr sz="2500" b="0" i="0" u="none" strike="noStrike" cap="none">
                <a:solidFill>
                  <a:schemeClr val="dk1"/>
                </a:solidFill>
                <a:latin typeface="Arial"/>
                <a:ea typeface="Arial"/>
                <a:cs typeface="Arial"/>
                <a:sym typeface="Arial"/>
              </a:endParaRPr>
            </a:p>
          </p:txBody>
        </p:sp>
        <p:cxnSp>
          <p:nvCxnSpPr>
            <p:cNvPr id="147" name="Google Shape;147;p6"/>
            <p:cNvCxnSpPr/>
            <p:nvPr/>
          </p:nvCxnSpPr>
          <p:spPr>
            <a:xfrm>
              <a:off x="0" y="791359"/>
              <a:ext cx="6900512" cy="0"/>
            </a:xfrm>
            <a:prstGeom prst="straightConnector1">
              <a:avLst/>
            </a:prstGeom>
            <a:solidFill>
              <a:srgbClr val="176B22"/>
            </a:solidFill>
            <a:ln w="19050" cap="flat" cmpd="sng">
              <a:solidFill>
                <a:srgbClr val="176B22"/>
              </a:solidFill>
              <a:prstDash val="solid"/>
              <a:miter lim="800000"/>
              <a:headEnd type="none" w="sm" len="sm"/>
              <a:tailEnd type="none" w="sm" len="sm"/>
            </a:ln>
          </p:spPr>
        </p:cxnSp>
        <p:sp>
          <p:nvSpPr>
            <p:cNvPr id="148" name="Google Shape;148;p6"/>
            <p:cNvSpPr/>
            <p:nvPr/>
          </p:nvSpPr>
          <p:spPr>
            <a:xfrm>
              <a:off x="0" y="791359"/>
              <a:ext cx="6900512" cy="79068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txBox="1"/>
            <p:nvPr/>
          </p:nvSpPr>
          <p:spPr>
            <a:xfrm>
              <a:off x="0" y="791359"/>
              <a:ext cx="6900512" cy="790684"/>
            </a:xfrm>
            <a:prstGeom prst="rect">
              <a:avLst/>
            </a:prstGeom>
            <a:noFill/>
            <a:ln>
              <a:noFill/>
            </a:ln>
          </p:spPr>
          <p:txBody>
            <a:bodyPr spcFirstLastPara="1" wrap="square" lIns="95250" tIns="95250" rIns="95250" bIns="95250" anchor="t" anchorCtr="0">
              <a:noAutofit/>
            </a:bodyPr>
            <a:lstStyle/>
            <a:p>
              <a:pPr marL="0" marR="0" lvl="0" indent="0" algn="l" rtl="0">
                <a:lnSpc>
                  <a:spcPct val="90000"/>
                </a:lnSpc>
                <a:spcBef>
                  <a:spcPts val="0"/>
                </a:spcBef>
                <a:spcAft>
                  <a:spcPts val="0"/>
                </a:spcAft>
                <a:buClr>
                  <a:schemeClr val="dk1"/>
                </a:buClr>
                <a:buSzPts val="2500"/>
                <a:buFont typeface="Arial"/>
                <a:buNone/>
              </a:pPr>
              <a:r>
                <a:rPr lang="en-IN" sz="2500" b="0" i="0" u="none" strike="noStrike" cap="none">
                  <a:solidFill>
                    <a:schemeClr val="dk1"/>
                  </a:solidFill>
                  <a:latin typeface="Arial"/>
                  <a:ea typeface="Arial"/>
                  <a:cs typeface="Arial"/>
                  <a:sym typeface="Arial"/>
                </a:rPr>
                <a:t>2. </a:t>
              </a:r>
              <a:r>
                <a:rPr lang="en-IN" sz="2500" b="0" i="0" u="none" strike="noStrike" cap="none">
                  <a:solidFill>
                    <a:schemeClr val="dk1"/>
                  </a:solidFill>
                  <a:latin typeface="Georgia"/>
                  <a:ea typeface="Georgia"/>
                  <a:cs typeface="Georgia"/>
                  <a:sym typeface="Georgia"/>
                </a:rPr>
                <a:t>Learning Activity 1: Problem Based Learning</a:t>
              </a:r>
              <a:endParaRPr sz="2500" b="0" i="0" u="none" strike="noStrike" cap="none">
                <a:solidFill>
                  <a:schemeClr val="dk1"/>
                </a:solidFill>
                <a:latin typeface="Arial"/>
                <a:ea typeface="Arial"/>
                <a:cs typeface="Arial"/>
                <a:sym typeface="Arial"/>
              </a:endParaRPr>
            </a:p>
          </p:txBody>
        </p:sp>
        <p:cxnSp>
          <p:nvCxnSpPr>
            <p:cNvPr id="150" name="Google Shape;150;p6"/>
            <p:cNvCxnSpPr/>
            <p:nvPr/>
          </p:nvCxnSpPr>
          <p:spPr>
            <a:xfrm>
              <a:off x="0" y="1582044"/>
              <a:ext cx="6900512" cy="0"/>
            </a:xfrm>
            <a:prstGeom prst="straightConnector1">
              <a:avLst/>
            </a:prstGeom>
            <a:solidFill>
              <a:srgbClr val="0C9ED5"/>
            </a:solidFill>
            <a:ln w="19050" cap="flat" cmpd="sng">
              <a:solidFill>
                <a:srgbClr val="0C9ED5"/>
              </a:solidFill>
              <a:prstDash val="solid"/>
              <a:miter lim="800000"/>
              <a:headEnd type="none" w="sm" len="sm"/>
              <a:tailEnd type="none" w="sm" len="sm"/>
            </a:ln>
          </p:spPr>
        </p:cxnSp>
        <p:sp>
          <p:nvSpPr>
            <p:cNvPr id="151" name="Google Shape;151;p6"/>
            <p:cNvSpPr/>
            <p:nvPr/>
          </p:nvSpPr>
          <p:spPr>
            <a:xfrm>
              <a:off x="0" y="1582044"/>
              <a:ext cx="6900512" cy="79068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txBox="1"/>
            <p:nvPr/>
          </p:nvSpPr>
          <p:spPr>
            <a:xfrm>
              <a:off x="0" y="1582044"/>
              <a:ext cx="6900512" cy="790684"/>
            </a:xfrm>
            <a:prstGeom prst="rect">
              <a:avLst/>
            </a:prstGeom>
            <a:noFill/>
            <a:ln>
              <a:noFill/>
            </a:ln>
          </p:spPr>
          <p:txBody>
            <a:bodyPr spcFirstLastPara="1" wrap="square" lIns="95250" tIns="95250" rIns="95250" bIns="95250" anchor="t" anchorCtr="0">
              <a:noAutofit/>
            </a:bodyPr>
            <a:lstStyle/>
            <a:p>
              <a:pPr marL="0" marR="0" lvl="0" indent="0" algn="l" rtl="0">
                <a:lnSpc>
                  <a:spcPct val="90000"/>
                </a:lnSpc>
                <a:spcBef>
                  <a:spcPts val="0"/>
                </a:spcBef>
                <a:spcAft>
                  <a:spcPts val="0"/>
                </a:spcAft>
                <a:buClr>
                  <a:schemeClr val="dk1"/>
                </a:buClr>
                <a:buSzPts val="2500"/>
                <a:buFont typeface="Arial"/>
                <a:buNone/>
              </a:pPr>
              <a:r>
                <a:rPr lang="en-IN" sz="2500" b="0" i="0" u="none" strike="noStrike" cap="none">
                  <a:solidFill>
                    <a:schemeClr val="dk1"/>
                  </a:solidFill>
                  <a:latin typeface="Arial"/>
                  <a:ea typeface="Arial"/>
                  <a:cs typeface="Arial"/>
                  <a:sym typeface="Arial"/>
                </a:rPr>
                <a:t>3. Benefits of NLP</a:t>
              </a:r>
              <a:endParaRPr sz="2500" b="0" i="0" u="none" strike="noStrike" cap="none">
                <a:solidFill>
                  <a:schemeClr val="dk1"/>
                </a:solidFill>
                <a:latin typeface="Arial"/>
                <a:ea typeface="Arial"/>
                <a:cs typeface="Arial"/>
                <a:sym typeface="Arial"/>
              </a:endParaRPr>
            </a:p>
          </p:txBody>
        </p:sp>
        <p:cxnSp>
          <p:nvCxnSpPr>
            <p:cNvPr id="153" name="Google Shape;153;p6"/>
            <p:cNvCxnSpPr/>
            <p:nvPr/>
          </p:nvCxnSpPr>
          <p:spPr>
            <a:xfrm>
              <a:off x="0" y="2372728"/>
              <a:ext cx="6900512" cy="0"/>
            </a:xfrm>
            <a:prstGeom prst="straightConnector1">
              <a:avLst/>
            </a:prstGeom>
            <a:solidFill>
              <a:srgbClr val="A02891"/>
            </a:solidFill>
            <a:ln w="19050" cap="flat" cmpd="sng">
              <a:solidFill>
                <a:srgbClr val="A02891"/>
              </a:solidFill>
              <a:prstDash val="solid"/>
              <a:miter lim="800000"/>
              <a:headEnd type="none" w="sm" len="sm"/>
              <a:tailEnd type="none" w="sm" len="sm"/>
            </a:ln>
          </p:spPr>
        </p:cxnSp>
        <p:sp>
          <p:nvSpPr>
            <p:cNvPr id="154" name="Google Shape;154;p6"/>
            <p:cNvSpPr/>
            <p:nvPr/>
          </p:nvSpPr>
          <p:spPr>
            <a:xfrm>
              <a:off x="0" y="2372728"/>
              <a:ext cx="6900512" cy="79068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txBox="1"/>
            <p:nvPr/>
          </p:nvSpPr>
          <p:spPr>
            <a:xfrm>
              <a:off x="0" y="2372728"/>
              <a:ext cx="6900512" cy="790684"/>
            </a:xfrm>
            <a:prstGeom prst="rect">
              <a:avLst/>
            </a:prstGeom>
            <a:noFill/>
            <a:ln>
              <a:noFill/>
            </a:ln>
          </p:spPr>
          <p:txBody>
            <a:bodyPr spcFirstLastPara="1" wrap="square" lIns="95250" tIns="95250" rIns="95250" bIns="95250" anchor="t" anchorCtr="0">
              <a:noAutofit/>
            </a:bodyPr>
            <a:lstStyle/>
            <a:p>
              <a:pPr marL="0" marR="0" lvl="0" indent="0" algn="l" rtl="0">
                <a:lnSpc>
                  <a:spcPct val="90000"/>
                </a:lnSpc>
                <a:spcBef>
                  <a:spcPts val="0"/>
                </a:spcBef>
                <a:spcAft>
                  <a:spcPts val="0"/>
                </a:spcAft>
                <a:buClr>
                  <a:schemeClr val="dk1"/>
                </a:buClr>
                <a:buSzPts val="2500"/>
                <a:buFont typeface="Arial"/>
                <a:buNone/>
              </a:pPr>
              <a:r>
                <a:rPr lang="en-IN" sz="2500" b="0" i="0" u="none" strike="noStrike" cap="none">
                  <a:solidFill>
                    <a:schemeClr val="dk1"/>
                  </a:solidFill>
                  <a:latin typeface="Arial"/>
                  <a:ea typeface="Arial"/>
                  <a:cs typeface="Arial"/>
                  <a:sym typeface="Arial"/>
                </a:rPr>
                <a:t>4. Challenges of NLP</a:t>
              </a:r>
              <a:endParaRPr sz="2500" b="0" i="0" u="none" strike="noStrike" cap="none">
                <a:solidFill>
                  <a:schemeClr val="dk1"/>
                </a:solidFill>
                <a:latin typeface="Arial"/>
                <a:ea typeface="Arial"/>
                <a:cs typeface="Arial"/>
                <a:sym typeface="Arial"/>
              </a:endParaRPr>
            </a:p>
          </p:txBody>
        </p:sp>
        <p:cxnSp>
          <p:nvCxnSpPr>
            <p:cNvPr id="156" name="Google Shape;156;p6"/>
            <p:cNvCxnSpPr/>
            <p:nvPr/>
          </p:nvCxnSpPr>
          <p:spPr>
            <a:xfrm>
              <a:off x="0" y="3163412"/>
              <a:ext cx="6900512" cy="0"/>
            </a:xfrm>
            <a:prstGeom prst="straightConnector1">
              <a:avLst/>
            </a:prstGeom>
            <a:solidFill>
              <a:srgbClr val="4EA62C"/>
            </a:solidFill>
            <a:ln w="19050" cap="flat" cmpd="sng">
              <a:solidFill>
                <a:srgbClr val="4EA62C"/>
              </a:solidFill>
              <a:prstDash val="solid"/>
              <a:miter lim="800000"/>
              <a:headEnd type="none" w="sm" len="sm"/>
              <a:tailEnd type="none" w="sm" len="sm"/>
            </a:ln>
          </p:spPr>
        </p:cxnSp>
        <p:sp>
          <p:nvSpPr>
            <p:cNvPr id="157" name="Google Shape;157;p6"/>
            <p:cNvSpPr/>
            <p:nvPr/>
          </p:nvSpPr>
          <p:spPr>
            <a:xfrm>
              <a:off x="0" y="3163412"/>
              <a:ext cx="6900512" cy="79068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txBox="1"/>
            <p:nvPr/>
          </p:nvSpPr>
          <p:spPr>
            <a:xfrm>
              <a:off x="0" y="3163412"/>
              <a:ext cx="6900512" cy="790684"/>
            </a:xfrm>
            <a:prstGeom prst="rect">
              <a:avLst/>
            </a:prstGeom>
            <a:noFill/>
            <a:ln>
              <a:noFill/>
            </a:ln>
          </p:spPr>
          <p:txBody>
            <a:bodyPr spcFirstLastPara="1" wrap="square" lIns="95250" tIns="95250" rIns="95250" bIns="95250" anchor="t" anchorCtr="0">
              <a:noAutofit/>
            </a:bodyPr>
            <a:lstStyle/>
            <a:p>
              <a:pPr marL="0" marR="0" lvl="0" indent="0" algn="l" rtl="0">
                <a:lnSpc>
                  <a:spcPct val="90000"/>
                </a:lnSpc>
                <a:spcBef>
                  <a:spcPts val="0"/>
                </a:spcBef>
                <a:spcAft>
                  <a:spcPts val="0"/>
                </a:spcAft>
                <a:buClr>
                  <a:schemeClr val="dk1"/>
                </a:buClr>
                <a:buSzPts val="2500"/>
                <a:buFont typeface="Arial"/>
                <a:buNone/>
              </a:pPr>
              <a:r>
                <a:rPr lang="en-IN" sz="2500" b="0" i="0" u="none" strike="noStrike" cap="none">
                  <a:solidFill>
                    <a:schemeClr val="dk1"/>
                  </a:solidFill>
                  <a:latin typeface="Arial"/>
                  <a:ea typeface="Arial"/>
                  <a:cs typeface="Arial"/>
                  <a:sym typeface="Arial"/>
                </a:rPr>
                <a:t>5. The future of NLP</a:t>
              </a:r>
              <a:endParaRPr sz="2500" b="0" i="0" u="none" strike="noStrike" cap="none">
                <a:solidFill>
                  <a:schemeClr val="dk1"/>
                </a:solidFill>
                <a:latin typeface="Arial"/>
                <a:ea typeface="Arial"/>
                <a:cs typeface="Arial"/>
                <a:sym typeface="Arial"/>
              </a:endParaRPr>
            </a:p>
          </p:txBody>
        </p:sp>
        <p:cxnSp>
          <p:nvCxnSpPr>
            <p:cNvPr id="159" name="Google Shape;159;p6"/>
            <p:cNvCxnSpPr/>
            <p:nvPr/>
          </p:nvCxnSpPr>
          <p:spPr>
            <a:xfrm>
              <a:off x="0" y="3954096"/>
              <a:ext cx="6900512" cy="0"/>
            </a:xfrm>
            <a:prstGeom prst="straightConnector1">
              <a:avLst/>
            </a:prstGeom>
            <a:solidFill>
              <a:srgbClr val="E97131"/>
            </a:solidFill>
            <a:ln w="19050" cap="flat" cmpd="sng">
              <a:solidFill>
                <a:srgbClr val="E97131"/>
              </a:solidFill>
              <a:prstDash val="solid"/>
              <a:miter lim="800000"/>
              <a:headEnd type="none" w="sm" len="sm"/>
              <a:tailEnd type="none" w="sm" len="sm"/>
            </a:ln>
          </p:spPr>
        </p:cxnSp>
        <p:sp>
          <p:nvSpPr>
            <p:cNvPr id="160" name="Google Shape;160;p6"/>
            <p:cNvSpPr/>
            <p:nvPr/>
          </p:nvSpPr>
          <p:spPr>
            <a:xfrm>
              <a:off x="0" y="3954096"/>
              <a:ext cx="6900512" cy="79068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txBox="1"/>
            <p:nvPr/>
          </p:nvSpPr>
          <p:spPr>
            <a:xfrm>
              <a:off x="0" y="3954096"/>
              <a:ext cx="6900512" cy="790684"/>
            </a:xfrm>
            <a:prstGeom prst="rect">
              <a:avLst/>
            </a:prstGeom>
            <a:noFill/>
            <a:ln>
              <a:noFill/>
            </a:ln>
          </p:spPr>
          <p:txBody>
            <a:bodyPr spcFirstLastPara="1" wrap="square" lIns="95250" tIns="95250" rIns="95250" bIns="95250" anchor="t" anchorCtr="0">
              <a:noAutofit/>
            </a:bodyPr>
            <a:lstStyle/>
            <a:p>
              <a:pPr marL="0" marR="0" lvl="0" indent="0" algn="l" rtl="0">
                <a:lnSpc>
                  <a:spcPct val="90000"/>
                </a:lnSpc>
                <a:spcBef>
                  <a:spcPts val="0"/>
                </a:spcBef>
                <a:spcAft>
                  <a:spcPts val="0"/>
                </a:spcAft>
                <a:buClr>
                  <a:schemeClr val="dk1"/>
                </a:buClr>
                <a:buSzPts val="2500"/>
                <a:buFont typeface="Arial"/>
                <a:buNone/>
              </a:pPr>
              <a:r>
                <a:rPr lang="en-IN" sz="2500" b="0" i="0" u="none" strike="noStrike" cap="none">
                  <a:solidFill>
                    <a:schemeClr val="dk1"/>
                  </a:solidFill>
                  <a:latin typeface="Arial"/>
                  <a:ea typeface="Arial"/>
                  <a:cs typeface="Arial"/>
                  <a:sym typeface="Arial"/>
                </a:rPr>
                <a:t>6. </a:t>
              </a:r>
              <a:r>
                <a:rPr lang="en-IN" sz="2500" b="0" i="0" u="none" strike="noStrike" cap="none">
                  <a:solidFill>
                    <a:schemeClr val="dk1"/>
                  </a:solidFill>
                  <a:latin typeface="Georgia"/>
                  <a:ea typeface="Georgia"/>
                  <a:cs typeface="Georgia"/>
                  <a:sym typeface="Georgia"/>
                </a:rPr>
                <a:t>Learning Activity 2: Matching</a:t>
              </a:r>
              <a:endParaRPr sz="2500" b="0" i="0" u="none" strike="noStrike" cap="none">
                <a:solidFill>
                  <a:schemeClr val="dk1"/>
                </a:solidFill>
                <a:latin typeface="Arial"/>
                <a:ea typeface="Arial"/>
                <a:cs typeface="Arial"/>
                <a:sym typeface="Arial"/>
              </a:endParaRPr>
            </a:p>
          </p:txBody>
        </p:sp>
        <p:cxnSp>
          <p:nvCxnSpPr>
            <p:cNvPr id="162" name="Google Shape;162;p6"/>
            <p:cNvCxnSpPr/>
            <p:nvPr/>
          </p:nvCxnSpPr>
          <p:spPr>
            <a:xfrm>
              <a:off x="0" y="4744781"/>
              <a:ext cx="6900512" cy="0"/>
            </a:xfrm>
            <a:prstGeom prst="straightConnector1">
              <a:avLst/>
            </a:prstGeom>
            <a:solidFill>
              <a:srgbClr val="176B22"/>
            </a:solidFill>
            <a:ln w="19050" cap="flat" cmpd="sng">
              <a:solidFill>
                <a:srgbClr val="176B22"/>
              </a:solidFill>
              <a:prstDash val="solid"/>
              <a:miter lim="800000"/>
              <a:headEnd type="none" w="sm" len="sm"/>
              <a:tailEnd type="none" w="sm" len="sm"/>
            </a:ln>
          </p:spPr>
        </p:cxnSp>
        <p:sp>
          <p:nvSpPr>
            <p:cNvPr id="163" name="Google Shape;163;p6"/>
            <p:cNvSpPr/>
            <p:nvPr/>
          </p:nvSpPr>
          <p:spPr>
            <a:xfrm>
              <a:off x="0" y="4744781"/>
              <a:ext cx="6900512" cy="79068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txBox="1"/>
            <p:nvPr/>
          </p:nvSpPr>
          <p:spPr>
            <a:xfrm>
              <a:off x="0" y="4744781"/>
              <a:ext cx="6900512" cy="790684"/>
            </a:xfrm>
            <a:prstGeom prst="rect">
              <a:avLst/>
            </a:prstGeom>
            <a:noFill/>
            <a:ln>
              <a:noFill/>
            </a:ln>
          </p:spPr>
          <p:txBody>
            <a:bodyPr spcFirstLastPara="1" wrap="square" lIns="95250" tIns="95250" rIns="95250" bIns="95250" anchor="t" anchorCtr="0">
              <a:noAutofit/>
            </a:bodyPr>
            <a:lstStyle/>
            <a:p>
              <a:pPr marL="0" marR="0" lvl="0" indent="0" algn="l" rtl="0">
                <a:lnSpc>
                  <a:spcPct val="90000"/>
                </a:lnSpc>
                <a:spcBef>
                  <a:spcPts val="0"/>
                </a:spcBef>
                <a:spcAft>
                  <a:spcPts val="0"/>
                </a:spcAft>
                <a:buClr>
                  <a:schemeClr val="dk1"/>
                </a:buClr>
                <a:buSzPts val="2500"/>
                <a:buFont typeface="Arial"/>
                <a:buNone/>
              </a:pPr>
              <a:r>
                <a:rPr lang="en-IN" sz="2500" b="0" i="0" u="none" strike="noStrike" cap="none">
                  <a:solidFill>
                    <a:schemeClr val="dk1"/>
                  </a:solidFill>
                  <a:latin typeface="Arial"/>
                  <a:ea typeface="Arial"/>
                  <a:cs typeface="Arial"/>
                  <a:sym typeface="Arial"/>
                </a:rPr>
                <a:t>7. Summary</a:t>
              </a:r>
              <a:endParaRPr/>
            </a:p>
          </p:txBody>
        </p:sp>
      </p:grpSp>
      <p:sp>
        <p:nvSpPr>
          <p:cNvPr id="165" name="Google Shape;165;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Galgotias University</a:t>
            </a:r>
            <a:endParaRPr/>
          </a:p>
        </p:txBody>
      </p:sp>
      <p:sp>
        <p:nvSpPr>
          <p:cNvPr id="166" name="Google Shape;16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a:t>
            </a:fld>
            <a:endParaRPr/>
          </a:p>
        </p:txBody>
      </p:sp>
      <p:pic>
        <p:nvPicPr>
          <p:cNvPr id="167" name="Google Shape;167;p6" descr="A blue circle with text and words&#10;&#10;Description automatically generated"/>
          <p:cNvPicPr preferRelativeResize="0"/>
          <p:nvPr/>
        </p:nvPicPr>
        <p:blipFill rotWithShape="1">
          <a:blip r:embed="rId3">
            <a:alphaModFix/>
          </a:blip>
          <a:srcRect/>
          <a:stretch/>
        </p:blipFill>
        <p:spPr>
          <a:xfrm>
            <a:off x="10758566" y="176754"/>
            <a:ext cx="874732" cy="874732"/>
          </a:xfrm>
          <a:prstGeom prst="rect">
            <a:avLst/>
          </a:prstGeom>
          <a:noFill/>
          <a:ln>
            <a:noFill/>
          </a:ln>
        </p:spPr>
      </p:pic>
      <p:pic>
        <p:nvPicPr>
          <p:cNvPr id="168" name="Google Shape;168;p6"/>
          <p:cNvPicPr preferRelativeResize="0"/>
          <p:nvPr/>
        </p:nvPicPr>
        <p:blipFill rotWithShape="1">
          <a:blip r:embed="rId4">
            <a:alphaModFix/>
          </a:blip>
          <a:srcRect/>
          <a:stretch/>
        </p:blipFill>
        <p:spPr>
          <a:xfrm>
            <a:off x="104932" y="114202"/>
            <a:ext cx="3795634" cy="7402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2"/>
        <p:cNvGrpSpPr/>
        <p:nvPr/>
      </p:nvGrpSpPr>
      <p:grpSpPr>
        <a:xfrm>
          <a:off x="0" y="0"/>
          <a:ext cx="0" cy="0"/>
          <a:chOff x="0" y="0"/>
          <a:chExt cx="0" cy="0"/>
        </a:xfrm>
      </p:grpSpPr>
      <p:sp>
        <p:nvSpPr>
          <p:cNvPr id="173" name="Google Shape;17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GSCALE full form and date</a:t>
            </a:r>
            <a:endParaRPr/>
          </a:p>
        </p:txBody>
      </p:sp>
      <p:sp>
        <p:nvSpPr>
          <p:cNvPr id="174" name="Google Shape;17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a:t>
            </a:fld>
            <a:endParaRPr/>
          </a:p>
        </p:txBody>
      </p:sp>
      <p:pic>
        <p:nvPicPr>
          <p:cNvPr id="175" name="Google Shape;175;p7" descr="A blue circle with text and words&#10;&#10;Description automatically generated"/>
          <p:cNvPicPr preferRelativeResize="0"/>
          <p:nvPr/>
        </p:nvPicPr>
        <p:blipFill rotWithShape="1">
          <a:blip r:embed="rId3">
            <a:alphaModFix/>
          </a:blip>
          <a:srcRect/>
          <a:stretch/>
        </p:blipFill>
        <p:spPr>
          <a:xfrm>
            <a:off x="10758566" y="191744"/>
            <a:ext cx="874732" cy="874732"/>
          </a:xfrm>
          <a:prstGeom prst="rect">
            <a:avLst/>
          </a:prstGeom>
          <a:noFill/>
          <a:ln>
            <a:noFill/>
          </a:ln>
        </p:spPr>
      </p:pic>
      <p:pic>
        <p:nvPicPr>
          <p:cNvPr id="176" name="Google Shape;176;p7"/>
          <p:cNvPicPr preferRelativeResize="0"/>
          <p:nvPr/>
        </p:nvPicPr>
        <p:blipFill rotWithShape="1">
          <a:blip r:embed="rId4">
            <a:alphaModFix/>
          </a:blip>
          <a:srcRect/>
          <a:stretch/>
        </p:blipFill>
        <p:spPr>
          <a:xfrm>
            <a:off x="104932" y="114202"/>
            <a:ext cx="3795634" cy="740238"/>
          </a:xfrm>
          <a:prstGeom prst="rect">
            <a:avLst/>
          </a:prstGeom>
          <a:noFill/>
          <a:ln>
            <a:noFill/>
          </a:ln>
        </p:spPr>
      </p:pic>
      <p:sp>
        <p:nvSpPr>
          <p:cNvPr id="177" name="Google Shape;177;p7"/>
          <p:cNvSpPr txBox="1"/>
          <p:nvPr/>
        </p:nvSpPr>
        <p:spPr>
          <a:xfrm>
            <a:off x="2831634" y="5561342"/>
            <a:ext cx="6528732" cy="1182456"/>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2"/>
              </a:buClr>
              <a:buSzPts val="4000"/>
              <a:buFont typeface="Play"/>
              <a:buNone/>
            </a:pPr>
            <a:r>
              <a:rPr lang="en-IN" sz="4000" b="1" i="0" u="none" strike="noStrike" cap="none">
                <a:solidFill>
                  <a:schemeClr val="dk2"/>
                </a:solidFill>
                <a:latin typeface="Play"/>
                <a:ea typeface="Play"/>
                <a:cs typeface="Play"/>
                <a:sym typeface="Play"/>
              </a:rPr>
              <a:t>Everyday applications of NLP</a:t>
            </a:r>
            <a:endParaRPr/>
          </a:p>
        </p:txBody>
      </p:sp>
      <p:pic>
        <p:nvPicPr>
          <p:cNvPr id="178" name="Google Shape;178;p7" descr="Natural Language Processing Applications"/>
          <p:cNvPicPr preferRelativeResize="0"/>
          <p:nvPr/>
        </p:nvPicPr>
        <p:blipFill rotWithShape="1">
          <a:blip r:embed="rId5">
            <a:alphaModFix/>
          </a:blip>
          <a:srcRect l="10135" t="18052" r="12279" b="11180"/>
          <a:stretch/>
        </p:blipFill>
        <p:spPr>
          <a:xfrm>
            <a:off x="3713163" y="1068376"/>
            <a:ext cx="4765674" cy="434704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2"/>
        <p:cNvGrpSpPr/>
        <p:nvPr/>
      </p:nvGrpSpPr>
      <p:grpSpPr>
        <a:xfrm>
          <a:off x="0" y="0"/>
          <a:ext cx="0" cy="0"/>
          <a:chOff x="0" y="0"/>
          <a:chExt cx="0" cy="0"/>
        </a:xfrm>
      </p:grpSpPr>
      <p:sp>
        <p:nvSpPr>
          <p:cNvPr id="183" name="Google Shape;183;p8"/>
          <p:cNvSpPr txBox="1">
            <a:spLocks noGrp="1"/>
          </p:cNvSpPr>
          <p:nvPr>
            <p:ph type="title"/>
          </p:nvPr>
        </p:nvSpPr>
        <p:spPr>
          <a:xfrm>
            <a:off x="428398" y="1051486"/>
            <a:ext cx="5667601" cy="102464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Georgia"/>
              <a:buNone/>
            </a:pPr>
            <a:r>
              <a:rPr lang="en-IN" sz="4000">
                <a:latin typeface="Georgia"/>
                <a:ea typeface="Georgia"/>
                <a:cs typeface="Georgia"/>
                <a:sym typeface="Georgia"/>
              </a:rPr>
              <a:t>Learning Activity 1: Problem Based Learning</a:t>
            </a:r>
            <a:endParaRPr/>
          </a:p>
        </p:txBody>
      </p:sp>
      <p:sp>
        <p:nvSpPr>
          <p:cNvPr id="184" name="Google Shape;184;p8"/>
          <p:cNvSpPr txBox="1">
            <a:spLocks noGrp="1"/>
          </p:cNvSpPr>
          <p:nvPr>
            <p:ph type="body" idx="1"/>
          </p:nvPr>
        </p:nvSpPr>
        <p:spPr>
          <a:xfrm>
            <a:off x="789939" y="2409668"/>
            <a:ext cx="4401040" cy="2724987"/>
          </a:xfrm>
          <a:prstGeom prst="rect">
            <a:avLst/>
          </a:prstGeom>
          <a:noFill/>
          <a:ln>
            <a:noFill/>
          </a:ln>
        </p:spPr>
        <p:txBody>
          <a:bodyPr spcFirstLastPara="1" wrap="square" lIns="91425" tIns="45700" rIns="91425" bIns="45700" anchor="ctr" anchorCtr="0">
            <a:normAutofit fontScale="92500" lnSpcReduction="10000"/>
          </a:bodyPr>
          <a:lstStyle/>
          <a:p>
            <a:pPr marL="228600" lvl="0" indent="-111125" algn="just" rtl="0">
              <a:lnSpc>
                <a:spcPct val="90000"/>
              </a:lnSpc>
              <a:spcBef>
                <a:spcPts val="0"/>
              </a:spcBef>
              <a:spcAft>
                <a:spcPts val="0"/>
              </a:spcAft>
              <a:buClr>
                <a:schemeClr val="dk1"/>
              </a:buClr>
              <a:buSzPct val="100000"/>
              <a:buNone/>
            </a:pPr>
            <a:endParaRPr sz="2000"/>
          </a:p>
          <a:p>
            <a:pPr marL="0" lvl="0" indent="0" algn="just" rtl="0">
              <a:lnSpc>
                <a:spcPct val="90000"/>
              </a:lnSpc>
              <a:spcBef>
                <a:spcPts val="1000"/>
              </a:spcBef>
              <a:spcAft>
                <a:spcPts val="0"/>
              </a:spcAft>
              <a:buClr>
                <a:schemeClr val="dk1"/>
              </a:buClr>
              <a:buSzPct val="100000"/>
              <a:buNone/>
            </a:pPr>
            <a:r>
              <a:rPr lang="en-IN" sz="2000"/>
              <a:t>Read the Scenario: CityScape Tours Mobile App</a:t>
            </a:r>
            <a:endParaRPr/>
          </a:p>
          <a:p>
            <a:pPr marL="0" lvl="0" indent="0" algn="just" rtl="0">
              <a:lnSpc>
                <a:spcPct val="90000"/>
              </a:lnSpc>
              <a:spcBef>
                <a:spcPts val="1000"/>
              </a:spcBef>
              <a:spcAft>
                <a:spcPts val="0"/>
              </a:spcAft>
              <a:buClr>
                <a:schemeClr val="dk1"/>
              </a:buClr>
              <a:buSzPct val="100000"/>
              <a:buNone/>
            </a:pPr>
            <a:br>
              <a:rPr lang="en-IN" sz="2000"/>
            </a:br>
            <a:r>
              <a:rPr lang="en-IN" sz="2000" b="1"/>
              <a:t>Identify and list down all the NLP applications used in the CityScape Tours mobile app scenario. Consider how each technology enhances the user experience and contributes to the functionality of</a:t>
            </a:r>
            <a:endParaRPr sz="2000"/>
          </a:p>
          <a:p>
            <a:pPr marL="0" lvl="0" indent="0" algn="just" rtl="0">
              <a:lnSpc>
                <a:spcPct val="90000"/>
              </a:lnSpc>
              <a:spcBef>
                <a:spcPts val="1000"/>
              </a:spcBef>
              <a:spcAft>
                <a:spcPts val="0"/>
              </a:spcAft>
              <a:buClr>
                <a:schemeClr val="dk1"/>
              </a:buClr>
              <a:buSzPct val="100000"/>
              <a:buNone/>
            </a:pPr>
            <a:endParaRPr sz="2000"/>
          </a:p>
        </p:txBody>
      </p:sp>
      <p:sp>
        <p:nvSpPr>
          <p:cNvPr id="185" name="Google Shape;18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Galgotias University</a:t>
            </a:r>
            <a:endParaRPr/>
          </a:p>
        </p:txBody>
      </p:sp>
      <p:sp>
        <p:nvSpPr>
          <p:cNvPr id="186" name="Google Shape;18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a:t>
            </a:fld>
            <a:endParaRPr/>
          </a:p>
        </p:txBody>
      </p:sp>
      <p:pic>
        <p:nvPicPr>
          <p:cNvPr id="187" name="Google Shape;187;p8" descr="A blue circle with text and words&#10;&#10;Description automatically generated"/>
          <p:cNvPicPr preferRelativeResize="0"/>
          <p:nvPr/>
        </p:nvPicPr>
        <p:blipFill rotWithShape="1">
          <a:blip r:embed="rId3">
            <a:alphaModFix/>
          </a:blip>
          <a:srcRect/>
          <a:stretch/>
        </p:blipFill>
        <p:spPr>
          <a:xfrm>
            <a:off x="10758566" y="176754"/>
            <a:ext cx="874732" cy="874732"/>
          </a:xfrm>
          <a:prstGeom prst="rect">
            <a:avLst/>
          </a:prstGeom>
          <a:noFill/>
          <a:ln>
            <a:noFill/>
          </a:ln>
        </p:spPr>
      </p:pic>
      <p:pic>
        <p:nvPicPr>
          <p:cNvPr id="188" name="Google Shape;188;p8"/>
          <p:cNvPicPr preferRelativeResize="0"/>
          <p:nvPr/>
        </p:nvPicPr>
        <p:blipFill rotWithShape="1">
          <a:blip r:embed="rId4">
            <a:alphaModFix/>
          </a:blip>
          <a:srcRect/>
          <a:stretch/>
        </p:blipFill>
        <p:spPr>
          <a:xfrm>
            <a:off x="104932" y="114202"/>
            <a:ext cx="3795634" cy="740238"/>
          </a:xfrm>
          <a:prstGeom prst="rect">
            <a:avLst/>
          </a:prstGeom>
          <a:noFill/>
          <a:ln>
            <a:noFill/>
          </a:ln>
        </p:spPr>
      </p:pic>
      <p:pic>
        <p:nvPicPr>
          <p:cNvPr id="189" name="Google Shape;189;p8"/>
          <p:cNvPicPr preferRelativeResize="0"/>
          <p:nvPr/>
        </p:nvPicPr>
        <p:blipFill rotWithShape="1">
          <a:blip r:embed="rId5">
            <a:alphaModFix/>
          </a:blip>
          <a:srcRect/>
          <a:stretch/>
        </p:blipFill>
        <p:spPr>
          <a:xfrm>
            <a:off x="6755160" y="1414902"/>
            <a:ext cx="4235298" cy="4235298"/>
          </a:xfrm>
          <a:prstGeom prst="rect">
            <a:avLst/>
          </a:prstGeom>
          <a:noFill/>
          <a:ln>
            <a:noFill/>
          </a:ln>
        </p:spPr>
      </p:pic>
      <p:sp>
        <p:nvSpPr>
          <p:cNvPr id="190" name="Google Shape;190;p8"/>
          <p:cNvSpPr txBox="1"/>
          <p:nvPr/>
        </p:nvSpPr>
        <p:spPr>
          <a:xfrm>
            <a:off x="6875658" y="5433020"/>
            <a:ext cx="411480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IN" sz="1800" b="0" i="0" u="sng" strike="noStrike" cap="none" dirty="0">
                <a:solidFill>
                  <a:schemeClr val="dk1"/>
                </a:solidFill>
                <a:latin typeface="Arial"/>
                <a:ea typeface="Arial"/>
                <a:cs typeface="Arial"/>
                <a:sym typeface="Arial"/>
                <a:hlinkClick r:id="rId6">
                  <a:extLst>
                    <a:ext uri="{A12FA001-AC4F-418D-AE19-62706E023703}">
                      <ahyp:hlinkClr xmlns:ahyp="http://schemas.microsoft.com/office/drawing/2018/hyperlinkcolor" val="tx"/>
                    </a:ext>
                  </a:extLst>
                </a:hlinkClick>
              </a:rPr>
              <a:t>https://drive.google.com/file/d/1Ww4LHugR_G8WzBUHE6semc8WVKahw3Lr/view</a:t>
            </a: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4"/>
        <p:cNvGrpSpPr/>
        <p:nvPr/>
      </p:nvGrpSpPr>
      <p:grpSpPr>
        <a:xfrm>
          <a:off x="0" y="0"/>
          <a:ext cx="0" cy="0"/>
          <a:chOff x="0" y="0"/>
          <a:chExt cx="0" cy="0"/>
        </a:xfrm>
      </p:grpSpPr>
      <p:sp>
        <p:nvSpPr>
          <p:cNvPr id="195" name="Google Shape;195;p9"/>
          <p:cNvSpPr txBox="1">
            <a:spLocks noGrp="1"/>
          </p:cNvSpPr>
          <p:nvPr>
            <p:ph type="title"/>
          </p:nvPr>
        </p:nvSpPr>
        <p:spPr>
          <a:xfrm>
            <a:off x="428398" y="1051486"/>
            <a:ext cx="5667601" cy="102464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Georgia"/>
              <a:buNone/>
            </a:pPr>
            <a:r>
              <a:rPr lang="en-IN" sz="4000">
                <a:latin typeface="Georgia"/>
                <a:ea typeface="Georgia"/>
                <a:cs typeface="Georgia"/>
                <a:sym typeface="Georgia"/>
              </a:rPr>
              <a:t>Learning Activity 1: Problem Based Learning</a:t>
            </a:r>
            <a:endParaRPr/>
          </a:p>
        </p:txBody>
      </p:sp>
      <p:sp>
        <p:nvSpPr>
          <p:cNvPr id="196" name="Google Shape;19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Galgotias University</a:t>
            </a:r>
            <a:endParaRPr/>
          </a:p>
        </p:txBody>
      </p:sp>
      <p:sp>
        <p:nvSpPr>
          <p:cNvPr id="197" name="Google Shape;19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8</a:t>
            </a:fld>
            <a:endParaRPr/>
          </a:p>
        </p:txBody>
      </p:sp>
      <p:pic>
        <p:nvPicPr>
          <p:cNvPr id="198" name="Google Shape;198;p9" descr="A blue circle with text and words&#10;&#10;Description automatically generated"/>
          <p:cNvPicPr preferRelativeResize="0"/>
          <p:nvPr/>
        </p:nvPicPr>
        <p:blipFill rotWithShape="1">
          <a:blip r:embed="rId3">
            <a:alphaModFix/>
          </a:blip>
          <a:srcRect/>
          <a:stretch/>
        </p:blipFill>
        <p:spPr>
          <a:xfrm>
            <a:off x="10758566" y="176754"/>
            <a:ext cx="874732" cy="874732"/>
          </a:xfrm>
          <a:prstGeom prst="rect">
            <a:avLst/>
          </a:prstGeom>
          <a:noFill/>
          <a:ln>
            <a:noFill/>
          </a:ln>
        </p:spPr>
      </p:pic>
      <p:pic>
        <p:nvPicPr>
          <p:cNvPr id="199" name="Google Shape;199;p9"/>
          <p:cNvPicPr preferRelativeResize="0"/>
          <p:nvPr/>
        </p:nvPicPr>
        <p:blipFill rotWithShape="1">
          <a:blip r:embed="rId4">
            <a:alphaModFix/>
          </a:blip>
          <a:srcRect/>
          <a:stretch/>
        </p:blipFill>
        <p:spPr>
          <a:xfrm>
            <a:off x="104932" y="114202"/>
            <a:ext cx="3795634" cy="740238"/>
          </a:xfrm>
          <a:prstGeom prst="rect">
            <a:avLst/>
          </a:prstGeom>
          <a:noFill/>
          <a:ln>
            <a:noFill/>
          </a:ln>
        </p:spPr>
      </p:pic>
      <p:sp>
        <p:nvSpPr>
          <p:cNvPr id="200" name="Google Shape;200;p9"/>
          <p:cNvSpPr txBox="1"/>
          <p:nvPr/>
        </p:nvSpPr>
        <p:spPr>
          <a:xfrm>
            <a:off x="528055" y="2427776"/>
            <a:ext cx="4646905" cy="2706879"/>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2000"/>
              <a:buFont typeface="Arial"/>
              <a:buNone/>
            </a:pPr>
            <a:r>
              <a:rPr lang="en-IN" sz="2000" b="0" i="0" u="none" strike="noStrike" cap="none">
                <a:solidFill>
                  <a:schemeClr val="dk1"/>
                </a:solidFill>
                <a:latin typeface="Arial"/>
                <a:ea typeface="Arial"/>
                <a:cs typeface="Arial"/>
                <a:sym typeface="Arial"/>
              </a:rPr>
              <a:t>After reading from each table write down your response:</a:t>
            </a:r>
            <a:br>
              <a:rPr lang="en-IN" sz="2000" b="0" i="0" u="none" strike="noStrike" cap="none">
                <a:solidFill>
                  <a:schemeClr val="dk1"/>
                </a:solidFill>
                <a:latin typeface="Arial"/>
                <a:ea typeface="Arial"/>
                <a:cs typeface="Arial"/>
                <a:sym typeface="Arial"/>
              </a:rPr>
            </a:br>
            <a:br>
              <a:rPr lang="en-IN" sz="2000" b="0" i="0" u="none" strike="noStrike" cap="none">
                <a:solidFill>
                  <a:schemeClr val="dk1"/>
                </a:solidFill>
                <a:latin typeface="Arial"/>
                <a:ea typeface="Arial"/>
                <a:cs typeface="Arial"/>
                <a:sym typeface="Arial"/>
              </a:rPr>
            </a:br>
            <a:r>
              <a:rPr lang="en-IN" sz="2000" b="1" i="0" u="none" strike="noStrike" cap="none">
                <a:solidFill>
                  <a:schemeClr val="dk1"/>
                </a:solidFill>
                <a:latin typeface="Arial"/>
                <a:ea typeface="Arial"/>
                <a:cs typeface="Arial"/>
                <a:sym typeface="Arial"/>
              </a:rPr>
              <a:t>Identify and list down all the NLP applications used in the CityScape Tours mobile app scenario. Consider how each technology enhances the user experience and contributes to the functionality of the app.</a:t>
            </a:r>
            <a:endParaRPr sz="2000" b="1" i="0" u="none" strike="noStrike" cap="none">
              <a:solidFill>
                <a:schemeClr val="dk1"/>
              </a:solidFill>
              <a:latin typeface="Arial"/>
              <a:ea typeface="Arial"/>
              <a:cs typeface="Arial"/>
              <a:sym typeface="Arial"/>
            </a:endParaRPr>
          </a:p>
        </p:txBody>
      </p:sp>
      <p:pic>
        <p:nvPicPr>
          <p:cNvPr id="201" name="Google Shape;201;p9"/>
          <p:cNvPicPr preferRelativeResize="0"/>
          <p:nvPr/>
        </p:nvPicPr>
        <p:blipFill rotWithShape="1">
          <a:blip r:embed="rId5">
            <a:alphaModFix/>
          </a:blip>
          <a:srcRect/>
          <a:stretch/>
        </p:blipFill>
        <p:spPr>
          <a:xfrm>
            <a:off x="7017042" y="1656470"/>
            <a:ext cx="3545059" cy="3545059"/>
          </a:xfrm>
          <a:prstGeom prst="rect">
            <a:avLst/>
          </a:prstGeom>
          <a:noFill/>
          <a:ln>
            <a:noFill/>
          </a:ln>
        </p:spPr>
      </p:pic>
      <p:sp>
        <p:nvSpPr>
          <p:cNvPr id="202" name="Google Shape;202;p9"/>
          <p:cNvSpPr txBox="1"/>
          <p:nvPr/>
        </p:nvSpPr>
        <p:spPr>
          <a:xfrm>
            <a:off x="6453554" y="5016872"/>
            <a:ext cx="2957732" cy="914994"/>
          </a:xfrm>
          <a:prstGeom prst="rect">
            <a:avLst/>
          </a:prstGeom>
          <a:noFill/>
          <a:ln>
            <a:noFill/>
          </a:ln>
        </p:spPr>
        <p:txBody>
          <a:bodyPr spcFirstLastPara="1" wrap="square" lIns="91425" tIns="45700" rIns="91425" bIns="45700" anchor="t" anchorCtr="0">
            <a:spAutoFit/>
          </a:bodyPr>
          <a:lstStyle/>
          <a:p>
            <a:pPr marL="0" marR="0" lvl="0" indent="-114300" algn="l" rtl="0">
              <a:lnSpc>
                <a:spcPct val="96277"/>
              </a:lnSpc>
              <a:spcBef>
                <a:spcPts val="0"/>
              </a:spcBef>
              <a:spcAft>
                <a:spcPts val="0"/>
              </a:spcAft>
              <a:buClr>
                <a:srgbClr val="1D254F"/>
              </a:buClr>
              <a:buSzPts val="1800"/>
              <a:buFont typeface="Play"/>
              <a:buAutoNum type="arabicPeriod"/>
            </a:pPr>
            <a:r>
              <a:rPr lang="en-IN" sz="1800" b="1" i="0" u="none" strike="noStrike" cap="none">
                <a:solidFill>
                  <a:srgbClr val="1D254F"/>
                </a:solidFill>
                <a:latin typeface="Nunito"/>
                <a:ea typeface="Nunito"/>
                <a:cs typeface="Nunito"/>
                <a:sym typeface="Nunito"/>
              </a:rPr>
              <a:t>Go to wooclap.com</a:t>
            </a:r>
            <a:endParaRPr/>
          </a:p>
          <a:p>
            <a:pPr marL="0" marR="0" lvl="0" indent="-114300" algn="l" rtl="0">
              <a:lnSpc>
                <a:spcPct val="96277"/>
              </a:lnSpc>
              <a:spcBef>
                <a:spcPts val="1200"/>
              </a:spcBef>
              <a:spcAft>
                <a:spcPts val="0"/>
              </a:spcAft>
              <a:buClr>
                <a:srgbClr val="1D254F"/>
              </a:buClr>
              <a:buSzPts val="1800"/>
              <a:buFont typeface="Play"/>
              <a:buAutoNum type="arabicPeriod"/>
            </a:pPr>
            <a:r>
              <a:rPr lang="en-IN" sz="1800" b="1" i="0" u="none" strike="noStrike" cap="none">
                <a:solidFill>
                  <a:srgbClr val="1D254F"/>
                </a:solidFill>
                <a:latin typeface="Nunito"/>
                <a:ea typeface="Nunito"/>
                <a:cs typeface="Nunito"/>
                <a:sym typeface="Nunito"/>
              </a:rPr>
              <a:t>Enter the event code in the top banner</a:t>
            </a:r>
            <a:endParaRPr/>
          </a:p>
        </p:txBody>
      </p:sp>
      <p:sp>
        <p:nvSpPr>
          <p:cNvPr id="203" name="Google Shape;203;p9"/>
          <p:cNvSpPr txBox="1"/>
          <p:nvPr/>
        </p:nvSpPr>
        <p:spPr>
          <a:xfrm>
            <a:off x="9549814" y="5062717"/>
            <a:ext cx="1565030" cy="716222"/>
          </a:xfrm>
          <a:prstGeom prst="rect">
            <a:avLst/>
          </a:prstGeom>
          <a:noFill/>
          <a:ln>
            <a:noFill/>
          </a:ln>
        </p:spPr>
        <p:txBody>
          <a:bodyPr spcFirstLastPara="1" wrap="square" lIns="91425" tIns="45700" rIns="91425" bIns="45700" anchor="t" anchorCtr="0">
            <a:spAutoFit/>
          </a:bodyPr>
          <a:lstStyle/>
          <a:p>
            <a:pPr marL="0" marR="0" lvl="0" indent="0" algn="ctr" rtl="0">
              <a:lnSpc>
                <a:spcPct val="96277"/>
              </a:lnSpc>
              <a:spcBef>
                <a:spcPts val="0"/>
              </a:spcBef>
              <a:spcAft>
                <a:spcPts val="0"/>
              </a:spcAft>
              <a:buNone/>
            </a:pPr>
            <a:r>
              <a:rPr lang="en-IN" sz="1800" b="1" i="0" u="none" strike="noStrike" cap="none">
                <a:solidFill>
                  <a:srgbClr val="1D254F"/>
                </a:solidFill>
                <a:latin typeface="Nunito"/>
                <a:ea typeface="Nunito"/>
                <a:cs typeface="Nunito"/>
                <a:sym typeface="Nunito"/>
              </a:rPr>
              <a:t>Event code</a:t>
            </a:r>
            <a:endParaRPr/>
          </a:p>
          <a:p>
            <a:pPr marL="0" marR="0" lvl="0" indent="0" algn="ctr" rtl="0">
              <a:lnSpc>
                <a:spcPct val="192500"/>
              </a:lnSpc>
              <a:spcBef>
                <a:spcPts val="0"/>
              </a:spcBef>
              <a:spcAft>
                <a:spcPts val="0"/>
              </a:spcAft>
              <a:buNone/>
            </a:pPr>
            <a:r>
              <a:rPr lang="en-IN" sz="1800" b="1" i="0" u="none" strike="noStrike" cap="none">
                <a:solidFill>
                  <a:srgbClr val="1D254F"/>
                </a:solidFill>
                <a:latin typeface="Nunito"/>
                <a:ea typeface="Nunito"/>
                <a:cs typeface="Nunito"/>
                <a:sym typeface="Nunito"/>
              </a:rPr>
              <a:t>RSMGZO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208" name="Google Shape;208;p10"/>
          <p:cNvSpPr txBox="1">
            <a:spLocks noGrp="1"/>
          </p:cNvSpPr>
          <p:nvPr>
            <p:ph type="title"/>
          </p:nvPr>
        </p:nvSpPr>
        <p:spPr>
          <a:xfrm>
            <a:off x="4038600" y="176750"/>
            <a:ext cx="6826500" cy="6318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dk2"/>
              </a:buClr>
              <a:buSzPct val="100000"/>
              <a:buFont typeface="Play"/>
              <a:buNone/>
            </a:pPr>
            <a:r>
              <a:rPr lang="en-IN" sz="4000" b="1">
                <a:solidFill>
                  <a:schemeClr val="dk2"/>
                </a:solidFill>
              </a:rPr>
              <a:t>Reflection- Learning Activity 1</a:t>
            </a:r>
            <a:endParaRPr/>
          </a:p>
        </p:txBody>
      </p:sp>
      <p:sp>
        <p:nvSpPr>
          <p:cNvPr id="209" name="Google Shape;20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Galgotias University</a:t>
            </a:r>
            <a:endParaRPr/>
          </a:p>
        </p:txBody>
      </p:sp>
      <p:sp>
        <p:nvSpPr>
          <p:cNvPr id="210" name="Google Shape;21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9</a:t>
            </a:fld>
            <a:endParaRPr/>
          </a:p>
        </p:txBody>
      </p:sp>
      <p:pic>
        <p:nvPicPr>
          <p:cNvPr id="211" name="Google Shape;211;p10" descr="A blue circle with text and words&#10;&#10;Description automatically generated"/>
          <p:cNvPicPr preferRelativeResize="0"/>
          <p:nvPr/>
        </p:nvPicPr>
        <p:blipFill rotWithShape="1">
          <a:blip r:embed="rId3">
            <a:alphaModFix/>
          </a:blip>
          <a:srcRect/>
          <a:stretch/>
        </p:blipFill>
        <p:spPr>
          <a:xfrm>
            <a:off x="10758566" y="176754"/>
            <a:ext cx="874732" cy="874732"/>
          </a:xfrm>
          <a:prstGeom prst="rect">
            <a:avLst/>
          </a:prstGeom>
          <a:noFill/>
          <a:ln>
            <a:noFill/>
          </a:ln>
        </p:spPr>
      </p:pic>
      <p:pic>
        <p:nvPicPr>
          <p:cNvPr id="212" name="Google Shape;212;p10"/>
          <p:cNvPicPr preferRelativeResize="0"/>
          <p:nvPr/>
        </p:nvPicPr>
        <p:blipFill rotWithShape="1">
          <a:blip r:embed="rId4">
            <a:alphaModFix/>
          </a:blip>
          <a:srcRect/>
          <a:stretch/>
        </p:blipFill>
        <p:spPr>
          <a:xfrm>
            <a:off x="104932" y="114202"/>
            <a:ext cx="3795634" cy="740238"/>
          </a:xfrm>
          <a:prstGeom prst="rect">
            <a:avLst/>
          </a:prstGeom>
          <a:noFill/>
          <a:ln>
            <a:noFill/>
          </a:ln>
        </p:spPr>
      </p:pic>
      <p:pic>
        <p:nvPicPr>
          <p:cNvPr id="213" name="Google Shape;213;p10"/>
          <p:cNvPicPr preferRelativeResize="0"/>
          <p:nvPr/>
        </p:nvPicPr>
        <p:blipFill>
          <a:blip r:embed="rId5">
            <a:alphaModFix/>
          </a:blip>
          <a:stretch>
            <a:fillRect/>
          </a:stretch>
        </p:blipFill>
        <p:spPr>
          <a:xfrm>
            <a:off x="1536250" y="1159240"/>
            <a:ext cx="8698628" cy="5197111"/>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513</Words>
  <Application>Microsoft Office PowerPoint</Application>
  <PresentationFormat>Widescreen</PresentationFormat>
  <Paragraphs>82</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Nunito</vt:lpstr>
      <vt:lpstr>Georgia</vt:lpstr>
      <vt:lpstr>Play</vt:lpstr>
      <vt:lpstr>Office Theme</vt:lpstr>
      <vt:lpstr>NLP applications, Challenges and The Future of NLP   Session No.: 3 Course Name: Natural Language Processing Course Code: R1UC616C Instructor Name: Mr. Amit Yadav Duration: 50 mins</vt:lpstr>
      <vt:lpstr> Review of the key concepts of session no. 2 </vt:lpstr>
      <vt:lpstr>Reflect on the responses of post session activity  </vt:lpstr>
      <vt:lpstr>At the end of this session students will be able to </vt:lpstr>
      <vt:lpstr>Session Outline</vt:lpstr>
      <vt:lpstr>PowerPoint Presentation</vt:lpstr>
      <vt:lpstr>Learning Activity 1: Problem Based Learning</vt:lpstr>
      <vt:lpstr>Learning Activity 1: Problem Based Learning</vt:lpstr>
      <vt:lpstr>Reflection- Learning Activity 1</vt:lpstr>
      <vt:lpstr>Benefits of NLP </vt:lpstr>
      <vt:lpstr>Challenges of NLP</vt:lpstr>
      <vt:lpstr>The future of NLP</vt:lpstr>
      <vt:lpstr>Learning Activity 2: Matching</vt:lpstr>
      <vt:lpstr>Reflection- Learning Activity 2</vt:lpstr>
      <vt:lpstr>Summary</vt:lpstr>
      <vt:lpstr>Ensure attainment of LOs in alignment to the learning activities: outcomes (1-2)</vt:lpstr>
      <vt:lpstr>Discussion on the post session activities  </vt:lpstr>
      <vt:lpstr>Information about the next lesson:  Phases of NLP</vt:lpstr>
      <vt:lpstr>Review and Reflection from students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Deepak Gupta</dc:creator>
  <cp:lastModifiedBy>Amit Yadav</cp:lastModifiedBy>
  <cp:revision>2</cp:revision>
  <dcterms:created xsi:type="dcterms:W3CDTF">2024-08-22T06:33:55Z</dcterms:created>
  <dcterms:modified xsi:type="dcterms:W3CDTF">2025-05-06T04:50:33Z</dcterms:modified>
</cp:coreProperties>
</file>