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Play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adfqaTExmDKWr8rVf4VroXfNV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tintelligence.com/2023/10/28/syntactic-analysis-nlp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MM48kc5Zq8A" TargetMode="External"/><Relationship Id="rId5" Type="http://schemas.openxmlformats.org/officeDocument/2006/relationships/hyperlink" Target="https://www.youtube.com/watch?v=OQQ-W_63UgQ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 descr="A blue and purple dot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529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477981" y="1277107"/>
            <a:ext cx="8366216" cy="490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br>
              <a:rPr lang="en-US" sz="66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US" sz="66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US" sz="66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67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Phases of Natural Language Processing</a:t>
            </a:r>
            <a:br>
              <a:rPr lang="en-US" sz="4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US" sz="4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US" sz="4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US" sz="4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Lecture No.: 3</a:t>
            </a:r>
            <a:b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Course Name:   Natural Language Processing</a:t>
            </a:r>
            <a:b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Course Code: R1UC616C</a:t>
            </a:r>
            <a:b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Instructor Name: Mr. Amit Yadav</a:t>
            </a:r>
            <a:endParaRPr sz="4800" b="1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96" name="Google Shape;96;p1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966" y="208906"/>
            <a:ext cx="3015084" cy="833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21" name="Google Shape;221;p35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/>
          <p:nvPr/>
        </p:nvSpPr>
        <p:spPr>
          <a:xfrm>
            <a:off x="152400" y="821384"/>
            <a:ext cx="11734800" cy="606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Literals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Literals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fixed values that are directly written into the code. They represent constant values and do not require computation to be assigned.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Numeric Literals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Represent numbers.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(i).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 (e.g., 10, -5) (ii).  Floating-point (e.g., 3.14, -0.001) (iii). Complex (e.g., 3 + 4j in Python)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String Literals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Represent text enclosed in quotes.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Single-quoted ('Hello')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Double-quoted ("World")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Multi-line (e.g., '''This is a multi-line string''')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Boolean Literals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Represent truth values. (ex: TRUE and FALSE)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Character Literals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Represent a single character. (EX: “A” “B”)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Null Literal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Represents "no value" or "nothing.“ (Ex: “Null” “ None”)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Collection Literals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Represent data structures.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List [1, 2, 3] (Python)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Dictionary {"key": "value"} (Python)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Array {1, 2, 3} (JavaScript)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fourth phase is discourse integration. In this phase, the impact of the sentences before a particular sentence and the effect of the current sentence on the upcoming sentences is determined.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Pronoun Resolution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Identifying what pronouns (e.g.,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he, she, it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refer to in a conversation.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2400" b="1" i="0" u="none" strike="noStrike" cap="none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John went to the store. He bought some milk.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Here, "He" refers to "John."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The word “that” in the sentence “He wanted that” depends upon the prior discourse context.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3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47450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294"/>
                </a:srgbClr>
              </a:gs>
              <a:gs pos="23000">
                <a:srgbClr val="0F4861">
                  <a:alpha val="15294"/>
                </a:srgbClr>
              </a:gs>
              <a:gs pos="99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6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Discourse Integration:-</a:t>
            </a:r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34" name="Google Shape;23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35" name="Google Shape;235;p36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the context of the sentence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Interpreting implied meanings.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"Can you open the door?" → It’s a request, not just a question.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 sz="32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"Open the door" is interpreted as a request instead of an order.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Sentence: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"Can you open the window?"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Outcome: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Interpreted as a request, not just a question.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7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7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47450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7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294"/>
                </a:srgbClr>
              </a:gs>
              <a:gs pos="23000">
                <a:srgbClr val="0F4861">
                  <a:alpha val="15294"/>
                </a:srgbClr>
              </a:gs>
              <a:gs pos="99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Pragmatic Analysis:-</a:t>
            </a:r>
            <a:endParaRPr/>
          </a:p>
        </p:txBody>
      </p:sp>
      <p:sp>
        <p:nvSpPr>
          <p:cNvPr id="246" name="Google Shape;24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47" name="Google Shape;24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48" name="Google Shape;248;p37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Recognition and Speech Synthesis are essential components of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(NLP)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enable machines to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speech to text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to speech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respectively. 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Recognition converts spoken language into written text. It involves analyzing audio signals, identifying words, and transcribing them accurately.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technologies are widely used in voice assistants, transcription services, and accessibility tools.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8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8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47450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8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294"/>
                </a:srgbClr>
              </a:gs>
              <a:gs pos="23000">
                <a:srgbClr val="0F4861">
                  <a:alpha val="15294"/>
                </a:srgbClr>
              </a:gs>
              <a:gs pos="99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</a:pPr>
            <a:r>
              <a:rPr lang="en-US" sz="40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Recognition &amp; Synthesis in NLP</a:t>
            </a:r>
            <a:endParaRPr sz="4000" b="1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60" name="Google Shape;26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61" name="Google Shape;261;p38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/>
          <p:nvPr/>
        </p:nvSpPr>
        <p:spPr>
          <a:xfrm>
            <a:off x="0" y="1026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https://app.wooflash.com/moodle/I0QEUZDD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I0QEUZDD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 www.youtube.com/watch?v=807Blw7ca48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3200" b="1" i="0" u="none" strike="noStrike" cap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39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9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47450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9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294"/>
                </a:srgbClr>
              </a:gs>
              <a:gs pos="23000">
                <a:srgbClr val="0F4861">
                  <a:alpha val="15294"/>
                </a:srgbClr>
              </a:gs>
              <a:gs pos="99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9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34290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0303"/>
              <a:buNone/>
            </a:pPr>
            <a:r>
              <a:rPr lang="en-US" sz="6600" b="1" cap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 (MCQ)</a:t>
            </a:r>
            <a:endParaRPr sz="6600" b="1" cap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73" name="Google Shape;27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74" name="Google Shape;274;p39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82819" y="2895600"/>
            <a:ext cx="3550479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(NLP) is a multi-step process that enables machines to understand, process, and generate human language effectively. Each phase plays a crucial role in transforming raw text into meaningful insights: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Analysis</a:t>
            </a:r>
            <a:r>
              <a:rPr lang="en-US" sz="22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breaks text into tokens for further processing.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Syntactic Analysis</a:t>
            </a:r>
            <a:r>
              <a:rPr lang="en-US" sz="22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proper grammatical structure.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Analysis</a:t>
            </a:r>
            <a:r>
              <a:rPr lang="en-US" sz="22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extracts meaning and resolves word ambiguities.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Pragmatic Analysis</a:t>
            </a:r>
            <a:r>
              <a:rPr lang="en-US" sz="22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interprets real-world context and user intent.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Discourse Analysis</a:t>
            </a:r>
            <a:r>
              <a:rPr lang="en-US" sz="22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maintain coherence across sentences and conversations.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Recognition &amp; Synthesis</a:t>
            </a:r>
            <a:r>
              <a:rPr lang="en-US" sz="22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interaction through voice-based input and output.</a:t>
            </a:r>
            <a:endParaRPr/>
          </a:p>
        </p:txBody>
      </p:sp>
      <p:sp>
        <p:nvSpPr>
          <p:cNvPr id="282" name="Google Shape;282;p40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0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47450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0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294"/>
                </a:srgbClr>
              </a:gs>
              <a:gs pos="23000">
                <a:srgbClr val="0F4861">
                  <a:alpha val="15294"/>
                </a:srgbClr>
              </a:gs>
              <a:gs pos="99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</a:pPr>
            <a:r>
              <a:rPr lang="en-US" sz="48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800" b="1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87" name="Google Shape;28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88" name="Google Shape;288;p40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>
            <a:spLocks noGrp="1"/>
          </p:cNvSpPr>
          <p:nvPr>
            <p:ph type="title"/>
          </p:nvPr>
        </p:nvSpPr>
        <p:spPr>
          <a:xfrm>
            <a:off x="683655" y="1213803"/>
            <a:ext cx="9818849" cy="158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</a:pP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Information to next topic of the course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Google Shape;29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96" name="Google Shape;29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97" name="Google Shape;297;p4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/>
          <p:nvPr/>
        </p:nvSpPr>
        <p:spPr>
          <a:xfrm>
            <a:off x="683654" y="2890480"/>
            <a:ext cx="1067014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Lecture: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Modeling - Basics of N-Gram Models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through the </a:t>
            </a:r>
            <a:r>
              <a:rPr lang="en-US"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https://www.youtube.com/watch?v=MM48kc5Zq8A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2"/>
          <p:cNvSpPr/>
          <p:nvPr/>
        </p:nvSpPr>
        <p:spPr>
          <a:xfrm>
            <a:off x="-38889" y="-1298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6736501" y="2247113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Play"/>
              <a:buNone/>
            </a:pPr>
            <a:r>
              <a:rPr lang="en-US" sz="40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Review and Reflection from students</a:t>
            </a:r>
            <a:endParaRPr/>
          </a:p>
        </p:txBody>
      </p:sp>
      <p:pic>
        <p:nvPicPr>
          <p:cNvPr id="307" name="Google Shape;307;p42" descr="Smiling Face with No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308" name="Google Shape;308;p42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09" name="Google Shape;309;p42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4EA72E">
                    <a:alpha val="9411"/>
                  </a:srgbClr>
                </a:gs>
                <a:gs pos="85000">
                  <a:srgbClr val="156082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2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4EA72E">
                    <a:alpha val="9411"/>
                  </a:srgbClr>
                </a:gs>
                <a:gs pos="85000">
                  <a:srgbClr val="156082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2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4EA72E">
                    <a:alpha val="9411"/>
                  </a:srgbClr>
                </a:gs>
                <a:gs pos="85000">
                  <a:srgbClr val="156082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2" name="Google Shape;31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0" y="4392420"/>
            <a:ext cx="2058973" cy="194032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314" name="Google Shape;31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15" name="Google Shape;315;p42" descr="A blue circle with text and word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23145" y="4392420"/>
            <a:ext cx="3182248" cy="2118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2" y="2156079"/>
            <a:ext cx="12192000" cy="43209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OUTCOMES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1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PHASES OF NLP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OF VARIOUS PHASES OF NLP</a:t>
            </a:r>
            <a:endParaRPr sz="2400" b="1" i="0" u="none" strike="noStrike" cap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sz="2400" b="1" i="0" u="none" strike="noStrike" cap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 </a:t>
            </a:r>
            <a:endParaRPr sz="2400" b="1" i="0" u="none" strike="noStrike" cap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 b="1" i="0" u="none" strike="noStrike" cap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9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9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47450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9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294"/>
                </a:srgbClr>
              </a:gs>
              <a:gs pos="23000">
                <a:srgbClr val="0F4861">
                  <a:alpha val="15294"/>
                </a:srgbClr>
              </a:gs>
              <a:gs pos="99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</a:pPr>
            <a:r>
              <a:rPr lang="en-US" sz="4800" b="1">
                <a:solidFill>
                  <a:srgbClr val="C0E4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outline</a:t>
            </a:r>
            <a:endParaRPr sz="4800" b="1">
              <a:solidFill>
                <a:srgbClr val="C0E4F5"/>
              </a:solidFill>
            </a:endParaRPr>
          </a:p>
        </p:txBody>
      </p:sp>
      <p:sp>
        <p:nvSpPr>
          <p:cNvPr id="107" name="Google Shape;10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9" name="Google Shape;109;p29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/>
          <p:nvPr/>
        </p:nvSpPr>
        <p:spPr>
          <a:xfrm>
            <a:off x="15739" y="13306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47450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294"/>
                </a:srgbClr>
              </a:gs>
              <a:gs pos="23000">
                <a:srgbClr val="0F4861">
                  <a:alpha val="15294"/>
                </a:srgbClr>
              </a:gs>
              <a:gs pos="99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en-US" sz="4000" b="1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OUTCOMES</a:t>
            </a:r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>
            <a:off x="332840" y="2960488"/>
            <a:ext cx="9364387" cy="3417570"/>
            <a:chOff x="-311216" y="273925"/>
            <a:chExt cx="9364387" cy="3417570"/>
          </a:xfrm>
        </p:grpSpPr>
        <p:sp>
          <p:nvSpPr>
            <p:cNvPr id="134" name="Google Shape;134;p2"/>
            <p:cNvSpPr/>
            <p:nvPr/>
          </p:nvSpPr>
          <p:spPr>
            <a:xfrm>
              <a:off x="-270119" y="1435433"/>
              <a:ext cx="9288654" cy="847211"/>
            </a:xfrm>
            <a:prstGeom prst="roundRect">
              <a:avLst>
                <a:gd name="adj" fmla="val 10000"/>
              </a:avLst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-183277" y="1459747"/>
              <a:ext cx="9201812" cy="798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Analysis varoius phases and concepts of Natural Language Processing (NLP) and its relationship between one phases to another phases.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311216" y="2720112"/>
              <a:ext cx="9288654" cy="971383"/>
            </a:xfrm>
            <a:prstGeom prst="roundRect">
              <a:avLst>
                <a:gd name="adj" fmla="val 10000"/>
              </a:avLst>
            </a:prstGeom>
            <a:solidFill>
              <a:srgbClr val="18692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 txBox="1"/>
            <p:nvPr/>
          </p:nvSpPr>
          <p:spPr>
            <a:xfrm>
              <a:off x="0" y="2718020"/>
              <a:ext cx="9053171" cy="922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Identifies word structures like parsing, semantic analysis, sentences and paragraphs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7383097" y="273925"/>
              <a:ext cx="593532" cy="812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40" name="Google Shape;14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41" name="Google Shape;141;p2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841" y="2590376"/>
            <a:ext cx="9302750" cy="865187"/>
          </a:xfrm>
          <a:prstGeom prst="rect">
            <a:avLst/>
          </a:prstGeom>
          <a:solidFill>
            <a:srgbClr val="5ECBF4"/>
          </a:solidFill>
          <a:ln w="9525" cap="flat" cmpd="sng">
            <a:solidFill>
              <a:srgbClr val="4892D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4" name="Google Shape;144;p2"/>
          <p:cNvSpPr txBox="1"/>
          <p:nvPr/>
        </p:nvSpPr>
        <p:spPr>
          <a:xfrm>
            <a:off x="9932710" y="2750005"/>
            <a:ext cx="593532" cy="81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97550" y="3022600"/>
            <a:ext cx="596900" cy="81121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"/>
          <p:cNvSpPr/>
          <p:nvPr/>
        </p:nvSpPr>
        <p:spPr>
          <a:xfrm>
            <a:off x="242964" y="2714509"/>
            <a:ext cx="91222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end of this session students will be able to 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0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47450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0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294"/>
                </a:srgbClr>
              </a:gs>
              <a:gs pos="23000">
                <a:srgbClr val="0F4861">
                  <a:alpha val="15294"/>
                </a:srgbClr>
              </a:gs>
              <a:gs pos="99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400" b="1" cap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1 </a:t>
            </a:r>
            <a:r>
              <a:rPr lang="en-US" sz="5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Think pair &amp; share)</a:t>
            </a:r>
            <a:endParaRPr sz="5400" b="1" cap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21" name="Google Shape;121;p30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925" y="2170030"/>
            <a:ext cx="12120563" cy="4230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1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47450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1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294"/>
                </a:srgbClr>
              </a:gs>
              <a:gs pos="23000">
                <a:srgbClr val="0F4861">
                  <a:alpha val="15294"/>
                </a:srgbClr>
              </a:gs>
              <a:gs pos="99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40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Phases of Natural Language Processing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56" name="Google Shape;15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58" name="Google Shape;158;p3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52800" y="2286000"/>
            <a:ext cx="48768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47450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 rot="-5400000" flipH="1">
            <a:off x="5010645" y="-5010042"/>
            <a:ext cx="2170710" cy="12192002"/>
          </a:xfrm>
          <a:prstGeom prst="rect">
            <a:avLst/>
          </a:prstGeom>
          <a:gradFill>
            <a:gsLst>
              <a:gs pos="0">
                <a:srgbClr val="0F4861">
                  <a:alpha val="15294"/>
                </a:srgbClr>
              </a:gs>
              <a:gs pos="23000">
                <a:srgbClr val="0F4861">
                  <a:alpha val="15294"/>
                </a:srgbClr>
              </a:gs>
              <a:gs pos="99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4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Phases of Natural Language Processing</a:t>
            </a: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72" name="Google Shape;172;p32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171312"/>
            <a:ext cx="12196763" cy="4305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14800" y="5794375"/>
            <a:ext cx="6553200" cy="5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52400" y="5828507"/>
            <a:ext cx="12196763" cy="23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/>
          <p:nvPr/>
        </p:nvSpPr>
        <p:spPr>
          <a:xfrm>
            <a:off x="-13043" y="34344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phase of NLP is the Lexical Analysis.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phase scans the source code as a stream of characters and converts it into meaningful lexemes. 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divides the whole text into paragraphs, sentences, and words. 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Example:-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“I am a super Man!"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“I", “am", “a ", “super” “Man!"]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3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47450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3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294"/>
                </a:srgbClr>
              </a:gs>
              <a:gs pos="23000">
                <a:srgbClr val="0F4861">
                  <a:alpha val="15294"/>
                </a:srgbClr>
              </a:gs>
              <a:gs pos="99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Analysis:-</a:t>
            </a:r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88" name="Google Shape;188;p33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Syntactic Analysis is used to check grammar, word arrangements, and shows the relationship among the words.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sentence such as “The school goes to boy” is rejected by English syntactic analyzer.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Example:- 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Incorrect: "He go to school." (Detected as incorrect)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Correct: "He goes to school." (Verified as correct)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4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4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47450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4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294"/>
                </a:srgbClr>
              </a:gs>
              <a:gs pos="23000">
                <a:srgbClr val="0F4861">
                  <a:alpha val="15294"/>
                </a:srgbClr>
              </a:gs>
              <a:gs pos="99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Syntactic Analysis (Parsing) :-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01" name="Google Shape;201;p34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phase, the sentence is checked for the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literal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meaning of each word and their arrangement together. 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mainly focuses on the literal meaning of words, phrases, and sentences. 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semantic analyzer disregards sentence such as “hot ice-cream”.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sentence “I ate hot ice cream” will get rejected by the semantic analyzer because it doesn’t make sense.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4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47450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294"/>
                </a:srgbClr>
              </a:gs>
              <a:gs pos="23000">
                <a:srgbClr val="0F4861">
                  <a:alpha val="15294"/>
                </a:srgbClr>
              </a:gs>
              <a:gs pos="99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Analysis:-</a:t>
            </a:r>
            <a:endParaRPr/>
          </a:p>
        </p:txBody>
      </p:sp>
      <p:sp>
        <p:nvSpPr>
          <p:cNvPr id="212" name="Google Shape;21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pic>
        <p:nvPicPr>
          <p:cNvPr id="213" name="Google Shape;213;p4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1033</Words>
  <Application>Microsoft Office PowerPoint</Application>
  <PresentationFormat>Widescreen</PresentationFormat>
  <Paragraphs>184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Times New Roman</vt:lpstr>
      <vt:lpstr>Georgia</vt:lpstr>
      <vt:lpstr>Calibri</vt:lpstr>
      <vt:lpstr>Noto Sans Symbols</vt:lpstr>
      <vt:lpstr>Play</vt:lpstr>
      <vt:lpstr>Office Theme</vt:lpstr>
      <vt:lpstr>   Phases of Natural Language Processing    Lecture No.: 3 Course Name:   Natural Language Processing Course Code: R1UC616C Instructor Name: Mr. Amit Yadav</vt:lpstr>
      <vt:lpstr>Session outline</vt:lpstr>
      <vt:lpstr>LEARNING OUTCOMES</vt:lpstr>
      <vt:lpstr>ACTIVITY 1 ( Think pair &amp; share)</vt:lpstr>
      <vt:lpstr>Different Phases of Natural Language Processing</vt:lpstr>
      <vt:lpstr>Different Phases of Natural Language Processing</vt:lpstr>
      <vt:lpstr>Lexical Analysis:-</vt:lpstr>
      <vt:lpstr>Syntactic Analysis (Parsing) :-</vt:lpstr>
      <vt:lpstr>Semantic Analysis:-</vt:lpstr>
      <vt:lpstr>PowerPoint Presentation</vt:lpstr>
      <vt:lpstr>Discourse Integration:-</vt:lpstr>
      <vt:lpstr>Pragmatic Analysis:-</vt:lpstr>
      <vt:lpstr>Speech Recognition &amp; Synthesis in NLP</vt:lpstr>
      <vt:lpstr>REFLECTION (MCQ)</vt:lpstr>
      <vt:lpstr>Conclusion</vt:lpstr>
      <vt:lpstr>Information to next topic of the course</vt:lpstr>
      <vt:lpstr>Review and Reflection from students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Deepak Gupta</dc:creator>
  <cp:lastModifiedBy>Amit Yadav</cp:lastModifiedBy>
  <cp:revision>2</cp:revision>
  <dcterms:created xsi:type="dcterms:W3CDTF">2024-08-22T06:33:55Z</dcterms:created>
  <dcterms:modified xsi:type="dcterms:W3CDTF">2025-03-18T03:06:33Z</dcterms:modified>
</cp:coreProperties>
</file>