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Playfair Display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4433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368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2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823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493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7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46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617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2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0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31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9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09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400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8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16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4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20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303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263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7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73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23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0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26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55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 b="1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mDYUhdeibX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News+Popularit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ducationaldatamining.org/EDM2015/uploads/papers/paper_158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0950" y="868600"/>
            <a:ext cx="8222100" cy="166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News Posts’ Shares  predicted through Regression and Classification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515550" y="2916576"/>
            <a:ext cx="5124300" cy="130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Under the guidance of </a:t>
            </a:r>
            <a:br>
              <a:rPr lang="en" sz="2000">
                <a:solidFill>
                  <a:srgbClr val="F9F9F9"/>
                </a:solidFill>
              </a:rPr>
            </a:br>
            <a:r>
              <a:rPr lang="en" sz="2000">
                <a:solidFill>
                  <a:srgbClr val="F9F9F9"/>
                </a:solidFill>
              </a:rPr>
              <a:t>Prof R Jha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786725" y="3612600"/>
            <a:ext cx="2757000" cy="7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</a:t>
            </a:r>
            <a:br>
              <a:rPr lang="en" sz="20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Divyanshu Shekhar</a:t>
            </a:r>
            <a:br>
              <a:rPr lang="en" sz="20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(BE/10253/2013)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News Popularity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6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Set of features about articles published by Mashable in two years.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Number of instances- 39k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58 predictive fields, 1 goal field( no of shares)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No of words, no of images, etc are few among the predictive features.</a:t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Using ML, “no of shares” would be predicted using different </a:t>
            </a:r>
            <a:r>
              <a:rPr lang="en" dirty="0" smtClean="0"/>
              <a:t>techniques.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Techniques Implemented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Linear Decision Boundary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Linear Regression using Gradient Descent Method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Linear Regression using Normal Method.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Polynomial Decision Boundary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Gradient Descent Method.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Normal Method.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27225" y="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Visualaisation of Data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 title="ML News59">
            <a:hlinkClick r:id="rId3"/>
          </p:cNvPr>
          <p:cNvSpPr/>
          <p:nvPr/>
        </p:nvSpPr>
        <p:spPr>
          <a:xfrm>
            <a:off x="524525" y="837275"/>
            <a:ext cx="7519050" cy="42358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Gradient Descent Method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8033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Hypothesis Function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Cost Function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Feature Scaling and Mean Normalisation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Gradient Descent Convergence</a:t>
            </a:r>
          </a:p>
        </p:txBody>
      </p:sp>
      <p:pic>
        <p:nvPicPr>
          <p:cNvPr id="150" name="Shape 150" descr="Screenshot (4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50" y="2300362"/>
            <a:ext cx="3191700" cy="9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Screenshot (4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775" y="4238625"/>
            <a:ext cx="4640249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Function for gradient Descent Method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4218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Cost Function decreases with iterations.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Learning rate, alpha= 0.03</a:t>
            </a:r>
          </a:p>
        </p:txBody>
      </p:sp>
      <p:pic>
        <p:nvPicPr>
          <p:cNvPr id="158" name="Shape 158" descr="Cost Function with itera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000" y="1744950"/>
            <a:ext cx="4635349" cy="34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Prediction(GD Method)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185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Training Accuracy- close to  zero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Accuracy is found to be approx 6% when 10% of shift in predicted values are acceptable.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When 20% of shift is acceptable, accuracy is approx 12%</a:t>
            </a:r>
          </a:p>
        </p:txBody>
      </p:sp>
      <p:pic>
        <p:nvPicPr>
          <p:cNvPr id="165" name="Shape 165" descr="News_G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00" y="1679174"/>
            <a:ext cx="5355399" cy="34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Method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Method of finding optimum theta without iterations.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No need of feature </a:t>
            </a:r>
            <a:r>
              <a:rPr lang="en" dirty="0" smtClean="0"/>
              <a:t>scaling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.</a:t>
            </a:r>
            <a:endParaRPr lang="en" dirty="0"/>
          </a:p>
          <a:p>
            <a:pPr marL="457200" lvl="0" indent="-228600">
              <a:spcBef>
                <a:spcPts val="0"/>
              </a:spcBef>
              <a:buChar char="❖"/>
            </a:pPr>
            <a:endParaRPr dirty="0"/>
          </a:p>
        </p:txBody>
      </p:sp>
      <p:pic>
        <p:nvPicPr>
          <p:cNvPr id="172" name="Shape 172" descr="Screenshot (4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26" y="2964612"/>
            <a:ext cx="2534899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Prediction(Normal Method)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264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Training Accuracy close to zero.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Accuracy is found to be approx 7% when 10% of shift in predicted values are acceptable.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When 20% of shift is acceptable, accuracy is approx 13%</a:t>
            </a:r>
          </a:p>
        </p:txBody>
      </p:sp>
      <p:pic>
        <p:nvPicPr>
          <p:cNvPr id="179" name="Shape 179" descr="News_Norm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1705475"/>
            <a:ext cx="5343525" cy="3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Compare GD and Normal Method Results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9352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Similarity in the results by 2 methods can be seen here.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Several “theta” or weight values were almost same in the two cases.</a:t>
            </a:r>
          </a:p>
        </p:txBody>
      </p:sp>
      <p:pic>
        <p:nvPicPr>
          <p:cNvPr id="186" name="Shape 186" descr="News_GDvsNorm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1744950"/>
            <a:ext cx="5343525" cy="33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Polynomial Regression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Hypothesis function need not be linear, if it doesn’t fit the data well.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We can change the curve of our hypothesis by making it quadratic, cubic or any other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Rise of Machine Learning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Grew out of work in AI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New capability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Function(GD) for Polynomial Regression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513900" cy="303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Cost Function Decreasing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Learning Rate, alpha= 0.01</a:t>
            </a:r>
          </a:p>
        </p:txBody>
      </p:sp>
      <p:pic>
        <p:nvPicPr>
          <p:cNvPr id="199" name="Shape 199" descr="CostFunc_GD_pol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1744950"/>
            <a:ext cx="5343525" cy="33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Prediction(GD) for Polynomial Regression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2508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Training Accuracy close to zero.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Accuracy is found to be approx 6% when 10% of shift in predicted values are acceptable.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When 20% of shift is acceptable, accuracy is approx 12%</a:t>
            </a:r>
          </a:p>
        </p:txBody>
      </p:sp>
      <p:pic>
        <p:nvPicPr>
          <p:cNvPr id="206" name="Shape 206" descr="News_GD_pol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25" y="1731799"/>
            <a:ext cx="5421174" cy="34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Prediction(Normal) for Polynomial Regression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224700" cy="303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Training Accuracy close to zero.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Accuracy is found to be approx 5% when 10% of shift in predicted values are acceptable.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When 20% of shift is acceptable, accuracy is approx 9%</a:t>
            </a:r>
          </a:p>
        </p:txBody>
      </p:sp>
      <p:pic>
        <p:nvPicPr>
          <p:cNvPr id="213" name="Shape 213" descr="News_Normal_pol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1744950"/>
            <a:ext cx="5343525" cy="33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 for GD and Normal Method for Polynomial Regression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5354025" y="1919075"/>
            <a:ext cx="3339900" cy="307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 descr="News_GDvsNormal_pol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00" y="1057352"/>
            <a:ext cx="8780125" cy="41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These algorithms are not working well enough to predict the goal output “practically” correct.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Need to search for other algorithms 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Possibly, many more suitable instances required to learn properly.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Manipulation of features are necessary.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Fututre Works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Finding the most effective algorithm to predict the number of shares and studying the behaviour of these algorithms.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Applying several techniques such as Neural Network, etc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Different View :- Seeing the “number of shares” as discrete values, apply the classification algos and compare it with regression results. 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Creating a predictor of graph behaviour of different features and utilising it to form hypothesis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https://archive.ics.uci.edu/ml/datasets/Online+News+Popularity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http://www.educationaldatamining.org/EDM2015/uploads/papers/paper_158.pdf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http://www.nedsi.org/proc/2007/proc/p061011026.pdf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Huge thanks to Andrew Ng for his course materials on Coursera.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4294967295"/>
          </p:nvPr>
        </p:nvSpPr>
        <p:spPr>
          <a:xfrm>
            <a:off x="460950" y="164382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chemeClr val="dk1"/>
                </a:solidFill>
              </a:rPr>
              <a:t>Thank you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 Applications of ML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950" y="1625950"/>
            <a:ext cx="8222100" cy="34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Database Mining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Large datasets from the growth of automation/web.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E.g web click data, medical records, engineering</a:t>
            </a:r>
          </a:p>
          <a:p>
            <a:pPr marL="457200" lvl="0" indent="-228600" rtl="0">
              <a:spcBef>
                <a:spcPts val="0"/>
              </a:spcBef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Applications can’t program by hand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E.g. Autonomous Helicopter, Handwriting Recognition, Natural 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Language Processing, Computer Vision.</a:t>
            </a:r>
          </a:p>
          <a:p>
            <a:pPr marL="457200" lvl="0" indent="-228600" rtl="0">
              <a:spcBef>
                <a:spcPts val="0"/>
              </a:spcBef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Self Customizing Programs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E.g. Amazon, Google Recommendations</a:t>
            </a:r>
          </a:p>
          <a:p>
            <a:pPr marL="457200" lvl="0" indent="-228600" rtl="0">
              <a:spcBef>
                <a:spcPts val="0"/>
              </a:spcBef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Understanding Human Learning (Brain, Real AI)</a:t>
            </a:r>
          </a:p>
          <a:p>
            <a:pPr marL="457200" lvl="0" indent="-228600">
              <a:spcBef>
                <a:spcPts val="0"/>
              </a:spcBef>
              <a:buFont typeface="Helvetica Neue"/>
              <a:buChar char="❖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Large scale companies e.g. Google, facebook etc are tremendously investing in this modern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Machine Learning?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“ML is the field of study that gives computers the ability to learn without being explicitly programmed” - Arthur Samuel.</a:t>
            </a:r>
            <a:br>
              <a:rPr lang="en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 “A computer program is said to learn from experience E with respect to some class of tasks T and performance measure P, if its performance at tasks T, as measured by P, improves with experience E” - Tom Mitchell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 dirty="0"/>
              <a:t>AI Dream- To build machines as intelligent as human. The best solution is to learn algorithms trying to mimic how the human brain learns. 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of ML problems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799750"/>
            <a:ext cx="8222100" cy="31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 dirty="0"/>
              <a:t>Supervised Learning</a:t>
            </a:r>
            <a:br>
              <a:rPr lang="en" dirty="0"/>
            </a:br>
            <a:r>
              <a:rPr lang="en" dirty="0"/>
              <a:t>	- In supervised learning, we are given a data set and already know what our correct output should look like, having the idea that there is a relationship between the input and the output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 dirty="0"/>
              <a:t>Unsupervised Learning</a:t>
            </a:r>
            <a:br>
              <a:rPr lang="en" dirty="0"/>
            </a:br>
            <a:r>
              <a:rPr lang="en" dirty="0"/>
              <a:t>	- Concern is to find a structure in the dataset where we don’t </a:t>
            </a:r>
            <a:br>
              <a:rPr lang="en" dirty="0"/>
            </a:br>
            <a:r>
              <a:rPr lang="en" dirty="0"/>
              <a:t>	  necessarily know the effects of the variables and possess little or no </a:t>
            </a:r>
            <a:br>
              <a:rPr lang="en" dirty="0"/>
            </a:br>
            <a:r>
              <a:rPr lang="en" dirty="0"/>
              <a:t>	  Idea what our results should look like.</a:t>
            </a:r>
            <a:br>
              <a:rPr lang="en" dirty="0"/>
            </a:br>
            <a:r>
              <a:rPr lang="en" dirty="0"/>
              <a:t>	- e.g. Social Media, Market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 Learning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Regression</a:t>
            </a:r>
            <a:br>
              <a:rPr lang="en"/>
            </a:br>
            <a:r>
              <a:rPr lang="en"/>
              <a:t>	- results within a continuous output</a:t>
            </a:r>
            <a:br>
              <a:rPr lang="en"/>
            </a:br>
            <a:r>
              <a:rPr lang="en"/>
              <a:t>	- e.g - given a picture of person, predict the age of the person.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Classification</a:t>
            </a:r>
            <a:br>
              <a:rPr lang="en"/>
            </a:br>
            <a:r>
              <a:rPr lang="en"/>
              <a:t>	- Discrete Output</a:t>
            </a:r>
            <a:br>
              <a:rPr lang="en"/>
            </a:br>
            <a:r>
              <a:rPr lang="en"/>
              <a:t>	- e.g. - Given a patient with tumor, predict whether the tumor is benign</a:t>
            </a:r>
            <a:br>
              <a:rPr lang="en"/>
            </a:br>
            <a:r>
              <a:rPr lang="en"/>
              <a:t>	   or malignant.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Review I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 Comparative Study of Classification and Regression Algorithms for Modelling Students’ Academic Performance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This paper’s conclusion tells that classification algorithm produces a better performance than the regression algorithms.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This helps in solidifying the concept that prediction must be based on several techniques and the analysis of those results obtained.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 Review II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A Comparison Of Logistic Regression, Neural Networks, and Classification trees in a study to predict success of actuarial students. 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The conclusion of this papers says that although logistic regression method works well for a variety of problems but more accurate results can be obtained by deploying different other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Selection of Dataset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selecting the dataset, few points were kept in mind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Selecting a dataset which can be utilised for regression and classification problem as well.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Have training examples in the order of 10, 000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"/>
              <a:t>Multivariable features</a:t>
            </a:r>
            <a:br>
              <a:rPr lang="en"/>
            </a:b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641</Words>
  <Application>Microsoft Office PowerPoint</Application>
  <PresentationFormat>On-screen Show (16:9)</PresentationFormat>
  <Paragraphs>104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Montserrat</vt:lpstr>
      <vt:lpstr>Roboto</vt:lpstr>
      <vt:lpstr>Arial</vt:lpstr>
      <vt:lpstr>Helvetica Neue</vt:lpstr>
      <vt:lpstr>Playfair Display</vt:lpstr>
      <vt:lpstr>material</vt:lpstr>
      <vt:lpstr>News Posts’ Shares  predicted through Regression and Classification </vt:lpstr>
      <vt:lpstr>Rise of Machine Learning</vt:lpstr>
      <vt:lpstr>Wide Applications of ML</vt:lpstr>
      <vt:lpstr>What is Machine Learning?</vt:lpstr>
      <vt:lpstr>Classification of ML problems</vt:lpstr>
      <vt:lpstr>Supervised Learning</vt:lpstr>
      <vt:lpstr>Literature Review I</vt:lpstr>
      <vt:lpstr>Literature Review II</vt:lpstr>
      <vt:lpstr>Selection of Dataset</vt:lpstr>
      <vt:lpstr>Online News Popularity</vt:lpstr>
      <vt:lpstr>Techniques Implemented</vt:lpstr>
      <vt:lpstr>Visualaisation of Data</vt:lpstr>
      <vt:lpstr>Gradient Descent Method</vt:lpstr>
      <vt:lpstr>Cost Function for gradient Descent Method</vt:lpstr>
      <vt:lpstr>Prediction(GD Method)</vt:lpstr>
      <vt:lpstr>Normal Method</vt:lpstr>
      <vt:lpstr>Prediction(Normal Method)</vt:lpstr>
      <vt:lpstr>Compare GD and Normal Method Results</vt:lpstr>
      <vt:lpstr>Polynomial Regression</vt:lpstr>
      <vt:lpstr>Cost Function(GD) for Polynomial Regression</vt:lpstr>
      <vt:lpstr>Prediction(GD) for Polynomial Regression</vt:lpstr>
      <vt:lpstr>Prediction(Normal) for Polynomial Regression</vt:lpstr>
      <vt:lpstr>Prediction for GD and Normal Method for Polynomial Regression </vt:lpstr>
      <vt:lpstr>Conclusion</vt:lpstr>
      <vt:lpstr>Fututre Works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Posts’ Shares  predicted through Regression and Classification </dc:title>
  <cp:lastModifiedBy>Divyanshu Shekhar</cp:lastModifiedBy>
  <cp:revision>6</cp:revision>
  <dcterms:modified xsi:type="dcterms:W3CDTF">2016-10-24T05:16:21Z</dcterms:modified>
</cp:coreProperties>
</file>