
<file path=[Content_Types].xml><?xml version="1.0" encoding="utf-8"?>
<Types xmlns="http://schemas.openxmlformats.org/package/2006/content-types">
  <Default ContentType="image/png" Extension="png"/>
  <Default ContentType="image/jpeg" Extension="jpeg"/>
  <Default ContentType="application/vnd.openxmlformats-package.relationships+xml" Extension="rels"/>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5" r:id="rId10"/>
    <p:sldId id="268" r:id="rId11"/>
    <p:sldId id="269" r:id="rId12"/>
    <p:sldId id="273" r:id="rId13"/>
    <p:sldId id="275" r:id="rId14"/>
    <p:sldId id="276" r:id="rId15"/>
    <p:sldId id="277" r:id="rId16"/>
    <p:sldId id="278" r:id="rId17"/>
    <p:sldId id="279" r:id="rId18"/>
    <p:sldId id="280" r:id="rId19"/>
    <p:sldId id="281" r:id="rId20"/>
    <p:sldId id="283" r:id="rId21"/>
    <p:sldId id="284" r:id="rId22"/>
    <p:sldId id="286" r:id="rId23"/>
    <p:sldId id="287" r:id="rId24"/>
    <p:sldId id="288" r:id="rId25"/>
    <p:sldId id="285"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1234" y="22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D8BD707-D9CF-40AE-B4C6-C98DA3205C09}" type="datetimeFigureOut">
              <a:rPr lang="en-US" smtClean="0"/>
              <a:pPr/>
              <a:t>6/2/2022</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6F15528-21DE-4FAA-801E-634DDDAF4B2B}"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6/2/2022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6/2/2022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6/2/2022</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D8BD707-D9CF-40AE-B4C6-C98DA3205C09}" type="datetimeFigureOut">
              <a:rPr lang="en-US" smtClean="0"/>
              <a:pPr/>
              <a:t>6/2/2022</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arget="../media/image12.jpeg" Type="http://schemas.openxmlformats.org/officeDocument/2006/relationships/image"/><Relationship Id="rId1" Target="../slideLayouts/slideLayout2.xml" Type="http://schemas.openxmlformats.org/officeDocument/2006/relationships/slideLayout"/></Relationships>
</file>

<file path=ppt/slides/_rels/slide23.xml.rels><?xml version="1.0" encoding="UTF-8" standalone="yes" ?><Relationships xmlns="http://schemas.openxmlformats.org/package/2006/relationships"><Relationship Id="rId3" Target="../media/image14.jpeg" Type="http://schemas.openxmlformats.org/officeDocument/2006/relationships/image"/><Relationship Id="rId2" Target="../media/image13.jpeg" Type="http://schemas.openxmlformats.org/officeDocument/2006/relationships/image"/><Relationship Id="rId1" Target="../slideLayouts/slideLayout2.xml" Type="http://schemas.openxmlformats.org/officeDocument/2006/relationships/slideLayout"/><Relationship Id="rId4" Target="../media/image15.jpeg" Type="http://schemas.openxmlformats.org/officeDocument/2006/relationships/image"/></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modularcircuits.com/blog/articles/h-bridge-secrets/h-bridges-thebasics" TargetMode="External"/><Relationship Id="rId2" Type="http://schemas.openxmlformats.org/officeDocument/2006/relationships/hyperlink" Target="http://www.techopedia.com/" TargetMode="External"/><Relationship Id="rId1" Type="http://schemas.openxmlformats.org/officeDocument/2006/relationships/slideLayout" Target="../slideLayouts/slideLayout2.xml"/><Relationship Id="rId5" Type="http://schemas.openxmlformats.org/officeDocument/2006/relationships/hyperlink" Target="https://www.udemy.com/applied-deep-learningtm-thecomplete-self-driving-car-course/" TargetMode="External"/><Relationship Id="rId4" Type="http://schemas.openxmlformats.org/officeDocument/2006/relationships/hyperlink" Target="https://www.circuito.io/blog/arduino-uno-pinou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3">
            <a:schemeClr val="lt1"/>
          </a:lnRef>
          <a:fillRef idx="1">
            <a:schemeClr val="accent6"/>
          </a:fillRef>
          <a:effectRef idx="1">
            <a:schemeClr val="accent6"/>
          </a:effectRef>
          <a:fontRef idx="minor">
            <a:schemeClr val="lt1"/>
          </a:fontRef>
        </p:style>
        <p:txBody>
          <a:bodyPr/>
          <a:lstStyle/>
          <a:p>
            <a:r>
              <a:rPr lang="en-US" dirty="0" smtClean="0"/>
              <a:t>Self Driving Car</a:t>
            </a:r>
            <a:endParaRPr lang="en-US" dirty="0"/>
          </a:p>
        </p:txBody>
      </p:sp>
      <p:sp>
        <p:nvSpPr>
          <p:cNvPr id="3" name="Subtitle 2"/>
          <p:cNvSpPr>
            <a:spLocks noGrp="1"/>
          </p:cNvSpPr>
          <p:nvPr>
            <p:ph type="subTitle" idx="1"/>
          </p:nvPr>
        </p:nvSpPr>
        <p:spPr/>
        <p:txBody>
          <a:bodyPr/>
          <a:lstStyle/>
          <a:p>
            <a:r>
              <a:rPr lang="en-US" dirty="0" smtClean="0"/>
              <a:t>Capstone Project </a:t>
            </a:r>
            <a:endParaRPr lang="en-US" dirty="0"/>
          </a:p>
        </p:txBody>
      </p:sp>
    </p:spTree>
    <p:extLst>
      <p:ext uri="{BB962C8B-B14F-4D97-AF65-F5344CB8AC3E}">
        <p14:creationId xmlns:p14="http://schemas.microsoft.com/office/powerpoint/2010/main" val="18157705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6E5EDF-BA89-463B-A9B2-9077C6A18A86}"/>
              </a:ext>
            </a:extLst>
          </p:cNvPr>
          <p:cNvSpPr>
            <a:spLocks noGrp="1"/>
          </p:cNvSpPr>
          <p:nvPr>
            <p:ph type="title"/>
          </p:nvPr>
        </p:nvSpPr>
        <p:spPr/>
        <p:txBody>
          <a:bodyPr/>
          <a:lstStyle/>
          <a:p>
            <a:r>
              <a:rPr lang="en-US" dirty="0"/>
              <a:t>Implementation</a:t>
            </a:r>
            <a:endParaRPr lang="en-GB" dirty="0"/>
          </a:p>
        </p:txBody>
      </p:sp>
      <p:sp>
        <p:nvSpPr>
          <p:cNvPr id="3" name="Content Placeholder 2">
            <a:extLst>
              <a:ext uri="{FF2B5EF4-FFF2-40B4-BE49-F238E27FC236}">
                <a16:creationId xmlns="" xmlns:a16="http://schemas.microsoft.com/office/drawing/2014/main" id="{7E079462-6921-44BC-AB19-FD962EBA513F}"/>
              </a:ext>
            </a:extLst>
          </p:cNvPr>
          <p:cNvSpPr>
            <a:spLocks noGrp="1"/>
          </p:cNvSpPr>
          <p:nvPr>
            <p:ph idx="1"/>
          </p:nvPr>
        </p:nvSpPr>
        <p:spPr/>
        <p:txBody>
          <a:bodyPr>
            <a:normAutofit/>
          </a:bodyPr>
          <a:lstStyle/>
          <a:p>
            <a:pPr algn="just"/>
            <a:r>
              <a:rPr lang="en-US" sz="1200" dirty="0">
                <a:effectLst/>
                <a:latin typeface="Times New Roman" panose="02020603050405020304" pitchFamily="18" charset="0"/>
                <a:ea typeface="Times New Roman" panose="02020603050405020304" pitchFamily="18" charset="0"/>
              </a:rPr>
              <a:t>Making a self-driving car requires one to have a proper command on machine learning and CNN but also self-driving car requires several other topics that need to be learned more deeply. Such as Deep Learning, Computer Vision, Fusion Sensor, Localization, Control and Path Planning. Computer vision plays an important role in driving an autonomous car. Computer vision is applied machine learning technique on image processing. Computer vision uses machine learning to identify patterns for the analysis of images. Just like the process of human vision; it helps to distinguish between objects, classify them and arrange them according to their size. Computer vision, in self-driving cars is used to find lane line on the track. This is achieved using a computer vision open source library called OpenCV in python language.</a:t>
            </a:r>
            <a:endParaRPr lang="en-GB" sz="1200" dirty="0">
              <a:effectLst/>
              <a:latin typeface="Times New Roman" panose="02020603050405020304" pitchFamily="18" charset="0"/>
              <a:ea typeface="Times New Roman" panose="02020603050405020304" pitchFamily="18" charset="0"/>
            </a:endParaRPr>
          </a:p>
          <a:p>
            <a:r>
              <a:rPr lang="en-US" sz="1200" dirty="0">
                <a:effectLst/>
                <a:latin typeface="Times New Roman" panose="02020603050405020304" pitchFamily="18" charset="0"/>
                <a:ea typeface="Times New Roman" panose="02020603050405020304" pitchFamily="18" charset="0"/>
              </a:rPr>
              <a:t>Self-Driving Car concept including Computer Vision, Sensor Fusion, Deep Learning, Path</a:t>
            </a:r>
            <a:r>
              <a:rPr lang="en-GB" sz="1200" dirty="0">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Planning, Actuator and Localization.</a:t>
            </a:r>
            <a:endParaRPr lang="en-GB" sz="1200" dirty="0">
              <a:effectLst/>
              <a:latin typeface="Times New Roman" panose="02020603050405020304" pitchFamily="18" charset="0"/>
              <a:ea typeface="Times New Roman" panose="02020603050405020304" pitchFamily="18" charset="0"/>
            </a:endParaRPr>
          </a:p>
          <a:p>
            <a:endParaRPr lang="en-GB" sz="1200" dirty="0"/>
          </a:p>
        </p:txBody>
      </p:sp>
    </p:spTree>
    <p:extLst>
      <p:ext uri="{BB962C8B-B14F-4D97-AF65-F5344CB8AC3E}">
        <p14:creationId xmlns:p14="http://schemas.microsoft.com/office/powerpoint/2010/main" val="41575598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21247B-B3DB-4DF2-BE0F-9C9741B60A60}"/>
              </a:ext>
            </a:extLst>
          </p:cNvPr>
          <p:cNvSpPr>
            <a:spLocks noGrp="1"/>
          </p:cNvSpPr>
          <p:nvPr>
            <p:ph type="title"/>
          </p:nvPr>
        </p:nvSpPr>
        <p:spPr>
          <a:xfrm>
            <a:off x="1143000" y="304800"/>
            <a:ext cx="7024744" cy="1143000"/>
          </a:xfrm>
        </p:spPr>
        <p:txBody>
          <a:bodyPr/>
          <a:lstStyle/>
          <a:p>
            <a:r>
              <a:rPr lang="en-US" dirty="0"/>
              <a:t>Implementation </a:t>
            </a:r>
            <a:r>
              <a:rPr lang="en-US" dirty="0" err="1"/>
              <a:t>cntd</a:t>
            </a:r>
            <a:r>
              <a:rPr lang="en-US" dirty="0"/>
              <a:t>..</a:t>
            </a:r>
            <a:endParaRPr lang="en-GB" dirty="0"/>
          </a:p>
        </p:txBody>
      </p:sp>
      <p:sp>
        <p:nvSpPr>
          <p:cNvPr id="3" name="Content Placeholder 2">
            <a:extLst>
              <a:ext uri="{FF2B5EF4-FFF2-40B4-BE49-F238E27FC236}">
                <a16:creationId xmlns="" xmlns:a16="http://schemas.microsoft.com/office/drawing/2014/main" id="{97456A6C-009C-4BF5-ACF2-BD6EFB76030F}"/>
              </a:ext>
            </a:extLst>
          </p:cNvPr>
          <p:cNvSpPr>
            <a:spLocks noGrp="1"/>
          </p:cNvSpPr>
          <p:nvPr>
            <p:ph idx="1"/>
          </p:nvPr>
        </p:nvSpPr>
        <p:spPr>
          <a:xfrm>
            <a:off x="914400" y="1524000"/>
            <a:ext cx="7620000" cy="4724400"/>
          </a:xfrm>
        </p:spPr>
        <p:txBody>
          <a:bodyPr>
            <a:noAutofit/>
          </a:bodyPr>
          <a:lstStyle/>
          <a:p>
            <a:pPr algn="just"/>
            <a:r>
              <a:rPr lang="en-US" sz="1400" dirty="0">
                <a:effectLst/>
                <a:latin typeface="Times New Roman" panose="02020603050405020304" pitchFamily="18" charset="0"/>
                <a:ea typeface="Times New Roman" panose="02020603050405020304" pitchFamily="18" charset="0"/>
              </a:rPr>
              <a:t>Computer vision is a subnet field of image processing that deals with how computers can be made to understand digital images or videos. From the engineering point of view, it seeks to automation tasks and perform emulation of vision at human scale. One of the important tasks in self-driving cars is being able to correctly sense the surroundings. To make this possible the self-driving cars are equipped with multiple sensors or cameras. Having these sensors giving the same outputs with some plus and minuses, combining all the outputs will end up giving better output. Sensor fusion is combining of data collected from different sensors or data derived from different sources such that the resulting information has less ambiguity than would be possible when these sources were used to collect data individually. This is same as human being using all its five senses to make meaning of an environment around. Deep learning is part of a broader family of machine learning, it uses special algorithms to describe and analyze data, learn from it, improve and predict useful outcomes. Mostly, it is not possible to directly program a computer to perform specific tasks such as driving car, speech recognition and object detection are way too complex to just program whereas, machine learning algorithm can learn and improve, based on experience. It also interacts with environment to learn, to detect and predict meaningful patterns to achieve desire results. The learning occurs between a learner and an environment, on that note. Path-planning is an important primitive for self-driving cars that lets the car find the optimal path between two points. Otherwise optimal paths could be paths that minimize the amount of turning, the amount of braking or whatever a specific application requires. Localization in self-driving car mean the ability of car to determine its own position in its frame of reference and then to plan a path towards some goal location. In order to navigate in its environment, the robot or any other mobility device requires representation, i.e. a map of the environment and the ability to interpret that representation.</a:t>
            </a:r>
            <a:endParaRPr lang="en-GB" sz="1400" dirty="0">
              <a:effectLst/>
              <a:latin typeface="Times New Roman" panose="02020603050405020304" pitchFamily="18" charset="0"/>
              <a:ea typeface="Times New Roman" panose="02020603050405020304" pitchFamily="18" charset="0"/>
            </a:endParaRPr>
          </a:p>
          <a:p>
            <a:endParaRPr lang="en-GB" sz="1400" dirty="0"/>
          </a:p>
        </p:txBody>
      </p:sp>
    </p:spTree>
    <p:extLst>
      <p:ext uri="{BB962C8B-B14F-4D97-AF65-F5344CB8AC3E}">
        <p14:creationId xmlns:p14="http://schemas.microsoft.com/office/powerpoint/2010/main" val="29256629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428842-18E3-44FF-8DA6-CBB035129725}"/>
              </a:ext>
            </a:extLst>
          </p:cNvPr>
          <p:cNvSpPr>
            <a:spLocks noGrp="1"/>
          </p:cNvSpPr>
          <p:nvPr>
            <p:ph type="title"/>
          </p:nvPr>
        </p:nvSpPr>
        <p:spPr/>
        <p:txBody>
          <a:bodyPr/>
          <a:lstStyle/>
          <a:p>
            <a:r>
              <a:rPr lang="en-US" dirty="0"/>
              <a:t>Hardware</a:t>
            </a:r>
            <a:endParaRPr lang="en-GB" dirty="0"/>
          </a:p>
        </p:txBody>
      </p:sp>
      <p:sp>
        <p:nvSpPr>
          <p:cNvPr id="3" name="Content Placeholder 2">
            <a:extLst>
              <a:ext uri="{FF2B5EF4-FFF2-40B4-BE49-F238E27FC236}">
                <a16:creationId xmlns="" xmlns:a16="http://schemas.microsoft.com/office/drawing/2014/main" id="{52C729BF-345C-4B4A-B9C9-B5459EFC14E1}"/>
              </a:ext>
            </a:extLst>
          </p:cNvPr>
          <p:cNvSpPr>
            <a:spLocks noGrp="1"/>
          </p:cNvSpPr>
          <p:nvPr>
            <p:ph idx="1"/>
          </p:nvPr>
        </p:nvSpPr>
        <p:spPr/>
        <p:txBody>
          <a:bodyPr>
            <a:normAutofit/>
          </a:bodyPr>
          <a:lstStyle/>
          <a:p>
            <a:pPr marL="212725" marR="299085" indent="-6350" algn="just">
              <a:lnSpc>
                <a:spcPct val="150000"/>
              </a:lnSpc>
              <a:spcAft>
                <a:spcPts val="0"/>
              </a:spcAft>
            </a:pPr>
            <a:r>
              <a:rPr lang="en-US" sz="1200" dirty="0">
                <a:effectLst/>
                <a:latin typeface="Times New Roman" panose="02020603050405020304" pitchFamily="18" charset="0"/>
                <a:ea typeface="Times New Roman" panose="02020603050405020304" pitchFamily="18" charset="0"/>
              </a:rPr>
              <a:t>This chapter explains the hardware design of prototype of a self-driving car. For making a prototype,</a:t>
            </a:r>
            <a:r>
              <a:rPr lang="en-US" sz="1200" spc="-5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an</a:t>
            </a:r>
            <a:r>
              <a:rPr lang="en-US" sz="1200" spc="-6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assembly</a:t>
            </a:r>
            <a:r>
              <a:rPr lang="en-US" sz="1200" spc="-8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of</a:t>
            </a:r>
            <a:r>
              <a:rPr lang="en-US" sz="1200" spc="-5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toy</a:t>
            </a:r>
            <a:r>
              <a:rPr lang="en-US" sz="1200" spc="-8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car</a:t>
            </a:r>
            <a:r>
              <a:rPr lang="en-US" sz="1200" spc="-6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has</a:t>
            </a:r>
            <a:r>
              <a:rPr lang="en-US" sz="1200" spc="-6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been</a:t>
            </a:r>
            <a:r>
              <a:rPr lang="en-US" sz="1200" spc="-5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used.</a:t>
            </a:r>
            <a:r>
              <a:rPr lang="en-US" sz="1200" spc="-6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The</a:t>
            </a:r>
            <a:r>
              <a:rPr lang="en-US" sz="1200" spc="-6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assembly</a:t>
            </a:r>
            <a:r>
              <a:rPr lang="en-US" sz="1200" spc="-10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has</a:t>
            </a:r>
            <a:r>
              <a:rPr lang="en-US" sz="1200" spc="-55" dirty="0">
                <a:effectLst/>
                <a:latin typeface="Times New Roman" panose="02020603050405020304" pitchFamily="18" charset="0"/>
                <a:ea typeface="Times New Roman" panose="02020603050405020304" pitchFamily="18" charset="0"/>
              </a:rPr>
              <a:t> </a:t>
            </a:r>
            <a:r>
              <a:rPr lang="en-US" sz="1200" dirty="0" smtClean="0">
                <a:latin typeface="Times New Roman" panose="02020603050405020304" pitchFamily="18" charset="0"/>
                <a:ea typeface="Times New Roman" panose="02020603050405020304" pitchFamily="18" charset="0"/>
              </a:rPr>
              <a:t>four</a:t>
            </a:r>
            <a:r>
              <a:rPr lang="en-US" sz="1200" spc="-60" dirty="0" smtClean="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DC</a:t>
            </a:r>
            <a:r>
              <a:rPr lang="en-US" sz="1200" spc="-60" dirty="0">
                <a:effectLst/>
                <a:latin typeface="Times New Roman" panose="02020603050405020304" pitchFamily="18" charset="0"/>
                <a:ea typeface="Times New Roman" panose="02020603050405020304" pitchFamily="18" charset="0"/>
              </a:rPr>
              <a:t> </a:t>
            </a:r>
            <a:r>
              <a:rPr lang="en-US" sz="1200" dirty="0" smtClean="0">
                <a:effectLst/>
                <a:latin typeface="Times New Roman" panose="02020603050405020304" pitchFamily="18" charset="0"/>
                <a:ea typeface="Times New Roman" panose="02020603050405020304" pitchFamily="18" charset="0"/>
              </a:rPr>
              <a:t>motors. </a:t>
            </a:r>
            <a:r>
              <a:rPr lang="en-US" sz="1200" dirty="0">
                <a:effectLst/>
                <a:latin typeface="Times New Roman" panose="02020603050405020304" pitchFamily="18" charset="0"/>
                <a:ea typeface="Times New Roman" panose="02020603050405020304" pitchFamily="18" charset="0"/>
              </a:rPr>
              <a:t>All the other instruments are removed from the assembly</a:t>
            </a:r>
            <a:r>
              <a:rPr lang="en-US" sz="1200" spc="-9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and</a:t>
            </a:r>
            <a:r>
              <a:rPr lang="en-US" sz="1200" spc="-6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a:t>
            </a:r>
            <a:r>
              <a:rPr lang="en-US" sz="1200" spc="-7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motor</a:t>
            </a:r>
            <a:r>
              <a:rPr lang="en-US" sz="1200" spc="-6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driver</a:t>
            </a:r>
            <a:r>
              <a:rPr lang="en-US" sz="1200" spc="-7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is</a:t>
            </a:r>
            <a:r>
              <a:rPr lang="en-US" sz="1200" spc="-6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fitted</a:t>
            </a:r>
            <a:r>
              <a:rPr lang="en-US" sz="1200" spc="-7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to</a:t>
            </a:r>
            <a:r>
              <a:rPr lang="en-US" sz="1200" spc="-6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drive</a:t>
            </a:r>
            <a:r>
              <a:rPr lang="en-US" sz="1200" spc="-7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the</a:t>
            </a:r>
            <a:r>
              <a:rPr lang="en-US" sz="1200" spc="-6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both</a:t>
            </a:r>
            <a:r>
              <a:rPr lang="en-US" sz="1200" spc="-6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DC</a:t>
            </a:r>
            <a:r>
              <a:rPr lang="en-US" sz="1200" spc="-6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motors</a:t>
            </a:r>
            <a:r>
              <a:rPr lang="en-US" sz="1200" spc="-7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along</a:t>
            </a:r>
            <a:r>
              <a:rPr lang="en-US" sz="1200" spc="-7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with</a:t>
            </a:r>
            <a:r>
              <a:rPr lang="en-US" sz="1200" spc="-6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Arduino</a:t>
            </a:r>
            <a:r>
              <a:rPr lang="en-US" sz="1200" spc="-6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for</a:t>
            </a:r>
            <a:r>
              <a:rPr lang="en-US" sz="1200" spc="-7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command functioning. </a:t>
            </a:r>
            <a:r>
              <a:rPr lang="en-US" sz="1200" dirty="0" smtClean="0">
                <a:effectLst/>
                <a:latin typeface="Times New Roman" panose="02020603050405020304" pitchFamily="18" charset="0"/>
                <a:ea typeface="Times New Roman" panose="02020603050405020304" pitchFamily="18" charset="0"/>
              </a:rPr>
              <a:t>Hardware </a:t>
            </a:r>
            <a:r>
              <a:rPr lang="en-US" sz="1200" dirty="0">
                <a:effectLst/>
                <a:latin typeface="Times New Roman" panose="02020603050405020304" pitchFamily="18" charset="0"/>
                <a:ea typeface="Times New Roman" panose="02020603050405020304" pitchFamily="18" charset="0"/>
              </a:rPr>
              <a:t>components used in this project are as</a:t>
            </a:r>
            <a:r>
              <a:rPr lang="en-US" sz="1200" spc="1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follows:</a:t>
            </a:r>
            <a:endParaRPr lang="en-GB" sz="1200" dirty="0">
              <a:effectLst/>
              <a:latin typeface="Times New Roman" panose="02020603050405020304" pitchFamily="18" charset="0"/>
              <a:ea typeface="Times New Roman" panose="02020603050405020304" pitchFamily="18" charset="0"/>
            </a:endParaRPr>
          </a:p>
          <a:p>
            <a:pPr marL="1143000" lvl="2" indent="-228600">
              <a:buSzPts val="1200"/>
              <a:buFont typeface="Arial" panose="020B0604020202020204" pitchFamily="34" charset="0"/>
              <a:buChar char="•"/>
              <a:tabLst>
                <a:tab pos="673100" algn="l"/>
                <a:tab pos="673735" algn="l"/>
              </a:tabLst>
            </a:pPr>
            <a:r>
              <a:rPr lang="en-US" sz="1200" spc="-25" dirty="0">
                <a:effectLst/>
                <a:latin typeface="Times New Roman" panose="02020603050405020304" pitchFamily="18" charset="0"/>
                <a:ea typeface="Arial" panose="020B0604020202020204" pitchFamily="34" charset="0"/>
              </a:rPr>
              <a:t>Toy Car</a:t>
            </a:r>
            <a:endParaRPr lang="en-GB" sz="1100" spc="-25" dirty="0">
              <a:effectLst/>
              <a:latin typeface="Times New Roman" panose="02020603050405020304" pitchFamily="18" charset="0"/>
              <a:ea typeface="Arial" panose="020B0604020202020204" pitchFamily="34" charset="0"/>
            </a:endParaRPr>
          </a:p>
          <a:p>
            <a:pPr marL="1143000" lvl="2" indent="-228600">
              <a:spcBef>
                <a:spcPts val="885"/>
              </a:spcBef>
              <a:spcAft>
                <a:spcPts val="0"/>
              </a:spcAft>
              <a:buSzPts val="1200"/>
              <a:buFont typeface="Arial" panose="020B0604020202020204" pitchFamily="34" charset="0"/>
              <a:buChar char="•"/>
              <a:tabLst>
                <a:tab pos="673100" algn="l"/>
                <a:tab pos="673735" algn="l"/>
              </a:tabLst>
            </a:pPr>
            <a:r>
              <a:rPr lang="en-US" sz="1200" spc="-25" dirty="0">
                <a:effectLst/>
                <a:latin typeface="Times New Roman" panose="02020603050405020304" pitchFamily="18" charset="0"/>
                <a:ea typeface="Arial" panose="020B0604020202020204" pitchFamily="34" charset="0"/>
              </a:rPr>
              <a:t>Rechargeable Battery</a:t>
            </a:r>
            <a:endParaRPr lang="en-GB" sz="1100" spc="-25" dirty="0">
              <a:effectLst/>
              <a:latin typeface="Times New Roman" panose="02020603050405020304" pitchFamily="18" charset="0"/>
              <a:ea typeface="Arial" panose="020B0604020202020204" pitchFamily="34" charset="0"/>
            </a:endParaRPr>
          </a:p>
          <a:p>
            <a:pPr marL="1143000" lvl="2" indent="-228600">
              <a:spcBef>
                <a:spcPts val="885"/>
              </a:spcBef>
              <a:spcAft>
                <a:spcPts val="0"/>
              </a:spcAft>
              <a:buSzPts val="1200"/>
              <a:buFont typeface="Arial" panose="020B0604020202020204" pitchFamily="34" charset="0"/>
              <a:buChar char="•"/>
              <a:tabLst>
                <a:tab pos="673100" algn="l"/>
                <a:tab pos="673735" algn="l"/>
              </a:tabLst>
            </a:pPr>
            <a:r>
              <a:rPr lang="en-US" sz="1200" spc="-25" dirty="0" smtClean="0">
                <a:latin typeface="Times New Roman" panose="02020603050405020304" pitchFamily="18" charset="0"/>
                <a:ea typeface="Arial" panose="020B0604020202020204" pitchFamily="34" charset="0"/>
              </a:rPr>
              <a:t>Raspberry pi</a:t>
            </a:r>
            <a:r>
              <a:rPr lang="en-US" sz="1200" spc="-25" dirty="0" smtClean="0">
                <a:effectLst/>
                <a:latin typeface="Times New Roman" panose="02020603050405020304" pitchFamily="18" charset="0"/>
                <a:ea typeface="Arial" panose="020B0604020202020204" pitchFamily="34" charset="0"/>
              </a:rPr>
              <a:t> </a:t>
            </a:r>
            <a:r>
              <a:rPr lang="en-US" sz="1200" spc="-25" dirty="0">
                <a:effectLst/>
                <a:latin typeface="Times New Roman" panose="02020603050405020304" pitchFamily="18" charset="0"/>
                <a:ea typeface="Arial" panose="020B0604020202020204" pitchFamily="34" charset="0"/>
              </a:rPr>
              <a:t>as Main</a:t>
            </a:r>
            <a:r>
              <a:rPr lang="en-US" sz="1200" spc="5" dirty="0">
                <a:effectLst/>
                <a:latin typeface="Times New Roman" panose="02020603050405020304" pitchFamily="18" charset="0"/>
                <a:ea typeface="Arial" panose="020B0604020202020204" pitchFamily="34" charset="0"/>
              </a:rPr>
              <a:t> </a:t>
            </a:r>
            <a:r>
              <a:rPr lang="en-US" sz="1200" spc="-25" dirty="0">
                <a:effectLst/>
                <a:latin typeface="Times New Roman" panose="02020603050405020304" pitchFamily="18" charset="0"/>
                <a:ea typeface="Arial" panose="020B0604020202020204" pitchFamily="34" charset="0"/>
              </a:rPr>
              <a:t>Processor</a:t>
            </a:r>
            <a:endParaRPr lang="en-GB" sz="1100" spc="-25" dirty="0">
              <a:effectLst/>
              <a:latin typeface="Times New Roman" panose="02020603050405020304" pitchFamily="18" charset="0"/>
              <a:ea typeface="Arial" panose="020B0604020202020204" pitchFamily="34" charset="0"/>
            </a:endParaRPr>
          </a:p>
          <a:p>
            <a:pPr marL="1143000" lvl="2" indent="-228600">
              <a:spcBef>
                <a:spcPts val="895"/>
              </a:spcBef>
              <a:spcAft>
                <a:spcPts val="0"/>
              </a:spcAft>
              <a:buSzPts val="1200"/>
              <a:buFont typeface="Arial" panose="020B0604020202020204" pitchFamily="34" charset="0"/>
              <a:buChar char="•"/>
              <a:tabLst>
                <a:tab pos="673100" algn="l"/>
                <a:tab pos="673735" algn="l"/>
              </a:tabLst>
            </a:pPr>
            <a:r>
              <a:rPr lang="en-US" sz="1200" spc="-25" dirty="0">
                <a:effectLst/>
                <a:latin typeface="Times New Roman" panose="02020603050405020304" pitchFamily="18" charset="0"/>
                <a:ea typeface="Arial" panose="020B0604020202020204" pitchFamily="34" charset="0"/>
              </a:rPr>
              <a:t>H-bridge Motor</a:t>
            </a:r>
            <a:r>
              <a:rPr lang="en-US" sz="1200" spc="-10" dirty="0">
                <a:effectLst/>
                <a:latin typeface="Times New Roman" panose="02020603050405020304" pitchFamily="18" charset="0"/>
                <a:ea typeface="Arial" panose="020B0604020202020204" pitchFamily="34" charset="0"/>
              </a:rPr>
              <a:t> </a:t>
            </a:r>
            <a:r>
              <a:rPr lang="en-US" sz="1200" spc="-25" dirty="0">
                <a:effectLst/>
                <a:latin typeface="Times New Roman" panose="02020603050405020304" pitchFamily="18" charset="0"/>
                <a:ea typeface="Arial" panose="020B0604020202020204" pitchFamily="34" charset="0"/>
              </a:rPr>
              <a:t>driver</a:t>
            </a:r>
            <a:endParaRPr lang="en-GB" sz="1100" spc="-25" dirty="0">
              <a:effectLst/>
              <a:latin typeface="Times New Roman" panose="02020603050405020304" pitchFamily="18" charset="0"/>
              <a:ea typeface="Arial" panose="020B0604020202020204" pitchFamily="34" charset="0"/>
            </a:endParaRPr>
          </a:p>
          <a:p>
            <a:pPr marL="1143000" lvl="2" indent="-228600">
              <a:spcBef>
                <a:spcPts val="885"/>
              </a:spcBef>
              <a:spcAft>
                <a:spcPts val="0"/>
              </a:spcAft>
              <a:buSzPts val="1200"/>
              <a:buFont typeface="Arial" panose="020B0604020202020204" pitchFamily="34" charset="0"/>
              <a:buChar char="•"/>
              <a:tabLst>
                <a:tab pos="673100" algn="l"/>
                <a:tab pos="673735" algn="l"/>
              </a:tabLst>
            </a:pPr>
            <a:r>
              <a:rPr lang="en-US" sz="1200" spc="-25" dirty="0">
                <a:effectLst/>
                <a:latin typeface="Times New Roman" panose="02020603050405020304" pitchFamily="18" charset="0"/>
                <a:ea typeface="Arial" panose="020B0604020202020204" pitchFamily="34" charset="0"/>
              </a:rPr>
              <a:t>Arduino </a:t>
            </a:r>
            <a:r>
              <a:rPr lang="en-US" sz="1200" spc="-25" dirty="0" smtClean="0">
                <a:latin typeface="Times New Roman" panose="02020603050405020304" pitchFamily="18" charset="0"/>
                <a:ea typeface="Arial" panose="020B0604020202020204" pitchFamily="34" charset="0"/>
              </a:rPr>
              <a:t>UNO</a:t>
            </a:r>
            <a:endParaRPr lang="en-GB" sz="1100" spc="-25" dirty="0">
              <a:effectLst/>
              <a:latin typeface="Times New Roman" panose="02020603050405020304" pitchFamily="18" charset="0"/>
              <a:ea typeface="Arial" panose="020B0604020202020204" pitchFamily="34" charset="0"/>
            </a:endParaRPr>
          </a:p>
          <a:p>
            <a:pPr marL="1143000" lvl="2" indent="-228600">
              <a:spcBef>
                <a:spcPts val="905"/>
              </a:spcBef>
              <a:spcAft>
                <a:spcPts val="0"/>
              </a:spcAft>
              <a:buSzPts val="1200"/>
              <a:buFont typeface="Arial" panose="020B0604020202020204" pitchFamily="34" charset="0"/>
              <a:buChar char="•"/>
              <a:tabLst>
                <a:tab pos="673100" algn="l"/>
                <a:tab pos="673735" algn="l"/>
              </a:tabLst>
            </a:pPr>
            <a:r>
              <a:rPr lang="en-US" sz="1200" spc="-25" dirty="0">
                <a:effectLst/>
                <a:latin typeface="Times New Roman" panose="02020603050405020304" pitchFamily="18" charset="0"/>
                <a:ea typeface="Arial" panose="020B0604020202020204" pitchFamily="34" charset="0"/>
              </a:rPr>
              <a:t>Webcam</a:t>
            </a:r>
            <a:endParaRPr lang="en-GB" sz="1100" spc="-25" dirty="0">
              <a:effectLst/>
              <a:latin typeface="Times New Roman" panose="02020603050405020304" pitchFamily="18" charset="0"/>
              <a:ea typeface="Arial" panose="020B0604020202020204" pitchFamily="34" charset="0"/>
            </a:endParaRPr>
          </a:p>
          <a:p>
            <a:pPr marL="1143000" lvl="2" indent="-228600">
              <a:spcBef>
                <a:spcPts val="905"/>
              </a:spcBef>
              <a:spcAft>
                <a:spcPts val="0"/>
              </a:spcAft>
              <a:buSzPts val="1200"/>
              <a:buFont typeface="Arial" panose="020B0604020202020204" pitchFamily="34" charset="0"/>
              <a:buChar char="•"/>
              <a:tabLst>
                <a:tab pos="673100" algn="l"/>
                <a:tab pos="673735" algn="l"/>
              </a:tabLst>
            </a:pPr>
            <a:r>
              <a:rPr lang="en-US" sz="1200" spc="-25" dirty="0">
                <a:effectLst/>
                <a:latin typeface="Times New Roman" panose="02020603050405020304" pitchFamily="18" charset="0"/>
                <a:ea typeface="Arial" panose="020B0604020202020204" pitchFamily="34" charset="0"/>
              </a:rPr>
              <a:t>Training</a:t>
            </a:r>
            <a:r>
              <a:rPr lang="en-US" sz="1200" spc="-20" dirty="0">
                <a:effectLst/>
                <a:latin typeface="Times New Roman" panose="02020603050405020304" pitchFamily="18" charset="0"/>
                <a:ea typeface="Arial" panose="020B0604020202020204" pitchFamily="34" charset="0"/>
              </a:rPr>
              <a:t> </a:t>
            </a:r>
            <a:r>
              <a:rPr lang="en-US" sz="1200" spc="-25" dirty="0">
                <a:effectLst/>
                <a:latin typeface="Times New Roman" panose="02020603050405020304" pitchFamily="18" charset="0"/>
                <a:ea typeface="Arial" panose="020B0604020202020204" pitchFamily="34" charset="0"/>
              </a:rPr>
              <a:t>tracks</a:t>
            </a:r>
            <a:r>
              <a:rPr lang="en-US" sz="1250" dirty="0">
                <a:effectLst/>
                <a:latin typeface="Times New Roman" panose="02020603050405020304" pitchFamily="18" charset="0"/>
                <a:ea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411354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C3FF65-0EC1-4DD0-BCA5-0213B46AD492}"/>
              </a:ext>
            </a:extLst>
          </p:cNvPr>
          <p:cNvSpPr>
            <a:spLocks noGrp="1"/>
          </p:cNvSpPr>
          <p:nvPr>
            <p:ph type="title"/>
          </p:nvPr>
        </p:nvSpPr>
        <p:spPr/>
        <p:txBody>
          <a:bodyPr/>
          <a:lstStyle/>
          <a:p>
            <a:r>
              <a:rPr lang="en-US" dirty="0"/>
              <a:t>Hardware </a:t>
            </a:r>
            <a:r>
              <a:rPr lang="en-US" dirty="0" err="1"/>
              <a:t>cntd</a:t>
            </a:r>
            <a:r>
              <a:rPr lang="en-US" dirty="0"/>
              <a:t>….</a:t>
            </a:r>
            <a:endParaRPr lang="en-GB" dirty="0"/>
          </a:p>
        </p:txBody>
      </p:sp>
      <p:sp>
        <p:nvSpPr>
          <p:cNvPr id="3" name="Content Placeholder 2">
            <a:extLst>
              <a:ext uri="{FF2B5EF4-FFF2-40B4-BE49-F238E27FC236}">
                <a16:creationId xmlns="" xmlns:a16="http://schemas.microsoft.com/office/drawing/2014/main" id="{7DC1A1A3-ECE4-4C7F-9B42-4C6D74E98F72}"/>
              </a:ext>
            </a:extLst>
          </p:cNvPr>
          <p:cNvSpPr>
            <a:spLocks noGrp="1"/>
          </p:cNvSpPr>
          <p:nvPr>
            <p:ph idx="1"/>
          </p:nvPr>
        </p:nvSpPr>
        <p:spPr/>
        <p:txBody>
          <a:bodyPr/>
          <a:lstStyle/>
          <a:p>
            <a:pPr marL="457200" lvl="1" indent="0">
              <a:spcBef>
                <a:spcPts val="1055"/>
              </a:spcBef>
              <a:buNone/>
              <a:tabLst>
                <a:tab pos="228600" algn="l"/>
                <a:tab pos="664845" algn="l"/>
                <a:tab pos="665480" algn="l"/>
              </a:tabLst>
            </a:pPr>
            <a:r>
              <a:rPr lang="en-US" sz="1200" b="1" spc="-10" dirty="0">
                <a:effectLst/>
                <a:latin typeface="Times New Roman" panose="02020603050405020304" pitchFamily="18" charset="0"/>
                <a:ea typeface="Times New Roman" panose="02020603050405020304" pitchFamily="18" charset="0"/>
              </a:rPr>
              <a:t>1. Toy Car</a:t>
            </a:r>
            <a:endParaRPr lang="en-GB" sz="1200" dirty="0">
              <a:effectLst/>
              <a:latin typeface="Times New Roman" panose="02020603050405020304" pitchFamily="18" charset="0"/>
              <a:ea typeface="Times New Roman" panose="02020603050405020304" pitchFamily="18" charset="0"/>
            </a:endParaRPr>
          </a:p>
          <a:p>
            <a:pPr marL="212725" marR="297815" indent="-6350" algn="just">
              <a:lnSpc>
                <a:spcPct val="150000"/>
              </a:lnSpc>
              <a:spcAft>
                <a:spcPts val="0"/>
              </a:spcAft>
            </a:pPr>
            <a:r>
              <a:rPr lang="en-US" sz="1200" dirty="0">
                <a:effectLst/>
                <a:latin typeface="Times New Roman" panose="02020603050405020304" pitchFamily="18" charset="0"/>
                <a:ea typeface="Times New Roman" panose="02020603050405020304" pitchFamily="18" charset="0"/>
              </a:rPr>
              <a:t>We</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have</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used</a:t>
            </a:r>
            <a:r>
              <a:rPr lang="en-US" sz="1200" spc="-2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toy</a:t>
            </a:r>
            <a:r>
              <a:rPr lang="en-US" sz="1200" spc="-6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car</a:t>
            </a:r>
            <a:r>
              <a:rPr lang="en-US" sz="1200" spc="-3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in</a:t>
            </a:r>
            <a:r>
              <a:rPr lang="en-US" sz="1200" spc="-2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our</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project</a:t>
            </a:r>
            <a:r>
              <a:rPr lang="en-US" sz="1200" spc="-2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since</a:t>
            </a:r>
            <a:r>
              <a:rPr lang="en-US" sz="1200" spc="-4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as</a:t>
            </a:r>
            <a:r>
              <a:rPr lang="en-US" sz="1200" spc="-2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prototype</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self-driving</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car.</a:t>
            </a:r>
            <a:r>
              <a:rPr lang="en-US" sz="1200" spc="-2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It</a:t>
            </a:r>
            <a:r>
              <a:rPr lang="en-US" sz="1200" spc="-3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has</a:t>
            </a:r>
            <a:r>
              <a:rPr lang="en-US" sz="1200" spc="-25" dirty="0">
                <a:effectLst/>
                <a:latin typeface="Times New Roman" panose="02020603050405020304" pitchFamily="18" charset="0"/>
                <a:ea typeface="Times New Roman" panose="02020603050405020304" pitchFamily="18" charset="0"/>
              </a:rPr>
              <a:t> </a:t>
            </a:r>
            <a:r>
              <a:rPr lang="en-US" sz="1200" dirty="0" smtClean="0">
                <a:latin typeface="Times New Roman" panose="02020603050405020304" pitchFamily="18" charset="0"/>
                <a:ea typeface="Times New Roman" panose="02020603050405020304" pitchFamily="18" charset="0"/>
              </a:rPr>
              <a:t>four</a:t>
            </a:r>
            <a:r>
              <a:rPr lang="en-US" sz="1200" spc="-30" dirty="0" smtClean="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main</a:t>
            </a:r>
            <a:r>
              <a:rPr lang="en-US" sz="1200" spc="-30" dirty="0">
                <a:effectLst/>
                <a:latin typeface="Times New Roman" panose="02020603050405020304" pitchFamily="18" charset="0"/>
                <a:ea typeface="Times New Roman" panose="02020603050405020304" pitchFamily="18" charset="0"/>
              </a:rPr>
              <a:t> </a:t>
            </a:r>
            <a:r>
              <a:rPr lang="en-US" sz="1200" dirty="0" smtClean="0">
                <a:effectLst/>
                <a:latin typeface="Times New Roman" panose="02020603050405020304" pitchFamily="18" charset="0"/>
                <a:ea typeface="Times New Roman" panose="02020603050405020304" pitchFamily="18" charset="0"/>
              </a:rPr>
              <a:t>motors. </a:t>
            </a:r>
            <a:r>
              <a:rPr lang="en-US" sz="1200" spc="-15" dirty="0">
                <a:effectLst/>
                <a:latin typeface="Times New Roman" panose="02020603050405020304" pitchFamily="18" charset="0"/>
                <a:ea typeface="Times New Roman" panose="02020603050405020304" pitchFamily="18" charset="0"/>
              </a:rPr>
              <a:t>It </a:t>
            </a:r>
            <a:r>
              <a:rPr lang="en-US" sz="1200" dirty="0">
                <a:effectLst/>
                <a:latin typeface="Times New Roman" panose="02020603050405020304" pitchFamily="18" charset="0"/>
                <a:ea typeface="Times New Roman" panose="02020603050405020304" pitchFamily="18" charset="0"/>
              </a:rPr>
              <a:t>has a rechargeable battery for its power source. All the other instruments that the toy car came up with, are removed and assembled with Arduino, motor driver and variable resistor on the </a:t>
            </a:r>
            <a:r>
              <a:rPr lang="en-US" sz="1200" dirty="0" smtClean="0">
                <a:latin typeface="Times New Roman" panose="02020603050405020304" pitchFamily="18" charset="0"/>
                <a:ea typeface="Times New Roman" panose="02020603050405020304" pitchFamily="18" charset="0"/>
              </a:rPr>
              <a:t>car</a:t>
            </a:r>
            <a:r>
              <a:rPr lang="en-US" sz="1200" dirty="0" smtClean="0">
                <a:effectLst/>
                <a:latin typeface="Times New Roman" panose="02020603050405020304" pitchFamily="18" charset="0"/>
                <a:ea typeface="Times New Roman" panose="02020603050405020304" pitchFamily="18" charset="0"/>
              </a:rPr>
              <a:t>.</a:t>
            </a:r>
            <a:endParaRPr lang="en-US" sz="1200" dirty="0">
              <a:effectLst/>
              <a:latin typeface="Times New Roman" panose="02020603050405020304" pitchFamily="18" charset="0"/>
              <a:ea typeface="Times New Roman" panose="02020603050405020304" pitchFamily="18" charset="0"/>
            </a:endParaRPr>
          </a:p>
          <a:p>
            <a:pPr marL="206375" marR="297815" indent="0" algn="just">
              <a:lnSpc>
                <a:spcPct val="150000"/>
              </a:lnSpc>
              <a:buNone/>
            </a:pPr>
            <a:r>
              <a:rPr lang="en-US" sz="1200" dirty="0">
                <a:latin typeface="Times New Roman" panose="02020603050405020304" pitchFamily="18" charset="0"/>
                <a:ea typeface="Times New Roman" panose="02020603050405020304" pitchFamily="18" charset="0"/>
              </a:rPr>
              <a:t>       </a:t>
            </a:r>
            <a:r>
              <a:rPr lang="en-US" sz="1200" b="1" spc="-10" dirty="0">
                <a:latin typeface="Times New Roman" panose="02020603050405020304" pitchFamily="18" charset="0"/>
                <a:ea typeface="Times New Roman" panose="02020603050405020304" pitchFamily="18" charset="0"/>
              </a:rPr>
              <a:t>2</a:t>
            </a:r>
            <a:r>
              <a:rPr lang="en-US" sz="1200" b="1" spc="-10" dirty="0">
                <a:effectLst/>
                <a:latin typeface="Times New Roman" panose="02020603050405020304" pitchFamily="18" charset="0"/>
                <a:ea typeface="Times New Roman" panose="02020603050405020304" pitchFamily="18" charset="0"/>
              </a:rPr>
              <a:t>. </a:t>
            </a:r>
            <a:r>
              <a:rPr lang="en-US" sz="1200" b="1" spc="-10" dirty="0">
                <a:latin typeface="Times New Roman" panose="02020603050405020304" pitchFamily="18" charset="0"/>
                <a:ea typeface="Times New Roman" panose="02020603050405020304" pitchFamily="18" charset="0"/>
              </a:rPr>
              <a:t>Motor</a:t>
            </a:r>
            <a:endParaRPr lang="en-GB" sz="1200" dirty="0">
              <a:latin typeface="Times New Roman" panose="02020603050405020304" pitchFamily="18" charset="0"/>
              <a:ea typeface="Times New Roman" panose="02020603050405020304" pitchFamily="18" charset="0"/>
            </a:endParaRPr>
          </a:p>
          <a:p>
            <a:pPr marL="212725" marR="299720" indent="31750" algn="just">
              <a:lnSpc>
                <a:spcPct val="150000"/>
              </a:lnSpc>
              <a:spcAft>
                <a:spcPts val="0"/>
              </a:spcAft>
            </a:pPr>
            <a:r>
              <a:rPr lang="en-US" sz="1200" dirty="0">
                <a:effectLst/>
                <a:latin typeface="Times New Roman" panose="02020603050405020304" pitchFamily="18" charset="0"/>
                <a:ea typeface="Times New Roman" panose="02020603050405020304" pitchFamily="18" charset="0"/>
              </a:rPr>
              <a:t>Toy</a:t>
            </a:r>
            <a:r>
              <a:rPr lang="en-US" sz="1200" spc="-6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Car</a:t>
            </a:r>
            <a:r>
              <a:rPr lang="en-US" sz="1200" spc="-4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DC</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motor</a:t>
            </a:r>
            <a:r>
              <a:rPr lang="en-US" sz="1200" spc="-4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is</a:t>
            </a:r>
            <a:r>
              <a:rPr lang="en-US" sz="1200" spc="-3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used</a:t>
            </a:r>
            <a:r>
              <a:rPr lang="en-US" sz="1200" spc="-4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for</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controlling</a:t>
            </a:r>
            <a:r>
              <a:rPr lang="en-US" sz="1200" spc="-50" dirty="0">
                <a:effectLst/>
                <a:latin typeface="Times New Roman" panose="02020603050405020304" pitchFamily="18" charset="0"/>
                <a:ea typeface="Times New Roman" panose="02020603050405020304" pitchFamily="18" charset="0"/>
              </a:rPr>
              <a:t> </a:t>
            </a:r>
            <a:r>
              <a:rPr lang="en-US" sz="1200" dirty="0" smtClean="0">
                <a:effectLst/>
                <a:latin typeface="Times New Roman" panose="02020603050405020304" pitchFamily="18" charset="0"/>
                <a:ea typeface="Times New Roman" panose="02020603050405020304" pitchFamily="18" charset="0"/>
              </a:rPr>
              <a:t>rear</a:t>
            </a:r>
            <a:r>
              <a:rPr lang="en-US" sz="1200" spc="-30" dirty="0" smtClean="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wheel</a:t>
            </a:r>
            <a:r>
              <a:rPr lang="en-US" sz="1200" spc="-2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with</a:t>
            </a:r>
            <a:r>
              <a:rPr lang="en-US" sz="1200" spc="-4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assembly.</a:t>
            </a:r>
            <a:r>
              <a:rPr lang="en-US" sz="1200" spc="-2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It</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takes</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12V</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DC voltage from battery and current of 1.6A and it has a resistance of 3 Ohms. Since, the values of current and voltage are known so we can calculate its power that is approximately 20 Watts. A motor with assembly is shown in </a:t>
            </a:r>
            <a:r>
              <a:rPr lang="en-US" sz="1200" dirty="0" smtClean="0">
                <a:effectLst/>
                <a:latin typeface="Times New Roman" panose="02020603050405020304" pitchFamily="18" charset="0"/>
                <a:ea typeface="Times New Roman" panose="02020603050405020304" pitchFamily="18" charset="0"/>
              </a:rPr>
              <a:t>figure.</a:t>
            </a:r>
            <a:endParaRPr lang="en-GB" sz="1200" dirty="0">
              <a:effectLst/>
              <a:latin typeface="Times New Roman" panose="02020603050405020304" pitchFamily="18" charset="0"/>
              <a:ea typeface="Times New Roman" panose="02020603050405020304" pitchFamily="18" charset="0"/>
            </a:endParaRPr>
          </a:p>
          <a:p>
            <a:endParaRPr lang="en-GB" dirty="0"/>
          </a:p>
        </p:txBody>
      </p:sp>
    </p:spTree>
    <p:extLst>
      <p:ext uri="{BB962C8B-B14F-4D97-AF65-F5344CB8AC3E}">
        <p14:creationId xmlns:p14="http://schemas.microsoft.com/office/powerpoint/2010/main" val="23726575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EE3AF0-DBD8-47A0-ACA0-6BD00FFB76B5}"/>
              </a:ext>
            </a:extLst>
          </p:cNvPr>
          <p:cNvSpPr>
            <a:spLocks noGrp="1"/>
          </p:cNvSpPr>
          <p:nvPr>
            <p:ph type="title"/>
          </p:nvPr>
        </p:nvSpPr>
        <p:spPr/>
        <p:txBody>
          <a:bodyPr/>
          <a:lstStyle/>
          <a:p>
            <a:r>
              <a:rPr lang="en-US" dirty="0"/>
              <a:t>Hardware </a:t>
            </a:r>
            <a:r>
              <a:rPr lang="en-US" dirty="0" err="1"/>
              <a:t>cntd</a:t>
            </a:r>
            <a:r>
              <a:rPr lang="en-US" dirty="0"/>
              <a:t>….</a:t>
            </a:r>
            <a:endParaRPr lang="en-GB" dirty="0"/>
          </a:p>
        </p:txBody>
      </p:sp>
      <p:sp>
        <p:nvSpPr>
          <p:cNvPr id="3" name="Content Placeholder 2">
            <a:extLst>
              <a:ext uri="{FF2B5EF4-FFF2-40B4-BE49-F238E27FC236}">
                <a16:creationId xmlns="" xmlns:a16="http://schemas.microsoft.com/office/drawing/2014/main" id="{9DEC9815-5CE0-40DC-82CA-B54142CEB752}"/>
              </a:ext>
            </a:extLst>
          </p:cNvPr>
          <p:cNvSpPr>
            <a:spLocks noGrp="1"/>
          </p:cNvSpPr>
          <p:nvPr>
            <p:ph idx="1"/>
          </p:nvPr>
        </p:nvSpPr>
        <p:spPr/>
        <p:txBody>
          <a:bodyPr/>
          <a:lstStyle/>
          <a:p>
            <a:r>
              <a:rPr lang="en-US" b="1" dirty="0" err="1"/>
              <a:t>Rechargable</a:t>
            </a:r>
            <a:r>
              <a:rPr lang="en-US" dirty="0"/>
              <a:t> </a:t>
            </a:r>
            <a:r>
              <a:rPr lang="en-US" b="1" dirty="0"/>
              <a:t>Battery</a:t>
            </a:r>
            <a:r>
              <a:rPr lang="en-US" dirty="0"/>
              <a:t>:</a:t>
            </a:r>
          </a:p>
          <a:p>
            <a:pPr marL="0" indent="0" algn="just">
              <a:buNone/>
            </a:pPr>
            <a:r>
              <a:rPr lang="en-US" sz="1200" dirty="0">
                <a:effectLst/>
                <a:latin typeface="Times New Roman" panose="02020603050405020304" pitchFamily="18" charset="0"/>
                <a:ea typeface="Times New Roman" panose="02020603050405020304" pitchFamily="18" charset="0"/>
              </a:rPr>
              <a:t>The car consists of a rechargeable battery of 12 volts which has a rating of 2.3 AH. </a:t>
            </a:r>
            <a:r>
              <a:rPr lang="en-US" sz="1200" spc="-15" dirty="0">
                <a:effectLst/>
                <a:latin typeface="Times New Roman" panose="02020603050405020304" pitchFamily="18" charset="0"/>
                <a:ea typeface="Times New Roman" panose="02020603050405020304" pitchFamily="18" charset="0"/>
              </a:rPr>
              <a:t>It </a:t>
            </a:r>
            <a:r>
              <a:rPr lang="en-US" sz="1200" dirty="0">
                <a:effectLst/>
                <a:latin typeface="Times New Roman" panose="02020603050405020304" pitchFamily="18" charset="0"/>
                <a:ea typeface="Times New Roman" panose="02020603050405020304" pitchFamily="18" charset="0"/>
              </a:rPr>
              <a:t>has 12</a:t>
            </a:r>
            <a:r>
              <a:rPr lang="en-US" sz="1200" spc="-12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volts output and can supply a maximum of 4A current with initial current of 0.69A. To recharge the battery we are using a smart charger. Use of these batteries are efficient, saves time and good for environment as Rechargeable batteries produce less waste because they can be recharged with a simple battery charger and reused hundreds of times. Battery used is shown in figure below:</a:t>
            </a:r>
          </a:p>
          <a:p>
            <a:pPr marL="0" indent="0" algn="just">
              <a:buNone/>
            </a:pPr>
            <a:endParaRPr lang="en-GB" sz="1800" dirty="0">
              <a:effectLst/>
              <a:latin typeface="Times New Roman" panose="02020603050405020304" pitchFamily="18" charset="0"/>
              <a:ea typeface="Times New Roman" panose="02020603050405020304" pitchFamily="18" charset="0"/>
            </a:endParaRPr>
          </a:p>
          <a:p>
            <a:pPr marL="0" indent="0">
              <a:buNone/>
            </a:pPr>
            <a:endParaRPr lang="en-GB" dirty="0"/>
          </a:p>
        </p:txBody>
      </p:sp>
      <p:pic>
        <p:nvPicPr>
          <p:cNvPr id="4" name="image32.png">
            <a:extLst>
              <a:ext uri="{FF2B5EF4-FFF2-40B4-BE49-F238E27FC236}">
                <a16:creationId xmlns="" xmlns:a16="http://schemas.microsoft.com/office/drawing/2014/main" id="{8786EA1A-925E-495A-BB2E-757241EB92F0}"/>
              </a:ext>
            </a:extLst>
          </p:cNvPr>
          <p:cNvPicPr>
            <a:picLocks noChangeAspect="1"/>
          </p:cNvPicPr>
          <p:nvPr/>
        </p:nvPicPr>
        <p:blipFill>
          <a:blip r:embed="rId2" cstate="print"/>
          <a:stretch>
            <a:fillRect/>
          </a:stretch>
        </p:blipFill>
        <p:spPr>
          <a:xfrm>
            <a:off x="990600" y="4724400"/>
            <a:ext cx="3384709" cy="1586230"/>
          </a:xfrm>
          <a:prstGeom prst="rect">
            <a:avLst/>
          </a:prstGeom>
        </p:spPr>
      </p:pic>
    </p:spTree>
    <p:extLst>
      <p:ext uri="{BB962C8B-B14F-4D97-AF65-F5344CB8AC3E}">
        <p14:creationId xmlns:p14="http://schemas.microsoft.com/office/powerpoint/2010/main" val="35432105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BA14B4-CBEF-4F0B-88D8-484CCD48D17A}"/>
              </a:ext>
            </a:extLst>
          </p:cNvPr>
          <p:cNvSpPr>
            <a:spLocks noGrp="1"/>
          </p:cNvSpPr>
          <p:nvPr>
            <p:ph type="title"/>
          </p:nvPr>
        </p:nvSpPr>
        <p:spPr/>
        <p:txBody>
          <a:bodyPr/>
          <a:lstStyle/>
          <a:p>
            <a:r>
              <a:rPr lang="en-US" dirty="0"/>
              <a:t>Hardware </a:t>
            </a:r>
            <a:r>
              <a:rPr lang="en-US" dirty="0" err="1"/>
              <a:t>cntd</a:t>
            </a:r>
            <a:r>
              <a:rPr lang="en-US" dirty="0"/>
              <a:t>….</a:t>
            </a:r>
            <a:endParaRPr lang="en-GB" dirty="0"/>
          </a:p>
        </p:txBody>
      </p:sp>
      <p:sp>
        <p:nvSpPr>
          <p:cNvPr id="3" name="Content Placeholder 2">
            <a:extLst>
              <a:ext uri="{FF2B5EF4-FFF2-40B4-BE49-F238E27FC236}">
                <a16:creationId xmlns="" xmlns:a16="http://schemas.microsoft.com/office/drawing/2014/main" id="{E0685A84-3E02-43E3-9B6D-4D205310DCBC}"/>
              </a:ext>
            </a:extLst>
          </p:cNvPr>
          <p:cNvSpPr>
            <a:spLocks noGrp="1"/>
          </p:cNvSpPr>
          <p:nvPr>
            <p:ph idx="1"/>
          </p:nvPr>
        </p:nvSpPr>
        <p:spPr>
          <a:xfrm>
            <a:off x="1066800" y="2286000"/>
            <a:ext cx="6777317" cy="3508977"/>
          </a:xfrm>
        </p:spPr>
        <p:txBody>
          <a:bodyPr/>
          <a:lstStyle/>
          <a:p>
            <a:r>
              <a:rPr lang="en-US" b="1" dirty="0"/>
              <a:t>H-bridge motor driver:</a:t>
            </a:r>
          </a:p>
          <a:p>
            <a:pPr marL="0" indent="0" algn="just">
              <a:buNone/>
            </a:pPr>
            <a:r>
              <a:rPr lang="en-US" sz="1200" dirty="0">
                <a:effectLst/>
                <a:latin typeface="Times New Roman" panose="02020603050405020304" pitchFamily="18" charset="0"/>
                <a:ea typeface="Times New Roman" panose="02020603050405020304" pitchFamily="18" charset="0"/>
              </a:rPr>
              <a:t>An H-bridge is an electronic circuit that reverse the polarity of an applied voltage to a </a:t>
            </a:r>
            <a:r>
              <a:rPr lang="en-US" sz="1200" dirty="0" smtClean="0">
                <a:effectLst/>
                <a:latin typeface="Times New Roman" panose="02020603050405020304" pitchFamily="18" charset="0"/>
                <a:ea typeface="Times New Roman" panose="02020603050405020304" pitchFamily="18" charset="0"/>
              </a:rPr>
              <a:t>load. </a:t>
            </a:r>
            <a:r>
              <a:rPr lang="en-US" sz="1200" dirty="0">
                <a:effectLst/>
                <a:latin typeface="Times New Roman" panose="02020603050405020304" pitchFamily="18" charset="0"/>
                <a:ea typeface="Times New Roman" panose="02020603050405020304" pitchFamily="18" charset="0"/>
              </a:rPr>
              <a:t>H-bridges</a:t>
            </a:r>
            <a:r>
              <a:rPr lang="en-US" sz="1200" spc="-3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are</a:t>
            </a:r>
            <a:r>
              <a:rPr lang="en-US" sz="1200" spc="-4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usually</a:t>
            </a:r>
            <a:r>
              <a:rPr lang="en-US" sz="1200" spc="-5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available</a:t>
            </a:r>
            <a:r>
              <a:rPr lang="en-US" sz="1200" spc="-4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in</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the</a:t>
            </a:r>
            <a:r>
              <a:rPr lang="en-US" sz="1200" spc="-4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form</a:t>
            </a:r>
            <a:r>
              <a:rPr lang="en-US" sz="1200" spc="-3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of</a:t>
            </a:r>
            <a:r>
              <a:rPr lang="en-US" sz="1200" spc="-4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integrated</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circuits.</a:t>
            </a:r>
            <a:r>
              <a:rPr lang="en-US" sz="1200" spc="-4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An</a:t>
            </a:r>
            <a:r>
              <a:rPr lang="en-US" sz="1200" spc="-4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H-bridge</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motor</a:t>
            </a:r>
            <a:r>
              <a:rPr lang="en-US" sz="1200" spc="-4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driver</a:t>
            </a:r>
            <a:r>
              <a:rPr lang="en-US" sz="1200" spc="-4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can</a:t>
            </a:r>
            <a:r>
              <a:rPr lang="en-US" sz="1200" spc="-4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be built with four switches (solid state or mechanical</a:t>
            </a:r>
            <a:r>
              <a:rPr lang="en-US" sz="1200" dirty="0" smtClean="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Only two switches are closed at a time and two switches are in open state. The positive voltage as well as the negative voltage can be applied to allow motors to operate in forward or backward direction. A bipolar stepper motor is invariably</a:t>
            </a:r>
            <a:r>
              <a:rPr lang="en-US" sz="1200" spc="-5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driven</a:t>
            </a:r>
            <a:r>
              <a:rPr lang="en-US" sz="1200" spc="-2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by</a:t>
            </a:r>
            <a:r>
              <a:rPr lang="en-US" sz="1200" spc="-5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a:t>
            </a:r>
            <a:r>
              <a:rPr lang="en-US" sz="1200" spc="-3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motor</a:t>
            </a:r>
            <a:r>
              <a:rPr lang="en-US" sz="1200" spc="-3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controller</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containing</a:t>
            </a:r>
            <a:r>
              <a:rPr lang="en-US" sz="1200" spc="-2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two</a:t>
            </a:r>
            <a:r>
              <a:rPr lang="en-US" sz="1200" spc="-3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H-bridges.</a:t>
            </a:r>
            <a:r>
              <a:rPr lang="en-US" sz="1200" spc="-2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The</a:t>
            </a:r>
            <a:r>
              <a:rPr lang="en-US" sz="1200" spc="-3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perspective</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view</a:t>
            </a:r>
            <a:r>
              <a:rPr lang="en-US" sz="1200" spc="-3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of</a:t>
            </a:r>
            <a:r>
              <a:rPr lang="en-US" sz="1200" spc="-2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L298N is shown below in the figure below:</a:t>
            </a:r>
          </a:p>
          <a:p>
            <a:pPr marL="0" indent="0" algn="just">
              <a:buNone/>
            </a:pPr>
            <a:endParaRPr lang="en-US" sz="1800" dirty="0">
              <a:effectLst/>
              <a:latin typeface="Times New Roman" panose="02020603050405020304" pitchFamily="18" charset="0"/>
              <a:ea typeface="Times New Roman" panose="02020603050405020304" pitchFamily="18" charset="0"/>
            </a:endParaRPr>
          </a:p>
          <a:p>
            <a:pPr marL="0" indent="0" algn="just">
              <a:buNone/>
            </a:pPr>
            <a:endParaRPr lang="en-GB" sz="1800" dirty="0">
              <a:effectLst/>
              <a:latin typeface="Times New Roman" panose="02020603050405020304" pitchFamily="18" charset="0"/>
              <a:ea typeface="Times New Roman" panose="02020603050405020304" pitchFamily="18" charset="0"/>
            </a:endParaRPr>
          </a:p>
          <a:p>
            <a:pPr marL="0" indent="0">
              <a:buNone/>
            </a:pPr>
            <a:endParaRPr lang="en-GB" dirty="0"/>
          </a:p>
        </p:txBody>
      </p:sp>
      <p:pic>
        <p:nvPicPr>
          <p:cNvPr id="4" name="image33.png">
            <a:extLst>
              <a:ext uri="{FF2B5EF4-FFF2-40B4-BE49-F238E27FC236}">
                <a16:creationId xmlns="" xmlns:a16="http://schemas.microsoft.com/office/drawing/2014/main" id="{B2E345B7-DF26-4567-9A74-F5B521A82BE8}"/>
              </a:ext>
            </a:extLst>
          </p:cNvPr>
          <p:cNvPicPr>
            <a:picLocks noChangeAspect="1"/>
          </p:cNvPicPr>
          <p:nvPr/>
        </p:nvPicPr>
        <p:blipFill>
          <a:blip r:embed="rId2" cstate="print"/>
          <a:stretch>
            <a:fillRect/>
          </a:stretch>
        </p:blipFill>
        <p:spPr>
          <a:xfrm>
            <a:off x="1941909" y="4730796"/>
            <a:ext cx="1920240" cy="1293495"/>
          </a:xfrm>
          <a:prstGeom prst="rect">
            <a:avLst/>
          </a:prstGeom>
        </p:spPr>
      </p:pic>
    </p:spTree>
    <p:extLst>
      <p:ext uri="{BB962C8B-B14F-4D97-AF65-F5344CB8AC3E}">
        <p14:creationId xmlns:p14="http://schemas.microsoft.com/office/powerpoint/2010/main" val="4324991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099ECC-3A15-4027-B04B-13E32EC4149E}"/>
              </a:ext>
            </a:extLst>
          </p:cNvPr>
          <p:cNvSpPr>
            <a:spLocks noGrp="1"/>
          </p:cNvSpPr>
          <p:nvPr>
            <p:ph type="title"/>
          </p:nvPr>
        </p:nvSpPr>
        <p:spPr/>
        <p:txBody>
          <a:bodyPr/>
          <a:lstStyle/>
          <a:p>
            <a:r>
              <a:rPr lang="en-US" dirty="0"/>
              <a:t>Hardware </a:t>
            </a:r>
            <a:r>
              <a:rPr lang="en-US" dirty="0" err="1"/>
              <a:t>cntd</a:t>
            </a:r>
            <a:r>
              <a:rPr lang="en-US" dirty="0"/>
              <a:t>….</a:t>
            </a:r>
            <a:endParaRPr lang="en-GB" dirty="0"/>
          </a:p>
        </p:txBody>
      </p:sp>
      <p:sp>
        <p:nvSpPr>
          <p:cNvPr id="3" name="Content Placeholder 2">
            <a:extLst>
              <a:ext uri="{FF2B5EF4-FFF2-40B4-BE49-F238E27FC236}">
                <a16:creationId xmlns="" xmlns:a16="http://schemas.microsoft.com/office/drawing/2014/main" id="{3E325024-AF94-4812-936B-3D78F4B67362}"/>
              </a:ext>
            </a:extLst>
          </p:cNvPr>
          <p:cNvSpPr>
            <a:spLocks noGrp="1"/>
          </p:cNvSpPr>
          <p:nvPr>
            <p:ph idx="1"/>
          </p:nvPr>
        </p:nvSpPr>
        <p:spPr>
          <a:xfrm>
            <a:off x="1066800" y="2286000"/>
            <a:ext cx="6777317" cy="3508977"/>
          </a:xfrm>
        </p:spPr>
        <p:txBody>
          <a:bodyPr/>
          <a:lstStyle/>
          <a:p>
            <a:r>
              <a:rPr lang="en-US" sz="18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H-Bridge L298N</a:t>
            </a:r>
            <a:r>
              <a:rPr lang="en-US" sz="1800" b="1" spc="-5"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 </a:t>
            </a:r>
            <a:r>
              <a:rPr lang="en-US" sz="18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Schematic:</a:t>
            </a:r>
          </a:p>
          <a:p>
            <a:pPr marL="0" indent="0" algn="just">
              <a:buNone/>
            </a:pPr>
            <a:r>
              <a:rPr lang="en-US" sz="1200" dirty="0">
                <a:solidFill>
                  <a:schemeClr val="tx1"/>
                </a:solidFill>
                <a:effectLst/>
                <a:latin typeface="Times New Roman" panose="02020603050405020304" pitchFamily="18" charset="0"/>
                <a:ea typeface="Times New Roman" panose="02020603050405020304" pitchFamily="18" charset="0"/>
              </a:rPr>
              <a:t>The</a:t>
            </a:r>
            <a:r>
              <a:rPr lang="en-US" sz="1200" spc="-80"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schematic</a:t>
            </a:r>
            <a:r>
              <a:rPr lang="en-US" sz="1200" spc="-70"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diagram</a:t>
            </a:r>
            <a:r>
              <a:rPr lang="en-US" sz="1200" spc="-6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of</a:t>
            </a:r>
            <a:r>
              <a:rPr lang="en-US" sz="1200" spc="-60"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L298N</a:t>
            </a:r>
            <a:r>
              <a:rPr lang="en-US" sz="1200" spc="-6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IC</a:t>
            </a:r>
            <a:r>
              <a:rPr lang="en-US" sz="1200" spc="-6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is</a:t>
            </a:r>
            <a:r>
              <a:rPr lang="en-US" sz="1200" spc="-6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shown</a:t>
            </a:r>
            <a:r>
              <a:rPr lang="en-US" sz="1200" spc="-70"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in</a:t>
            </a:r>
            <a:r>
              <a:rPr lang="en-US" sz="1200" spc="-7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the</a:t>
            </a:r>
            <a:r>
              <a:rPr lang="en-US" sz="1200" spc="-7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Figure</a:t>
            </a:r>
            <a:r>
              <a:rPr lang="en-US" sz="1200" spc="-7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below: L298N</a:t>
            </a:r>
            <a:r>
              <a:rPr lang="en-US" sz="1200" spc="-70"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is</a:t>
            </a:r>
            <a:r>
              <a:rPr lang="en-US" sz="1200" spc="-70"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connected</a:t>
            </a:r>
            <a:r>
              <a:rPr lang="en-US" sz="1200" spc="-70"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to</a:t>
            </a:r>
            <a:r>
              <a:rPr lang="en-US" sz="1200" spc="-6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a</a:t>
            </a:r>
            <a:r>
              <a:rPr lang="en-US" sz="1200" spc="-70"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micro- controller to trigger the different terminals of stepper motor through the</a:t>
            </a:r>
            <a:r>
              <a:rPr lang="en-US" sz="1200" spc="-2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H-bridge.</a:t>
            </a:r>
          </a:p>
          <a:p>
            <a:pPr marL="0" indent="0" algn="just">
              <a:buNone/>
            </a:pPr>
            <a:endParaRPr lang="en-GB" sz="1800" dirty="0">
              <a:effectLst/>
              <a:latin typeface="Times New Roman" panose="02020603050405020304" pitchFamily="18" charset="0"/>
              <a:ea typeface="Times New Roman" panose="02020603050405020304" pitchFamily="18" charset="0"/>
            </a:endParaRPr>
          </a:p>
          <a:p>
            <a:pPr marL="0" indent="0">
              <a:buNone/>
            </a:pPr>
            <a:endParaRPr lang="en-GB" sz="18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GB" dirty="0"/>
          </a:p>
        </p:txBody>
      </p:sp>
      <p:pic>
        <p:nvPicPr>
          <p:cNvPr id="4" name="image34.png">
            <a:extLst>
              <a:ext uri="{FF2B5EF4-FFF2-40B4-BE49-F238E27FC236}">
                <a16:creationId xmlns="" xmlns:a16="http://schemas.microsoft.com/office/drawing/2014/main" id="{796DDF93-CA40-437D-972D-DB8D6A898A3A}"/>
              </a:ext>
            </a:extLst>
          </p:cNvPr>
          <p:cNvPicPr>
            <a:picLocks noChangeAspect="1"/>
          </p:cNvPicPr>
          <p:nvPr/>
        </p:nvPicPr>
        <p:blipFill>
          <a:blip r:embed="rId2" cstate="print"/>
          <a:stretch>
            <a:fillRect/>
          </a:stretch>
        </p:blipFill>
        <p:spPr>
          <a:xfrm>
            <a:off x="1941910" y="3519307"/>
            <a:ext cx="2309336" cy="2061845"/>
          </a:xfrm>
          <a:prstGeom prst="rect">
            <a:avLst/>
          </a:prstGeom>
        </p:spPr>
      </p:pic>
    </p:spTree>
    <p:extLst>
      <p:ext uri="{BB962C8B-B14F-4D97-AF65-F5344CB8AC3E}">
        <p14:creationId xmlns:p14="http://schemas.microsoft.com/office/powerpoint/2010/main" val="4960775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60F839-D8ED-457B-8B6D-C126C8CACFFE}"/>
              </a:ext>
            </a:extLst>
          </p:cNvPr>
          <p:cNvSpPr>
            <a:spLocks noGrp="1"/>
          </p:cNvSpPr>
          <p:nvPr>
            <p:ph type="title"/>
          </p:nvPr>
        </p:nvSpPr>
        <p:spPr/>
        <p:txBody>
          <a:bodyPr/>
          <a:lstStyle/>
          <a:p>
            <a:r>
              <a:rPr lang="en-US" dirty="0"/>
              <a:t>Hardware </a:t>
            </a:r>
            <a:r>
              <a:rPr lang="en-US" dirty="0" err="1"/>
              <a:t>cntd</a:t>
            </a:r>
            <a:r>
              <a:rPr lang="en-US" dirty="0"/>
              <a:t>….</a:t>
            </a:r>
            <a:endParaRPr lang="en-GB" dirty="0"/>
          </a:p>
        </p:txBody>
      </p:sp>
      <p:sp>
        <p:nvSpPr>
          <p:cNvPr id="3" name="Content Placeholder 2">
            <a:extLst>
              <a:ext uri="{FF2B5EF4-FFF2-40B4-BE49-F238E27FC236}">
                <a16:creationId xmlns="" xmlns:a16="http://schemas.microsoft.com/office/drawing/2014/main" id="{56B0D46C-69E0-4C40-8167-01EBC18739A4}"/>
              </a:ext>
            </a:extLst>
          </p:cNvPr>
          <p:cNvSpPr>
            <a:spLocks noGrp="1"/>
          </p:cNvSpPr>
          <p:nvPr>
            <p:ph idx="1"/>
          </p:nvPr>
        </p:nvSpPr>
        <p:spPr/>
        <p:txBody>
          <a:bodyPr/>
          <a:lstStyle/>
          <a:p>
            <a:r>
              <a:rPr lang="en-US" sz="1200" b="1" dirty="0">
                <a:solidFill>
                  <a:schemeClr val="tx1"/>
                </a:solidFill>
                <a:effectLst/>
                <a:latin typeface="Times New Roman" pitchFamily="18" charset="0"/>
                <a:ea typeface="Times New Roman" panose="02020603050405020304" pitchFamily="18" charset="0"/>
                <a:cs typeface="Times New Roman" pitchFamily="18" charset="0"/>
              </a:rPr>
              <a:t>H-Bridge Pin</a:t>
            </a:r>
            <a:r>
              <a:rPr lang="en-US" sz="1200" b="1" spc="-10" dirty="0">
                <a:solidFill>
                  <a:schemeClr val="tx1"/>
                </a:solidFill>
                <a:effectLst/>
                <a:latin typeface="Times New Roman" pitchFamily="18" charset="0"/>
                <a:ea typeface="Times New Roman" panose="02020603050405020304" pitchFamily="18" charset="0"/>
                <a:cs typeface="Times New Roman" pitchFamily="18" charset="0"/>
              </a:rPr>
              <a:t> </a:t>
            </a:r>
            <a:r>
              <a:rPr lang="en-US" sz="1200" b="1" dirty="0">
                <a:solidFill>
                  <a:schemeClr val="tx1"/>
                </a:solidFill>
                <a:effectLst/>
                <a:latin typeface="Times New Roman" pitchFamily="18" charset="0"/>
                <a:ea typeface="Times New Roman" panose="02020603050405020304" pitchFamily="18" charset="0"/>
                <a:cs typeface="Times New Roman" pitchFamily="18" charset="0"/>
              </a:rPr>
              <a:t>Configuration</a:t>
            </a:r>
          </a:p>
          <a:p>
            <a:r>
              <a:rPr lang="en-US" sz="1200" dirty="0">
                <a:effectLst/>
                <a:latin typeface="Times New Roman" pitchFamily="18" charset="0"/>
                <a:ea typeface="Times New Roman" panose="02020603050405020304" pitchFamily="18" charset="0"/>
                <a:cs typeface="Times New Roman" pitchFamily="18" charset="0"/>
              </a:rPr>
              <a:t>The pin configuration of H-bridge is shown in Figure below illustrating different components used in the H-bridge IC.</a:t>
            </a:r>
            <a:endParaRPr lang="en-GB" sz="1200" dirty="0">
              <a:effectLst/>
              <a:latin typeface="Times New Roman" panose="02020603050405020304" pitchFamily="18" charset="0"/>
              <a:ea typeface="Times New Roman" panose="02020603050405020304" pitchFamily="18" charset="0"/>
              <a:cs typeface="Times New Roman" pitchFamily="18" charset="0"/>
            </a:endParaRPr>
          </a:p>
          <a:p>
            <a:pPr marL="0" indent="0">
              <a:buNone/>
            </a:pPr>
            <a:endParaRPr lang="en-GB" sz="18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GB" dirty="0"/>
          </a:p>
        </p:txBody>
      </p:sp>
      <p:pic>
        <p:nvPicPr>
          <p:cNvPr id="4" name="image35.png">
            <a:extLst>
              <a:ext uri="{FF2B5EF4-FFF2-40B4-BE49-F238E27FC236}">
                <a16:creationId xmlns="" xmlns:a16="http://schemas.microsoft.com/office/drawing/2014/main" id="{8EB0AA23-0935-4BD2-88DB-C8C68A2372DD}"/>
              </a:ext>
            </a:extLst>
          </p:cNvPr>
          <p:cNvPicPr>
            <a:picLocks noChangeAspect="1"/>
          </p:cNvPicPr>
          <p:nvPr/>
        </p:nvPicPr>
        <p:blipFill>
          <a:blip r:embed="rId2" cstate="print"/>
          <a:stretch>
            <a:fillRect/>
          </a:stretch>
        </p:blipFill>
        <p:spPr>
          <a:xfrm>
            <a:off x="2224019" y="3522209"/>
            <a:ext cx="2511266" cy="2132311"/>
          </a:xfrm>
          <a:prstGeom prst="rect">
            <a:avLst/>
          </a:prstGeom>
        </p:spPr>
      </p:pic>
    </p:spTree>
    <p:extLst>
      <p:ext uri="{BB962C8B-B14F-4D97-AF65-F5344CB8AC3E}">
        <p14:creationId xmlns:p14="http://schemas.microsoft.com/office/powerpoint/2010/main" val="7347907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6EB1C8-D72D-4B9B-8329-D57E8C978CFB}"/>
              </a:ext>
            </a:extLst>
          </p:cNvPr>
          <p:cNvSpPr>
            <a:spLocks noGrp="1"/>
          </p:cNvSpPr>
          <p:nvPr>
            <p:ph type="title"/>
          </p:nvPr>
        </p:nvSpPr>
        <p:spPr/>
        <p:txBody>
          <a:bodyPr/>
          <a:lstStyle/>
          <a:p>
            <a:r>
              <a:rPr lang="en-US" dirty="0"/>
              <a:t>Hardware </a:t>
            </a:r>
            <a:r>
              <a:rPr lang="en-US" dirty="0" err="1"/>
              <a:t>cntd</a:t>
            </a:r>
            <a:r>
              <a:rPr lang="en-US" dirty="0"/>
              <a:t>….</a:t>
            </a:r>
            <a:endParaRPr lang="en-GB" dirty="0"/>
          </a:p>
        </p:txBody>
      </p:sp>
      <p:sp>
        <p:nvSpPr>
          <p:cNvPr id="3" name="Content Placeholder 2">
            <a:extLst>
              <a:ext uri="{FF2B5EF4-FFF2-40B4-BE49-F238E27FC236}">
                <a16:creationId xmlns="" xmlns:a16="http://schemas.microsoft.com/office/drawing/2014/main" id="{3AD39EF4-F39F-4CB6-B1FE-104604AEF2AD}"/>
              </a:ext>
            </a:extLst>
          </p:cNvPr>
          <p:cNvSpPr>
            <a:spLocks noGrp="1"/>
          </p:cNvSpPr>
          <p:nvPr>
            <p:ph idx="1"/>
          </p:nvPr>
        </p:nvSpPr>
        <p:spPr/>
        <p:txBody>
          <a:bodyPr/>
          <a:lstStyle/>
          <a:p>
            <a:r>
              <a:rPr lang="en-US" sz="1800" b="1" spc="-10" dirty="0">
                <a:effectLst/>
                <a:latin typeface="Times New Roman" panose="02020603050405020304" pitchFamily="18" charset="0"/>
                <a:ea typeface="Times New Roman" panose="02020603050405020304" pitchFamily="18" charset="0"/>
              </a:rPr>
              <a:t>Arduino Mega</a:t>
            </a:r>
            <a:r>
              <a:rPr lang="en-US" sz="1800" b="1" spc="5" dirty="0">
                <a:effectLst/>
                <a:latin typeface="Times New Roman" panose="02020603050405020304" pitchFamily="18" charset="0"/>
                <a:ea typeface="Times New Roman" panose="02020603050405020304" pitchFamily="18" charset="0"/>
              </a:rPr>
              <a:t> </a:t>
            </a:r>
            <a:r>
              <a:rPr lang="en-US" sz="1800" b="1" spc="-10" dirty="0">
                <a:effectLst/>
                <a:latin typeface="Times New Roman" panose="02020603050405020304" pitchFamily="18" charset="0"/>
                <a:ea typeface="Times New Roman" panose="02020603050405020304" pitchFamily="18" charset="0"/>
              </a:rPr>
              <a:t>2560</a:t>
            </a:r>
            <a:endParaRPr lang="en-GB" sz="1800" b="1" spc="-10" dirty="0">
              <a:effectLst/>
              <a:latin typeface="Times New Roman" panose="02020603050405020304" pitchFamily="18" charset="0"/>
              <a:ea typeface="Times New Roman" panose="02020603050405020304" pitchFamily="18" charset="0"/>
            </a:endParaRPr>
          </a:p>
          <a:p>
            <a:pPr marL="0" indent="0" algn="just">
              <a:buNone/>
            </a:pPr>
            <a:r>
              <a:rPr lang="en-US" sz="1200" dirty="0">
                <a:effectLst/>
                <a:latin typeface="Times New Roman" panose="02020603050405020304" pitchFamily="18" charset="0"/>
                <a:ea typeface="Times New Roman" panose="02020603050405020304" pitchFamily="18" charset="0"/>
              </a:rPr>
              <a:t>The Arduino Mega 2560 is a micro-controller board (shown in figure below) . It has 54 digital input and output pins. The 15 pins can be used as PWM output, 16 analog input pins, 4 UARTs (hardware</a:t>
            </a:r>
            <a:r>
              <a:rPr lang="en-US" sz="1200" spc="-5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serial</a:t>
            </a:r>
            <a:r>
              <a:rPr lang="en-US" sz="1200" spc="-4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ports</a:t>
            </a:r>
            <a:r>
              <a:rPr lang="en-US" sz="1200" spc="-5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pins),</a:t>
            </a:r>
            <a:r>
              <a:rPr lang="en-US" sz="1200" spc="-6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a:t>
            </a:r>
            <a:r>
              <a:rPr lang="en-US" sz="1200" spc="-6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16</a:t>
            </a:r>
            <a:r>
              <a:rPr lang="en-US" sz="1200" spc="-4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MHz</a:t>
            </a:r>
            <a:r>
              <a:rPr lang="en-US" sz="1200" spc="-5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crystal</a:t>
            </a:r>
            <a:r>
              <a:rPr lang="en-US" sz="1200" spc="-4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oscillator,</a:t>
            </a:r>
            <a:r>
              <a:rPr lang="en-US" sz="1200" spc="-6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a:t>
            </a:r>
            <a:r>
              <a:rPr lang="en-US" sz="1200" spc="-5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USB</a:t>
            </a:r>
            <a:r>
              <a:rPr lang="en-US" sz="1200" spc="-5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connection,</a:t>
            </a:r>
            <a:r>
              <a:rPr lang="en-US" sz="1200" spc="-4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a:t>
            </a:r>
            <a:r>
              <a:rPr lang="en-US" sz="1200" spc="-6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power</a:t>
            </a:r>
            <a:r>
              <a:rPr lang="en-US" sz="1200" spc="-6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jack,</a:t>
            </a:r>
            <a:r>
              <a:rPr lang="en-US" sz="1200" spc="-5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an</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ISCP header and a reset button . We give a supply of 5V to “Arduino” by using the Arduino power cable.</a:t>
            </a:r>
            <a:endParaRPr lang="en-GB" sz="1200" dirty="0">
              <a:effectLst/>
              <a:latin typeface="Times New Roman" panose="02020603050405020304" pitchFamily="18" charset="0"/>
              <a:ea typeface="Times New Roman" panose="02020603050405020304" pitchFamily="18" charset="0"/>
            </a:endParaRPr>
          </a:p>
          <a:p>
            <a:pPr marL="0" indent="0">
              <a:buNone/>
            </a:pPr>
            <a:endParaRPr lang="en-GB" dirty="0"/>
          </a:p>
        </p:txBody>
      </p:sp>
      <p:pic>
        <p:nvPicPr>
          <p:cNvPr id="4" name="image36.jpeg">
            <a:extLst>
              <a:ext uri="{FF2B5EF4-FFF2-40B4-BE49-F238E27FC236}">
                <a16:creationId xmlns="" xmlns:a16="http://schemas.microsoft.com/office/drawing/2014/main" id="{A736A656-254D-4CA9-A265-FCB8DD51651B}"/>
              </a:ext>
            </a:extLst>
          </p:cNvPr>
          <p:cNvPicPr>
            <a:picLocks noChangeAspect="1"/>
          </p:cNvPicPr>
          <p:nvPr/>
        </p:nvPicPr>
        <p:blipFill>
          <a:blip r:embed="rId2" cstate="print"/>
          <a:stretch>
            <a:fillRect/>
          </a:stretch>
        </p:blipFill>
        <p:spPr>
          <a:xfrm>
            <a:off x="1941909" y="4308482"/>
            <a:ext cx="2994184" cy="1602740"/>
          </a:xfrm>
          <a:prstGeom prst="rect">
            <a:avLst/>
          </a:prstGeom>
        </p:spPr>
      </p:pic>
    </p:spTree>
    <p:extLst>
      <p:ext uri="{BB962C8B-B14F-4D97-AF65-F5344CB8AC3E}">
        <p14:creationId xmlns:p14="http://schemas.microsoft.com/office/powerpoint/2010/main" val="38684741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02F66D-DBB1-4287-B895-B5F3926A58FB}"/>
              </a:ext>
            </a:extLst>
          </p:cNvPr>
          <p:cNvSpPr>
            <a:spLocks noGrp="1"/>
          </p:cNvSpPr>
          <p:nvPr>
            <p:ph type="title"/>
          </p:nvPr>
        </p:nvSpPr>
        <p:spPr/>
        <p:txBody>
          <a:bodyPr/>
          <a:lstStyle/>
          <a:p>
            <a:r>
              <a:rPr lang="en-US" dirty="0"/>
              <a:t>Hardware </a:t>
            </a:r>
            <a:r>
              <a:rPr lang="en-US" dirty="0" err="1"/>
              <a:t>cntd</a:t>
            </a:r>
            <a:r>
              <a:rPr lang="en-US" dirty="0"/>
              <a:t>….</a:t>
            </a:r>
            <a:endParaRPr lang="en-GB" dirty="0"/>
          </a:p>
        </p:txBody>
      </p:sp>
      <p:sp>
        <p:nvSpPr>
          <p:cNvPr id="3" name="Content Placeholder 2">
            <a:extLst>
              <a:ext uri="{FF2B5EF4-FFF2-40B4-BE49-F238E27FC236}">
                <a16:creationId xmlns="" xmlns:a16="http://schemas.microsoft.com/office/drawing/2014/main" id="{398F42E5-B636-4F21-B5CB-14CD37FCB59B}"/>
              </a:ext>
            </a:extLst>
          </p:cNvPr>
          <p:cNvSpPr>
            <a:spLocks noGrp="1"/>
          </p:cNvSpPr>
          <p:nvPr>
            <p:ph idx="1"/>
          </p:nvPr>
        </p:nvSpPr>
        <p:spPr/>
        <p:txBody>
          <a:bodyPr/>
          <a:lstStyle/>
          <a:p>
            <a:r>
              <a:rPr lang="en-US" sz="18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Motors</a:t>
            </a:r>
            <a:r>
              <a:rPr lang="en-US" sz="1800" b="1" spc="-1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 </a:t>
            </a:r>
            <a:r>
              <a:rPr lang="en-US" sz="18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Controlling</a:t>
            </a:r>
          </a:p>
          <a:p>
            <a:pPr marL="0" indent="0" algn="just">
              <a:buNone/>
            </a:pPr>
            <a:r>
              <a:rPr lang="en-US" sz="1200" dirty="0">
                <a:effectLst/>
                <a:latin typeface="Times New Roman" panose="02020603050405020304" pitchFamily="18" charset="0"/>
                <a:ea typeface="Times New Roman" panose="02020603050405020304" pitchFamily="18" charset="0"/>
              </a:rPr>
              <a:t>Speed of motor can be controlled by using Arduino Mega 2560. For controlling the speed, the input voltage is varied using a PWM signal which is given to the H-bridge motor driver. When switches 1 and 4 are closed and 2 and 3 are open then the voltage flows from the supply to the motor through motor driver module and the motor will rotate in positive direction and vice versa. Working of motor controlling is shown in figure below.</a:t>
            </a:r>
            <a:endParaRPr lang="en-GB" sz="1200" dirty="0">
              <a:effectLst/>
              <a:latin typeface="Times New Roman" panose="02020603050405020304" pitchFamily="18" charset="0"/>
              <a:ea typeface="Times New Roman" panose="02020603050405020304" pitchFamily="18" charset="0"/>
            </a:endParaRPr>
          </a:p>
          <a:p>
            <a:pPr marL="0" indent="0">
              <a:buNone/>
            </a:pPr>
            <a:endParaRPr lang="en-GB" sz="18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GB" dirty="0"/>
          </a:p>
        </p:txBody>
      </p:sp>
      <p:pic>
        <p:nvPicPr>
          <p:cNvPr id="4" name="image38.jpeg">
            <a:extLst>
              <a:ext uri="{FF2B5EF4-FFF2-40B4-BE49-F238E27FC236}">
                <a16:creationId xmlns="" xmlns:a16="http://schemas.microsoft.com/office/drawing/2014/main" id="{858EEACD-0A16-49DF-B3D9-D5D2008316D6}"/>
              </a:ext>
            </a:extLst>
          </p:cNvPr>
          <p:cNvPicPr>
            <a:picLocks noChangeAspect="1"/>
          </p:cNvPicPr>
          <p:nvPr/>
        </p:nvPicPr>
        <p:blipFill>
          <a:blip r:embed="rId2" cstate="print"/>
          <a:stretch>
            <a:fillRect/>
          </a:stretch>
        </p:blipFill>
        <p:spPr>
          <a:xfrm>
            <a:off x="4648200" y="4495800"/>
            <a:ext cx="2499463" cy="1848732"/>
          </a:xfrm>
          <a:prstGeom prst="rect">
            <a:avLst/>
          </a:prstGeom>
        </p:spPr>
      </p:pic>
    </p:spTree>
    <p:extLst>
      <p:ext uri="{BB962C8B-B14F-4D97-AF65-F5344CB8AC3E}">
        <p14:creationId xmlns:p14="http://schemas.microsoft.com/office/powerpoint/2010/main" val="14665984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fontScale="55000" lnSpcReduction="20000"/>
          </a:bodyPr>
          <a:lstStyle/>
          <a:p>
            <a:endParaRPr lang="en-US" dirty="0"/>
          </a:p>
          <a:p>
            <a:pPr algn="just"/>
            <a:r>
              <a:rPr lang="en-US" sz="2200" dirty="0">
                <a:latin typeface="Times New Roman" pitchFamily="18" charset="0"/>
                <a:cs typeface="Times New Roman" pitchFamily="18" charset="0"/>
              </a:rPr>
              <a:t>Self-driving cars are developed by many big companies such as Google, Tesla, Nissan, Audi etc., uses Artificial Intelligence techniques as a main component to get autonomous capabilities under dynamic environmental conditions. It is calculated that there will be almost 21 million autonomous cars in the US and 27 million in Europe by 2030. The main idea of autonomous cars originates because of accidents due to careless driving of people which could  sometimes become very harmful. In this project, a toy car is converted into a autonomous car capable to move autonomously under a constraint environment. Self-driving capability is developed using computer vision and AI.</a:t>
            </a:r>
          </a:p>
          <a:p>
            <a:endParaRPr lang="en-US" sz="2200"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Initially, tracks are deployed on surface to gather data through video streaming using webcam with help of </a:t>
            </a:r>
            <a:r>
              <a:rPr lang="en-US" sz="2200" dirty="0" err="1">
                <a:latin typeface="Times New Roman" pitchFamily="18" charset="0"/>
                <a:cs typeface="Times New Roman" pitchFamily="18" charset="0"/>
              </a:rPr>
              <a:t>OpenCV</a:t>
            </a:r>
            <a:r>
              <a:rPr lang="en-US" sz="2200" dirty="0">
                <a:latin typeface="Times New Roman" pitchFamily="18" charset="0"/>
                <a:cs typeface="Times New Roman" pitchFamily="18" charset="0"/>
              </a:rPr>
              <a:t> which is open-source computer vision library. After the collection of data, deployment of image processing such thresholding, </a:t>
            </a:r>
            <a:r>
              <a:rPr lang="en-US" sz="2200" dirty="0" smtClean="0">
                <a:latin typeface="Times New Roman" pitchFamily="18" charset="0"/>
                <a:cs typeface="Times New Roman" pitchFamily="18" charset="0"/>
              </a:rPr>
              <a:t>finding </a:t>
            </a:r>
            <a:r>
              <a:rPr lang="en-US" sz="2200" dirty="0">
                <a:latin typeface="Times New Roman" pitchFamily="18" charset="0"/>
                <a:cs typeface="Times New Roman" pitchFamily="18" charset="0"/>
              </a:rPr>
              <a:t>the Centre point and frame point. With help of these Centre and frame point, we are able to find the curve/turn value of car and traffic sign to distinguish different classes i.e. right, left, forward and stop. </a:t>
            </a:r>
            <a:endParaRPr lang="en-US" sz="2200" dirty="0" smtClean="0">
              <a:latin typeface="Times New Roman" pitchFamily="18" charset="0"/>
              <a:cs typeface="Times New Roman" pitchFamily="18" charset="0"/>
            </a:endParaRPr>
          </a:p>
          <a:p>
            <a:pPr algn="just"/>
            <a:r>
              <a:rPr lang="en-IN" sz="2200" dirty="0">
                <a:latin typeface="Times New Roman" pitchFamily="18" charset="0"/>
                <a:cs typeface="Times New Roman" pitchFamily="18" charset="0"/>
              </a:rPr>
              <a:t>For observe purpose,  </a:t>
            </a:r>
            <a:r>
              <a:rPr lang="en-IN" sz="2200" dirty="0" err="1">
                <a:latin typeface="Times New Roman" pitchFamily="18" charset="0"/>
                <a:cs typeface="Times New Roman" pitchFamily="18" charset="0"/>
              </a:rPr>
              <a:t>OpenCV</a:t>
            </a:r>
            <a:r>
              <a:rPr lang="en-IN" sz="2200" dirty="0">
                <a:latin typeface="Times New Roman" pitchFamily="18" charset="0"/>
                <a:cs typeface="Times New Roman" pitchFamily="18" charset="0"/>
              </a:rPr>
              <a:t> is used, for process purpose raspberry pi is used and for decide purpose artificial intelligence is used. </a:t>
            </a:r>
            <a:endParaRPr lang="en-US" sz="22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17831133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119062-FB2B-49D1-B475-3EC8D08071D0}"/>
              </a:ext>
            </a:extLst>
          </p:cNvPr>
          <p:cNvSpPr>
            <a:spLocks noGrp="1"/>
          </p:cNvSpPr>
          <p:nvPr>
            <p:ph type="title"/>
          </p:nvPr>
        </p:nvSpPr>
        <p:spPr/>
        <p:txBody>
          <a:bodyPr/>
          <a:lstStyle/>
          <a:p>
            <a:r>
              <a:rPr lang="en-US" dirty="0"/>
              <a:t>Hardware </a:t>
            </a:r>
            <a:r>
              <a:rPr lang="en-US" dirty="0" err="1"/>
              <a:t>cntd</a:t>
            </a:r>
            <a:r>
              <a:rPr lang="en-US" dirty="0"/>
              <a:t>….</a:t>
            </a:r>
            <a:endParaRPr lang="en-GB" dirty="0"/>
          </a:p>
        </p:txBody>
      </p:sp>
      <p:sp>
        <p:nvSpPr>
          <p:cNvPr id="3" name="Content Placeholder 2">
            <a:extLst>
              <a:ext uri="{FF2B5EF4-FFF2-40B4-BE49-F238E27FC236}">
                <a16:creationId xmlns="" xmlns:a16="http://schemas.microsoft.com/office/drawing/2014/main" id="{93F89CCD-7CA6-4D7A-926A-C2EDE156584B}"/>
              </a:ext>
            </a:extLst>
          </p:cNvPr>
          <p:cNvSpPr>
            <a:spLocks noGrp="1"/>
          </p:cNvSpPr>
          <p:nvPr>
            <p:ph idx="1"/>
          </p:nvPr>
        </p:nvSpPr>
        <p:spPr/>
        <p:txBody>
          <a:bodyPr/>
          <a:lstStyle/>
          <a:p>
            <a:r>
              <a:rPr lang="en-US" b="1" dirty="0"/>
              <a:t>Webcam</a:t>
            </a:r>
          </a:p>
          <a:p>
            <a:pPr marL="0" indent="0" algn="just">
              <a:buNone/>
            </a:pPr>
            <a:r>
              <a:rPr lang="en-US" sz="1200" dirty="0">
                <a:effectLst/>
                <a:latin typeface="Times New Roman" panose="02020603050405020304" pitchFamily="18" charset="0"/>
                <a:ea typeface="Times New Roman" panose="02020603050405020304" pitchFamily="18" charset="0"/>
              </a:rPr>
              <a:t>We have used a webcam of Logitech C930e as shown in figure 4.11. It supports H 264 with scalable video coding and UVC 1.5 encoding to minimize its dependence on computer and network</a:t>
            </a:r>
            <a:r>
              <a:rPr lang="en-US" sz="1200" spc="-4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resources.</a:t>
            </a:r>
            <a:r>
              <a:rPr lang="en-US" sz="1200" spc="-2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It</a:t>
            </a:r>
            <a:r>
              <a:rPr lang="en-US" sz="1200" spc="-3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captures</a:t>
            </a:r>
            <a:r>
              <a:rPr lang="en-US" sz="1200" spc="-3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video</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at</a:t>
            </a:r>
            <a:r>
              <a:rPr lang="en-US" sz="1200" spc="-3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1080p</a:t>
            </a:r>
            <a:r>
              <a:rPr lang="en-US" sz="1200" spc="-3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HD</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quality.</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Webcam</a:t>
            </a:r>
            <a:r>
              <a:rPr lang="en-US" sz="1200" spc="-3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is</a:t>
            </a:r>
            <a:r>
              <a:rPr lang="en-US" sz="1200" spc="-3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used</a:t>
            </a:r>
            <a:r>
              <a:rPr lang="en-US" sz="1200" spc="-3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for</a:t>
            </a:r>
            <a:r>
              <a:rPr lang="en-US" sz="1200" spc="-4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making</a:t>
            </a:r>
            <a:r>
              <a:rPr lang="en-US" sz="1200" spc="-4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data</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set</a:t>
            </a:r>
            <a:r>
              <a:rPr lang="en-US" sz="1200" spc="-3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for its training. </a:t>
            </a:r>
            <a:r>
              <a:rPr lang="en-US" sz="1200" spc="-15" dirty="0">
                <a:effectLst/>
                <a:latin typeface="Times New Roman" panose="02020603050405020304" pitchFamily="18" charset="0"/>
                <a:ea typeface="Times New Roman" panose="02020603050405020304" pitchFamily="18" charset="0"/>
              </a:rPr>
              <a:t>It </a:t>
            </a:r>
            <a:r>
              <a:rPr lang="en-US" sz="1200" dirty="0">
                <a:effectLst/>
                <a:latin typeface="Times New Roman" panose="02020603050405020304" pitchFamily="18" charset="0"/>
                <a:ea typeface="Times New Roman" panose="02020603050405020304" pitchFamily="18" charset="0"/>
              </a:rPr>
              <a:t>is used to capture pictures of track and also used for capturing video in real time. The webcam is shown in figure below.</a:t>
            </a:r>
            <a:endParaRPr lang="en-GB" sz="1200" dirty="0">
              <a:effectLst/>
              <a:latin typeface="Times New Roman" panose="02020603050405020304" pitchFamily="18" charset="0"/>
              <a:ea typeface="Times New Roman" panose="02020603050405020304" pitchFamily="18" charset="0"/>
            </a:endParaRPr>
          </a:p>
          <a:p>
            <a:pPr marL="0" indent="0">
              <a:buNone/>
            </a:pPr>
            <a:endParaRPr lang="en-GB" sz="1200" dirty="0"/>
          </a:p>
        </p:txBody>
      </p:sp>
      <p:pic>
        <p:nvPicPr>
          <p:cNvPr id="4" name="image40.png">
            <a:extLst>
              <a:ext uri="{FF2B5EF4-FFF2-40B4-BE49-F238E27FC236}">
                <a16:creationId xmlns="" xmlns:a16="http://schemas.microsoft.com/office/drawing/2014/main" id="{11331235-68CC-42FF-BA6C-A8484DA34645}"/>
              </a:ext>
            </a:extLst>
          </p:cNvPr>
          <p:cNvPicPr>
            <a:picLocks noChangeAspect="1"/>
          </p:cNvPicPr>
          <p:nvPr/>
        </p:nvPicPr>
        <p:blipFill>
          <a:blip r:embed="rId2" cstate="print"/>
          <a:stretch>
            <a:fillRect/>
          </a:stretch>
        </p:blipFill>
        <p:spPr>
          <a:xfrm>
            <a:off x="1143000" y="3733800"/>
            <a:ext cx="1783462" cy="1339222"/>
          </a:xfrm>
          <a:prstGeom prst="rect">
            <a:avLst/>
          </a:prstGeom>
        </p:spPr>
      </p:pic>
    </p:spTree>
    <p:extLst>
      <p:ext uri="{BB962C8B-B14F-4D97-AF65-F5344CB8AC3E}">
        <p14:creationId xmlns:p14="http://schemas.microsoft.com/office/powerpoint/2010/main" val="42074443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1DE0D4-C478-4A68-8CEF-CEC031424FB1}"/>
              </a:ext>
            </a:extLst>
          </p:cNvPr>
          <p:cNvSpPr>
            <a:spLocks noGrp="1"/>
          </p:cNvSpPr>
          <p:nvPr>
            <p:ph type="title"/>
          </p:nvPr>
        </p:nvSpPr>
        <p:spPr/>
        <p:txBody>
          <a:bodyPr/>
          <a:lstStyle/>
          <a:p>
            <a:r>
              <a:rPr lang="en-US" dirty="0"/>
              <a:t>Hardware </a:t>
            </a:r>
            <a:r>
              <a:rPr lang="en-US" dirty="0" err="1"/>
              <a:t>cntd</a:t>
            </a:r>
            <a:r>
              <a:rPr lang="en-US" dirty="0"/>
              <a:t>….</a:t>
            </a:r>
            <a:endParaRPr lang="en-GB" dirty="0"/>
          </a:p>
        </p:txBody>
      </p:sp>
      <p:sp>
        <p:nvSpPr>
          <p:cNvPr id="3" name="Content Placeholder 2">
            <a:extLst>
              <a:ext uri="{FF2B5EF4-FFF2-40B4-BE49-F238E27FC236}">
                <a16:creationId xmlns="" xmlns:a16="http://schemas.microsoft.com/office/drawing/2014/main" id="{56541E7C-334F-4D56-946F-40F45E4DF98F}"/>
              </a:ext>
            </a:extLst>
          </p:cNvPr>
          <p:cNvSpPr>
            <a:spLocks noGrp="1"/>
          </p:cNvSpPr>
          <p:nvPr>
            <p:ph idx="1"/>
          </p:nvPr>
        </p:nvSpPr>
        <p:spPr/>
        <p:txBody>
          <a:bodyPr/>
          <a:lstStyle/>
          <a:p>
            <a:r>
              <a:rPr lang="en-US" b="1" dirty="0"/>
              <a:t>Tracks:</a:t>
            </a:r>
          </a:p>
          <a:p>
            <a:pPr marL="0" indent="0" algn="just">
              <a:buNone/>
            </a:pPr>
            <a:r>
              <a:rPr lang="en-US" sz="1200" dirty="0">
                <a:effectLst/>
                <a:latin typeface="Times New Roman" panose="02020603050405020304" pitchFamily="18" charset="0"/>
                <a:ea typeface="Times New Roman" panose="02020603050405020304" pitchFamily="18" charset="0"/>
              </a:rPr>
              <a:t>We have used different tracks for data sets and training models some of them are shown in figure Below.  With the help of webcam, images of track from prototype of self-driving car are captured to be trained using convolutional neural networks.</a:t>
            </a:r>
          </a:p>
          <a:p>
            <a:pPr marL="0" indent="0" algn="just">
              <a:buNone/>
            </a:pPr>
            <a:endParaRPr lang="en-GB" sz="1800" dirty="0">
              <a:effectLst/>
              <a:latin typeface="Times New Roman" panose="02020603050405020304" pitchFamily="18" charset="0"/>
              <a:ea typeface="Times New Roman" panose="02020603050405020304" pitchFamily="18" charset="0"/>
            </a:endParaRPr>
          </a:p>
          <a:p>
            <a:pPr marL="0" indent="0">
              <a:buNone/>
            </a:pPr>
            <a:endParaRPr lang="en-GB" dirty="0"/>
          </a:p>
        </p:txBody>
      </p:sp>
      <p:pic>
        <p:nvPicPr>
          <p:cNvPr id="4" name="image42.jpeg">
            <a:extLst>
              <a:ext uri="{FF2B5EF4-FFF2-40B4-BE49-F238E27FC236}">
                <a16:creationId xmlns="" xmlns:a16="http://schemas.microsoft.com/office/drawing/2014/main" id="{874B2E93-A1BC-4E54-AAD0-1D39F74457F6}"/>
              </a:ext>
            </a:extLst>
          </p:cNvPr>
          <p:cNvPicPr>
            <a:picLocks noChangeAspect="1"/>
          </p:cNvPicPr>
          <p:nvPr/>
        </p:nvPicPr>
        <p:blipFill>
          <a:blip r:embed="rId2" cstate="print"/>
          <a:stretch>
            <a:fillRect/>
          </a:stretch>
        </p:blipFill>
        <p:spPr>
          <a:xfrm>
            <a:off x="1219200" y="4267199"/>
            <a:ext cx="2000622" cy="1394687"/>
          </a:xfrm>
          <a:prstGeom prst="rect">
            <a:avLst/>
          </a:prstGeom>
        </p:spPr>
      </p:pic>
    </p:spTree>
    <p:extLst>
      <p:ext uri="{BB962C8B-B14F-4D97-AF65-F5344CB8AC3E}">
        <p14:creationId xmlns:p14="http://schemas.microsoft.com/office/powerpoint/2010/main" val="28040316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normAutofit/>
          </a:bodyPr>
          <a:lstStyle/>
          <a:p>
            <a:pPr algn="just"/>
            <a:r>
              <a:rPr lang="en-GB" sz="1200" dirty="0">
                <a:solidFill>
                  <a:srgbClr val="000000"/>
                </a:solidFill>
                <a:latin typeface="Times New Roman" pitchFamily="18" charset="0"/>
                <a:ea typeface="Calibri" panose="020F0502020204030204" pitchFamily="34" charset="0"/>
                <a:cs typeface="Times New Roman" pitchFamily="18" charset="0"/>
              </a:rPr>
              <a:t>In this prototype, we have done lane detection using </a:t>
            </a:r>
            <a:r>
              <a:rPr lang="en-GB" sz="1200" dirty="0" err="1">
                <a:solidFill>
                  <a:srgbClr val="000000"/>
                </a:solidFill>
                <a:latin typeface="Times New Roman" pitchFamily="18" charset="0"/>
                <a:ea typeface="Calibri" panose="020F0502020204030204" pitchFamily="34" charset="0"/>
                <a:cs typeface="Times New Roman" pitchFamily="18" charset="0"/>
              </a:rPr>
              <a:t>OpenCV</a:t>
            </a:r>
            <a:r>
              <a:rPr lang="en-GB" sz="1200" dirty="0">
                <a:solidFill>
                  <a:srgbClr val="000000"/>
                </a:solidFill>
                <a:latin typeface="Times New Roman" pitchFamily="18" charset="0"/>
                <a:ea typeface="Calibri" panose="020F0502020204030204" pitchFamily="34" charset="0"/>
                <a:cs typeface="Times New Roman" pitchFamily="18" charset="0"/>
              </a:rPr>
              <a:t> and stop sign detection, obstacle detection and traffic light detection using artificial intelligence. For the detection of stop sign, obstacle and traffic light we have created positive and negative samples and train it using cascade trainer </a:t>
            </a:r>
            <a:r>
              <a:rPr lang="en-GB" sz="1200" dirty="0" err="1">
                <a:solidFill>
                  <a:srgbClr val="000000"/>
                </a:solidFill>
                <a:latin typeface="Times New Roman" pitchFamily="18" charset="0"/>
                <a:ea typeface="Calibri" panose="020F0502020204030204" pitchFamily="34" charset="0"/>
                <a:cs typeface="Times New Roman" pitchFamily="18" charset="0"/>
              </a:rPr>
              <a:t>gui</a:t>
            </a:r>
            <a:r>
              <a:rPr lang="en-GB" sz="1200" dirty="0">
                <a:solidFill>
                  <a:srgbClr val="000000"/>
                </a:solidFill>
                <a:latin typeface="Times New Roman" pitchFamily="18" charset="0"/>
                <a:ea typeface="Calibri" panose="020F0502020204030204" pitchFamily="34" charset="0"/>
                <a:cs typeface="Times New Roman" pitchFamily="18" charset="0"/>
              </a:rPr>
              <a:t> software which use HAAR cascade model.</a:t>
            </a:r>
            <a:endParaRPr lang="en-AU" sz="1200" i="1" dirty="0">
              <a:latin typeface="Times New Roman" pitchFamily="18" charset="0"/>
              <a:cs typeface="Times New Roman" pitchFamily="18" charset="0"/>
            </a:endParaRPr>
          </a:p>
          <a:p>
            <a:endParaRPr lang="en-US" sz="1200" dirty="0">
              <a:latin typeface="Times New Roman" pitchFamily="18" charset="0"/>
              <a:cs typeface="Times New Roman" pitchFamily="18" charset="0"/>
            </a:endParaRPr>
          </a:p>
        </p:txBody>
      </p:sp>
      <p:pic>
        <p:nvPicPr>
          <p:cNvPr id="5" name="Picture 4"/>
          <p:cNvPicPr/>
          <p:nvPr/>
        </p:nvPicPr>
        <p:blipFill>
          <a:blip r:embed="rId2"/>
          <a:stretch>
            <a:fillRect/>
          </a:stretch>
        </p:blipFill>
        <p:spPr>
          <a:xfrm>
            <a:off x="1371600" y="3276600"/>
            <a:ext cx="5181600" cy="2667000"/>
          </a:xfrm>
          <a:prstGeom prst="rect">
            <a:avLst/>
          </a:prstGeom>
        </p:spPr>
      </p:pic>
      <p:sp>
        <p:nvSpPr>
          <p:cNvPr id="6" name="Rectangle 5"/>
          <p:cNvSpPr/>
          <p:nvPr/>
        </p:nvSpPr>
        <p:spPr>
          <a:xfrm>
            <a:off x="1600200" y="5791200"/>
            <a:ext cx="1478290" cy="276999"/>
          </a:xfrm>
          <a:prstGeom prst="rect">
            <a:avLst/>
          </a:prstGeom>
        </p:spPr>
        <p:txBody>
          <a:bodyPr wrap="none">
            <a:spAutoFit/>
          </a:bodyPr>
          <a:lstStyle/>
          <a:p>
            <a:r>
              <a:rPr lang="en-IN" sz="1200" i="1" dirty="0"/>
              <a:t>fig: Track images.</a:t>
            </a:r>
            <a:endParaRPr lang="en-IN" sz="1200" dirty="0"/>
          </a:p>
        </p:txBody>
      </p:sp>
    </p:spTree>
    <p:extLst>
      <p:ext uri="{BB962C8B-B14F-4D97-AF65-F5344CB8AC3E}">
        <p14:creationId xmlns:p14="http://schemas.microsoft.com/office/powerpoint/2010/main" val="36172007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contd..</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2286000"/>
            <a:ext cx="6777037"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descr="C:\Users\Amit\Desktop\samples\sign\2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343400"/>
            <a:ext cx="2843783"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Users\Amit\Desktop\samples\object\2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4281879"/>
            <a:ext cx="2895600" cy="140448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066801" y="5867400"/>
            <a:ext cx="1905000" cy="461665"/>
          </a:xfrm>
          <a:prstGeom prst="rect">
            <a:avLst/>
          </a:prstGeom>
        </p:spPr>
        <p:txBody>
          <a:bodyPr wrap="square">
            <a:spAutoFit/>
          </a:bodyPr>
          <a:lstStyle/>
          <a:p>
            <a:r>
              <a:rPr lang="en-IN" sz="1200" i="1" dirty="0" smtClean="0"/>
              <a:t>fig: stop sign detection	</a:t>
            </a:r>
            <a:endParaRPr lang="en-US" sz="1200" dirty="0"/>
          </a:p>
        </p:txBody>
      </p:sp>
      <p:sp>
        <p:nvSpPr>
          <p:cNvPr id="8" name="Rectangle 7"/>
          <p:cNvSpPr/>
          <p:nvPr/>
        </p:nvSpPr>
        <p:spPr>
          <a:xfrm>
            <a:off x="5029200" y="5828267"/>
            <a:ext cx="1885453" cy="276999"/>
          </a:xfrm>
          <a:prstGeom prst="rect">
            <a:avLst/>
          </a:prstGeom>
        </p:spPr>
        <p:txBody>
          <a:bodyPr wrap="none">
            <a:spAutoFit/>
          </a:bodyPr>
          <a:lstStyle/>
          <a:p>
            <a:r>
              <a:rPr lang="en-IN" sz="1200" i="1" dirty="0"/>
              <a:t>fig: obstacle detection</a:t>
            </a:r>
            <a:endParaRPr lang="en-IN" sz="1200" dirty="0"/>
          </a:p>
        </p:txBody>
      </p:sp>
      <p:sp>
        <p:nvSpPr>
          <p:cNvPr id="9" name="Rectangle 8"/>
          <p:cNvSpPr/>
          <p:nvPr/>
        </p:nvSpPr>
        <p:spPr>
          <a:xfrm>
            <a:off x="3276600" y="3912547"/>
            <a:ext cx="1483098" cy="261610"/>
          </a:xfrm>
          <a:prstGeom prst="rect">
            <a:avLst/>
          </a:prstGeom>
        </p:spPr>
        <p:txBody>
          <a:bodyPr wrap="none">
            <a:spAutoFit/>
          </a:bodyPr>
          <a:lstStyle/>
          <a:p>
            <a:r>
              <a:rPr lang="en-IN" sz="1100" i="1" dirty="0"/>
              <a:t>fig: Lane detection</a:t>
            </a:r>
          </a:p>
        </p:txBody>
      </p:sp>
    </p:spTree>
    <p:extLst>
      <p:ext uri="{BB962C8B-B14F-4D97-AF65-F5344CB8AC3E}">
        <p14:creationId xmlns:p14="http://schemas.microsoft.com/office/powerpoint/2010/main" val="25401809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1066800" y="2438400"/>
            <a:ext cx="6777317" cy="3508977"/>
          </a:xfrm>
        </p:spPr>
        <p:txBody>
          <a:bodyPr>
            <a:noAutofit/>
          </a:bodyPr>
          <a:lstStyle/>
          <a:p>
            <a:pPr algn="just"/>
            <a:r>
              <a:rPr lang="en-US" sz="1200" dirty="0">
                <a:solidFill>
                  <a:srgbClr val="000000"/>
                </a:solidFill>
                <a:latin typeface="Times New Roman" pitchFamily="18" charset="0"/>
                <a:ea typeface="Times New Roman" panose="02020603050405020304" pitchFamily="18" charset="0"/>
                <a:cs typeface="Times New Roman" pitchFamily="18" charset="0"/>
              </a:rPr>
              <a:t>In project, a chassis  car has been used for making a blueprint of driverless car. The basic concept behind a automation-driving car is to sense its environment and take actions respectively. The steering angle of the car was measured using a value difference between frame center and lane center. Movement in the  wheel affect  a value difference between frame center and lane center based on value difference turning  take place. The motors are used to drive the car which is controlled by using an H-bridge motor driver. The signal to the motor driver shield was given through the Arduino board using PWM. The Arduino board gets the signal from a Raspberry Pi  which runs the computer vision algorithm to navigate the car. Cascade trainer </a:t>
            </a:r>
            <a:r>
              <a:rPr lang="en-US" sz="1200" dirty="0" err="1">
                <a:solidFill>
                  <a:srgbClr val="000000"/>
                </a:solidFill>
                <a:latin typeface="Times New Roman" pitchFamily="18" charset="0"/>
                <a:ea typeface="Times New Roman" panose="02020603050405020304" pitchFamily="18" charset="0"/>
                <a:cs typeface="Times New Roman" pitchFamily="18" charset="0"/>
              </a:rPr>
              <a:t>gui</a:t>
            </a:r>
            <a:r>
              <a:rPr lang="en-US" sz="1200" dirty="0">
                <a:solidFill>
                  <a:srgbClr val="000000"/>
                </a:solidFill>
                <a:latin typeface="Times New Roman" pitchFamily="18" charset="0"/>
                <a:ea typeface="Times New Roman" panose="02020603050405020304" pitchFamily="18" charset="0"/>
                <a:cs typeface="Times New Roman" pitchFamily="18" charset="0"/>
              </a:rPr>
              <a:t> which uses HAAR cascade model has been used to train data to move the car chassis on pre-defined paths. HAAR cascade model is implemented along with the powerful computer vision techniques to enable the car to navigate autonomously.</a:t>
            </a:r>
          </a:p>
          <a:p>
            <a:pPr algn="just"/>
            <a:r>
              <a:rPr lang="en-GB" sz="1200" dirty="0">
                <a:solidFill>
                  <a:srgbClr val="000000"/>
                </a:solidFill>
                <a:latin typeface="Times New Roman" pitchFamily="18" charset="0"/>
                <a:ea typeface="Times New Roman" panose="02020603050405020304" pitchFamily="18" charset="0"/>
                <a:cs typeface="Times New Roman" pitchFamily="18" charset="0"/>
              </a:rPr>
              <a:t> In this prototype, we can do various change using sensors and camera to get better performance. There should be utilization anti-light resolution camera to get clear raw data for processing and predicting. Here, better hardware should be utilized to get for fast communication and response.  </a:t>
            </a:r>
            <a:endParaRPr lang="en-GB" sz="1200" dirty="0">
              <a:solidFill>
                <a:srgbClr val="000000"/>
              </a:solidFill>
              <a:latin typeface="Times New Roman" pitchFamily="18" charset="0"/>
              <a:ea typeface="Calibri" panose="020F0502020204030204" pitchFamily="34" charset="0"/>
              <a:cs typeface="Times New Roman" pitchFamily="18" charset="0"/>
            </a:endParaRPr>
          </a:p>
          <a:p>
            <a:pPr algn="just"/>
            <a:endParaRPr lang="en-US" sz="1200" dirty="0">
              <a:latin typeface="Times New Roman" pitchFamily="18" charset="0"/>
              <a:cs typeface="Times New Roman" pitchFamily="18" charset="0"/>
            </a:endParaRPr>
          </a:p>
        </p:txBody>
      </p:sp>
    </p:spTree>
    <p:extLst>
      <p:ext uri="{BB962C8B-B14F-4D97-AF65-F5344CB8AC3E}">
        <p14:creationId xmlns:p14="http://schemas.microsoft.com/office/powerpoint/2010/main" val="13587090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EE6AEF-3F3F-4916-8330-779169585ECB}"/>
              </a:ext>
            </a:extLst>
          </p:cNvPr>
          <p:cNvSpPr>
            <a:spLocks noGrp="1"/>
          </p:cNvSpPr>
          <p:nvPr>
            <p:ph type="title"/>
          </p:nvPr>
        </p:nvSpPr>
        <p:spPr>
          <a:xfrm>
            <a:off x="1143000" y="533400"/>
            <a:ext cx="7024744" cy="1143000"/>
          </a:xfrm>
        </p:spPr>
        <p:txBody>
          <a:bodyPr/>
          <a:lstStyle/>
          <a:p>
            <a:r>
              <a:rPr lang="en-US" dirty="0"/>
              <a:t>References:</a:t>
            </a:r>
            <a:endParaRPr lang="en-GB" dirty="0"/>
          </a:p>
        </p:txBody>
      </p:sp>
      <p:sp>
        <p:nvSpPr>
          <p:cNvPr id="3" name="Content Placeholder 2"/>
          <p:cNvSpPr>
            <a:spLocks noGrp="1"/>
          </p:cNvSpPr>
          <p:nvPr>
            <p:ph idx="1"/>
          </p:nvPr>
        </p:nvSpPr>
        <p:spPr/>
        <p:txBody>
          <a:bodyPr>
            <a:normAutofit lnSpcReduction="10000"/>
          </a:bodyPr>
          <a:lstStyle/>
          <a:p>
            <a:r>
              <a:rPr lang="en-US" sz="1200" dirty="0">
                <a:latin typeface="Times New Roman" pitchFamily="18" charset="0"/>
                <a:cs typeface="Times New Roman" pitchFamily="18" charset="0"/>
              </a:rPr>
              <a:t>[1] “Definition of self driving car” </a:t>
            </a:r>
            <a:r>
              <a:rPr lang="en-US" sz="1200" dirty="0">
                <a:latin typeface="Times New Roman" pitchFamily="18" charset="0"/>
                <a:cs typeface="Times New Roman" pitchFamily="18" charset="0"/>
                <a:hlinkClick r:id="rId2"/>
              </a:rPr>
              <a:t>http://www.techopedia.com</a:t>
            </a:r>
            <a:endParaRPr lang="en-US" sz="1200" dirty="0">
              <a:latin typeface="Times New Roman" pitchFamily="18" charset="0"/>
              <a:cs typeface="Times New Roman" pitchFamily="18" charset="0"/>
            </a:endParaRPr>
          </a:p>
          <a:p>
            <a:r>
              <a:rPr lang="en-US" sz="1200" dirty="0">
                <a:latin typeface="Times New Roman" pitchFamily="18" charset="0"/>
                <a:cs typeface="Times New Roman" pitchFamily="18" charset="0"/>
              </a:rPr>
              <a:t>[2] “H-Bridge” </a:t>
            </a:r>
            <a:r>
              <a:rPr lang="en-US" sz="1200" dirty="0">
                <a:latin typeface="Times New Roman" pitchFamily="18" charset="0"/>
                <a:cs typeface="Times New Roman" pitchFamily="18" charset="0"/>
                <a:hlinkClick r:id="rId3"/>
              </a:rPr>
              <a:t>www.modularcircuits.com/blog/articles/h-bridge-secrets/h-bridges-thebasics</a:t>
            </a:r>
            <a:endParaRPr lang="en-US" sz="1200" dirty="0">
              <a:latin typeface="Times New Roman" pitchFamily="18" charset="0"/>
              <a:cs typeface="Times New Roman" pitchFamily="18" charset="0"/>
            </a:endParaRPr>
          </a:p>
          <a:p>
            <a:r>
              <a:rPr lang="en-US" sz="1200" dirty="0">
                <a:latin typeface="Times New Roman" pitchFamily="18" charset="0"/>
                <a:cs typeface="Times New Roman" pitchFamily="18" charset="0"/>
              </a:rPr>
              <a:t>[3] “The Full Arduino Pin out Guide” </a:t>
            </a:r>
            <a:r>
              <a:rPr lang="en-US" sz="1200" dirty="0">
                <a:latin typeface="Times New Roman" pitchFamily="18" charset="0"/>
                <a:cs typeface="Times New Roman" pitchFamily="18" charset="0"/>
                <a:hlinkClick r:id="rId4"/>
              </a:rPr>
              <a:t>https://www.circuito.io/blog/arduino-uno-pinout</a:t>
            </a:r>
            <a:endParaRPr lang="en-US" sz="1200" dirty="0">
              <a:latin typeface="Times New Roman" pitchFamily="18" charset="0"/>
              <a:cs typeface="Times New Roman" pitchFamily="18" charset="0"/>
            </a:endParaRPr>
          </a:p>
          <a:p>
            <a:r>
              <a:rPr lang="en-US" sz="1200" dirty="0">
                <a:latin typeface="Times New Roman" pitchFamily="18" charset="0"/>
                <a:cs typeface="Times New Roman" pitchFamily="18" charset="0"/>
              </a:rPr>
              <a:t>[4] “Self-driving course” </a:t>
            </a:r>
            <a:r>
              <a:rPr lang="en-US" sz="1200" dirty="0">
                <a:latin typeface="Times New Roman" pitchFamily="18" charset="0"/>
                <a:cs typeface="Times New Roman" pitchFamily="18" charset="0"/>
                <a:hlinkClick r:id="rId5"/>
              </a:rPr>
              <a:t>https://www.udemy.com/applied-deep-learningtm-thecomplete-self-driving-car-course</a:t>
            </a:r>
            <a:r>
              <a:rPr lang="en-US" sz="1200" dirty="0" smtClean="0">
                <a:latin typeface="Times New Roman" pitchFamily="18" charset="0"/>
                <a:cs typeface="Times New Roman" pitchFamily="18" charset="0"/>
                <a:hlinkClick r:id="rId5"/>
              </a:rPr>
              <a:t>/</a:t>
            </a:r>
            <a:endParaRPr lang="en-US" sz="1200" dirty="0" smtClean="0">
              <a:latin typeface="Times New Roman" pitchFamily="18" charset="0"/>
              <a:cs typeface="Times New Roman" pitchFamily="18" charset="0"/>
            </a:endParaRPr>
          </a:p>
          <a:p>
            <a:r>
              <a:rPr lang="en-US" sz="1200" dirty="0">
                <a:latin typeface="Times New Roman" pitchFamily="18" charset="0"/>
                <a:cs typeface="Times New Roman" pitchFamily="18" charset="0"/>
              </a:rPr>
              <a:t>[5] “</a:t>
            </a:r>
            <a:r>
              <a:rPr lang="en-US" sz="1200" dirty="0" err="1">
                <a:latin typeface="Times New Roman" pitchFamily="18" charset="0"/>
                <a:cs typeface="Times New Roman" pitchFamily="18" charset="0"/>
              </a:rPr>
              <a:t>GMcruse</a:t>
            </a:r>
            <a:r>
              <a:rPr lang="en-US" sz="1200" dirty="0">
                <a:latin typeface="Times New Roman" pitchFamily="18" charset="0"/>
                <a:cs typeface="Times New Roman" pitchFamily="18" charset="0"/>
              </a:rPr>
              <a:t> automation technology” https://getcruise.com/ </a:t>
            </a:r>
            <a:endParaRPr lang="en-US" sz="1200"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6] “Seamless Autonomous Mobility (SAM)" system developed with NASA to realize a fully autonomous mobility.” https://www.nissanglobal.com/EN/TECHNOLOGY/OVERVIEW/sam.html </a:t>
            </a:r>
            <a:endParaRPr lang="en-US" sz="1200"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7] “1.3 million people are killed each year by vehicles,” https://en.wikipedia.org/wiki/List_of_self-driving_car_fatalities, (Accessed on 201805- 14). </a:t>
            </a:r>
            <a:endParaRPr lang="en-US" sz="1200"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8] “Since 2018 </a:t>
            </a:r>
            <a:r>
              <a:rPr lang="en-US" sz="1200" dirty="0" err="1">
                <a:latin typeface="Times New Roman" pitchFamily="18" charset="0"/>
                <a:cs typeface="Times New Roman" pitchFamily="18" charset="0"/>
              </a:rPr>
              <a:t>Waymo</a:t>
            </a:r>
            <a:r>
              <a:rPr lang="en-US" sz="1200" dirty="0">
                <a:latin typeface="Times New Roman" pitchFamily="18" charset="0"/>
                <a:cs typeface="Times New Roman" pitchFamily="18" charset="0"/>
              </a:rPr>
              <a:t> has done incredible work in deploying and testing vehicles in various domains and reached the highest running self-driving car i.e. running 10 million miles,” https://deeplearning.mit.edu/, (Accessed on 2018-05-14). </a:t>
            </a:r>
            <a:endParaRPr lang="en-US" sz="1200"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9] </a:t>
            </a:r>
            <a:r>
              <a:rPr lang="en-US" sz="1200" dirty="0" err="1">
                <a:latin typeface="Times New Roman" pitchFamily="18" charset="0"/>
                <a:cs typeface="Times New Roman" pitchFamily="18" charset="0"/>
              </a:rPr>
              <a:t>Mariusz</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Bojarski</a:t>
            </a:r>
            <a:r>
              <a:rPr lang="en-US" sz="1200" dirty="0">
                <a:latin typeface="Times New Roman" pitchFamily="18" charset="0"/>
                <a:cs typeface="Times New Roman" pitchFamily="18" charset="0"/>
              </a:rPr>
              <a:t>, Ben </a:t>
            </a:r>
            <a:r>
              <a:rPr lang="en-US" sz="1200" dirty="0" err="1">
                <a:latin typeface="Times New Roman" pitchFamily="18" charset="0"/>
                <a:cs typeface="Times New Roman" pitchFamily="18" charset="0"/>
              </a:rPr>
              <a:t>Firner</a:t>
            </a:r>
            <a:r>
              <a:rPr lang="en-US" sz="1200" dirty="0">
                <a:latin typeface="Times New Roman" pitchFamily="18" charset="0"/>
                <a:cs typeface="Times New Roman" pitchFamily="18" charset="0"/>
              </a:rPr>
              <a:t>, Beat </a:t>
            </a:r>
            <a:r>
              <a:rPr lang="en-US" sz="1200" dirty="0" err="1">
                <a:latin typeface="Times New Roman" pitchFamily="18" charset="0"/>
                <a:cs typeface="Times New Roman" pitchFamily="18" charset="0"/>
              </a:rPr>
              <a:t>Flepp</a:t>
            </a:r>
            <a:r>
              <a:rPr lang="en-US" sz="1200" dirty="0">
                <a:latin typeface="Times New Roman" pitchFamily="18" charset="0"/>
                <a:cs typeface="Times New Roman" pitchFamily="18" charset="0"/>
              </a:rPr>
              <a:t>, Larry </a:t>
            </a:r>
            <a:r>
              <a:rPr lang="en-US" sz="1200" dirty="0" err="1">
                <a:latin typeface="Times New Roman" pitchFamily="18" charset="0"/>
                <a:cs typeface="Times New Roman" pitchFamily="18" charset="0"/>
              </a:rPr>
              <a:t>Jackel</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Urs</a:t>
            </a:r>
            <a:r>
              <a:rPr lang="en-US" sz="1200" dirty="0">
                <a:latin typeface="Times New Roman" pitchFamily="18" charset="0"/>
                <a:cs typeface="Times New Roman" pitchFamily="18" charset="0"/>
              </a:rPr>
              <a:t> Muller, Karol </a:t>
            </a:r>
            <a:r>
              <a:rPr lang="en-US" sz="1200" dirty="0" err="1">
                <a:latin typeface="Times New Roman" pitchFamily="18" charset="0"/>
                <a:cs typeface="Times New Roman" pitchFamily="18" charset="0"/>
              </a:rPr>
              <a:t>Zieba</a:t>
            </a:r>
            <a:r>
              <a:rPr lang="en-US" sz="1200" dirty="0">
                <a:latin typeface="Times New Roman" pitchFamily="18" charset="0"/>
                <a:cs typeface="Times New Roman" pitchFamily="18" charset="0"/>
              </a:rPr>
              <a:t> and </a:t>
            </a:r>
            <a:r>
              <a:rPr lang="en-US" sz="1200" dirty="0" err="1">
                <a:latin typeface="Times New Roman" pitchFamily="18" charset="0"/>
                <a:cs typeface="Times New Roman" pitchFamily="18" charset="0"/>
              </a:rPr>
              <a:t>Davide</a:t>
            </a:r>
            <a:r>
              <a:rPr lang="en-US" sz="1200" dirty="0">
                <a:latin typeface="Times New Roman" pitchFamily="18" charset="0"/>
                <a:cs typeface="Times New Roman" pitchFamily="18" charset="0"/>
              </a:rPr>
              <a:t> Del </a:t>
            </a:r>
            <a:r>
              <a:rPr lang="en-US" sz="1200" dirty="0" err="1">
                <a:latin typeface="Times New Roman" pitchFamily="18" charset="0"/>
                <a:cs typeface="Times New Roman" pitchFamily="18" charset="0"/>
              </a:rPr>
              <a:t>Testa</a:t>
            </a:r>
            <a:r>
              <a:rPr lang="en-US" sz="1200" dirty="0">
                <a:latin typeface="Times New Roman" pitchFamily="18" charset="0"/>
                <a:cs typeface="Times New Roman" pitchFamily="18" charset="0"/>
              </a:rPr>
              <a:t> “End-to-End Deep Learning for Self-Driving Cars” August 17,2016 </a:t>
            </a:r>
            <a:endParaRPr lang="en-US" sz="1200"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10] </a:t>
            </a:r>
            <a:r>
              <a:rPr lang="en-US" sz="1200" dirty="0" err="1">
                <a:latin typeface="Times New Roman" pitchFamily="18" charset="0"/>
                <a:cs typeface="Times New Roman" pitchFamily="18" charset="0"/>
              </a:rPr>
              <a:t>Mochamad</a:t>
            </a:r>
            <a:r>
              <a:rPr lang="en-US" sz="1200" dirty="0">
                <a:latin typeface="Times New Roman" pitchFamily="18" charset="0"/>
                <a:cs typeface="Times New Roman" pitchFamily="18" charset="0"/>
              </a:rPr>
              <a:t> Vicky </a:t>
            </a:r>
            <a:r>
              <a:rPr lang="en-US" sz="1200" dirty="0" err="1">
                <a:latin typeface="Times New Roman" pitchFamily="18" charset="0"/>
                <a:cs typeface="Times New Roman" pitchFamily="18" charset="0"/>
              </a:rPr>
              <a:t>Ghani</a:t>
            </a:r>
            <a:r>
              <a:rPr lang="en-US" sz="1200" dirty="0">
                <a:latin typeface="Times New Roman" pitchFamily="18" charset="0"/>
                <a:cs typeface="Times New Roman" pitchFamily="18" charset="0"/>
              </a:rPr>
              <a:t> Aziz, </a:t>
            </a:r>
            <a:r>
              <a:rPr lang="en-US" sz="1200" dirty="0" err="1">
                <a:latin typeface="Times New Roman" pitchFamily="18" charset="0"/>
                <a:cs typeface="Times New Roman" pitchFamily="18" charset="0"/>
              </a:rPr>
              <a:t>Ary</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Setijadi</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Prihatmanto</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Hilwadi</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Hindersah</a:t>
            </a:r>
            <a:r>
              <a:rPr lang="en-US" sz="1200" dirty="0">
                <a:latin typeface="Times New Roman" pitchFamily="18" charset="0"/>
                <a:cs typeface="Times New Roman" pitchFamily="18" charset="0"/>
              </a:rPr>
              <a:t> “Implementation of lane detection algorithm for self-driving car on toll road </a:t>
            </a:r>
            <a:r>
              <a:rPr lang="en-US" sz="1200" dirty="0" err="1">
                <a:latin typeface="Times New Roman" pitchFamily="18" charset="0"/>
                <a:cs typeface="Times New Roman" pitchFamily="18" charset="0"/>
              </a:rPr>
              <a:t>cipularang</a:t>
            </a:r>
            <a:endParaRPr lang="en-IN" sz="1200" dirty="0">
              <a:solidFill>
                <a:schemeClr val="accent1">
                  <a:lumMod val="50000"/>
                </a:schemeClr>
              </a:solidFill>
              <a:latin typeface="Times New Roman" pitchFamily="18" charset="0"/>
              <a:cs typeface="Times New Roman" pitchFamily="18" charset="0"/>
            </a:endParaRPr>
          </a:p>
          <a:p>
            <a:endParaRPr lang="en-US" sz="1200" dirty="0">
              <a:latin typeface="Times New Roman" pitchFamily="18" charset="0"/>
              <a:cs typeface="Times New Roman" pitchFamily="18" charset="0"/>
            </a:endParaRPr>
          </a:p>
        </p:txBody>
      </p:sp>
    </p:spTree>
    <p:extLst>
      <p:ext uri="{BB962C8B-B14F-4D97-AF65-F5344CB8AC3E}">
        <p14:creationId xmlns:p14="http://schemas.microsoft.com/office/powerpoint/2010/main" val="3937553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algn="just"/>
            <a:r>
              <a:rPr lang="en-US" sz="1200" dirty="0">
                <a:latin typeface="Times New Roman" pitchFamily="18" charset="0"/>
                <a:cs typeface="Times New Roman" pitchFamily="18" charset="0"/>
              </a:rPr>
              <a:t>A self-driving car is a car that guides its self without human interference. It is designed to sense its own environment using </a:t>
            </a:r>
            <a:r>
              <a:rPr lang="en-US" sz="1200" dirty="0" smtClean="0">
                <a:latin typeface="Times New Roman" pitchFamily="18" charset="0"/>
                <a:cs typeface="Times New Roman" pitchFamily="18" charset="0"/>
              </a:rPr>
              <a:t>artificial intelligence </a:t>
            </a:r>
            <a:r>
              <a:rPr lang="en-US" sz="1200" dirty="0">
                <a:latin typeface="Times New Roman" pitchFamily="18" charset="0"/>
                <a:cs typeface="Times New Roman" pitchFamily="18" charset="0"/>
              </a:rPr>
              <a:t>and computer vision techniques. </a:t>
            </a:r>
            <a:endParaRPr lang="en-US" sz="1200" dirty="0" smtClean="0">
              <a:latin typeface="Times New Roman" pitchFamily="18" charset="0"/>
              <a:cs typeface="Times New Roman" pitchFamily="18" charset="0"/>
            </a:endParaRPr>
          </a:p>
          <a:p>
            <a:pPr algn="just"/>
            <a:r>
              <a:rPr lang="en-US" sz="1200" dirty="0">
                <a:latin typeface="Times New Roman" pitchFamily="18" charset="0"/>
                <a:cs typeface="Times New Roman" pitchFamily="18" charset="0"/>
              </a:rPr>
              <a:t>The basic concept behind self-driving car is to sense its environment and take actions accordingly. The car collects data of its environment through a single or multiple cameras along with different sensors. This data is then processed through advanced computer vision and other algorithms to generate action required to maneuver the car according to the environment </a:t>
            </a:r>
            <a:r>
              <a:rPr lang="en-US" sz="1200" dirty="0" smtClean="0">
                <a:latin typeface="Times New Roman" pitchFamily="18" charset="0"/>
                <a:cs typeface="Times New Roman" pitchFamily="18" charset="0"/>
              </a:rPr>
              <a:t>.</a:t>
            </a:r>
            <a:endParaRPr lang="en-US" sz="1200" dirty="0" smtClean="0">
              <a:latin typeface="Times New Roman" pitchFamily="18" charset="0"/>
              <a:cs typeface="Times New Roman" pitchFamily="18" charset="0"/>
            </a:endParaRPr>
          </a:p>
          <a:p>
            <a:pPr algn="just"/>
            <a:r>
              <a:rPr lang="en-US" sz="1200" dirty="0" smtClean="0">
                <a:latin typeface="Times New Roman" pitchFamily="18" charset="0"/>
                <a:cs typeface="Times New Roman" pitchFamily="18" charset="0"/>
              </a:rPr>
              <a:t>Self-driving </a:t>
            </a:r>
            <a:r>
              <a:rPr lang="en-US" sz="1200" dirty="0">
                <a:latin typeface="Times New Roman" pitchFamily="18" charset="0"/>
                <a:cs typeface="Times New Roman" pitchFamily="18" charset="0"/>
              </a:rPr>
              <a:t>cars have now gone top from science fiction stories to reality. It looks like this technology  evolve overnight, but in reality the path to autonomous cars has been a very long and slow one. The  history of self-driving cars went through many milestones. After the creation of man driven motor automobiles, it did not take too long for the inventors to think upon autonomous automobiles. In the year 1925, </a:t>
            </a:r>
            <a:r>
              <a:rPr lang="en-US" sz="1200" dirty="0" smtClean="0">
                <a:latin typeface="Times New Roman" pitchFamily="18" charset="0"/>
                <a:cs typeface="Times New Roman" pitchFamily="18" charset="0"/>
              </a:rPr>
              <a:t>a </a:t>
            </a:r>
            <a:r>
              <a:rPr lang="en-US" sz="1200" dirty="0">
                <a:latin typeface="Times New Roman" pitchFamily="18" charset="0"/>
                <a:cs typeface="Times New Roman" pitchFamily="18" charset="0"/>
              </a:rPr>
              <a:t>radio-controlled car </a:t>
            </a:r>
            <a:r>
              <a:rPr lang="en-US" sz="1200" dirty="0" smtClean="0">
                <a:latin typeface="Times New Roman" pitchFamily="18" charset="0"/>
                <a:cs typeface="Times New Roman" pitchFamily="18" charset="0"/>
              </a:rPr>
              <a:t>was invented and drove </a:t>
            </a:r>
            <a:r>
              <a:rPr lang="en-US" sz="1200" dirty="0">
                <a:latin typeface="Times New Roman" pitchFamily="18" charset="0"/>
                <a:cs typeface="Times New Roman" pitchFamily="18" charset="0"/>
              </a:rPr>
              <a:t>through the streets of Manhattan without any human steering the wheel of the vehicle. The radio-controlled vehicle can start its engine, shift gears, and turn on its horn by </a:t>
            </a:r>
            <a:r>
              <a:rPr lang="en-US" sz="1200" dirty="0" smtClean="0">
                <a:latin typeface="Times New Roman" pitchFamily="18" charset="0"/>
                <a:cs typeface="Times New Roman" pitchFamily="18" charset="0"/>
              </a:rPr>
              <a:t>itself. </a:t>
            </a:r>
            <a:r>
              <a:rPr lang="en-US" sz="1200" dirty="0">
                <a:latin typeface="Times New Roman" pitchFamily="18" charset="0"/>
                <a:cs typeface="Times New Roman" pitchFamily="18" charset="0"/>
              </a:rPr>
              <a:t>In year 1969, John McCarthy who is the one of the founding fathers of AI showed something likely to the modern autonomous cars in an essay name “Computer-Controlled </a:t>
            </a:r>
            <a:r>
              <a:rPr lang="en-US" sz="1200" dirty="0" smtClean="0">
                <a:latin typeface="Times New Roman" pitchFamily="18" charset="0"/>
                <a:cs typeface="Times New Roman" pitchFamily="18" charset="0"/>
              </a:rPr>
              <a:t>Cars”. </a:t>
            </a:r>
            <a:r>
              <a:rPr lang="en-US" sz="1200" dirty="0">
                <a:latin typeface="Times New Roman" pitchFamily="18" charset="0"/>
                <a:cs typeface="Times New Roman" pitchFamily="18" charset="0"/>
              </a:rPr>
              <a:t>In early 90s, Carnegie Mellon researcher Dean </a:t>
            </a:r>
            <a:r>
              <a:rPr lang="en-US" sz="1200" dirty="0" err="1">
                <a:latin typeface="Times New Roman" pitchFamily="18" charset="0"/>
                <a:cs typeface="Times New Roman" pitchFamily="18" charset="0"/>
              </a:rPr>
              <a:t>Pomerleau</a:t>
            </a:r>
            <a:r>
              <a:rPr lang="en-US" sz="1200" dirty="0">
                <a:latin typeface="Times New Roman" pitchFamily="18" charset="0"/>
                <a:cs typeface="Times New Roman" pitchFamily="18" charset="0"/>
              </a:rPr>
              <a:t> wrote a PhD thesis, about how neural networks could allow a autonomous vehicle to take in raw images from the road and output steering controls in real </a:t>
            </a:r>
            <a:r>
              <a:rPr lang="en-US" sz="1200" dirty="0" smtClean="0">
                <a:latin typeface="Times New Roman" pitchFamily="18" charset="0"/>
                <a:cs typeface="Times New Roman" pitchFamily="18" charset="0"/>
              </a:rPr>
              <a:t>time. </a:t>
            </a:r>
            <a:endParaRPr lang="en-US" sz="1200" dirty="0">
              <a:latin typeface="Times New Roman" pitchFamily="18" charset="0"/>
              <a:cs typeface="Times New Roman" pitchFamily="18" charset="0"/>
            </a:endParaRPr>
          </a:p>
        </p:txBody>
      </p:sp>
    </p:spTree>
    <p:extLst>
      <p:ext uri="{BB962C8B-B14F-4D97-AF65-F5344CB8AC3E}">
        <p14:creationId xmlns:p14="http://schemas.microsoft.com/office/powerpoint/2010/main" val="42725135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Overview</a:t>
            </a:r>
            <a:endParaRPr lang="en-US" dirty="0"/>
          </a:p>
        </p:txBody>
      </p:sp>
      <p:sp>
        <p:nvSpPr>
          <p:cNvPr id="3" name="Content Placeholder 2"/>
          <p:cNvSpPr>
            <a:spLocks noGrp="1"/>
          </p:cNvSpPr>
          <p:nvPr>
            <p:ph idx="1"/>
          </p:nvPr>
        </p:nvSpPr>
        <p:spPr/>
        <p:txBody>
          <a:bodyPr>
            <a:normAutofit/>
          </a:bodyPr>
          <a:lstStyle/>
          <a:p>
            <a:pPr algn="just"/>
            <a:r>
              <a:rPr lang="en-US" sz="1200" dirty="0">
                <a:latin typeface="Times New Roman" pitchFamily="18" charset="0"/>
                <a:cs typeface="Times New Roman" pitchFamily="18" charset="0"/>
              </a:rPr>
              <a:t>Using computer vision and AI, a workable prototype of a self-driving car is created in this </a:t>
            </a:r>
            <a:r>
              <a:rPr lang="en-US" sz="1200" dirty="0" smtClean="0">
                <a:latin typeface="Times New Roman" pitchFamily="18" charset="0"/>
                <a:cs typeface="Times New Roman" pitchFamily="18" charset="0"/>
              </a:rPr>
              <a:t>project with </a:t>
            </a:r>
            <a:r>
              <a:rPr lang="en-US" sz="1200" dirty="0">
                <a:latin typeface="Times New Roman" pitchFamily="18" charset="0"/>
                <a:cs typeface="Times New Roman" pitchFamily="18" charset="0"/>
              </a:rPr>
              <a:t>the help of the HAAR cascade </a:t>
            </a:r>
            <a:r>
              <a:rPr lang="en-US" sz="1200" dirty="0" smtClean="0">
                <a:latin typeface="Times New Roman" pitchFamily="18" charset="0"/>
                <a:cs typeface="Times New Roman" pitchFamily="18" charset="0"/>
              </a:rPr>
              <a:t>model. </a:t>
            </a:r>
            <a:r>
              <a:rPr lang="en-US" sz="1200" dirty="0">
                <a:latin typeface="Times New Roman" pitchFamily="18" charset="0"/>
                <a:cs typeface="Times New Roman" pitchFamily="18" charset="0"/>
              </a:rPr>
              <a:t>T</a:t>
            </a:r>
            <a:r>
              <a:rPr lang="en-US" sz="1200" dirty="0" smtClean="0">
                <a:latin typeface="Times New Roman" pitchFamily="18" charset="0"/>
                <a:cs typeface="Times New Roman" pitchFamily="18" charset="0"/>
              </a:rPr>
              <a:t>he </a:t>
            </a:r>
            <a:r>
              <a:rPr lang="en-US" sz="1200" dirty="0">
                <a:latin typeface="Times New Roman" pitchFamily="18" charset="0"/>
                <a:cs typeface="Times New Roman" pitchFamily="18" charset="0"/>
              </a:rPr>
              <a:t>self-driving car created in this </a:t>
            </a:r>
            <a:r>
              <a:rPr lang="en-US" sz="1200" dirty="0" smtClean="0">
                <a:latin typeface="Times New Roman" pitchFamily="18" charset="0"/>
                <a:cs typeface="Times New Roman" pitchFamily="18" charset="0"/>
              </a:rPr>
              <a:t>project</a:t>
            </a:r>
            <a:r>
              <a:rPr lang="en-US" sz="1200" dirty="0" smtClean="0">
                <a:latin typeface="Times New Roman" pitchFamily="18" charset="0"/>
                <a:cs typeface="Times New Roman" pitchFamily="18" charset="0"/>
              </a:rPr>
              <a:t> </a:t>
            </a:r>
            <a:r>
              <a:rPr lang="en-US" sz="1200" dirty="0">
                <a:latin typeface="Times New Roman" pitchFamily="18" charset="0"/>
                <a:cs typeface="Times New Roman" pitchFamily="18" charset="0"/>
              </a:rPr>
              <a:t>can navigate the track by making predictions using the training data set. Data is pre-processed </a:t>
            </a:r>
            <a:r>
              <a:rPr lang="en-US" sz="1200" dirty="0" err="1">
                <a:latin typeface="Times New Roman" pitchFamily="18" charset="0"/>
                <a:cs typeface="Times New Roman" pitchFamily="18" charset="0"/>
              </a:rPr>
              <a:t>utilising</a:t>
            </a:r>
            <a:r>
              <a:rPr lang="en-US" sz="1200" dirty="0">
                <a:latin typeface="Times New Roman" pitchFamily="18" charset="0"/>
                <a:cs typeface="Times New Roman" pitchFamily="18" charset="0"/>
              </a:rPr>
              <a:t> computer vision techniques such as Gray Scale, Gaussian blur, canny-edge </a:t>
            </a:r>
            <a:r>
              <a:rPr lang="en-US" sz="1200" dirty="0" smtClean="0">
                <a:latin typeface="Times New Roman" pitchFamily="18" charset="0"/>
                <a:cs typeface="Times New Roman" pitchFamily="18" charset="0"/>
              </a:rPr>
              <a:t>detection before </a:t>
            </a:r>
            <a:r>
              <a:rPr lang="en-US" sz="1200" dirty="0">
                <a:latin typeface="Times New Roman" pitchFamily="18" charset="0"/>
                <a:cs typeface="Times New Roman" pitchFamily="18" charset="0"/>
              </a:rPr>
              <a:t>being fed to the cascade trainer GUI model for training. The pre-processing is done to determine which lane line on the track the car must move on. Tracks are initially installed on the ground to collect data in the form of videos using </a:t>
            </a:r>
            <a:r>
              <a:rPr lang="en-US" sz="1200" dirty="0" err="1">
                <a:latin typeface="Times New Roman" pitchFamily="18" charset="0"/>
                <a:cs typeface="Times New Roman" pitchFamily="18" charset="0"/>
              </a:rPr>
              <a:t>OpenCV</a:t>
            </a:r>
            <a:r>
              <a:rPr lang="en-US" sz="1200" dirty="0">
                <a:latin typeface="Times New Roman" pitchFamily="18" charset="0"/>
                <a:cs typeface="Times New Roman" pitchFamily="18" charset="0"/>
              </a:rPr>
              <a:t> and a webcam interface. </a:t>
            </a:r>
            <a:r>
              <a:rPr lang="en-US" sz="1200" dirty="0" smtClean="0">
                <a:latin typeface="Times New Roman" pitchFamily="18" charset="0"/>
                <a:cs typeface="Times New Roman" pitchFamily="18" charset="0"/>
              </a:rPr>
              <a:t>For </a:t>
            </a:r>
            <a:r>
              <a:rPr lang="en-US" sz="1200" dirty="0">
                <a:latin typeface="Times New Roman" pitchFamily="18" charset="0"/>
                <a:cs typeface="Times New Roman" pitchFamily="18" charset="0"/>
              </a:rPr>
              <a:t>detecting the lane </a:t>
            </a:r>
            <a:r>
              <a:rPr lang="en-US" sz="1200" dirty="0" smtClean="0">
                <a:latin typeface="Times New Roman" pitchFamily="18" charset="0"/>
                <a:cs typeface="Times New Roman" pitchFamily="18" charset="0"/>
              </a:rPr>
              <a:t>line pixel intensity is </a:t>
            </a:r>
            <a:r>
              <a:rPr lang="en-US" sz="1200" dirty="0">
                <a:latin typeface="Times New Roman" pitchFamily="18" charset="0"/>
                <a:cs typeface="Times New Roman" pitchFamily="18" charset="0"/>
              </a:rPr>
              <a:t>used using </a:t>
            </a:r>
            <a:r>
              <a:rPr lang="en-US" sz="1200" dirty="0" err="1">
                <a:latin typeface="Times New Roman" pitchFamily="18" charset="0"/>
                <a:cs typeface="Times New Roman" pitchFamily="18" charset="0"/>
              </a:rPr>
              <a:t>OpenCV</a:t>
            </a:r>
            <a:r>
              <a:rPr lang="en-US" sz="1200" dirty="0">
                <a:latin typeface="Times New Roman" pitchFamily="18" charset="0"/>
                <a:cs typeface="Times New Roman" pitchFamily="18" charset="0"/>
              </a:rPr>
              <a:t> before feeding the data to the HAAR cascade model. This data is trained using the HAAR cascade model, and a classifier is created that can predict whether to move the </a:t>
            </a:r>
            <a:r>
              <a:rPr lang="en-US" sz="1200" dirty="0" smtClean="0">
                <a:latin typeface="Times New Roman" pitchFamily="18" charset="0"/>
                <a:cs typeface="Times New Roman" pitchFamily="18" charset="0"/>
              </a:rPr>
              <a:t>car </a:t>
            </a:r>
            <a:r>
              <a:rPr lang="en-US" sz="1200" dirty="0">
                <a:latin typeface="Times New Roman" pitchFamily="18" charset="0"/>
                <a:cs typeface="Times New Roman" pitchFamily="18" charset="0"/>
              </a:rPr>
              <a:t>left, right, forward, or stop in real time. This project does not use any sensors and is entirely focused on computer vision. A core i5 laptop is used for training and inference. We employed </a:t>
            </a:r>
            <a:r>
              <a:rPr lang="en-US" sz="1200" dirty="0">
                <a:latin typeface="Times New Roman" pitchFamily="18" charset="0"/>
                <a:cs typeface="Times New Roman" pitchFamily="18" charset="0"/>
              </a:rPr>
              <a:t>5</a:t>
            </a:r>
            <a:r>
              <a:rPr lang="en-US" sz="1200" dirty="0" smtClean="0">
                <a:latin typeface="Times New Roman" pitchFamily="18" charset="0"/>
                <a:cs typeface="Times New Roman" pitchFamily="18" charset="0"/>
              </a:rPr>
              <a:t> </a:t>
            </a:r>
            <a:r>
              <a:rPr lang="en-US" sz="1200" dirty="0">
                <a:latin typeface="Times New Roman" pitchFamily="18" charset="0"/>
                <a:cs typeface="Times New Roman" pitchFamily="18" charset="0"/>
              </a:rPr>
              <a:t>stages in our cascade </a:t>
            </a:r>
            <a:r>
              <a:rPr lang="en-US" sz="1200" dirty="0" smtClean="0">
                <a:latin typeface="Times New Roman" pitchFamily="18" charset="0"/>
                <a:cs typeface="Times New Roman" pitchFamily="18" charset="0"/>
              </a:rPr>
              <a:t>model. </a:t>
            </a:r>
            <a:r>
              <a:rPr lang="en-US" sz="1200" dirty="0">
                <a:latin typeface="Times New Roman" pitchFamily="18" charset="0"/>
                <a:cs typeface="Times New Roman" pitchFamily="18" charset="0"/>
              </a:rPr>
              <a:t>The classifier analyses the live feed's incoming visuals and predicts which direction to go or whether to halt. After making a </a:t>
            </a:r>
            <a:r>
              <a:rPr lang="en-US" sz="1200" dirty="0" smtClean="0">
                <a:latin typeface="Times New Roman" pitchFamily="18" charset="0"/>
                <a:cs typeface="Times New Roman" pitchFamily="18" charset="0"/>
              </a:rPr>
              <a:t>prediction, raspberry send </a:t>
            </a:r>
            <a:r>
              <a:rPr lang="en-US" sz="1200" dirty="0" err="1" smtClean="0">
                <a:latin typeface="Times New Roman" pitchFamily="18" charset="0"/>
                <a:cs typeface="Times New Roman" pitchFamily="18" charset="0"/>
              </a:rPr>
              <a:t>singnals</a:t>
            </a:r>
            <a:r>
              <a:rPr lang="en-US" sz="1200" dirty="0" smtClean="0">
                <a:latin typeface="Times New Roman" pitchFamily="18" charset="0"/>
                <a:cs typeface="Times New Roman" pitchFamily="18" charset="0"/>
              </a:rPr>
              <a:t> to </a:t>
            </a:r>
            <a:r>
              <a:rPr lang="en-US" sz="1200" dirty="0" err="1" smtClean="0">
                <a:latin typeface="Times New Roman" pitchFamily="18" charset="0"/>
                <a:cs typeface="Times New Roman" pitchFamily="18" charset="0"/>
              </a:rPr>
              <a:t>arduino</a:t>
            </a:r>
            <a:r>
              <a:rPr lang="en-US" sz="1200" dirty="0" smtClean="0">
                <a:latin typeface="Times New Roman" pitchFamily="18" charset="0"/>
                <a:cs typeface="Times New Roman" pitchFamily="18" charset="0"/>
              </a:rPr>
              <a:t>. Finally</a:t>
            </a:r>
            <a:r>
              <a:rPr lang="en-US" sz="1200" dirty="0">
                <a:latin typeface="Times New Roman" pitchFamily="18" charset="0"/>
                <a:cs typeface="Times New Roman" pitchFamily="18" charset="0"/>
              </a:rPr>
              <a:t>, the Arduino uses the </a:t>
            </a:r>
            <a:r>
              <a:rPr lang="en-US" sz="1200" dirty="0" smtClean="0">
                <a:latin typeface="Times New Roman" pitchFamily="18" charset="0"/>
                <a:cs typeface="Times New Roman" pitchFamily="18" charset="0"/>
              </a:rPr>
              <a:t>signals</a:t>
            </a:r>
            <a:r>
              <a:rPr lang="en-US" sz="1200" dirty="0" smtClean="0">
                <a:latin typeface="Times New Roman" pitchFamily="18" charset="0"/>
                <a:cs typeface="Times New Roman" pitchFamily="18" charset="0"/>
              </a:rPr>
              <a:t> </a:t>
            </a:r>
            <a:r>
              <a:rPr lang="en-US" sz="1200" dirty="0">
                <a:latin typeface="Times New Roman" pitchFamily="18" charset="0"/>
                <a:cs typeface="Times New Roman" pitchFamily="18" charset="0"/>
              </a:rPr>
              <a:t>from the </a:t>
            </a:r>
            <a:r>
              <a:rPr lang="en-US" sz="1200" dirty="0" smtClean="0">
                <a:latin typeface="Times New Roman" pitchFamily="18" charset="0"/>
                <a:cs typeface="Times New Roman" pitchFamily="18" charset="0"/>
              </a:rPr>
              <a:t>raspberry</a:t>
            </a:r>
            <a:r>
              <a:rPr lang="en-US" sz="1200" dirty="0" smtClean="0">
                <a:latin typeface="Times New Roman" pitchFamily="18" charset="0"/>
                <a:cs typeface="Times New Roman" pitchFamily="18" charset="0"/>
              </a:rPr>
              <a:t> </a:t>
            </a:r>
            <a:r>
              <a:rPr lang="en-US" sz="1200" dirty="0">
                <a:latin typeface="Times New Roman" pitchFamily="18" charset="0"/>
                <a:cs typeface="Times New Roman" pitchFamily="18" charset="0"/>
              </a:rPr>
              <a:t>to process the </a:t>
            </a:r>
            <a:r>
              <a:rPr lang="en-US" sz="1200" dirty="0" smtClean="0">
                <a:latin typeface="Times New Roman" pitchFamily="18" charset="0"/>
                <a:cs typeface="Times New Roman" pitchFamily="18" charset="0"/>
              </a:rPr>
              <a:t>code</a:t>
            </a:r>
            <a:r>
              <a:rPr lang="en-US" sz="1200" dirty="0">
                <a:latin typeface="Times New Roman" pitchFamily="18" charset="0"/>
                <a:cs typeface="Times New Roman" pitchFamily="18" charset="0"/>
              </a:rPr>
              <a:t>, and the car drives in accordance with the prediction. The trained model can predict which way to go and can also react to traffic signs like stop signs. </a:t>
            </a:r>
          </a:p>
        </p:txBody>
      </p:sp>
    </p:spTree>
    <p:extLst>
      <p:ext uri="{BB962C8B-B14F-4D97-AF65-F5344CB8AC3E}">
        <p14:creationId xmlns:p14="http://schemas.microsoft.com/office/powerpoint/2010/main" val="12954115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Objective</a:t>
            </a:r>
            <a:endParaRPr lang="en-US" dirty="0"/>
          </a:p>
        </p:txBody>
      </p:sp>
      <p:sp>
        <p:nvSpPr>
          <p:cNvPr id="3" name="Content Placeholder 2"/>
          <p:cNvSpPr>
            <a:spLocks noGrp="1"/>
          </p:cNvSpPr>
          <p:nvPr>
            <p:ph idx="1"/>
          </p:nvPr>
        </p:nvSpPr>
        <p:spPr>
          <a:xfrm>
            <a:off x="990600" y="2590800"/>
            <a:ext cx="6777317" cy="3508977"/>
          </a:xfrm>
        </p:spPr>
        <p:txBody>
          <a:bodyPr/>
          <a:lstStyle/>
          <a:p>
            <a:pPr marL="342900" lvl="2" indent="-274320" algn="just"/>
            <a:r>
              <a:rPr lang="en-US" sz="1200" dirty="0" smtClean="0">
                <a:latin typeface="Times New Roman" pitchFamily="18" charset="0"/>
                <a:cs typeface="Times New Roman" pitchFamily="18" charset="0"/>
              </a:rPr>
              <a:t>Development </a:t>
            </a:r>
            <a:r>
              <a:rPr lang="en-US" sz="1200" dirty="0">
                <a:latin typeface="Times New Roman" pitchFamily="18" charset="0"/>
                <a:cs typeface="Times New Roman" pitchFamily="18" charset="0"/>
              </a:rPr>
              <a:t>of working prototype of a self-driving using a toy car that will mainly navigate using computer vision and </a:t>
            </a:r>
            <a:r>
              <a:rPr lang="en-US" sz="1200" dirty="0" smtClean="0">
                <a:latin typeface="Times New Roman" pitchFamily="18" charset="0"/>
                <a:cs typeface="Times New Roman" pitchFamily="18" charset="0"/>
              </a:rPr>
              <a:t>AI</a:t>
            </a:r>
          </a:p>
          <a:p>
            <a:pPr marL="342900" lvl="2" indent="-274320" algn="just"/>
            <a:endParaRPr lang="en-US" sz="1200" dirty="0">
              <a:latin typeface="Times New Roman" pitchFamily="18" charset="0"/>
              <a:cs typeface="Times New Roman" pitchFamily="18" charset="0"/>
            </a:endParaRPr>
          </a:p>
          <a:p>
            <a:pPr marL="342900" lvl="2" indent="-274320" algn="just"/>
            <a:r>
              <a:rPr lang="en-US" sz="1200" dirty="0">
                <a:latin typeface="Times New Roman" pitchFamily="18" charset="0"/>
                <a:cs typeface="Times New Roman" pitchFamily="18" charset="0"/>
              </a:rPr>
              <a:t>Usage of HAAR cascade model to identify a stop </a:t>
            </a:r>
            <a:r>
              <a:rPr lang="en-US" sz="1200" dirty="0" smtClean="0">
                <a:latin typeface="Times New Roman" pitchFamily="18" charset="0"/>
                <a:cs typeface="Times New Roman" pitchFamily="18" charset="0"/>
              </a:rPr>
              <a:t>sign, obstacle and traffic lights.</a:t>
            </a:r>
            <a:endParaRPr lang="en-US" sz="1200" dirty="0">
              <a:latin typeface="Times New Roman" pitchFamily="18" charset="0"/>
              <a:cs typeface="Times New Roman" pitchFamily="18" charset="0"/>
            </a:endParaRPr>
          </a:p>
          <a:p>
            <a:pPr marL="342900" lvl="2" indent="-274320" algn="just"/>
            <a:endParaRPr lang="en-US" sz="1800" dirty="0"/>
          </a:p>
          <a:p>
            <a:endParaRPr lang="en-US" sz="1100" dirty="0" smtClean="0"/>
          </a:p>
          <a:p>
            <a:endParaRPr lang="en-US" dirty="0"/>
          </a:p>
        </p:txBody>
      </p:sp>
    </p:spTree>
    <p:extLst>
      <p:ext uri="{BB962C8B-B14F-4D97-AF65-F5344CB8AC3E}">
        <p14:creationId xmlns:p14="http://schemas.microsoft.com/office/powerpoint/2010/main" val="32202434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Methodology</a:t>
            </a:r>
            <a:endParaRPr lang="en-US" dirty="0"/>
          </a:p>
        </p:txBody>
      </p:sp>
      <p:sp>
        <p:nvSpPr>
          <p:cNvPr id="3" name="Content Placeholder 2"/>
          <p:cNvSpPr>
            <a:spLocks noGrp="1"/>
          </p:cNvSpPr>
          <p:nvPr>
            <p:ph idx="1"/>
          </p:nvPr>
        </p:nvSpPr>
        <p:spPr/>
        <p:txBody>
          <a:bodyPr>
            <a:noAutofit/>
          </a:bodyPr>
          <a:lstStyle/>
          <a:p>
            <a:pPr algn="just"/>
            <a:r>
              <a:rPr lang="en-US" sz="1200" dirty="0">
                <a:solidFill>
                  <a:srgbClr val="000000"/>
                </a:solidFill>
                <a:latin typeface="Times New Roman" pitchFamily="18" charset="0"/>
                <a:ea typeface="Calibri" panose="020F0502020204030204" pitchFamily="34" charset="0"/>
                <a:cs typeface="Times New Roman" pitchFamily="18" charset="0"/>
              </a:rPr>
              <a:t>Initially, tracks are deployed on surface to gather data through video streaming using webcam with help of </a:t>
            </a:r>
            <a:r>
              <a:rPr lang="en-US" sz="1200" dirty="0" err="1">
                <a:solidFill>
                  <a:srgbClr val="000000"/>
                </a:solidFill>
                <a:latin typeface="Times New Roman" pitchFamily="18" charset="0"/>
                <a:ea typeface="Calibri" panose="020F0502020204030204" pitchFamily="34" charset="0"/>
                <a:cs typeface="Times New Roman" pitchFamily="18" charset="0"/>
              </a:rPr>
              <a:t>OpenCV</a:t>
            </a:r>
            <a:r>
              <a:rPr lang="en-US" sz="1200" dirty="0">
                <a:solidFill>
                  <a:srgbClr val="000000"/>
                </a:solidFill>
                <a:latin typeface="Times New Roman" pitchFamily="18" charset="0"/>
                <a:ea typeface="Calibri" panose="020F0502020204030204" pitchFamily="34" charset="0"/>
                <a:cs typeface="Times New Roman" pitchFamily="18" charset="0"/>
              </a:rPr>
              <a:t> which is open-source computer vision library. After the collection of data, deployment of image processing such </a:t>
            </a:r>
            <a:r>
              <a:rPr lang="en-US" sz="1200" dirty="0" err="1">
                <a:solidFill>
                  <a:srgbClr val="000000"/>
                </a:solidFill>
                <a:latin typeface="Times New Roman" pitchFamily="18" charset="0"/>
                <a:ea typeface="Calibri" panose="020F0502020204030204" pitchFamily="34" charset="0"/>
                <a:cs typeface="Times New Roman" pitchFamily="18" charset="0"/>
              </a:rPr>
              <a:t>thresholding</a:t>
            </a:r>
            <a:r>
              <a:rPr lang="en-US" sz="1200" dirty="0">
                <a:solidFill>
                  <a:srgbClr val="000000"/>
                </a:solidFill>
                <a:latin typeface="Times New Roman" pitchFamily="18" charset="0"/>
                <a:ea typeface="Calibri" panose="020F0502020204030204" pitchFamily="34" charset="0"/>
                <a:cs typeface="Times New Roman" pitchFamily="18" charset="0"/>
              </a:rPr>
              <a:t>, Hough Line transformation to find the Centre point and frame point. With help of these Centre and frame point, we are able to find the curve/turn value of car and traffic sign to distinguish different classes i.e. right, left, forward and stop. </a:t>
            </a:r>
          </a:p>
          <a:p>
            <a:pPr algn="just"/>
            <a:r>
              <a:rPr lang="en-US" sz="1200" dirty="0">
                <a:solidFill>
                  <a:srgbClr val="000000"/>
                </a:solidFill>
                <a:latin typeface="Times New Roman" pitchFamily="18" charset="0"/>
                <a:ea typeface="Calibri" panose="020F0502020204030204" pitchFamily="34" charset="0"/>
                <a:cs typeface="Times New Roman" pitchFamily="18" charset="0"/>
              </a:rPr>
              <a:t>After this, we are able to collect the dataset for our model to make self-automation vehicle. Dataset contain the image and </a:t>
            </a:r>
            <a:r>
              <a:rPr lang="en-US" sz="1200" dirty="0" err="1">
                <a:solidFill>
                  <a:srgbClr val="000000"/>
                </a:solidFill>
                <a:latin typeface="Times New Roman" pitchFamily="18" charset="0"/>
                <a:ea typeface="Calibri" panose="020F0502020204030204" pitchFamily="34" charset="0"/>
                <a:cs typeface="Times New Roman" pitchFamily="18" charset="0"/>
              </a:rPr>
              <a:t>csv</a:t>
            </a:r>
            <a:r>
              <a:rPr lang="en-US" sz="1200" dirty="0">
                <a:solidFill>
                  <a:srgbClr val="000000"/>
                </a:solidFill>
                <a:latin typeface="Times New Roman" pitchFamily="18" charset="0"/>
                <a:ea typeface="Calibri" panose="020F0502020204030204" pitchFamily="34" charset="0"/>
                <a:cs typeface="Times New Roman" pitchFamily="18" charset="0"/>
              </a:rPr>
              <a:t> file which contain image location and curve value of turn. These datasets are collected manually which leads to innovate the model according to environment we provide to the car. After collection of data, OS operation are performed to extract the data and label it from location then image processing technique are applied to get better feature result from image and such technique may be augmentation, </a:t>
            </a:r>
            <a:r>
              <a:rPr lang="en-US" sz="1200" dirty="0" err="1">
                <a:solidFill>
                  <a:srgbClr val="000000"/>
                </a:solidFill>
                <a:latin typeface="Times New Roman" pitchFamily="18" charset="0"/>
                <a:ea typeface="Calibri" panose="020F0502020204030204" pitchFamily="34" charset="0"/>
                <a:cs typeface="Times New Roman" pitchFamily="18" charset="0"/>
              </a:rPr>
              <a:t>thresholding</a:t>
            </a:r>
            <a:r>
              <a:rPr lang="en-US" sz="1200" dirty="0">
                <a:solidFill>
                  <a:srgbClr val="000000"/>
                </a:solidFill>
                <a:latin typeface="Times New Roman" pitchFamily="18" charset="0"/>
                <a:ea typeface="Calibri" panose="020F0502020204030204" pitchFamily="34" charset="0"/>
                <a:cs typeface="Times New Roman" pitchFamily="18" charset="0"/>
              </a:rPr>
              <a:t>, Hough line detection and some preprocessing like </a:t>
            </a:r>
            <a:r>
              <a:rPr lang="en-US" sz="1200" dirty="0" err="1">
                <a:solidFill>
                  <a:srgbClr val="000000"/>
                </a:solidFill>
                <a:latin typeface="Times New Roman" pitchFamily="18" charset="0"/>
                <a:ea typeface="Calibri" panose="020F0502020204030204" pitchFamily="34" charset="0"/>
                <a:cs typeface="Times New Roman" pitchFamily="18" charset="0"/>
              </a:rPr>
              <a:t>gaussian</a:t>
            </a:r>
            <a:r>
              <a:rPr lang="en-US" sz="1200" dirty="0">
                <a:solidFill>
                  <a:srgbClr val="000000"/>
                </a:solidFill>
                <a:latin typeface="Times New Roman" pitchFamily="18" charset="0"/>
                <a:ea typeface="Calibri" panose="020F0502020204030204" pitchFamily="34" charset="0"/>
                <a:cs typeface="Times New Roman" pitchFamily="18" charset="0"/>
              </a:rPr>
              <a:t> blur and resizing the image were required to remove noise and equal size dimension. Thereafter, we were ready make HAAR cascade model using cascade trainer </a:t>
            </a:r>
            <a:r>
              <a:rPr lang="en-US" sz="1200" dirty="0" err="1">
                <a:solidFill>
                  <a:srgbClr val="000000"/>
                </a:solidFill>
                <a:latin typeface="Times New Roman" pitchFamily="18" charset="0"/>
                <a:ea typeface="Calibri" panose="020F0502020204030204" pitchFamily="34" charset="0"/>
                <a:cs typeface="Times New Roman" pitchFamily="18" charset="0"/>
              </a:rPr>
              <a:t>gui</a:t>
            </a:r>
            <a:r>
              <a:rPr lang="en-US" sz="1200" dirty="0">
                <a:solidFill>
                  <a:srgbClr val="000000"/>
                </a:solidFill>
                <a:latin typeface="Times New Roman" pitchFamily="18" charset="0"/>
                <a:ea typeface="Calibri" panose="020F0502020204030204" pitchFamily="34" charset="0"/>
                <a:cs typeface="Times New Roman" pitchFamily="18" charset="0"/>
              </a:rPr>
              <a:t> which performance is better on image or video.</a:t>
            </a:r>
          </a:p>
          <a:p>
            <a:pPr algn="just"/>
            <a:endParaRPr lang="en-US" sz="1200" dirty="0">
              <a:latin typeface="Times New Roman" pitchFamily="18" charset="0"/>
              <a:cs typeface="Times New Roman" pitchFamily="18" charset="0"/>
            </a:endParaRPr>
          </a:p>
        </p:txBody>
      </p:sp>
    </p:spTree>
    <p:extLst>
      <p:ext uri="{BB962C8B-B14F-4D97-AF65-F5344CB8AC3E}">
        <p14:creationId xmlns:p14="http://schemas.microsoft.com/office/powerpoint/2010/main" val="8712882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0"/>
            <a:ext cx="7024744" cy="1143000"/>
          </a:xfrm>
        </p:spPr>
        <p:txBody>
          <a:bodyPr>
            <a:normAutofit fontScale="90000"/>
          </a:bodyPr>
          <a:lstStyle/>
          <a:p>
            <a:r>
              <a:rPr lang="en-US" dirty="0" smtClean="0"/>
              <a:t>Block diagram </a:t>
            </a:r>
            <a:r>
              <a:rPr lang="en-US" dirty="0"/>
              <a:t>o</a:t>
            </a:r>
            <a:r>
              <a:rPr lang="en-US" dirty="0" smtClean="0"/>
              <a:t>f the project</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2600" y="2324100"/>
            <a:ext cx="5257800" cy="377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28442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FA0F7D-4D8D-482A-981B-0A00DAC34013}"/>
              </a:ext>
            </a:extLst>
          </p:cNvPr>
          <p:cNvSpPr>
            <a:spLocks noGrp="1"/>
          </p:cNvSpPr>
          <p:nvPr>
            <p:ph type="title"/>
          </p:nvPr>
        </p:nvSpPr>
        <p:spPr/>
        <p:txBody>
          <a:bodyPr/>
          <a:lstStyle/>
          <a:p>
            <a:r>
              <a:rPr lang="en-US" dirty="0"/>
              <a:t>System Architecture</a:t>
            </a:r>
            <a:endParaRPr lang="en-GB"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252" y="2169178"/>
            <a:ext cx="7246548" cy="3774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914400" y="2169178"/>
            <a:ext cx="457200" cy="3693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7466544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DF805A-FD4F-4B39-BA72-AF2203FCD70D}"/>
              </a:ext>
            </a:extLst>
          </p:cNvPr>
          <p:cNvSpPr>
            <a:spLocks noGrp="1"/>
          </p:cNvSpPr>
          <p:nvPr>
            <p:ph type="title"/>
          </p:nvPr>
        </p:nvSpPr>
        <p:spPr/>
        <p:txBody>
          <a:bodyPr/>
          <a:lstStyle/>
          <a:p>
            <a:r>
              <a:rPr lang="en-US" dirty="0"/>
              <a:t>System Architecture </a:t>
            </a:r>
            <a:r>
              <a:rPr lang="en-US" dirty="0" err="1"/>
              <a:t>cntd</a:t>
            </a:r>
            <a:r>
              <a:rPr lang="en-US" dirty="0"/>
              <a:t>…</a:t>
            </a:r>
            <a:endParaRPr lang="en-GB" dirty="0"/>
          </a:p>
        </p:txBody>
      </p:sp>
      <p:sp>
        <p:nvSpPr>
          <p:cNvPr id="3" name="Content Placeholder 2">
            <a:extLst>
              <a:ext uri="{FF2B5EF4-FFF2-40B4-BE49-F238E27FC236}">
                <a16:creationId xmlns="" xmlns:a16="http://schemas.microsoft.com/office/drawing/2014/main" id="{0BEF5C95-12B6-4B93-9ECE-F58C2339AFBE}"/>
              </a:ext>
            </a:extLst>
          </p:cNvPr>
          <p:cNvSpPr>
            <a:spLocks noGrp="1"/>
          </p:cNvSpPr>
          <p:nvPr>
            <p:ph idx="1"/>
          </p:nvPr>
        </p:nvSpPr>
        <p:spPr/>
        <p:txBody>
          <a:bodyPr>
            <a:normAutofit/>
          </a:bodyPr>
          <a:lstStyle/>
          <a:p>
            <a:pPr algn="just"/>
            <a:r>
              <a:rPr lang="en-US" sz="1200" dirty="0" smtClean="0">
                <a:effectLst/>
                <a:latin typeface="Times New Roman" panose="02020603050405020304" pitchFamily="18" charset="0"/>
                <a:ea typeface="Times New Roman" panose="02020603050405020304" pitchFamily="18" charset="0"/>
              </a:rPr>
              <a:t>This is the autonomous mode of our car where raspberry Pi act as master device and will be used mainly to process the images of the signal lights, stop sign lane and obstacle. Which is captured by the camera. and thus control its movements using motor driver L293D according to the predefined program. </a:t>
            </a:r>
          </a:p>
          <a:p>
            <a:r>
              <a:rPr lang="en-GB" sz="1200" dirty="0" smtClean="0">
                <a:latin typeface="Times New Roman" pitchFamily="18" charset="0"/>
                <a:cs typeface="Times New Roman" pitchFamily="18" charset="0"/>
              </a:rPr>
              <a:t>Arduino UNO act as slave device which takes signals from raspberry and it also gives signa</a:t>
            </a:r>
            <a:r>
              <a:rPr lang="en-GB" sz="1200" dirty="0" smtClean="0">
                <a:latin typeface="Times New Roman" pitchFamily="18" charset="0"/>
                <a:cs typeface="Times New Roman" pitchFamily="18" charset="0"/>
              </a:rPr>
              <a:t>ls to motor driver.</a:t>
            </a:r>
            <a:r>
              <a:rPr lang="en-GB" sz="1200" dirty="0" smtClean="0">
                <a:latin typeface="Times New Roman" pitchFamily="18" charset="0"/>
                <a:cs typeface="Times New Roman" pitchFamily="18" charset="0"/>
              </a:rPr>
              <a:t> It controls speed of motors, set delay time, etc.</a:t>
            </a:r>
          </a:p>
          <a:p>
            <a:r>
              <a:rPr lang="en-GB" sz="1200" dirty="0" smtClean="0">
                <a:latin typeface="Times New Roman" pitchFamily="18" charset="0"/>
                <a:cs typeface="Times New Roman" pitchFamily="18" charset="0"/>
              </a:rPr>
              <a:t>Motor driver connects motors to the arduino and it operates motors according to signals given by arduino. </a:t>
            </a:r>
            <a:r>
              <a:rPr lang="en-GB" sz="1200" dirty="0" smtClean="0">
                <a:latin typeface="Times New Roman" pitchFamily="18" charset="0"/>
                <a:cs typeface="Times New Roman" pitchFamily="18" charset="0"/>
              </a:rPr>
              <a:t> </a:t>
            </a:r>
          </a:p>
          <a:p>
            <a:r>
              <a:rPr lang="en-GB" sz="1200" dirty="0" smtClean="0">
                <a:latin typeface="Times New Roman" pitchFamily="18" charset="0"/>
                <a:cs typeface="Times New Roman" pitchFamily="18" charset="0"/>
              </a:rPr>
              <a:t>Camera is the main physical component of this autonomous car vision.</a:t>
            </a:r>
            <a:endParaRPr lang="en-GB" sz="1200" dirty="0">
              <a:latin typeface="Times New Roman" pitchFamily="18" charset="0"/>
              <a:cs typeface="Times New Roman" pitchFamily="18" charset="0"/>
            </a:endParaRPr>
          </a:p>
        </p:txBody>
      </p:sp>
    </p:spTree>
    <p:extLst>
      <p:ext uri="{BB962C8B-B14F-4D97-AF65-F5344CB8AC3E}">
        <p14:creationId xmlns:p14="http://schemas.microsoft.com/office/powerpoint/2010/main" val="29253391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257</TotalTime>
  <Words>3067</Words>
  <Application>Microsoft Office PowerPoint</Application>
  <PresentationFormat>On-screen Show (4:3)</PresentationFormat>
  <Paragraphs>95</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Austin</vt:lpstr>
      <vt:lpstr>Self Driving Car</vt:lpstr>
      <vt:lpstr>Abstract</vt:lpstr>
      <vt:lpstr>Introduction</vt:lpstr>
      <vt:lpstr>Project Overview</vt:lpstr>
      <vt:lpstr>Project Objective</vt:lpstr>
      <vt:lpstr>Project Methodology</vt:lpstr>
      <vt:lpstr>Block diagram of the project</vt:lpstr>
      <vt:lpstr>System Architecture</vt:lpstr>
      <vt:lpstr>System Architecture cntd…</vt:lpstr>
      <vt:lpstr>Implementation</vt:lpstr>
      <vt:lpstr>Implementation cntd..</vt:lpstr>
      <vt:lpstr>Hardware</vt:lpstr>
      <vt:lpstr>Hardware cntd….</vt:lpstr>
      <vt:lpstr>Hardware cntd….</vt:lpstr>
      <vt:lpstr>Hardware cntd….</vt:lpstr>
      <vt:lpstr>Hardware cntd….</vt:lpstr>
      <vt:lpstr>Hardware cntd….</vt:lpstr>
      <vt:lpstr>Hardware cntd….</vt:lpstr>
      <vt:lpstr>Hardware cntd….</vt:lpstr>
      <vt:lpstr>Hardware cntd….</vt:lpstr>
      <vt:lpstr>Hardware cntd….</vt:lpstr>
      <vt:lpstr>Results</vt:lpstr>
      <vt:lpstr>Result contd..</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 Driving Car</dc:title>
  <dc:creator>Hp</dc:creator>
  <cp:lastModifiedBy>Amit</cp:lastModifiedBy>
  <cp:revision>15</cp:revision>
  <dcterms:created xsi:type="dcterms:W3CDTF">2006-08-16T00:00:00Z</dcterms:created>
  <dcterms:modified xsi:type="dcterms:W3CDTF">2022-06-02T17:41:35Z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765483</vt:lpwstr>
  </property>
  <property fmtid="{D5CDD505-2E9C-101B-9397-08002B2CF9AE}" name="NXPowerLiteSettings" pid="3">
    <vt:lpwstr>F7000400038000</vt:lpwstr>
  </property>
  <property fmtid="{D5CDD505-2E9C-101B-9397-08002B2CF9AE}" name="NXPowerLiteVersion" pid="4">
    <vt:lpwstr>S9.1.4</vt:lpwstr>
  </property>
</Properties>
</file>