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80" r:id="rId3"/>
    <p:sldId id="281" r:id="rId4"/>
    <p:sldId id="284" r:id="rId5"/>
    <p:sldId id="282" r:id="rId6"/>
    <p:sldId id="296" r:id="rId7"/>
    <p:sldId id="289" r:id="rId8"/>
    <p:sldId id="297" r:id="rId9"/>
    <p:sldId id="288" r:id="rId10"/>
    <p:sldId id="298" r:id="rId11"/>
    <p:sldId id="292" r:id="rId12"/>
    <p:sldId id="299"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C8C"/>
    <a:srgbClr val="D2E196"/>
    <a:srgbClr val="A0E5BB"/>
    <a:srgbClr val="AAC4E9"/>
    <a:srgbClr val="FDFBF6"/>
    <a:srgbClr val="202C8F"/>
    <a:srgbClr val="F5CDCE"/>
    <a:srgbClr val="DF8C8C"/>
    <a:srgbClr val="D4D593"/>
    <a:srgbClr val="E6F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FF5A5-E0CC-400E-A1B7-965D5CABFFE2}" type="doc">
      <dgm:prSet loTypeId="urn:microsoft.com/office/officeart/2005/8/layout/vList3" loCatId="list" qsTypeId="urn:microsoft.com/office/officeart/2005/8/quickstyle/simple2" qsCatId="simple" csTypeId="urn:microsoft.com/office/officeart/2005/8/colors/colorful2" csCatId="colorful" phldr="1"/>
      <dgm:spPr/>
      <dgm:t>
        <a:bodyPr/>
        <a:lstStyle/>
        <a:p>
          <a:endParaRPr lang="en-IN"/>
        </a:p>
      </dgm:t>
    </dgm:pt>
    <dgm:pt modelId="{845E0D0B-7C2A-4275-8519-6799CCE447BB}">
      <dgm:prSet phldrT="[Text]" custT="1"/>
      <dgm:spPr/>
      <dgm:t>
        <a:bodyPr/>
        <a:lstStyle/>
        <a:p>
          <a:pPr algn="just">
            <a:buSzPts val="1000"/>
            <a:buFont typeface="Symbol" panose="05050102010706020507" pitchFamily="18" charset="2"/>
            <a:buChar char=""/>
          </a:pPr>
          <a:r>
            <a:rPr lang="en-IN" sz="1800" dirty="0">
              <a:solidFill>
                <a:schemeClr val="tx1"/>
              </a:solidFill>
              <a:latin typeface="Gill Sans" panose="020B0604020202020204" charset="0"/>
            </a:rPr>
            <a:t>The purpose of this project is to develop a hand gesture detection system that can recognize expressions accurately</a:t>
          </a:r>
          <a:r>
            <a:rPr lang="en-IN" sz="1600" dirty="0">
              <a:solidFill>
                <a:schemeClr val="tx1"/>
              </a:solidFill>
              <a:latin typeface="Gill Sans" panose="020B0604020202020204" charset="0"/>
            </a:rPr>
            <a:t>.</a:t>
          </a:r>
        </a:p>
      </dgm:t>
    </dgm:pt>
    <dgm:pt modelId="{D3362E32-8355-4A82-8BB9-80C858592BA8}" type="parTrans" cxnId="{F2E2A155-50E6-47B7-8D80-F8275ACE3259}">
      <dgm:prSet/>
      <dgm:spPr/>
      <dgm:t>
        <a:bodyPr/>
        <a:lstStyle/>
        <a:p>
          <a:endParaRPr lang="en-IN"/>
        </a:p>
      </dgm:t>
    </dgm:pt>
    <dgm:pt modelId="{A178D46C-18F4-4331-9C74-1DE9751B6B61}" type="sibTrans" cxnId="{F2E2A155-50E6-47B7-8D80-F8275ACE3259}">
      <dgm:prSet/>
      <dgm:spPr/>
      <dgm:t>
        <a:bodyPr/>
        <a:lstStyle/>
        <a:p>
          <a:endParaRPr lang="en-IN"/>
        </a:p>
      </dgm:t>
    </dgm:pt>
    <dgm:pt modelId="{EBE5E61A-3080-4A7B-A9C4-F22604DF4E1A}">
      <dgm:prSet phldrT="[Text]" custT="1"/>
      <dgm:spPr/>
      <dgm:t>
        <a:bodyPr/>
        <a:lstStyle/>
        <a:p>
          <a:pPr algn="just">
            <a:buSzPts val="1000"/>
            <a:buFont typeface="Symbol" panose="05050102010706020507" pitchFamily="18" charset="2"/>
            <a:buChar char=""/>
          </a:pPr>
          <a:r>
            <a:rPr lang="en-IN" sz="1800" dirty="0">
              <a:solidFill>
                <a:schemeClr val="tx1"/>
              </a:solidFill>
              <a:latin typeface="Gill Sans" panose="020B0604020202020204" charset="0"/>
            </a:rPr>
            <a:t>The importance of nonverbal communication cannot be overstated. Hand gestures play a significant role in expressing emotions and communicating nonverbally. However, traditional methods of expression recognition have limitations and are not always accurate. We aim to solve this problem by developing a more accurate and reliable method of expression recognition.</a:t>
          </a:r>
        </a:p>
      </dgm:t>
    </dgm:pt>
    <dgm:pt modelId="{761D57A4-BF1E-48B5-81F0-5675FD9D9990}" type="parTrans" cxnId="{FE3160A9-4D66-4EEE-B7CD-FD7C9C64D125}">
      <dgm:prSet/>
      <dgm:spPr/>
      <dgm:t>
        <a:bodyPr/>
        <a:lstStyle/>
        <a:p>
          <a:endParaRPr lang="en-IN"/>
        </a:p>
      </dgm:t>
    </dgm:pt>
    <dgm:pt modelId="{99CDB098-C928-4DA8-BAA8-9C149EA4CB40}" type="sibTrans" cxnId="{FE3160A9-4D66-4EEE-B7CD-FD7C9C64D125}">
      <dgm:prSet/>
      <dgm:spPr/>
      <dgm:t>
        <a:bodyPr/>
        <a:lstStyle/>
        <a:p>
          <a:endParaRPr lang="en-IN"/>
        </a:p>
      </dgm:t>
    </dgm:pt>
    <dgm:pt modelId="{AFBB6E91-609A-4462-BAEA-97E7B67F588A}">
      <dgm:prSet phldrT="[Text]" custT="1"/>
      <dgm:spPr/>
      <dgm:t>
        <a:bodyPr/>
        <a:lstStyle/>
        <a:p>
          <a:pPr algn="just"/>
          <a:r>
            <a:rPr lang="en-US" sz="1800" b="0" i="0" dirty="0">
              <a:solidFill>
                <a:schemeClr val="tx1"/>
              </a:solidFill>
              <a:latin typeface="Gill Sans" panose="020B0604020202020204" charset="0"/>
            </a:rPr>
            <a:t>In this project, we are using an image segmentation model that segments the foreground and background. This can then be passed to the CNN model or any other similar model for classification.</a:t>
          </a:r>
          <a:endParaRPr lang="en-IN" sz="1800" dirty="0">
            <a:solidFill>
              <a:schemeClr val="tx1"/>
            </a:solidFill>
            <a:latin typeface="Gill Sans" panose="020B0604020202020204" charset="0"/>
          </a:endParaRPr>
        </a:p>
      </dgm:t>
    </dgm:pt>
    <dgm:pt modelId="{B20379D3-B2D5-47AF-A717-0F6F81628C03}" type="parTrans" cxnId="{DA21FE12-B0BC-4135-A7D0-667F25BF5746}">
      <dgm:prSet/>
      <dgm:spPr/>
      <dgm:t>
        <a:bodyPr/>
        <a:lstStyle/>
        <a:p>
          <a:endParaRPr lang="en-IN"/>
        </a:p>
      </dgm:t>
    </dgm:pt>
    <dgm:pt modelId="{D45A0C9F-64C1-4A10-9CCC-6D82AF59EAF1}" type="sibTrans" cxnId="{DA21FE12-B0BC-4135-A7D0-667F25BF5746}">
      <dgm:prSet/>
      <dgm:spPr/>
      <dgm:t>
        <a:bodyPr/>
        <a:lstStyle/>
        <a:p>
          <a:endParaRPr lang="en-IN"/>
        </a:p>
      </dgm:t>
    </dgm:pt>
    <dgm:pt modelId="{23B6908D-E2F4-4879-BD86-C7D493C9DC02}">
      <dgm:prSet phldrT="[Text]" custT="1"/>
      <dgm:spPr/>
      <dgm:t>
        <a:bodyPr/>
        <a:lstStyle/>
        <a:p>
          <a:pPr algn="just">
            <a:buSzPts val="1000"/>
            <a:buFont typeface="Symbol" panose="05050102010706020507" pitchFamily="18" charset="2"/>
            <a:buChar char=""/>
          </a:pPr>
          <a:r>
            <a:rPr lang="en-IN" sz="1600" b="0" i="0" dirty="0">
              <a:solidFill>
                <a:schemeClr val="tx1"/>
              </a:solidFill>
              <a:latin typeface="Gill Sans" panose="020B0604020202020204" charset="0"/>
            </a:rPr>
            <a:t>  </a:t>
          </a:r>
          <a:r>
            <a:rPr lang="en-IN" sz="1800" b="0" i="0" dirty="0">
              <a:solidFill>
                <a:schemeClr val="tx1"/>
              </a:solidFill>
              <a:latin typeface="Gill Sans" panose="020B0604020202020204" charset="0"/>
            </a:rPr>
            <a:t>The model focuses on:</a:t>
          </a:r>
        </a:p>
        <a:p>
          <a:pPr algn="just">
            <a:buFont typeface="+mj-lt"/>
            <a:buAutoNum type="arabicPeriod"/>
          </a:pPr>
          <a:r>
            <a:rPr lang="en-US" sz="1800" b="0" i="0" dirty="0">
              <a:solidFill>
                <a:schemeClr val="tx1"/>
              </a:solidFill>
              <a:latin typeface="Gill Sans" panose="020B0604020202020204" charset="0"/>
            </a:rPr>
            <a:t>	* Extracting the hand from the background.</a:t>
          </a:r>
        </a:p>
        <a:p>
          <a:pPr algn="just">
            <a:buFont typeface="+mj-lt"/>
            <a:buAutoNum type="arabicPeriod"/>
          </a:pPr>
          <a:r>
            <a:rPr lang="en-US" sz="1800" b="0" i="0" dirty="0">
              <a:solidFill>
                <a:schemeClr val="tx1"/>
              </a:solidFill>
              <a:latin typeface="Gill Sans" panose="020B0604020202020204" charset="0"/>
            </a:rPr>
            <a:t>	* Building a Gesture Recognition model using a custom dataset.</a:t>
          </a:r>
        </a:p>
        <a:p>
          <a:pPr algn="just">
            <a:buFont typeface="+mj-lt"/>
            <a:buAutoNum type="arabicPeriod"/>
          </a:pPr>
          <a:r>
            <a:rPr lang="en-US" sz="1800" b="0" i="0" dirty="0">
              <a:solidFill>
                <a:schemeClr val="tx1"/>
              </a:solidFill>
              <a:latin typeface="Gill Sans" panose="020B0604020202020204" charset="0"/>
            </a:rPr>
            <a:t>	* Predicting sign language in real-time using video sequences</a:t>
          </a:r>
          <a:r>
            <a:rPr lang="en-US" sz="1800" b="0" i="0" dirty="0">
              <a:solidFill>
                <a:schemeClr val="tx1"/>
              </a:solidFill>
            </a:rPr>
            <a:t>.</a:t>
          </a:r>
          <a:endParaRPr lang="en-IN" sz="1800" dirty="0">
            <a:solidFill>
              <a:schemeClr val="tx1"/>
            </a:solidFill>
          </a:endParaRPr>
        </a:p>
      </dgm:t>
    </dgm:pt>
    <dgm:pt modelId="{729EF619-2F34-4C13-A648-1E389B140548}" type="parTrans" cxnId="{59068015-1000-4C2B-8037-278C230F07AF}">
      <dgm:prSet/>
      <dgm:spPr/>
      <dgm:t>
        <a:bodyPr/>
        <a:lstStyle/>
        <a:p>
          <a:endParaRPr lang="en-IN"/>
        </a:p>
      </dgm:t>
    </dgm:pt>
    <dgm:pt modelId="{64040757-8347-4BEC-A374-70BE516FC4E7}" type="sibTrans" cxnId="{59068015-1000-4C2B-8037-278C230F07AF}">
      <dgm:prSet/>
      <dgm:spPr/>
      <dgm:t>
        <a:bodyPr/>
        <a:lstStyle/>
        <a:p>
          <a:endParaRPr lang="en-IN"/>
        </a:p>
      </dgm:t>
    </dgm:pt>
    <dgm:pt modelId="{01E0C15C-25B7-4970-8F02-D4DC90ABAB2A}" type="pres">
      <dgm:prSet presAssocID="{466FF5A5-E0CC-400E-A1B7-965D5CABFFE2}" presName="linearFlow" presStyleCnt="0">
        <dgm:presLayoutVars>
          <dgm:dir/>
          <dgm:resizeHandles val="exact"/>
        </dgm:presLayoutVars>
      </dgm:prSet>
      <dgm:spPr/>
    </dgm:pt>
    <dgm:pt modelId="{B0F56CD5-FF20-421E-AA53-98364194DF6B}" type="pres">
      <dgm:prSet presAssocID="{845E0D0B-7C2A-4275-8519-6799CCE447BB}" presName="composite" presStyleCnt="0"/>
      <dgm:spPr/>
    </dgm:pt>
    <dgm:pt modelId="{4464AA22-3F0B-452A-AC63-4CB3C71B51FC}" type="pres">
      <dgm:prSet presAssocID="{845E0D0B-7C2A-4275-8519-6799CCE447BB}" presName="imgShp" presStyleLbl="fgImgPlace1" presStyleIdx="0" presStyleCnt="4" custScaleX="97358" custScaleY="97358" custLinFactX="-165694" custLinFactNeighborX="-200000" custLinFactNeighborY="8472"/>
      <dgm:spPr>
        <a:solidFill>
          <a:srgbClr val="DE8C8C"/>
        </a:solidFill>
      </dgm:spPr>
      <dgm:extLst>
        <a:ext uri="{E40237B7-FDA0-4F09-8148-C483321AD2D9}">
          <dgm14:cNvPr xmlns:dgm14="http://schemas.microsoft.com/office/drawing/2010/diagram" id="0" name="" descr="Head with gears"/>
        </a:ext>
      </dgm:extLst>
    </dgm:pt>
    <dgm:pt modelId="{6E107247-F70A-4598-B30F-BBA28B179401}" type="pres">
      <dgm:prSet presAssocID="{845E0D0B-7C2A-4275-8519-6799CCE447BB}" presName="txShp" presStyleLbl="node1" presStyleIdx="0" presStyleCnt="4" custScaleX="138767" custScaleY="161830">
        <dgm:presLayoutVars>
          <dgm:bulletEnabled val="1"/>
        </dgm:presLayoutVars>
      </dgm:prSet>
      <dgm:spPr/>
    </dgm:pt>
    <dgm:pt modelId="{62B498D2-42D5-4EE2-8FB4-893A97EF6F1C}" type="pres">
      <dgm:prSet presAssocID="{A178D46C-18F4-4331-9C74-1DE9751B6B61}" presName="spacing" presStyleCnt="0"/>
      <dgm:spPr/>
    </dgm:pt>
    <dgm:pt modelId="{CA970CD9-FBCA-4D9F-8C74-3A8A009C559F}" type="pres">
      <dgm:prSet presAssocID="{EBE5E61A-3080-4A7B-A9C4-F22604DF4E1A}" presName="composite" presStyleCnt="0"/>
      <dgm:spPr/>
    </dgm:pt>
    <dgm:pt modelId="{34AEB369-D4B7-4041-A0A6-387097E3894F}" type="pres">
      <dgm:prSet presAssocID="{EBE5E61A-3080-4A7B-A9C4-F22604DF4E1A}" presName="imgShp" presStyleLbl="fgImgPlace1" presStyleIdx="1" presStyleCnt="4" custLinFactX="-174190" custLinFactNeighborX="-200000" custLinFactNeighborY="13596"/>
      <dgm:spPr>
        <a:solidFill>
          <a:srgbClr val="D2E196"/>
        </a:solidFill>
      </dgm:spPr>
      <dgm:extLst>
        <a:ext uri="{E40237B7-FDA0-4F09-8148-C483321AD2D9}">
          <dgm14:cNvPr xmlns:dgm14="http://schemas.microsoft.com/office/drawing/2010/diagram" id="0" name="" descr="Sign Language"/>
        </a:ext>
      </dgm:extLst>
    </dgm:pt>
    <dgm:pt modelId="{97814676-47E4-4EEC-8066-F8E350D71C38}" type="pres">
      <dgm:prSet presAssocID="{EBE5E61A-3080-4A7B-A9C4-F22604DF4E1A}" presName="txShp" presStyleLbl="node1" presStyleIdx="1" presStyleCnt="4" custScaleX="138567" custScaleY="396972">
        <dgm:presLayoutVars>
          <dgm:bulletEnabled val="1"/>
        </dgm:presLayoutVars>
      </dgm:prSet>
      <dgm:spPr/>
    </dgm:pt>
    <dgm:pt modelId="{765883C8-CA63-4B82-9544-4D10DE9BF48D}" type="pres">
      <dgm:prSet presAssocID="{99CDB098-C928-4DA8-BAA8-9C149EA4CB40}" presName="spacing" presStyleCnt="0"/>
      <dgm:spPr/>
    </dgm:pt>
    <dgm:pt modelId="{FC66D883-0784-449A-A7EC-A07978970725}" type="pres">
      <dgm:prSet presAssocID="{AFBB6E91-609A-4462-BAEA-97E7B67F588A}" presName="composite" presStyleCnt="0"/>
      <dgm:spPr/>
    </dgm:pt>
    <dgm:pt modelId="{0A885EA1-DBC7-499C-A4D7-2D5930DBCDA8}" type="pres">
      <dgm:prSet presAssocID="{AFBB6E91-609A-4462-BAEA-97E7B67F588A}" presName="imgShp" presStyleLbl="fgImgPlace1" presStyleIdx="2" presStyleCnt="4" custLinFactX="-155946" custLinFactNeighborX="-200000" custLinFactNeighborY="4707"/>
      <dgm:spPr>
        <a:solidFill>
          <a:srgbClr val="A0E5BB"/>
        </a:solidFill>
      </dgm:spPr>
      <dgm:extLst>
        <a:ext uri="{E40237B7-FDA0-4F09-8148-C483321AD2D9}">
          <dgm14:cNvPr xmlns:dgm14="http://schemas.microsoft.com/office/drawing/2010/diagram" id="0" name="" descr="Sign Language"/>
        </a:ext>
      </dgm:extLst>
    </dgm:pt>
    <dgm:pt modelId="{EF541311-F164-4D5D-800F-BD9D70445CB2}" type="pres">
      <dgm:prSet presAssocID="{AFBB6E91-609A-4462-BAEA-97E7B67F588A}" presName="txShp" presStyleLbl="node1" presStyleIdx="2" presStyleCnt="4" custScaleX="137599" custScaleY="176892">
        <dgm:presLayoutVars>
          <dgm:bulletEnabled val="1"/>
        </dgm:presLayoutVars>
      </dgm:prSet>
      <dgm:spPr/>
    </dgm:pt>
    <dgm:pt modelId="{A6E01A4A-00A2-4C5C-85EA-E8CD677B9FBA}" type="pres">
      <dgm:prSet presAssocID="{D45A0C9F-64C1-4A10-9CCC-6D82AF59EAF1}" presName="spacing" presStyleCnt="0"/>
      <dgm:spPr/>
    </dgm:pt>
    <dgm:pt modelId="{E9025972-FAA2-498F-A459-D1D4B8B71C57}" type="pres">
      <dgm:prSet presAssocID="{23B6908D-E2F4-4879-BD86-C7D493C9DC02}" presName="composite" presStyleCnt="0"/>
      <dgm:spPr/>
    </dgm:pt>
    <dgm:pt modelId="{E3DE55CB-5211-438A-BFCA-09D263FE0F9D}" type="pres">
      <dgm:prSet presAssocID="{23B6908D-E2F4-4879-BD86-C7D493C9DC02}" presName="imgShp" presStyleLbl="fgImgPlace1" presStyleIdx="3" presStyleCnt="4" custLinFactX="-155946" custLinFactNeighborX="-200000" custLinFactNeighborY="4707"/>
      <dgm:spPr>
        <a:solidFill>
          <a:srgbClr val="AAC4E9"/>
        </a:solidFill>
      </dgm:spPr>
      <dgm:extLst>
        <a:ext uri="{E40237B7-FDA0-4F09-8148-C483321AD2D9}">
          <dgm14:cNvPr xmlns:dgm14="http://schemas.microsoft.com/office/drawing/2010/diagram" id="0" name="" descr="Head with gears"/>
        </a:ext>
      </dgm:extLst>
    </dgm:pt>
    <dgm:pt modelId="{5A1D4EA3-2371-429C-873D-7A535E6B654A}" type="pres">
      <dgm:prSet presAssocID="{23B6908D-E2F4-4879-BD86-C7D493C9DC02}" presName="txShp" presStyleLbl="node1" presStyleIdx="3" presStyleCnt="4" custScaleX="136688" custScaleY="387044">
        <dgm:presLayoutVars>
          <dgm:bulletEnabled val="1"/>
        </dgm:presLayoutVars>
      </dgm:prSet>
      <dgm:spPr/>
    </dgm:pt>
  </dgm:ptLst>
  <dgm:cxnLst>
    <dgm:cxn modelId="{DA21FE12-B0BC-4135-A7D0-667F25BF5746}" srcId="{466FF5A5-E0CC-400E-A1B7-965D5CABFFE2}" destId="{AFBB6E91-609A-4462-BAEA-97E7B67F588A}" srcOrd="2" destOrd="0" parTransId="{B20379D3-B2D5-47AF-A717-0F6F81628C03}" sibTransId="{D45A0C9F-64C1-4A10-9CCC-6D82AF59EAF1}"/>
    <dgm:cxn modelId="{59068015-1000-4C2B-8037-278C230F07AF}" srcId="{466FF5A5-E0CC-400E-A1B7-965D5CABFFE2}" destId="{23B6908D-E2F4-4879-BD86-C7D493C9DC02}" srcOrd="3" destOrd="0" parTransId="{729EF619-2F34-4C13-A648-1E389B140548}" sibTransId="{64040757-8347-4BEC-A374-70BE516FC4E7}"/>
    <dgm:cxn modelId="{5B32FB44-30ED-4BBF-A232-D23024920807}" type="presOf" srcId="{AFBB6E91-609A-4462-BAEA-97E7B67F588A}" destId="{EF541311-F164-4D5D-800F-BD9D70445CB2}" srcOrd="0" destOrd="0" presId="urn:microsoft.com/office/officeart/2005/8/layout/vList3"/>
    <dgm:cxn modelId="{686E4446-91B0-4437-AFC8-F27FD8BAFF00}" type="presOf" srcId="{23B6908D-E2F4-4879-BD86-C7D493C9DC02}" destId="{5A1D4EA3-2371-429C-873D-7A535E6B654A}" srcOrd="0" destOrd="0" presId="urn:microsoft.com/office/officeart/2005/8/layout/vList3"/>
    <dgm:cxn modelId="{F2E2A155-50E6-47B7-8D80-F8275ACE3259}" srcId="{466FF5A5-E0CC-400E-A1B7-965D5CABFFE2}" destId="{845E0D0B-7C2A-4275-8519-6799CCE447BB}" srcOrd="0" destOrd="0" parTransId="{D3362E32-8355-4A82-8BB9-80C858592BA8}" sibTransId="{A178D46C-18F4-4331-9C74-1DE9751B6B61}"/>
    <dgm:cxn modelId="{22A2A780-A378-40E6-9823-06FB13DD0BA8}" type="presOf" srcId="{EBE5E61A-3080-4A7B-A9C4-F22604DF4E1A}" destId="{97814676-47E4-4EEC-8066-F8E350D71C38}" srcOrd="0" destOrd="0" presId="urn:microsoft.com/office/officeart/2005/8/layout/vList3"/>
    <dgm:cxn modelId="{FE3160A9-4D66-4EEE-B7CD-FD7C9C64D125}" srcId="{466FF5A5-E0CC-400E-A1B7-965D5CABFFE2}" destId="{EBE5E61A-3080-4A7B-A9C4-F22604DF4E1A}" srcOrd="1" destOrd="0" parTransId="{761D57A4-BF1E-48B5-81F0-5675FD9D9990}" sibTransId="{99CDB098-C928-4DA8-BAA8-9C149EA4CB40}"/>
    <dgm:cxn modelId="{0537F3AB-EA3B-4672-B7DC-B119B5FF4B8E}" type="presOf" srcId="{466FF5A5-E0CC-400E-A1B7-965D5CABFFE2}" destId="{01E0C15C-25B7-4970-8F02-D4DC90ABAB2A}" srcOrd="0" destOrd="0" presId="urn:microsoft.com/office/officeart/2005/8/layout/vList3"/>
    <dgm:cxn modelId="{ED14E7E1-F279-477B-8FFA-83750521EEB2}" type="presOf" srcId="{845E0D0B-7C2A-4275-8519-6799CCE447BB}" destId="{6E107247-F70A-4598-B30F-BBA28B179401}" srcOrd="0" destOrd="0" presId="urn:microsoft.com/office/officeart/2005/8/layout/vList3"/>
    <dgm:cxn modelId="{52DDC005-4ADA-48DC-AE62-A8ED617481E9}" type="presParOf" srcId="{01E0C15C-25B7-4970-8F02-D4DC90ABAB2A}" destId="{B0F56CD5-FF20-421E-AA53-98364194DF6B}" srcOrd="0" destOrd="0" presId="urn:microsoft.com/office/officeart/2005/8/layout/vList3"/>
    <dgm:cxn modelId="{6F16B999-E2B5-4ADB-A9DD-524C929E0259}" type="presParOf" srcId="{B0F56CD5-FF20-421E-AA53-98364194DF6B}" destId="{4464AA22-3F0B-452A-AC63-4CB3C71B51FC}" srcOrd="0" destOrd="0" presId="urn:microsoft.com/office/officeart/2005/8/layout/vList3"/>
    <dgm:cxn modelId="{7D7E3CF1-DE63-48E2-ACD9-CCE5857F6F50}" type="presParOf" srcId="{B0F56CD5-FF20-421E-AA53-98364194DF6B}" destId="{6E107247-F70A-4598-B30F-BBA28B179401}" srcOrd="1" destOrd="0" presId="urn:microsoft.com/office/officeart/2005/8/layout/vList3"/>
    <dgm:cxn modelId="{C80C0708-CF81-4C39-9145-C8749CBD529B}" type="presParOf" srcId="{01E0C15C-25B7-4970-8F02-D4DC90ABAB2A}" destId="{62B498D2-42D5-4EE2-8FB4-893A97EF6F1C}" srcOrd="1" destOrd="0" presId="urn:microsoft.com/office/officeart/2005/8/layout/vList3"/>
    <dgm:cxn modelId="{BB1710F3-EB1D-4EA1-802E-4E9D39A0D513}" type="presParOf" srcId="{01E0C15C-25B7-4970-8F02-D4DC90ABAB2A}" destId="{CA970CD9-FBCA-4D9F-8C74-3A8A009C559F}" srcOrd="2" destOrd="0" presId="urn:microsoft.com/office/officeart/2005/8/layout/vList3"/>
    <dgm:cxn modelId="{154EE2E5-E4CD-4CDF-B6FC-E626804A1193}" type="presParOf" srcId="{CA970CD9-FBCA-4D9F-8C74-3A8A009C559F}" destId="{34AEB369-D4B7-4041-A0A6-387097E3894F}" srcOrd="0" destOrd="0" presId="urn:microsoft.com/office/officeart/2005/8/layout/vList3"/>
    <dgm:cxn modelId="{9EF1D80F-E479-4AB0-9329-E9B5A31C6D74}" type="presParOf" srcId="{CA970CD9-FBCA-4D9F-8C74-3A8A009C559F}" destId="{97814676-47E4-4EEC-8066-F8E350D71C38}" srcOrd="1" destOrd="0" presId="urn:microsoft.com/office/officeart/2005/8/layout/vList3"/>
    <dgm:cxn modelId="{0057D8A1-8D57-46FE-B033-29A5CA9EB31B}" type="presParOf" srcId="{01E0C15C-25B7-4970-8F02-D4DC90ABAB2A}" destId="{765883C8-CA63-4B82-9544-4D10DE9BF48D}" srcOrd="3" destOrd="0" presId="urn:microsoft.com/office/officeart/2005/8/layout/vList3"/>
    <dgm:cxn modelId="{857A1B59-FFDA-4219-BE0B-B61BE8A663EE}" type="presParOf" srcId="{01E0C15C-25B7-4970-8F02-D4DC90ABAB2A}" destId="{FC66D883-0784-449A-A7EC-A07978970725}" srcOrd="4" destOrd="0" presId="urn:microsoft.com/office/officeart/2005/8/layout/vList3"/>
    <dgm:cxn modelId="{F04BC794-9DBF-4D5D-8342-097FCCD7F675}" type="presParOf" srcId="{FC66D883-0784-449A-A7EC-A07978970725}" destId="{0A885EA1-DBC7-499C-A4D7-2D5930DBCDA8}" srcOrd="0" destOrd="0" presId="urn:microsoft.com/office/officeart/2005/8/layout/vList3"/>
    <dgm:cxn modelId="{138241CF-BEEE-4FC1-82FC-B33A02DD6E69}" type="presParOf" srcId="{FC66D883-0784-449A-A7EC-A07978970725}" destId="{EF541311-F164-4D5D-800F-BD9D70445CB2}" srcOrd="1" destOrd="0" presId="urn:microsoft.com/office/officeart/2005/8/layout/vList3"/>
    <dgm:cxn modelId="{8F52453C-F14C-4886-8CA0-D5F51186A125}" type="presParOf" srcId="{01E0C15C-25B7-4970-8F02-D4DC90ABAB2A}" destId="{A6E01A4A-00A2-4C5C-85EA-E8CD677B9FBA}" srcOrd="5" destOrd="0" presId="urn:microsoft.com/office/officeart/2005/8/layout/vList3"/>
    <dgm:cxn modelId="{89471924-87E2-4125-9AE5-2A502BEFF51C}" type="presParOf" srcId="{01E0C15C-25B7-4970-8F02-D4DC90ABAB2A}" destId="{E9025972-FAA2-498F-A459-D1D4B8B71C57}" srcOrd="6" destOrd="0" presId="urn:microsoft.com/office/officeart/2005/8/layout/vList3"/>
    <dgm:cxn modelId="{1E7D693D-0E9E-473D-B736-294EF1355B36}" type="presParOf" srcId="{E9025972-FAA2-498F-A459-D1D4B8B71C57}" destId="{E3DE55CB-5211-438A-BFCA-09D263FE0F9D}" srcOrd="0" destOrd="0" presId="urn:microsoft.com/office/officeart/2005/8/layout/vList3"/>
    <dgm:cxn modelId="{0E85AD20-9CB7-4176-B44A-EC33D4D5253B}" type="presParOf" srcId="{E9025972-FAA2-498F-A459-D1D4B8B71C57}" destId="{5A1D4EA3-2371-429C-873D-7A535E6B654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0D8C50-A7F7-425F-AF68-3790233AE709}"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IN"/>
        </a:p>
      </dgm:t>
    </dgm:pt>
    <dgm:pt modelId="{23EB8315-0D1A-4979-9F40-AB60AA1B91C3}">
      <dgm:prSet phldrT="[Text]"/>
      <dgm:spPr/>
      <dgm:t>
        <a:bodyPr/>
        <a:lstStyle/>
        <a:p>
          <a:r>
            <a:rPr lang="en-IN" dirty="0">
              <a:latin typeface="Gill Sans" panose="020B0604020202020204" charset="0"/>
            </a:rPr>
            <a:t>Language recognition</a:t>
          </a:r>
        </a:p>
      </dgm:t>
    </dgm:pt>
    <dgm:pt modelId="{70134C4E-6F96-4B7C-AA6A-6A12ECC13C1E}" type="parTrans" cxnId="{EFF38A22-B1E6-4EBF-9F77-08B567BA3D6D}">
      <dgm:prSet/>
      <dgm:spPr/>
      <dgm:t>
        <a:bodyPr/>
        <a:lstStyle/>
        <a:p>
          <a:endParaRPr lang="en-IN"/>
        </a:p>
      </dgm:t>
    </dgm:pt>
    <dgm:pt modelId="{960C0767-69CF-45DF-8231-F264373CA809}" type="sibTrans" cxnId="{EFF38A22-B1E6-4EBF-9F77-08B567BA3D6D}">
      <dgm:prSet/>
      <dgm:spPr/>
      <dgm:t>
        <a:bodyPr/>
        <a:lstStyle/>
        <a:p>
          <a:endParaRPr lang="en-IN"/>
        </a:p>
      </dgm:t>
    </dgm:pt>
    <dgm:pt modelId="{9C2D4D10-4916-4DC1-B979-2EE52DB4817C}">
      <dgm:prSet phldrT="[Text]" custT="1"/>
      <dgm:spPr/>
      <dgm:t>
        <a:bodyPr/>
        <a:lstStyle/>
        <a:p>
          <a:pPr algn="just"/>
          <a:r>
            <a:rPr lang="en-US" sz="1800" b="0" i="0" dirty="0"/>
            <a:t>Speech impairment affects verbal communication and hearing. It can lead to challenges in social interactions and a lower quality of life. People with speech impairment may use sign language to communicate.</a:t>
          </a:r>
          <a:endParaRPr lang="en-IN" sz="1800" dirty="0">
            <a:latin typeface="Gill Sans" panose="020B0604020202020204" charset="0"/>
          </a:endParaRPr>
        </a:p>
      </dgm:t>
    </dgm:pt>
    <dgm:pt modelId="{52D1CF80-C240-4AEF-83D6-31AF98E03062}" type="parTrans" cxnId="{36683D45-9F94-45F7-8884-E9ABA61E3B2E}">
      <dgm:prSet/>
      <dgm:spPr/>
      <dgm:t>
        <a:bodyPr/>
        <a:lstStyle/>
        <a:p>
          <a:endParaRPr lang="en-IN"/>
        </a:p>
      </dgm:t>
    </dgm:pt>
    <dgm:pt modelId="{9D7BC25A-33AE-4DB6-8100-F66B41D8F5FF}" type="sibTrans" cxnId="{36683D45-9F94-45F7-8884-E9ABA61E3B2E}">
      <dgm:prSet/>
      <dgm:spPr/>
      <dgm:t>
        <a:bodyPr/>
        <a:lstStyle/>
        <a:p>
          <a:endParaRPr lang="en-IN"/>
        </a:p>
      </dgm:t>
    </dgm:pt>
    <dgm:pt modelId="{B361B246-5FB9-4915-A359-2992F310C7ED}">
      <dgm:prSet phldrT="[Text]"/>
      <dgm:spPr/>
      <dgm:t>
        <a:bodyPr/>
        <a:lstStyle/>
        <a:p>
          <a:r>
            <a:rPr lang="en-IN" dirty="0">
              <a:latin typeface="Gill Sans" panose="020B0604020202020204" charset="0"/>
            </a:rPr>
            <a:t>Smart home devices</a:t>
          </a:r>
        </a:p>
      </dgm:t>
    </dgm:pt>
    <dgm:pt modelId="{8AB797B1-3E6B-4269-A858-65B62A44C14A}" type="parTrans" cxnId="{72DFAEDA-E862-4EB9-B1CD-F1D0FC533016}">
      <dgm:prSet/>
      <dgm:spPr/>
      <dgm:t>
        <a:bodyPr/>
        <a:lstStyle/>
        <a:p>
          <a:endParaRPr lang="en-IN"/>
        </a:p>
      </dgm:t>
    </dgm:pt>
    <dgm:pt modelId="{1CE4FBAE-98E9-4500-BE4F-939007C1FEC2}" type="sibTrans" cxnId="{72DFAEDA-E862-4EB9-B1CD-F1D0FC533016}">
      <dgm:prSet/>
      <dgm:spPr/>
      <dgm:t>
        <a:bodyPr/>
        <a:lstStyle/>
        <a:p>
          <a:endParaRPr lang="en-IN"/>
        </a:p>
      </dgm:t>
    </dgm:pt>
    <dgm:pt modelId="{8E166E71-BE42-41A4-A138-3DDE7A06BCA6}">
      <dgm:prSet phldrT="[Text]" custT="1"/>
      <dgm:spPr/>
      <dgm:t>
        <a:bodyPr/>
        <a:lstStyle/>
        <a:p>
          <a:pPr algn="just"/>
          <a:r>
            <a:rPr lang="en-US" sz="1800" b="0" i="0" dirty="0">
              <a:latin typeface="Sabon Next LT (Body)"/>
            </a:rPr>
            <a:t>Smart home devices do not consider the daily routines of senior citizens when designing their operation modes. As a result, seniors often have trouble using these devices effectively, leading to frustration and loss of independence.</a:t>
          </a:r>
          <a:endParaRPr lang="en-IN" sz="1800" dirty="0">
            <a:latin typeface="Sabon Next LT (Body)"/>
          </a:endParaRPr>
        </a:p>
      </dgm:t>
    </dgm:pt>
    <dgm:pt modelId="{27CC0A2E-1A88-4ACC-AAE1-A136F4FE122C}" type="parTrans" cxnId="{03DDDE4A-642E-4042-8CDC-0F11C3BFA049}">
      <dgm:prSet/>
      <dgm:spPr/>
      <dgm:t>
        <a:bodyPr/>
        <a:lstStyle/>
        <a:p>
          <a:endParaRPr lang="en-IN"/>
        </a:p>
      </dgm:t>
    </dgm:pt>
    <dgm:pt modelId="{DA83D465-0961-4AA8-BAE0-C6433C6DD619}" type="sibTrans" cxnId="{03DDDE4A-642E-4042-8CDC-0F11C3BFA049}">
      <dgm:prSet/>
      <dgm:spPr/>
      <dgm:t>
        <a:bodyPr/>
        <a:lstStyle/>
        <a:p>
          <a:endParaRPr lang="en-IN"/>
        </a:p>
      </dgm:t>
    </dgm:pt>
    <dgm:pt modelId="{9C47845E-5794-4EB1-A57F-64318F52A168}">
      <dgm:prSet phldrT="[Text]"/>
      <dgm:spPr/>
      <dgm:t>
        <a:bodyPr/>
        <a:lstStyle/>
        <a:p>
          <a:r>
            <a:rPr lang="en-IN" dirty="0">
              <a:latin typeface="Gill Sans" panose="020B0604020202020204" charset="0"/>
            </a:rPr>
            <a:t>Human-robot interaction</a:t>
          </a:r>
        </a:p>
      </dgm:t>
    </dgm:pt>
    <dgm:pt modelId="{0BE09152-BA02-4C4B-82AF-54E4C214B615}" type="parTrans" cxnId="{8ADA088B-A196-4EC3-B274-DC210B5BA9D0}">
      <dgm:prSet/>
      <dgm:spPr/>
      <dgm:t>
        <a:bodyPr/>
        <a:lstStyle/>
        <a:p>
          <a:endParaRPr lang="en-IN"/>
        </a:p>
      </dgm:t>
    </dgm:pt>
    <dgm:pt modelId="{6DE82AF3-62E9-45C2-BB83-D13761596A4A}" type="sibTrans" cxnId="{8ADA088B-A196-4EC3-B274-DC210B5BA9D0}">
      <dgm:prSet/>
      <dgm:spPr/>
      <dgm:t>
        <a:bodyPr/>
        <a:lstStyle/>
        <a:p>
          <a:endParaRPr lang="en-IN"/>
        </a:p>
      </dgm:t>
    </dgm:pt>
    <dgm:pt modelId="{36624097-37F4-4093-A08B-C62D94FC35A1}">
      <dgm:prSet custT="1"/>
      <dgm:spPr/>
      <dgm:t>
        <a:bodyPr/>
        <a:lstStyle/>
        <a:p>
          <a:r>
            <a:rPr lang="en-US" sz="1800" b="0" i="0" dirty="0"/>
            <a:t>Human-robot interaction is common but current technology may lack understanding of human behavior and emotions, leading to ineffective communication and reduced efficiency.</a:t>
          </a:r>
          <a:endParaRPr lang="en-IN" sz="1800" dirty="0"/>
        </a:p>
      </dgm:t>
    </dgm:pt>
    <dgm:pt modelId="{047606DB-0C70-4F0B-AE12-7F710C62D89A}" type="parTrans" cxnId="{33FC7CF5-9F58-41C0-A142-BDD2E5E44472}">
      <dgm:prSet/>
      <dgm:spPr/>
      <dgm:t>
        <a:bodyPr/>
        <a:lstStyle/>
        <a:p>
          <a:endParaRPr lang="en-IN"/>
        </a:p>
      </dgm:t>
    </dgm:pt>
    <dgm:pt modelId="{C5FFBA06-38F7-4DA5-9C35-E1C5671C5E16}" type="sibTrans" cxnId="{33FC7CF5-9F58-41C0-A142-BDD2E5E44472}">
      <dgm:prSet/>
      <dgm:spPr/>
      <dgm:t>
        <a:bodyPr/>
        <a:lstStyle/>
        <a:p>
          <a:endParaRPr lang="en-IN"/>
        </a:p>
      </dgm:t>
    </dgm:pt>
    <dgm:pt modelId="{063DD750-7AF3-4D7E-9C97-5EDC36CA9D72}" type="pres">
      <dgm:prSet presAssocID="{470D8C50-A7F7-425F-AF68-3790233AE709}" presName="Name0" presStyleCnt="0">
        <dgm:presLayoutVars>
          <dgm:dir/>
          <dgm:animLvl val="lvl"/>
          <dgm:resizeHandles/>
        </dgm:presLayoutVars>
      </dgm:prSet>
      <dgm:spPr/>
    </dgm:pt>
    <dgm:pt modelId="{B2028841-ED22-4578-8F34-AA649440E030}" type="pres">
      <dgm:prSet presAssocID="{23EB8315-0D1A-4979-9F40-AB60AA1B91C3}" presName="linNode" presStyleCnt="0"/>
      <dgm:spPr/>
    </dgm:pt>
    <dgm:pt modelId="{F51D95D9-0892-4B97-9BF0-556A5A0C90C8}" type="pres">
      <dgm:prSet presAssocID="{23EB8315-0D1A-4979-9F40-AB60AA1B91C3}" presName="parentShp" presStyleLbl="node1" presStyleIdx="0" presStyleCnt="3" custScaleX="43103">
        <dgm:presLayoutVars>
          <dgm:bulletEnabled val="1"/>
        </dgm:presLayoutVars>
      </dgm:prSet>
      <dgm:spPr/>
    </dgm:pt>
    <dgm:pt modelId="{EEE28553-5AE9-4278-B101-7D475E335C8A}" type="pres">
      <dgm:prSet presAssocID="{23EB8315-0D1A-4979-9F40-AB60AA1B91C3}" presName="childShp" presStyleLbl="bgAccFollowNode1" presStyleIdx="0" presStyleCnt="3" custScaleX="133377" custScaleY="94029">
        <dgm:presLayoutVars>
          <dgm:bulletEnabled val="1"/>
        </dgm:presLayoutVars>
      </dgm:prSet>
      <dgm:spPr/>
    </dgm:pt>
    <dgm:pt modelId="{90E3A8F0-6D71-4D93-95C8-2B03A7AD1B60}" type="pres">
      <dgm:prSet presAssocID="{960C0767-69CF-45DF-8231-F264373CA809}" presName="spacing" presStyleCnt="0"/>
      <dgm:spPr/>
    </dgm:pt>
    <dgm:pt modelId="{B0E61A33-EA47-459E-ADE5-6445BF0DFBE5}" type="pres">
      <dgm:prSet presAssocID="{B361B246-5FB9-4915-A359-2992F310C7ED}" presName="linNode" presStyleCnt="0"/>
      <dgm:spPr/>
    </dgm:pt>
    <dgm:pt modelId="{9BE67D87-BE83-4ABB-A370-808E9F417EEC}" type="pres">
      <dgm:prSet presAssocID="{B361B246-5FB9-4915-A359-2992F310C7ED}" presName="parentShp" presStyleLbl="node1" presStyleIdx="1" presStyleCnt="3" custScaleX="41306">
        <dgm:presLayoutVars>
          <dgm:bulletEnabled val="1"/>
        </dgm:presLayoutVars>
      </dgm:prSet>
      <dgm:spPr/>
    </dgm:pt>
    <dgm:pt modelId="{05CAD925-F68E-47AE-85DF-7FE4EF205D5F}" type="pres">
      <dgm:prSet presAssocID="{B361B246-5FB9-4915-A359-2992F310C7ED}" presName="childShp" presStyleLbl="bgAccFollowNode1" presStyleIdx="1" presStyleCnt="3" custScaleX="132776" custScaleY="94013">
        <dgm:presLayoutVars>
          <dgm:bulletEnabled val="1"/>
        </dgm:presLayoutVars>
      </dgm:prSet>
      <dgm:spPr/>
    </dgm:pt>
    <dgm:pt modelId="{A5AE730F-44A1-4DD0-82C8-44E4D814E161}" type="pres">
      <dgm:prSet presAssocID="{1CE4FBAE-98E9-4500-BE4F-939007C1FEC2}" presName="spacing" presStyleCnt="0"/>
      <dgm:spPr/>
    </dgm:pt>
    <dgm:pt modelId="{EDAD3144-349E-4A64-8EEE-573BA56327EF}" type="pres">
      <dgm:prSet presAssocID="{9C47845E-5794-4EB1-A57F-64318F52A168}" presName="linNode" presStyleCnt="0"/>
      <dgm:spPr/>
    </dgm:pt>
    <dgm:pt modelId="{2055FEB5-09CE-47DC-B903-FE75595A15F2}" type="pres">
      <dgm:prSet presAssocID="{9C47845E-5794-4EB1-A57F-64318F52A168}" presName="parentShp" presStyleLbl="node1" presStyleIdx="2" presStyleCnt="3" custFlipHor="1" custScaleX="43398">
        <dgm:presLayoutVars>
          <dgm:bulletEnabled val="1"/>
        </dgm:presLayoutVars>
      </dgm:prSet>
      <dgm:spPr/>
    </dgm:pt>
    <dgm:pt modelId="{001A5821-997A-4E0F-9BC8-4A93E0790145}" type="pres">
      <dgm:prSet presAssocID="{9C47845E-5794-4EB1-A57F-64318F52A168}" presName="childShp" presStyleLbl="bgAccFollowNode1" presStyleIdx="2" presStyleCnt="3" custScaleX="132278">
        <dgm:presLayoutVars>
          <dgm:bulletEnabled val="1"/>
        </dgm:presLayoutVars>
      </dgm:prSet>
      <dgm:spPr/>
    </dgm:pt>
  </dgm:ptLst>
  <dgm:cxnLst>
    <dgm:cxn modelId="{369EFA02-71B6-49D3-824D-847849422296}" type="presOf" srcId="{470D8C50-A7F7-425F-AF68-3790233AE709}" destId="{063DD750-7AF3-4D7E-9C97-5EDC36CA9D72}" srcOrd="0" destOrd="0" presId="urn:microsoft.com/office/officeart/2005/8/layout/vList6"/>
    <dgm:cxn modelId="{3A6E6B06-95C1-4504-BAE3-7FC64AABA131}" type="presOf" srcId="{B361B246-5FB9-4915-A359-2992F310C7ED}" destId="{9BE67D87-BE83-4ABB-A370-808E9F417EEC}" srcOrd="0" destOrd="0" presId="urn:microsoft.com/office/officeart/2005/8/layout/vList6"/>
    <dgm:cxn modelId="{A97B8F1E-7060-420A-B722-888F69E282F2}" type="presOf" srcId="{9C2D4D10-4916-4DC1-B979-2EE52DB4817C}" destId="{EEE28553-5AE9-4278-B101-7D475E335C8A}" srcOrd="0" destOrd="0" presId="urn:microsoft.com/office/officeart/2005/8/layout/vList6"/>
    <dgm:cxn modelId="{EFF38A22-B1E6-4EBF-9F77-08B567BA3D6D}" srcId="{470D8C50-A7F7-425F-AF68-3790233AE709}" destId="{23EB8315-0D1A-4979-9F40-AB60AA1B91C3}" srcOrd="0" destOrd="0" parTransId="{70134C4E-6F96-4B7C-AA6A-6A12ECC13C1E}" sibTransId="{960C0767-69CF-45DF-8231-F264373CA809}"/>
    <dgm:cxn modelId="{11416740-C0B6-4562-8194-A0EAE3A380DF}" type="presOf" srcId="{36624097-37F4-4093-A08B-C62D94FC35A1}" destId="{001A5821-997A-4E0F-9BC8-4A93E0790145}" srcOrd="0" destOrd="0" presId="urn:microsoft.com/office/officeart/2005/8/layout/vList6"/>
    <dgm:cxn modelId="{36683D45-9F94-45F7-8884-E9ABA61E3B2E}" srcId="{23EB8315-0D1A-4979-9F40-AB60AA1B91C3}" destId="{9C2D4D10-4916-4DC1-B979-2EE52DB4817C}" srcOrd="0" destOrd="0" parTransId="{52D1CF80-C240-4AEF-83D6-31AF98E03062}" sibTransId="{9D7BC25A-33AE-4DB6-8100-F66B41D8F5FF}"/>
    <dgm:cxn modelId="{03DDDE4A-642E-4042-8CDC-0F11C3BFA049}" srcId="{B361B246-5FB9-4915-A359-2992F310C7ED}" destId="{8E166E71-BE42-41A4-A138-3DDE7A06BCA6}" srcOrd="0" destOrd="0" parTransId="{27CC0A2E-1A88-4ACC-AAE1-A136F4FE122C}" sibTransId="{DA83D465-0961-4AA8-BAE0-C6433C6DD619}"/>
    <dgm:cxn modelId="{11FB0D57-4590-4D65-9423-5EABB3295707}" type="presOf" srcId="{8E166E71-BE42-41A4-A138-3DDE7A06BCA6}" destId="{05CAD925-F68E-47AE-85DF-7FE4EF205D5F}" srcOrd="0" destOrd="0" presId="urn:microsoft.com/office/officeart/2005/8/layout/vList6"/>
    <dgm:cxn modelId="{8ADA088B-A196-4EC3-B274-DC210B5BA9D0}" srcId="{470D8C50-A7F7-425F-AF68-3790233AE709}" destId="{9C47845E-5794-4EB1-A57F-64318F52A168}" srcOrd="2" destOrd="0" parTransId="{0BE09152-BA02-4C4B-82AF-54E4C214B615}" sibTransId="{6DE82AF3-62E9-45C2-BB83-D13761596A4A}"/>
    <dgm:cxn modelId="{C9EE99A6-3A59-4C92-AAFE-DC3C1E4C321E}" type="presOf" srcId="{9C47845E-5794-4EB1-A57F-64318F52A168}" destId="{2055FEB5-09CE-47DC-B903-FE75595A15F2}" srcOrd="0" destOrd="0" presId="urn:microsoft.com/office/officeart/2005/8/layout/vList6"/>
    <dgm:cxn modelId="{9E771FAD-F0F0-478A-9794-54FD3A364618}" type="presOf" srcId="{23EB8315-0D1A-4979-9F40-AB60AA1B91C3}" destId="{F51D95D9-0892-4B97-9BF0-556A5A0C90C8}" srcOrd="0" destOrd="0" presId="urn:microsoft.com/office/officeart/2005/8/layout/vList6"/>
    <dgm:cxn modelId="{72DFAEDA-E862-4EB9-B1CD-F1D0FC533016}" srcId="{470D8C50-A7F7-425F-AF68-3790233AE709}" destId="{B361B246-5FB9-4915-A359-2992F310C7ED}" srcOrd="1" destOrd="0" parTransId="{8AB797B1-3E6B-4269-A858-65B62A44C14A}" sibTransId="{1CE4FBAE-98E9-4500-BE4F-939007C1FEC2}"/>
    <dgm:cxn modelId="{33FC7CF5-9F58-41C0-A142-BDD2E5E44472}" srcId="{9C47845E-5794-4EB1-A57F-64318F52A168}" destId="{36624097-37F4-4093-A08B-C62D94FC35A1}" srcOrd="0" destOrd="0" parTransId="{047606DB-0C70-4F0B-AE12-7F710C62D89A}" sibTransId="{C5FFBA06-38F7-4DA5-9C35-E1C5671C5E16}"/>
    <dgm:cxn modelId="{379FD8B2-39B7-42CA-B0EC-9E5ECE6E95A7}" type="presParOf" srcId="{063DD750-7AF3-4D7E-9C97-5EDC36CA9D72}" destId="{B2028841-ED22-4578-8F34-AA649440E030}" srcOrd="0" destOrd="0" presId="urn:microsoft.com/office/officeart/2005/8/layout/vList6"/>
    <dgm:cxn modelId="{BB14A417-94C8-485F-A9F1-EC89BF8DAB27}" type="presParOf" srcId="{B2028841-ED22-4578-8F34-AA649440E030}" destId="{F51D95D9-0892-4B97-9BF0-556A5A0C90C8}" srcOrd="0" destOrd="0" presId="urn:microsoft.com/office/officeart/2005/8/layout/vList6"/>
    <dgm:cxn modelId="{0C5FAE48-F3F9-4B1C-8920-CB497FD8B097}" type="presParOf" srcId="{B2028841-ED22-4578-8F34-AA649440E030}" destId="{EEE28553-5AE9-4278-B101-7D475E335C8A}" srcOrd="1" destOrd="0" presId="urn:microsoft.com/office/officeart/2005/8/layout/vList6"/>
    <dgm:cxn modelId="{A73909AE-95FC-46B3-9EB5-2BE477A99C6A}" type="presParOf" srcId="{063DD750-7AF3-4D7E-9C97-5EDC36CA9D72}" destId="{90E3A8F0-6D71-4D93-95C8-2B03A7AD1B60}" srcOrd="1" destOrd="0" presId="urn:microsoft.com/office/officeart/2005/8/layout/vList6"/>
    <dgm:cxn modelId="{E94F2E23-A357-427E-9E16-E8F0F345890E}" type="presParOf" srcId="{063DD750-7AF3-4D7E-9C97-5EDC36CA9D72}" destId="{B0E61A33-EA47-459E-ADE5-6445BF0DFBE5}" srcOrd="2" destOrd="0" presId="urn:microsoft.com/office/officeart/2005/8/layout/vList6"/>
    <dgm:cxn modelId="{4B44B483-81CA-438F-8910-D97B4FDE2663}" type="presParOf" srcId="{B0E61A33-EA47-459E-ADE5-6445BF0DFBE5}" destId="{9BE67D87-BE83-4ABB-A370-808E9F417EEC}" srcOrd="0" destOrd="0" presId="urn:microsoft.com/office/officeart/2005/8/layout/vList6"/>
    <dgm:cxn modelId="{F1FA732D-446A-43E6-A15D-477577ECC6C9}" type="presParOf" srcId="{B0E61A33-EA47-459E-ADE5-6445BF0DFBE5}" destId="{05CAD925-F68E-47AE-85DF-7FE4EF205D5F}" srcOrd="1" destOrd="0" presId="urn:microsoft.com/office/officeart/2005/8/layout/vList6"/>
    <dgm:cxn modelId="{DCB22D78-EB97-4459-9C1E-5C6846E781C2}" type="presParOf" srcId="{063DD750-7AF3-4D7E-9C97-5EDC36CA9D72}" destId="{A5AE730F-44A1-4DD0-82C8-44E4D814E161}" srcOrd="3" destOrd="0" presId="urn:microsoft.com/office/officeart/2005/8/layout/vList6"/>
    <dgm:cxn modelId="{5C358D8C-B10E-4090-A4F5-FBE5EE241107}" type="presParOf" srcId="{063DD750-7AF3-4D7E-9C97-5EDC36CA9D72}" destId="{EDAD3144-349E-4A64-8EEE-573BA56327EF}" srcOrd="4" destOrd="0" presId="urn:microsoft.com/office/officeart/2005/8/layout/vList6"/>
    <dgm:cxn modelId="{91FDB221-AC4B-4414-AA60-DEFD4A3B864D}" type="presParOf" srcId="{EDAD3144-349E-4A64-8EEE-573BA56327EF}" destId="{2055FEB5-09CE-47DC-B903-FE75595A15F2}" srcOrd="0" destOrd="0" presId="urn:microsoft.com/office/officeart/2005/8/layout/vList6"/>
    <dgm:cxn modelId="{25151DA8-3E96-4325-8461-DD7D7BE15058}" type="presParOf" srcId="{EDAD3144-349E-4A64-8EEE-573BA56327EF}" destId="{001A5821-997A-4E0F-9BC8-4A93E079014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07247-F70A-4598-B30F-BBA28B179401}">
      <dsp:nvSpPr>
        <dsp:cNvPr id="0" name=""/>
        <dsp:cNvSpPr/>
      </dsp:nvSpPr>
      <dsp:spPr>
        <a:xfrm rot="10800000">
          <a:off x="426054" y="2708"/>
          <a:ext cx="10185661" cy="639150"/>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SzPts val="1000"/>
            <a:buFont typeface="Symbol" panose="05050102010706020507" pitchFamily="18" charset="2"/>
            <a:buNone/>
          </a:pPr>
          <a:r>
            <a:rPr lang="en-IN" sz="1800" kern="1200" dirty="0">
              <a:solidFill>
                <a:schemeClr val="tx1"/>
              </a:solidFill>
              <a:latin typeface="Gill Sans" panose="020B0604020202020204" charset="0"/>
            </a:rPr>
            <a:t>The purpose of this project is to develop a hand gesture detection system that can recognize expressions accurately</a:t>
          </a:r>
          <a:r>
            <a:rPr lang="en-IN" sz="1600" kern="1200" dirty="0">
              <a:solidFill>
                <a:schemeClr val="tx1"/>
              </a:solidFill>
              <a:latin typeface="Gill Sans" panose="020B0604020202020204" charset="0"/>
            </a:rPr>
            <a:t>.</a:t>
          </a:r>
        </a:p>
      </dsp:txBody>
      <dsp:txXfrm rot="10800000">
        <a:off x="585841" y="2708"/>
        <a:ext cx="10025874" cy="639150"/>
      </dsp:txXfrm>
    </dsp:sp>
    <dsp:sp modelId="{4464AA22-3F0B-452A-AC63-4CB3C71B51FC}">
      <dsp:nvSpPr>
        <dsp:cNvPr id="0" name=""/>
        <dsp:cNvSpPr/>
      </dsp:nvSpPr>
      <dsp:spPr>
        <a:xfrm>
          <a:off x="212252" y="163485"/>
          <a:ext cx="384517" cy="384517"/>
        </a:xfrm>
        <a:prstGeom prst="ellipse">
          <a:avLst/>
        </a:prstGeom>
        <a:solidFill>
          <a:srgbClr val="DE8C8C"/>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7814676-47E4-4EEC-8066-F8E350D71C38}">
      <dsp:nvSpPr>
        <dsp:cNvPr id="0" name=""/>
        <dsp:cNvSpPr/>
      </dsp:nvSpPr>
      <dsp:spPr>
        <a:xfrm rot="10800000">
          <a:off x="433395" y="759755"/>
          <a:ext cx="10170980" cy="1567848"/>
        </a:xfrm>
        <a:prstGeom prst="homePlate">
          <a:avLst/>
        </a:prstGeom>
        <a:solidFill>
          <a:schemeClr val="accent2">
            <a:hueOff val="4316146"/>
            <a:satOff val="667"/>
            <a:lumOff val="261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SzPts val="1000"/>
            <a:buFont typeface="Symbol" panose="05050102010706020507" pitchFamily="18" charset="2"/>
            <a:buNone/>
          </a:pPr>
          <a:r>
            <a:rPr lang="en-IN" sz="1800" kern="1200" dirty="0">
              <a:solidFill>
                <a:schemeClr val="tx1"/>
              </a:solidFill>
              <a:latin typeface="Gill Sans" panose="020B0604020202020204" charset="0"/>
            </a:rPr>
            <a:t>The importance of nonverbal communication cannot be overstated. Hand gestures play a significant role in expressing emotions and communicating nonverbally. However, traditional methods of expression recognition have limitations and are not always accurate. We aim to solve this problem by developing a more accurate and reliable method of expression recognition.</a:t>
          </a:r>
        </a:p>
      </dsp:txBody>
      <dsp:txXfrm rot="10800000">
        <a:off x="825357" y="759755"/>
        <a:ext cx="9779018" cy="1567848"/>
      </dsp:txXfrm>
    </dsp:sp>
    <dsp:sp modelId="{34AEB369-D4B7-4041-A0A6-387097E3894F}">
      <dsp:nvSpPr>
        <dsp:cNvPr id="0" name=""/>
        <dsp:cNvSpPr/>
      </dsp:nvSpPr>
      <dsp:spPr>
        <a:xfrm>
          <a:off x="173479" y="1399901"/>
          <a:ext cx="394951" cy="394951"/>
        </a:xfrm>
        <a:prstGeom prst="ellipse">
          <a:avLst/>
        </a:prstGeom>
        <a:solidFill>
          <a:srgbClr val="D2E19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EF541311-F164-4D5D-800F-BD9D70445CB2}">
      <dsp:nvSpPr>
        <dsp:cNvPr id="0" name=""/>
        <dsp:cNvSpPr/>
      </dsp:nvSpPr>
      <dsp:spPr>
        <a:xfrm rot="10800000">
          <a:off x="468921" y="2445500"/>
          <a:ext cx="10099928" cy="698638"/>
        </a:xfrm>
        <a:prstGeom prst="homePlate">
          <a:avLst/>
        </a:prstGeom>
        <a:solidFill>
          <a:schemeClr val="accent2">
            <a:hueOff val="8632292"/>
            <a:satOff val="1335"/>
            <a:lumOff val="522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8580" rIns="128016"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latin typeface="Gill Sans" panose="020B0604020202020204" charset="0"/>
            </a:rPr>
            <a:t>In this project, we are using an image segmentation model that segments the foreground and background. This can then be passed to the CNN model or any other similar model for classification.</a:t>
          </a:r>
          <a:endParaRPr lang="en-IN" sz="1800" kern="1200" dirty="0">
            <a:solidFill>
              <a:schemeClr val="tx1"/>
            </a:solidFill>
            <a:latin typeface="Gill Sans" panose="020B0604020202020204" charset="0"/>
          </a:endParaRPr>
        </a:p>
      </dsp:txBody>
      <dsp:txXfrm rot="10800000">
        <a:off x="643580" y="2445500"/>
        <a:ext cx="9925269" cy="698638"/>
      </dsp:txXfrm>
    </dsp:sp>
    <dsp:sp modelId="{0A885EA1-DBC7-499C-A4D7-2D5930DBCDA8}">
      <dsp:nvSpPr>
        <dsp:cNvPr id="0" name=""/>
        <dsp:cNvSpPr/>
      </dsp:nvSpPr>
      <dsp:spPr>
        <a:xfrm>
          <a:off x="245534" y="2615933"/>
          <a:ext cx="394951" cy="394951"/>
        </a:xfrm>
        <a:prstGeom prst="ellipse">
          <a:avLst/>
        </a:prstGeom>
        <a:solidFill>
          <a:srgbClr val="A0E5BB"/>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5A1D4EA3-2371-429C-873D-7A535E6B654A}">
      <dsp:nvSpPr>
        <dsp:cNvPr id="0" name=""/>
        <dsp:cNvSpPr/>
      </dsp:nvSpPr>
      <dsp:spPr>
        <a:xfrm rot="10800000">
          <a:off x="502355" y="3262034"/>
          <a:ext cx="10033060" cy="1528637"/>
        </a:xfrm>
        <a:prstGeom prst="homePlate">
          <a:avLst/>
        </a:prstGeom>
        <a:solidFill>
          <a:schemeClr val="accent2">
            <a:hueOff val="12948438"/>
            <a:satOff val="2002"/>
            <a:lumOff val="784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4163" tIns="60960" rIns="113792" bIns="60960" numCol="1" spcCol="1270" anchor="ctr" anchorCtr="0">
          <a:noAutofit/>
        </a:bodyPr>
        <a:lstStyle/>
        <a:p>
          <a:pPr marL="0" lvl="0" indent="0" algn="just" defTabSz="711200">
            <a:lnSpc>
              <a:spcPct val="90000"/>
            </a:lnSpc>
            <a:spcBef>
              <a:spcPct val="0"/>
            </a:spcBef>
            <a:spcAft>
              <a:spcPct val="35000"/>
            </a:spcAft>
            <a:buSzPts val="1000"/>
            <a:buFont typeface="Symbol" panose="05050102010706020507" pitchFamily="18" charset="2"/>
            <a:buNone/>
          </a:pPr>
          <a:r>
            <a:rPr lang="en-IN" sz="1600" b="0" i="0" kern="1200" dirty="0">
              <a:solidFill>
                <a:schemeClr val="tx1"/>
              </a:solidFill>
              <a:latin typeface="Gill Sans" panose="020B0604020202020204" charset="0"/>
            </a:rPr>
            <a:t>  </a:t>
          </a:r>
          <a:r>
            <a:rPr lang="en-IN" sz="1800" b="0" i="0" kern="1200" dirty="0">
              <a:solidFill>
                <a:schemeClr val="tx1"/>
              </a:solidFill>
              <a:latin typeface="Gill Sans" panose="020B0604020202020204" charset="0"/>
            </a:rPr>
            <a:t>The model focuses on:</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Extracting the hand from the background.</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Building a Gesture Recognition model using a custom dataset.</a:t>
          </a:r>
        </a:p>
        <a:p>
          <a:pPr marL="0" lvl="0" indent="0" algn="just" defTabSz="711200">
            <a:lnSpc>
              <a:spcPct val="90000"/>
            </a:lnSpc>
            <a:spcBef>
              <a:spcPct val="0"/>
            </a:spcBef>
            <a:spcAft>
              <a:spcPct val="35000"/>
            </a:spcAft>
            <a:buFont typeface="+mj-lt"/>
            <a:buNone/>
          </a:pPr>
          <a:r>
            <a:rPr lang="en-US" sz="1800" b="0" i="0" kern="1200" dirty="0">
              <a:solidFill>
                <a:schemeClr val="tx1"/>
              </a:solidFill>
              <a:latin typeface="Gill Sans" panose="020B0604020202020204" charset="0"/>
            </a:rPr>
            <a:t>	* Predicting sign language in real-time using video sequences</a:t>
          </a:r>
          <a:r>
            <a:rPr lang="en-US" sz="1800" b="0" i="0" kern="1200" dirty="0">
              <a:solidFill>
                <a:schemeClr val="tx1"/>
              </a:solidFill>
            </a:rPr>
            <a:t>.</a:t>
          </a:r>
          <a:endParaRPr lang="en-IN" sz="1800" kern="1200" dirty="0">
            <a:solidFill>
              <a:schemeClr val="tx1"/>
            </a:solidFill>
          </a:endParaRPr>
        </a:p>
      </dsp:txBody>
      <dsp:txXfrm rot="10800000">
        <a:off x="884514" y="3262034"/>
        <a:ext cx="9650901" cy="1528637"/>
      </dsp:txXfrm>
    </dsp:sp>
    <dsp:sp modelId="{E3DE55CB-5211-438A-BFCA-09D263FE0F9D}">
      <dsp:nvSpPr>
        <dsp:cNvPr id="0" name=""/>
        <dsp:cNvSpPr/>
      </dsp:nvSpPr>
      <dsp:spPr>
        <a:xfrm>
          <a:off x="245534" y="3847468"/>
          <a:ext cx="394951" cy="394951"/>
        </a:xfrm>
        <a:prstGeom prst="ellipse">
          <a:avLst/>
        </a:prstGeom>
        <a:solidFill>
          <a:srgbClr val="AAC4E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28553-5AE9-4278-B101-7D475E335C8A}">
      <dsp:nvSpPr>
        <dsp:cNvPr id="0" name=""/>
        <dsp:cNvSpPr/>
      </dsp:nvSpPr>
      <dsp:spPr>
        <a:xfrm>
          <a:off x="1987411" y="41963"/>
          <a:ext cx="8547358" cy="1321661"/>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t>Speech impairment affects verbal communication and hearing. It can lead to challenges in social interactions and a lower quality of life. People with speech impairment may use sign language to communicate.</a:t>
          </a:r>
          <a:endParaRPr lang="en-IN" sz="1800" kern="1200" dirty="0">
            <a:latin typeface="Gill Sans" panose="020B0604020202020204" charset="0"/>
          </a:endParaRPr>
        </a:p>
      </dsp:txBody>
      <dsp:txXfrm>
        <a:off x="1987411" y="207171"/>
        <a:ext cx="8051735" cy="991245"/>
      </dsp:txXfrm>
    </dsp:sp>
    <dsp:sp modelId="{F51D95D9-0892-4B97-9BF0-556A5A0C90C8}">
      <dsp:nvSpPr>
        <dsp:cNvPr id="0" name=""/>
        <dsp:cNvSpPr/>
      </dsp:nvSpPr>
      <dsp:spPr>
        <a:xfrm>
          <a:off x="145930" y="0"/>
          <a:ext cx="1841480" cy="14055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Language recognition</a:t>
          </a:r>
        </a:p>
      </dsp:txBody>
      <dsp:txXfrm>
        <a:off x="214545" y="68615"/>
        <a:ext cx="1704250" cy="1268359"/>
      </dsp:txXfrm>
    </dsp:sp>
    <dsp:sp modelId="{05CAD925-F68E-47AE-85DF-7FE4EF205D5F}">
      <dsp:nvSpPr>
        <dsp:cNvPr id="0" name=""/>
        <dsp:cNvSpPr/>
      </dsp:nvSpPr>
      <dsp:spPr>
        <a:xfrm>
          <a:off x="1968282" y="1588224"/>
          <a:ext cx="8508843" cy="1321437"/>
        </a:xfrm>
        <a:prstGeom prst="rightArrow">
          <a:avLst>
            <a:gd name="adj1" fmla="val 75000"/>
            <a:gd name="adj2" fmla="val 50000"/>
          </a:avLst>
        </a:prstGeom>
        <a:solidFill>
          <a:schemeClr val="accent2">
            <a:tint val="40000"/>
            <a:alpha val="90000"/>
            <a:hueOff val="6537551"/>
            <a:satOff val="2084"/>
            <a:lumOff val="1092"/>
            <a:alphaOff val="0"/>
          </a:schemeClr>
        </a:solidFill>
        <a:ln w="12700" cap="flat" cmpd="sng" algn="ctr">
          <a:solidFill>
            <a:schemeClr val="accent2">
              <a:tint val="40000"/>
              <a:alpha val="90000"/>
              <a:hueOff val="6537551"/>
              <a:satOff val="2084"/>
              <a:lumOff val="10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just" defTabSz="800100">
            <a:lnSpc>
              <a:spcPct val="90000"/>
            </a:lnSpc>
            <a:spcBef>
              <a:spcPct val="0"/>
            </a:spcBef>
            <a:spcAft>
              <a:spcPct val="15000"/>
            </a:spcAft>
            <a:buChar char="•"/>
          </a:pPr>
          <a:r>
            <a:rPr lang="en-US" sz="1800" b="0" i="0" kern="1200" dirty="0">
              <a:latin typeface="Sabon Next LT (Body)"/>
            </a:rPr>
            <a:t>Smart home devices do not consider the daily routines of senior citizens when designing their operation modes. As a result, seniors often have trouble using these devices effectively, leading to frustration and loss of independence.</a:t>
          </a:r>
          <a:endParaRPr lang="en-IN" sz="1800" kern="1200" dirty="0">
            <a:latin typeface="Sabon Next LT (Body)"/>
          </a:endParaRPr>
        </a:p>
      </dsp:txBody>
      <dsp:txXfrm>
        <a:off x="1968282" y="1753404"/>
        <a:ext cx="8013304" cy="991077"/>
      </dsp:txXfrm>
    </dsp:sp>
    <dsp:sp modelId="{9BE67D87-BE83-4ABB-A370-808E9F417EEC}">
      <dsp:nvSpPr>
        <dsp:cNvPr id="0" name=""/>
        <dsp:cNvSpPr/>
      </dsp:nvSpPr>
      <dsp:spPr>
        <a:xfrm>
          <a:off x="203574" y="1546148"/>
          <a:ext cx="1764707" cy="1405589"/>
        </a:xfrm>
        <a:prstGeom prst="roundRect">
          <a:avLst/>
        </a:prstGeom>
        <a:solidFill>
          <a:schemeClr val="accent2">
            <a:hueOff val="6474219"/>
            <a:satOff val="1001"/>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Smart home devices</a:t>
          </a:r>
        </a:p>
      </dsp:txBody>
      <dsp:txXfrm>
        <a:off x="272189" y="1614763"/>
        <a:ext cx="1627477" cy="1268359"/>
      </dsp:txXfrm>
    </dsp:sp>
    <dsp:sp modelId="{001A5821-997A-4E0F-9BC8-4A93E0790145}">
      <dsp:nvSpPr>
        <dsp:cNvPr id="0" name=""/>
        <dsp:cNvSpPr/>
      </dsp:nvSpPr>
      <dsp:spPr>
        <a:xfrm>
          <a:off x="2028927" y="3092297"/>
          <a:ext cx="8476929" cy="1405589"/>
        </a:xfrm>
        <a:prstGeom prst="rightArrow">
          <a:avLst>
            <a:gd name="adj1" fmla="val 75000"/>
            <a:gd name="adj2" fmla="val 50000"/>
          </a:avLst>
        </a:prstGeom>
        <a:solidFill>
          <a:schemeClr val="accent2">
            <a:tint val="40000"/>
            <a:alpha val="90000"/>
            <a:hueOff val="13075102"/>
            <a:satOff val="4168"/>
            <a:lumOff val="2184"/>
            <a:alphaOff val="0"/>
          </a:schemeClr>
        </a:solidFill>
        <a:ln w="12700" cap="flat" cmpd="sng" algn="ctr">
          <a:solidFill>
            <a:schemeClr val="accent2">
              <a:tint val="40000"/>
              <a:alpha val="90000"/>
              <a:hueOff val="13075102"/>
              <a:satOff val="4168"/>
              <a:lumOff val="21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Human-robot interaction is common but current technology may lack understanding of human behavior and emotions, leading to ineffective communication and reduced efficiency.</a:t>
          </a:r>
          <a:endParaRPr lang="en-IN" sz="1800" kern="1200" dirty="0"/>
        </a:p>
      </dsp:txBody>
      <dsp:txXfrm>
        <a:off x="2028927" y="3267996"/>
        <a:ext cx="7949833" cy="1054191"/>
      </dsp:txXfrm>
    </dsp:sp>
    <dsp:sp modelId="{2055FEB5-09CE-47DC-B903-FE75595A15F2}">
      <dsp:nvSpPr>
        <dsp:cNvPr id="0" name=""/>
        <dsp:cNvSpPr/>
      </dsp:nvSpPr>
      <dsp:spPr>
        <a:xfrm flipH="1">
          <a:off x="174843" y="3092297"/>
          <a:ext cx="1854084" cy="1405589"/>
        </a:xfrm>
        <a:prstGeom prst="roundRect">
          <a:avLst/>
        </a:prstGeom>
        <a:solidFill>
          <a:schemeClr val="accent2">
            <a:hueOff val="12948438"/>
            <a:satOff val="2002"/>
            <a:lumOff val="7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Gill Sans" panose="020B0604020202020204" charset="0"/>
            </a:rPr>
            <a:t>Human-robot interaction</a:t>
          </a:r>
        </a:p>
      </dsp:txBody>
      <dsp:txXfrm>
        <a:off x="243458" y="3160912"/>
        <a:ext cx="1716854" cy="126835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0.png"/><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379621" y="5972537"/>
            <a:ext cx="9432757" cy="678642"/>
          </a:xfrm>
        </p:spPr>
        <p:txBody>
          <a:bodyPr/>
          <a:lstStyle/>
          <a:p>
            <a:r>
              <a:rPr lang="en-US" sz="1800" dirty="0">
                <a:solidFill>
                  <a:srgbClr val="00B0F0"/>
                </a:solidFill>
              </a:rPr>
              <a:t>JAYPEE UNIVERSITY OF INFORMATION TECHNOLOGY, WAKNAGHAT</a:t>
            </a:r>
            <a:br>
              <a:rPr lang="en-US" sz="1800" dirty="0">
                <a:solidFill>
                  <a:srgbClr val="00B0F0"/>
                </a:solidFill>
              </a:rPr>
            </a:br>
            <a:br>
              <a:rPr lang="en-US" sz="1800" dirty="0">
                <a:solidFill>
                  <a:srgbClr val="00B0F0"/>
                </a:solidFill>
              </a:rPr>
            </a:br>
            <a:endParaRPr lang="en-US" sz="1800" dirty="0">
              <a:solidFill>
                <a:srgbClr val="00B0F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157086" y="3429000"/>
            <a:ext cx="6112042" cy="450424"/>
          </a:xfrm>
        </p:spPr>
        <p:txBody>
          <a:bodyPr/>
          <a:lstStyle/>
          <a:p>
            <a:r>
              <a:rPr lang="en-US" sz="2000" b="1" dirty="0"/>
              <a:t>Minor Project - II(18B19CI691) </a:t>
            </a:r>
          </a:p>
          <a:p>
            <a:endParaRPr lang="en-US" sz="1800" dirty="0"/>
          </a:p>
        </p:txBody>
      </p:sp>
      <p:sp>
        <p:nvSpPr>
          <p:cNvPr id="4" name="Title 1">
            <a:extLst>
              <a:ext uri="{FF2B5EF4-FFF2-40B4-BE49-F238E27FC236}">
                <a16:creationId xmlns:a16="http://schemas.microsoft.com/office/drawing/2014/main" id="{6CBA5527-E7E4-D773-DCC3-5DEAEBA19476}"/>
              </a:ext>
            </a:extLst>
          </p:cNvPr>
          <p:cNvSpPr txBox="1">
            <a:spLocks/>
          </p:cNvSpPr>
          <p:nvPr/>
        </p:nvSpPr>
        <p:spPr>
          <a:xfrm>
            <a:off x="2810577" y="447894"/>
            <a:ext cx="6790623" cy="1351719"/>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600" dirty="0">
                <a:latin typeface="Gill Sans" panose="020B0604020202020204" charset="0"/>
              </a:rPr>
              <a:t>Developing Hand gesture detection system to recognize expressions</a:t>
            </a:r>
          </a:p>
          <a:p>
            <a:br>
              <a:rPr lang="en-US" sz="3200" dirty="0">
                <a:highlight>
                  <a:srgbClr val="FDFBF6"/>
                </a:highlight>
              </a:rPr>
            </a:br>
            <a:endParaRPr lang="en-US" sz="3200" dirty="0">
              <a:highlight>
                <a:srgbClr val="FDFBF6"/>
              </a:highlight>
            </a:endParaRPr>
          </a:p>
        </p:txBody>
      </p:sp>
      <p:sp>
        <p:nvSpPr>
          <p:cNvPr id="5" name="Google Shape;107;p13">
            <a:extLst>
              <a:ext uri="{FF2B5EF4-FFF2-40B4-BE49-F238E27FC236}">
                <a16:creationId xmlns:a16="http://schemas.microsoft.com/office/drawing/2014/main" id="{F22D39B6-8B6F-971D-9298-556A6C4BC28E}"/>
              </a:ext>
            </a:extLst>
          </p:cNvPr>
          <p:cNvSpPr txBox="1"/>
          <p:nvPr/>
        </p:nvSpPr>
        <p:spPr>
          <a:xfrm>
            <a:off x="1763070" y="4054202"/>
            <a:ext cx="3526800" cy="18773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endParaRPr sz="1400" b="1" i="0" u="none" strike="noStrike" cap="none" dirty="0">
              <a:solidFill>
                <a:schemeClr val="dk1"/>
              </a:solidFill>
              <a:latin typeface="Gill Sans"/>
              <a:ea typeface="Gill Sans"/>
              <a:cs typeface="Gill Sans"/>
              <a:sym typeface="Gill Sans"/>
            </a:endParaRPr>
          </a:p>
          <a:p>
            <a:pPr marL="0" lvl="0" indent="0" algn="l" rtl="0">
              <a:spcBef>
                <a:spcPts val="0"/>
              </a:spcBef>
              <a:spcAft>
                <a:spcPts val="0"/>
              </a:spcAft>
              <a:buClr>
                <a:schemeClr val="dk1"/>
              </a:buClr>
              <a:buSzPts val="1800"/>
              <a:buFont typeface="Arial"/>
              <a:buNone/>
            </a:pPr>
            <a:r>
              <a:rPr lang="en-IN" sz="2000" b="1" dirty="0">
                <a:solidFill>
                  <a:schemeClr val="bg1"/>
                </a:solidFill>
                <a:highlight>
                  <a:srgbClr val="202C8F"/>
                </a:highlight>
                <a:latin typeface="Gill Sans" panose="020B0604020202020204" charset="0"/>
                <a:ea typeface="Gill Sans"/>
                <a:cs typeface="Gill Sans"/>
                <a:sym typeface="Gill Sans"/>
              </a:rPr>
              <a:t>Amit Sharma</a:t>
            </a:r>
          </a:p>
          <a:p>
            <a:pPr marL="0" lvl="0" indent="0" algn="l" rtl="0">
              <a:spcBef>
                <a:spcPts val="0"/>
              </a:spcBef>
              <a:spcAft>
                <a:spcPts val="0"/>
              </a:spcAft>
              <a:buClr>
                <a:schemeClr val="dk1"/>
              </a:buClr>
              <a:buSzPts val="1800"/>
              <a:buFont typeface="Arial"/>
              <a:buNone/>
            </a:pPr>
            <a:r>
              <a:rPr lang="en-IN" sz="1600" b="1" dirty="0">
                <a:solidFill>
                  <a:schemeClr val="bg1"/>
                </a:solidFill>
                <a:highlight>
                  <a:srgbClr val="202C8F"/>
                </a:highlight>
                <a:latin typeface="Gill Sans" panose="020B0604020202020204" charset="0"/>
                <a:ea typeface="Times New Roman"/>
                <a:cs typeface="Times New Roman"/>
                <a:sym typeface="Times New Roman"/>
              </a:rPr>
              <a:t>201236</a:t>
            </a:r>
            <a:endParaRPr lang="en-IN" sz="1400" b="1" dirty="0">
              <a:solidFill>
                <a:schemeClr val="bg1"/>
              </a:solidFill>
              <a:highlight>
                <a:srgbClr val="202C8F"/>
              </a:highlight>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IN" sz="2000" b="1" dirty="0">
                <a:solidFill>
                  <a:schemeClr val="bg1"/>
                </a:solidFill>
                <a:highlight>
                  <a:srgbClr val="202C8F"/>
                </a:highlight>
                <a:latin typeface="Gill Sans" panose="020B0604020202020204" charset="0"/>
                <a:ea typeface="Gill Sans"/>
                <a:cs typeface="Gill Sans"/>
                <a:sym typeface="Gill Sans"/>
              </a:rPr>
              <a:t>Raunak Kumar Thakur</a:t>
            </a:r>
            <a:endParaRPr sz="2000" b="1" dirty="0">
              <a:solidFill>
                <a:schemeClr val="bg1"/>
              </a:solidFill>
              <a:highlight>
                <a:srgbClr val="202C8F"/>
              </a:highlight>
              <a:latin typeface="Gill Sans" panose="020B060402020202020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IN" sz="1600" b="1" dirty="0">
                <a:solidFill>
                  <a:schemeClr val="bg1"/>
                </a:solidFill>
                <a:highlight>
                  <a:srgbClr val="202C8F"/>
                </a:highlight>
                <a:latin typeface="Gill Sans" panose="020B0604020202020204" charset="0"/>
                <a:ea typeface="Times New Roman"/>
                <a:cs typeface="Times New Roman"/>
                <a:sym typeface="Times New Roman"/>
              </a:rPr>
              <a:t>201237</a:t>
            </a:r>
            <a:endParaRPr sz="1600" b="1" dirty="0">
              <a:solidFill>
                <a:schemeClr val="bg1"/>
              </a:solidFill>
              <a:highlight>
                <a:srgbClr val="202C8F"/>
              </a:highlight>
              <a:latin typeface="Gill Sans" panose="020B0604020202020204" charset="0"/>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6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sz="1400" b="1" i="0" u="none" strike="noStrike" cap="none" dirty="0">
              <a:solidFill>
                <a:schemeClr val="dk1"/>
              </a:solidFill>
              <a:latin typeface="Gill Sans"/>
              <a:ea typeface="Gill Sans"/>
              <a:cs typeface="Gill Sans"/>
              <a:sym typeface="Gill Sans"/>
            </a:endParaRPr>
          </a:p>
        </p:txBody>
      </p:sp>
      <p:sp>
        <p:nvSpPr>
          <p:cNvPr id="6" name="Google Shape;109;p13">
            <a:extLst>
              <a:ext uri="{FF2B5EF4-FFF2-40B4-BE49-F238E27FC236}">
                <a16:creationId xmlns:a16="http://schemas.microsoft.com/office/drawing/2014/main" id="{5B791662-A1C5-9F8B-57E2-44B8C7564BF9}"/>
              </a:ext>
            </a:extLst>
          </p:cNvPr>
          <p:cNvSpPr txBox="1"/>
          <p:nvPr/>
        </p:nvSpPr>
        <p:spPr>
          <a:xfrm>
            <a:off x="6205888" y="4454311"/>
            <a:ext cx="4553144" cy="107717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350"/>
              <a:buFont typeface="Arial"/>
              <a:buNone/>
            </a:pPr>
            <a:endParaRPr sz="1200" b="1" i="0" u="none" strike="noStrike" cap="none" dirty="0">
              <a:solidFill>
                <a:schemeClr val="dk1"/>
              </a:solidFill>
              <a:latin typeface="Gill Sans"/>
              <a:ea typeface="Gill Sans"/>
              <a:cs typeface="Gill Sans"/>
              <a:sym typeface="Gill Sans"/>
            </a:endParaRPr>
          </a:p>
          <a:p>
            <a:pPr marL="0" marR="0" lvl="0" indent="0" algn="r" rtl="0">
              <a:lnSpc>
                <a:spcPct val="100000"/>
              </a:lnSpc>
              <a:spcBef>
                <a:spcPts val="0"/>
              </a:spcBef>
              <a:spcAft>
                <a:spcPts val="0"/>
              </a:spcAft>
              <a:buClr>
                <a:srgbClr val="000000"/>
              </a:buClr>
              <a:buSzPts val="2400"/>
              <a:buFont typeface="Arial"/>
              <a:buNone/>
            </a:pPr>
            <a:r>
              <a:rPr lang="en-IN" sz="2000" b="1" i="0" u="none" strike="noStrike" cap="none" dirty="0">
                <a:solidFill>
                  <a:schemeClr val="bg1"/>
                </a:solidFill>
                <a:highlight>
                  <a:srgbClr val="202C8F"/>
                </a:highlight>
                <a:latin typeface="Times New Roman"/>
                <a:ea typeface="Times New Roman"/>
                <a:cs typeface="Times New Roman"/>
                <a:sym typeface="Times New Roman"/>
              </a:rPr>
              <a:t>Mr.</a:t>
            </a:r>
            <a:r>
              <a:rPr lang="en-IN" sz="2000" b="1" dirty="0">
                <a:solidFill>
                  <a:schemeClr val="bg1"/>
                </a:solidFill>
                <a:highlight>
                  <a:srgbClr val="202C8F"/>
                </a:highlight>
                <a:latin typeface="Times New Roman"/>
                <a:ea typeface="Times New Roman"/>
                <a:cs typeface="Times New Roman"/>
                <a:sym typeface="Times New Roman"/>
              </a:rPr>
              <a:t> Nishant Sharma</a:t>
            </a:r>
            <a:endParaRPr sz="2000" b="1" dirty="0">
              <a:solidFill>
                <a:schemeClr val="bg1"/>
              </a:solidFill>
              <a:highlight>
                <a:srgbClr val="202C8F"/>
              </a:highlight>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2000"/>
              <a:buFont typeface="Arial"/>
              <a:buNone/>
            </a:pPr>
            <a:r>
              <a:rPr lang="en-IN" b="1" i="0" u="none" strike="noStrike" cap="none" dirty="0">
                <a:solidFill>
                  <a:schemeClr val="bg1"/>
                </a:solidFill>
                <a:highlight>
                  <a:srgbClr val="202C8F"/>
                </a:highlight>
                <a:latin typeface="Times New Roman"/>
                <a:ea typeface="Times New Roman"/>
                <a:cs typeface="Times New Roman"/>
                <a:sym typeface="Times New Roman"/>
              </a:rPr>
              <a:t>Assistant Professor(Grade-</a:t>
            </a:r>
            <a:r>
              <a:rPr lang="en-IN" b="1" dirty="0">
                <a:solidFill>
                  <a:schemeClr val="bg1"/>
                </a:solidFill>
                <a:highlight>
                  <a:srgbClr val="202C8F"/>
                </a:highlight>
                <a:latin typeface="Times New Roman"/>
                <a:ea typeface="Times New Roman"/>
                <a:cs typeface="Times New Roman"/>
                <a:sym typeface="Times New Roman"/>
              </a:rPr>
              <a:t>II</a:t>
            </a:r>
            <a:r>
              <a:rPr lang="en-IN" sz="2000" b="1" i="0" u="none" strike="noStrike" cap="none" dirty="0">
                <a:solidFill>
                  <a:schemeClr val="bg1"/>
                </a:solidFill>
                <a:highlight>
                  <a:srgbClr val="202C8F"/>
                </a:highlight>
                <a:latin typeface="Times New Roman"/>
                <a:ea typeface="Times New Roman"/>
                <a:cs typeface="Times New Roman"/>
                <a:sym typeface="Times New Roman"/>
              </a:rPr>
              <a:t>) </a:t>
            </a:r>
            <a:endParaRPr sz="3200" b="1" i="0" u="none" strike="noStrike" cap="none" dirty="0">
              <a:solidFill>
                <a:schemeClr val="bg1"/>
              </a:solidFill>
              <a:highlight>
                <a:srgbClr val="202C8F"/>
              </a:highlight>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350"/>
              <a:buFont typeface="Arial"/>
              <a:buNone/>
            </a:pPr>
            <a:endParaRPr sz="1200" b="1" i="0" u="none" strike="noStrike" cap="none" dirty="0">
              <a:solidFill>
                <a:schemeClr val="dk1"/>
              </a:solidFill>
              <a:latin typeface="Gill Sans"/>
              <a:ea typeface="Gill Sans"/>
              <a:cs typeface="Gill Sans"/>
              <a:sym typeface="Gill Sans"/>
            </a:endParaRPr>
          </a:p>
        </p:txBody>
      </p:sp>
      <p:pic>
        <p:nvPicPr>
          <p:cNvPr id="7" name="Google Shape;110;p13" descr="JUIT Office Photos | Glassdoor">
            <a:extLst>
              <a:ext uri="{FF2B5EF4-FFF2-40B4-BE49-F238E27FC236}">
                <a16:creationId xmlns:a16="http://schemas.microsoft.com/office/drawing/2014/main" id="{97EBD2A8-21D2-A53A-D059-C55A295CAA42}"/>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760267" y="336885"/>
            <a:ext cx="9444308" cy="1186155"/>
          </a:xfrm>
        </p:spPr>
        <p:txBody>
          <a:bodyPr/>
          <a:lstStyle/>
          <a:p>
            <a:r>
              <a:rPr lang="en-IN" sz="3600" dirty="0"/>
              <a:t>CODE implementation TILL now…….</a:t>
            </a:r>
            <a:endParaRPr lang="en-US" sz="36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10</a:t>
            </a:fld>
            <a:endParaRPr lang="en-US" dirty="0"/>
          </a:p>
        </p:txBody>
      </p:sp>
      <p:pic>
        <p:nvPicPr>
          <p:cNvPr id="45" name="Google Shape;110;p13" descr="JUIT Office Photos | Glassdoor">
            <a:extLst>
              <a:ext uri="{FF2B5EF4-FFF2-40B4-BE49-F238E27FC236}">
                <a16:creationId xmlns:a16="http://schemas.microsoft.com/office/drawing/2014/main" id="{1A724519-7113-9C93-8401-14EA53AD10E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EF672DB4-481A-2B7C-7EC3-82E6F0A21C9C}"/>
              </a:ext>
            </a:extLst>
          </p:cNvPr>
          <p:cNvPicPr>
            <a:picLocks noChangeAspect="1"/>
          </p:cNvPicPr>
          <p:nvPr/>
        </p:nvPicPr>
        <p:blipFill>
          <a:blip r:embed="rId3"/>
          <a:stretch>
            <a:fillRect/>
          </a:stretch>
        </p:blipFill>
        <p:spPr>
          <a:xfrm>
            <a:off x="1666828" y="1536561"/>
            <a:ext cx="8858343" cy="5203502"/>
          </a:xfrm>
          <a:prstGeom prst="rect">
            <a:avLst/>
          </a:prstGeom>
        </p:spPr>
      </p:pic>
    </p:spTree>
    <p:extLst>
      <p:ext uri="{BB962C8B-B14F-4D97-AF65-F5344CB8AC3E}">
        <p14:creationId xmlns:p14="http://schemas.microsoft.com/office/powerpoint/2010/main" val="270265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59" y="1093029"/>
            <a:ext cx="6766560" cy="768096"/>
          </a:xfrm>
        </p:spPr>
        <p:txBody>
          <a:bodyPr/>
          <a:lstStyle/>
          <a:p>
            <a:r>
              <a:rPr lang="en-US" dirty="0"/>
              <a:t>Future work</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107131"/>
            <a:ext cx="6999973" cy="3245478"/>
          </a:xfrm>
        </p:spPr>
        <p:txBody>
          <a:bodyPr/>
          <a:lstStyle/>
          <a:p>
            <a:pPr marL="342900" indent="-342900">
              <a:buFont typeface="Arial" panose="020B0604020202020204" pitchFamily="34" charset="0"/>
              <a:buChar char="•"/>
            </a:pPr>
            <a:endParaRPr lang="en-US" sz="2000" dirty="0">
              <a:solidFill>
                <a:schemeClr val="accent6">
                  <a:lumMod val="75000"/>
                </a:schemeClr>
              </a:solidFill>
              <a:latin typeface="Gill Sans" panose="020B0604020202020204" charset="0"/>
            </a:endParaRPr>
          </a:p>
          <a:p>
            <a:r>
              <a:rPr lang="en-US" sz="2000" dirty="0">
                <a:latin typeface="Gill Sans" panose="020B0604020202020204" charset="0"/>
              </a:rPr>
              <a:t>• We are exploring different algorithms and techniques for hand gesture detection and expression recognition and  are designing a system that incorporates state-of-the-art AI and ML models.</a:t>
            </a:r>
          </a:p>
          <a:p>
            <a:endParaRPr lang="en-US" sz="500" dirty="0">
              <a:latin typeface="Gill Sans" panose="020B0604020202020204" charset="0"/>
            </a:endParaRPr>
          </a:p>
          <a:p>
            <a:r>
              <a:rPr lang="en-US" sz="2000" dirty="0">
                <a:latin typeface="Gill Sans" panose="020B0604020202020204" charset="0"/>
              </a:rPr>
              <a:t>• The system's effectiveness will be evaluated by testing it on different datasets which we are currently preparing parallelly and will be comparing the results with existing methods.</a:t>
            </a: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6" name="Google Shape;110;p13" descr="JUIT Office Photos | Glassdoor">
            <a:extLst>
              <a:ext uri="{FF2B5EF4-FFF2-40B4-BE49-F238E27FC236}">
                <a16:creationId xmlns:a16="http://schemas.microsoft.com/office/drawing/2014/main" id="{FCBA12D0-5707-0151-23E1-D94B6DC93DE2}"/>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E799EB-A5D8-B3C0-BE79-15E32980630D}"/>
              </a:ext>
            </a:extLst>
          </p:cNvPr>
          <p:cNvSpPr>
            <a:spLocks noGrp="1"/>
          </p:cNvSpPr>
          <p:nvPr>
            <p:ph type="title"/>
          </p:nvPr>
        </p:nvSpPr>
        <p:spPr>
          <a:xfrm>
            <a:off x="1753081" y="388541"/>
            <a:ext cx="5693664" cy="768096"/>
          </a:xfrm>
        </p:spPr>
        <p:txBody>
          <a:bodyPr/>
          <a:lstStyle/>
          <a:p>
            <a:r>
              <a:rPr lang="en-IN" dirty="0"/>
              <a:t>references</a:t>
            </a:r>
          </a:p>
        </p:txBody>
      </p:sp>
      <p:sp>
        <p:nvSpPr>
          <p:cNvPr id="7" name="Content Placeholder 6">
            <a:extLst>
              <a:ext uri="{FF2B5EF4-FFF2-40B4-BE49-F238E27FC236}">
                <a16:creationId xmlns:a16="http://schemas.microsoft.com/office/drawing/2014/main" id="{7A030748-2EBB-C62E-C49B-8F129624049C}"/>
              </a:ext>
            </a:extLst>
          </p:cNvPr>
          <p:cNvSpPr>
            <a:spLocks noGrp="1"/>
          </p:cNvSpPr>
          <p:nvPr>
            <p:ph idx="1"/>
          </p:nvPr>
        </p:nvSpPr>
        <p:spPr>
          <a:xfrm>
            <a:off x="1499616" y="1367215"/>
            <a:ext cx="6200595" cy="5259030"/>
          </a:xfrm>
        </p:spPr>
        <p:txBody>
          <a:bodyPr/>
          <a:lstStyle/>
          <a:p>
            <a:r>
              <a:rPr lang="en-IN" sz="1200" dirty="0"/>
              <a:t>[1] Das, A., Gawde, S., </a:t>
            </a:r>
            <a:r>
              <a:rPr lang="en-IN" sz="1200" dirty="0" err="1"/>
              <a:t>Suratwala</a:t>
            </a:r>
            <a:r>
              <a:rPr lang="en-IN" sz="1200" dirty="0"/>
              <a:t>, K., </a:t>
            </a:r>
            <a:r>
              <a:rPr lang="en-IN" sz="1200" dirty="0" err="1"/>
              <a:t>Kalbande</a:t>
            </a:r>
            <a:r>
              <a:rPr lang="en-IN" sz="1200" dirty="0"/>
              <a:t>, D. “Sign Language Recognition Using Deep Learning on Custom Processed Static Gesture Images”. 2018 International Conference on Smart City and Emerging Technology (ICSCET), (2018).</a:t>
            </a:r>
          </a:p>
          <a:p>
            <a:endParaRPr lang="en-IN" sz="1200" dirty="0"/>
          </a:p>
          <a:p>
            <a:r>
              <a:rPr lang="en-IN" sz="1200" dirty="0"/>
              <a:t>[2] “Smartphone Authentication with Hand Gesture Recognition (HGR) Using LiDAR”  . </a:t>
            </a:r>
            <a:r>
              <a:rPr lang="en-IN" sz="1200" dirty="0" err="1"/>
              <a:t>Abdelghafar</a:t>
            </a:r>
            <a:r>
              <a:rPr lang="en-IN" sz="1200" dirty="0"/>
              <a:t> R. </a:t>
            </a:r>
            <a:r>
              <a:rPr lang="en-IN" sz="1200" dirty="0" err="1"/>
              <a:t>Elshenaway</a:t>
            </a:r>
            <a:r>
              <a:rPr lang="en-IN" sz="1200" dirty="0"/>
              <a:t>(2021)</a:t>
            </a:r>
          </a:p>
          <a:p>
            <a:endParaRPr lang="en-IN" sz="1200" dirty="0"/>
          </a:p>
          <a:p>
            <a:r>
              <a:rPr lang="en-IN" sz="1200" dirty="0"/>
              <a:t>[3] Development of Hand Gesture Based Electronic Key Using Microsoft Kinect. </a:t>
            </a:r>
            <a:r>
              <a:rPr lang="en-IN" sz="1200" dirty="0" err="1"/>
              <a:t>Arief</a:t>
            </a:r>
            <a:r>
              <a:rPr lang="en-IN" sz="1200" dirty="0"/>
              <a:t> </a:t>
            </a:r>
            <a:r>
              <a:rPr lang="en-IN" sz="1200" dirty="0" err="1"/>
              <a:t>Ramadhani</a:t>
            </a:r>
            <a:r>
              <a:rPr lang="en-IN" sz="1200" dirty="0"/>
              <a:t>, </a:t>
            </a:r>
            <a:r>
              <a:rPr lang="en-IN" sz="1200" dirty="0" err="1"/>
              <a:t>Achmad</a:t>
            </a:r>
            <a:r>
              <a:rPr lang="en-IN" sz="1200" dirty="0"/>
              <a:t> Rizal and Erwin </a:t>
            </a:r>
            <a:r>
              <a:rPr lang="en-IN" sz="1200" dirty="0" err="1"/>
              <a:t>Susanto,School</a:t>
            </a:r>
            <a:r>
              <a:rPr lang="en-IN" sz="1200" dirty="0"/>
              <a:t> of Electrical Engineering, Telkom University, 40257 Bandung, Indonesia(2018)</a:t>
            </a:r>
          </a:p>
          <a:p>
            <a:endParaRPr lang="en-IN" sz="1200" dirty="0"/>
          </a:p>
          <a:p>
            <a:r>
              <a:rPr lang="en-IN" sz="1200" dirty="0"/>
              <a:t>[4] Hand Gesture Recognition by a MMG-Based Wearable Device, Yu-Ting Lin , Zhao-Wei </a:t>
            </a:r>
            <a:r>
              <a:rPr lang="en-IN" sz="1200" dirty="0" err="1"/>
              <a:t>Qiu</a:t>
            </a:r>
            <a:r>
              <a:rPr lang="en-IN" sz="1200" dirty="0"/>
              <a:t>  (2020)</a:t>
            </a:r>
          </a:p>
          <a:p>
            <a:endParaRPr lang="en-IN" sz="1200" dirty="0"/>
          </a:p>
          <a:p>
            <a:r>
              <a:rPr lang="en-IN" sz="1200" dirty="0"/>
              <a:t>[5] Lewis, M. Paul; Simons, Gary F.; </a:t>
            </a:r>
            <a:r>
              <a:rPr lang="en-IN" sz="1200" dirty="0" err="1"/>
              <a:t>Fennig</a:t>
            </a:r>
            <a:r>
              <a:rPr lang="en-IN" sz="1200" dirty="0"/>
              <a:t>, Charles D., eds. (2013), "Deaf sign language", </a:t>
            </a:r>
            <a:r>
              <a:rPr lang="en-IN" sz="1200" dirty="0" err="1"/>
              <a:t>Ethnologue</a:t>
            </a:r>
            <a:r>
              <a:rPr lang="en-IN" sz="1200" dirty="0"/>
              <a:t>: Languages of the World (17th ed.), SIL International, retrieved 2013-12-03. </a:t>
            </a:r>
          </a:p>
          <a:p>
            <a:endParaRPr lang="en-IN" sz="1200" dirty="0"/>
          </a:p>
          <a:p>
            <a:r>
              <a:rPr lang="en-IN" sz="1200" dirty="0"/>
              <a:t>[6] Zhang, Y., Hu, Q., Meng, Z., </a:t>
            </a:r>
            <a:r>
              <a:rPr lang="en-IN" sz="1200" dirty="0" err="1"/>
              <a:t>Ralescu</a:t>
            </a:r>
            <a:r>
              <a:rPr lang="en-IN" sz="1200" dirty="0"/>
              <a:t>, A.: Fuzzy dynamic timetable scheduling for public transit. Fuzzy Sets Syst. (2019) </a:t>
            </a:r>
          </a:p>
          <a:p>
            <a:endParaRPr lang="en-IN" sz="1200" dirty="0"/>
          </a:p>
        </p:txBody>
      </p:sp>
      <p:sp>
        <p:nvSpPr>
          <p:cNvPr id="4" name="Slide Number Placeholder 3">
            <a:extLst>
              <a:ext uri="{FF2B5EF4-FFF2-40B4-BE49-F238E27FC236}">
                <a16:creationId xmlns:a16="http://schemas.microsoft.com/office/drawing/2014/main" id="{46711311-28CE-99DD-EE92-EFF6AC8A20A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12</a:t>
            </a:fld>
            <a:endParaRPr lang="en-US" dirty="0"/>
          </a:p>
        </p:txBody>
      </p:sp>
      <p:pic>
        <p:nvPicPr>
          <p:cNvPr id="8" name="Google Shape;110;p13" descr="JUIT Office Photos | Glassdoor">
            <a:extLst>
              <a:ext uri="{FF2B5EF4-FFF2-40B4-BE49-F238E27FC236}">
                <a16:creationId xmlns:a16="http://schemas.microsoft.com/office/drawing/2014/main" id="{B4AA2251-88C3-B82D-E577-B017ED18BF7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3182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127249"/>
            <a:ext cx="4169664" cy="2176272"/>
          </a:xfrm>
        </p:spPr>
        <p:txBody>
          <a:bodyPr/>
          <a:lstStyle/>
          <a:p>
            <a:r>
              <a:rPr lang="en-US" dirty="0"/>
              <a:t>Amit Sharma</a:t>
            </a:r>
          </a:p>
          <a:p>
            <a:r>
              <a:rPr lang="en-US" dirty="0"/>
              <a:t>201236</a:t>
            </a:r>
          </a:p>
          <a:p>
            <a:endParaRPr lang="en-US" sz="900" dirty="0"/>
          </a:p>
          <a:p>
            <a:r>
              <a:rPr lang="en-US" dirty="0"/>
              <a:t>Raunak Kumar Thakur</a:t>
            </a:r>
          </a:p>
          <a:p>
            <a:r>
              <a:rPr lang="en-US" dirty="0"/>
              <a:t>201237</a:t>
            </a:r>
          </a:p>
        </p:txBody>
      </p:sp>
      <p:pic>
        <p:nvPicPr>
          <p:cNvPr id="4" name="Google Shape;110;p13" descr="JUIT Office Photos | Glassdoor">
            <a:extLst>
              <a:ext uri="{FF2B5EF4-FFF2-40B4-BE49-F238E27FC236}">
                <a16:creationId xmlns:a16="http://schemas.microsoft.com/office/drawing/2014/main" id="{94D16559-1C5A-1820-97A2-00715B2B8B8A}"/>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428037" y="345066"/>
            <a:ext cx="6766560" cy="768096"/>
          </a:xfrm>
        </p:spPr>
        <p:txBody>
          <a:bodyPr/>
          <a:lstStyle/>
          <a:p>
            <a:r>
              <a:rPr lang="en-US" dirty="0"/>
              <a:t>Introduction</a:t>
            </a:r>
          </a:p>
        </p:txBody>
      </p:sp>
      <p:graphicFrame>
        <p:nvGraphicFramePr>
          <p:cNvPr id="5" name="Content Placeholder 4">
            <a:extLst>
              <a:ext uri="{FF2B5EF4-FFF2-40B4-BE49-F238E27FC236}">
                <a16:creationId xmlns:a16="http://schemas.microsoft.com/office/drawing/2014/main" id="{7BD75BC7-9213-E96E-06CD-E9DDD91433F7}"/>
              </a:ext>
            </a:extLst>
          </p:cNvPr>
          <p:cNvGraphicFramePr>
            <a:graphicFrameLocks noGrp="1"/>
          </p:cNvGraphicFramePr>
          <p:nvPr>
            <p:ph idx="1"/>
            <p:extLst>
              <p:ext uri="{D42A27DB-BD31-4B8C-83A1-F6EECF244321}">
                <p14:modId xmlns:p14="http://schemas.microsoft.com/office/powerpoint/2010/main" val="3255058551"/>
              </p:ext>
            </p:extLst>
          </p:nvPr>
        </p:nvGraphicFramePr>
        <p:xfrm>
          <a:off x="895149" y="1703671"/>
          <a:ext cx="11037771" cy="4793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4" name="Google Shape;110;p13" descr="JUIT Office Photos | Glassdoor">
            <a:extLst>
              <a:ext uri="{FF2B5EF4-FFF2-40B4-BE49-F238E27FC236}">
                <a16:creationId xmlns:a16="http://schemas.microsoft.com/office/drawing/2014/main" id="{DDAB0092-BDC1-C9AD-73EA-FF8C6B132C00}"/>
              </a:ext>
            </a:extLst>
          </p:cNvPr>
          <p:cNvPicPr preferRelativeResize="0"/>
          <p:nvPr/>
        </p:nvPicPr>
        <p:blipFill rotWithShape="1">
          <a:blip r:embed="rId7">
            <a:alphaModFix/>
          </a:blip>
          <a:srcRect/>
          <a:stretch/>
        </p:blipFill>
        <p:spPr>
          <a:xfrm>
            <a:off x="381160" y="348114"/>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107933" y="3776472"/>
            <a:ext cx="8037093" cy="768096"/>
          </a:xfrm>
        </p:spPr>
        <p:txBody>
          <a:bodyPr/>
          <a:lstStyle/>
          <a:p>
            <a:r>
              <a:rPr lang="en-IN" dirty="0"/>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000" dirty="0">
                <a:solidFill>
                  <a:schemeClr val="accent6"/>
                </a:solidFill>
                <a:latin typeface="Sabon Next LT" panose="02000500000000000000" pitchFamily="2" charset="0"/>
                <a:cs typeface="Sabon Next LT" panose="02000500000000000000" pitchFamily="2" charset="0"/>
              </a:rPr>
              <a:t>Challenges that our project is aiming to address</a:t>
            </a:r>
          </a:p>
        </p:txBody>
      </p:sp>
      <p:pic>
        <p:nvPicPr>
          <p:cNvPr id="4" name="Google Shape;110;p13" descr="JUIT Office Photos | Glassdoor">
            <a:extLst>
              <a:ext uri="{FF2B5EF4-FFF2-40B4-BE49-F238E27FC236}">
                <a16:creationId xmlns:a16="http://schemas.microsoft.com/office/drawing/2014/main" id="{57C6C4E6-376B-D985-5EB5-0AF6E012E59F}"/>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DBBDAFDC-27AF-9A0E-E845-B1FFBCF785D4}"/>
              </a:ext>
            </a:extLst>
          </p:cNvPr>
          <p:cNvPicPr>
            <a:picLocks noChangeAspect="1"/>
          </p:cNvPicPr>
          <p:nvPr/>
        </p:nvPicPr>
        <p:blipFill>
          <a:blip r:embed="rId3"/>
          <a:stretch>
            <a:fillRect/>
          </a:stretch>
        </p:blipFill>
        <p:spPr>
          <a:xfrm>
            <a:off x="8963578" y="96629"/>
            <a:ext cx="1913627" cy="18890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403396"/>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5" name="Content Placeholder 4">
            <a:extLst>
              <a:ext uri="{FF2B5EF4-FFF2-40B4-BE49-F238E27FC236}">
                <a16:creationId xmlns:a16="http://schemas.microsoft.com/office/drawing/2014/main" id="{B86DB604-A4FB-50C4-8F0A-AE11E96B1842}"/>
              </a:ext>
            </a:extLst>
          </p:cNvPr>
          <p:cNvGraphicFramePr>
            <a:graphicFrameLocks noGrp="1"/>
          </p:cNvGraphicFramePr>
          <p:nvPr>
            <p:ph sz="half" idx="1"/>
            <p:extLst>
              <p:ext uri="{D42A27DB-BD31-4B8C-83A1-F6EECF244321}">
                <p14:modId xmlns:p14="http://schemas.microsoft.com/office/powerpoint/2010/main" val="471589106"/>
              </p:ext>
            </p:extLst>
          </p:nvPr>
        </p:nvGraphicFramePr>
        <p:xfrm>
          <a:off x="774954" y="1700782"/>
          <a:ext cx="10680700" cy="449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Google Shape;110;p13" descr="JUIT Office Photos | Glassdoor">
            <a:extLst>
              <a:ext uri="{FF2B5EF4-FFF2-40B4-BE49-F238E27FC236}">
                <a16:creationId xmlns:a16="http://schemas.microsoft.com/office/drawing/2014/main" id="{9C820B9D-1117-7FF9-7B6D-079792AE47B6}"/>
              </a:ext>
            </a:extLst>
          </p:cNvPr>
          <p:cNvPicPr preferRelativeResize="0"/>
          <p:nvPr/>
        </p:nvPicPr>
        <p:blipFill rotWithShape="1">
          <a:blip r:embed="rId7">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101F8325-A386-9CF5-38C2-9DD4E7A07DAE}"/>
              </a:ext>
            </a:extLst>
          </p:cNvPr>
          <p:cNvPicPr>
            <a:picLocks noChangeAspect="1"/>
          </p:cNvPicPr>
          <p:nvPr/>
        </p:nvPicPr>
        <p:blipFill>
          <a:blip r:embed="rId8"/>
          <a:stretch>
            <a:fillRect/>
          </a:stretch>
        </p:blipFill>
        <p:spPr>
          <a:xfrm>
            <a:off x="10303068" y="216986"/>
            <a:ext cx="1544053" cy="1383214"/>
          </a:xfrm>
          <a:prstGeom prst="ellipse">
            <a:avLst/>
          </a:prstGeom>
          <a:ln>
            <a:noFill/>
          </a:ln>
          <a:effectLst>
            <a:softEdge rad="112500"/>
          </a:effectLst>
        </p:spPr>
      </p:pic>
      <p:pic>
        <p:nvPicPr>
          <p:cNvPr id="7" name="Picture 6">
            <a:extLst>
              <a:ext uri="{FF2B5EF4-FFF2-40B4-BE49-F238E27FC236}">
                <a16:creationId xmlns:a16="http://schemas.microsoft.com/office/drawing/2014/main" id="{2FD353BC-917B-A155-0B60-872C188E7ECA}"/>
              </a:ext>
            </a:extLst>
          </p:cNvPr>
          <p:cNvPicPr>
            <a:picLocks noChangeAspect="1"/>
          </p:cNvPicPr>
          <p:nvPr/>
        </p:nvPicPr>
        <p:blipFill rotWithShape="1">
          <a:blip r:embed="rId9"/>
          <a:srcRect l="21492" t="5487" r="17995"/>
          <a:stretch/>
        </p:blipFill>
        <p:spPr>
          <a:xfrm>
            <a:off x="105877" y="3224476"/>
            <a:ext cx="789271" cy="1450498"/>
          </a:xfrm>
          <a:prstGeom prst="rect">
            <a:avLst/>
          </a:prstGeom>
          <a:ln>
            <a:noFill/>
          </a:ln>
          <a:effectLst>
            <a:softEdge rad="112500"/>
          </a:effectLst>
        </p:spPr>
      </p:pic>
      <p:pic>
        <p:nvPicPr>
          <p:cNvPr id="11" name="Picture 10">
            <a:extLst>
              <a:ext uri="{FF2B5EF4-FFF2-40B4-BE49-F238E27FC236}">
                <a16:creationId xmlns:a16="http://schemas.microsoft.com/office/drawing/2014/main" id="{60B4AE59-6384-8B50-BA81-57925F01647D}"/>
              </a:ext>
            </a:extLst>
          </p:cNvPr>
          <p:cNvPicPr>
            <a:picLocks noChangeAspect="1"/>
          </p:cNvPicPr>
          <p:nvPr/>
        </p:nvPicPr>
        <p:blipFill>
          <a:blip r:embed="rId10"/>
          <a:stretch>
            <a:fillRect/>
          </a:stretch>
        </p:blipFill>
        <p:spPr>
          <a:xfrm>
            <a:off x="10262989" y="5479125"/>
            <a:ext cx="1913627" cy="1640252"/>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848515" y="410197"/>
            <a:ext cx="7013448" cy="1627632"/>
          </a:xfrm>
        </p:spPr>
        <p:txBody>
          <a:bodyPr/>
          <a:lstStyle/>
          <a:p>
            <a:r>
              <a:rPr lang="en-IN" sz="4000" dirty="0"/>
              <a:t>Project Objectives</a:t>
            </a:r>
            <a:endParaRPr lang="en-US" sz="4000" dirty="0"/>
          </a:p>
        </p:txBody>
      </p:sp>
      <p:sp>
        <p:nvSpPr>
          <p:cNvPr id="12" name="Text Placeholder 11">
            <a:extLst>
              <a:ext uri="{FF2B5EF4-FFF2-40B4-BE49-F238E27FC236}">
                <a16:creationId xmlns:a16="http://schemas.microsoft.com/office/drawing/2014/main" id="{2803F111-A1DE-BD3E-A525-7D277AFE5F03}"/>
              </a:ext>
            </a:extLst>
          </p:cNvPr>
          <p:cNvSpPr>
            <a:spLocks noGrp="1"/>
          </p:cNvSpPr>
          <p:nvPr>
            <p:ph type="body" sz="quarter" idx="13"/>
          </p:nvPr>
        </p:nvSpPr>
        <p:spPr>
          <a:xfrm>
            <a:off x="3439342" y="1369996"/>
            <a:ext cx="8096853" cy="5084224"/>
          </a:xfrm>
        </p:spPr>
        <p:txBody>
          <a:bodyPr/>
          <a:lstStyle/>
          <a:p>
            <a:pPr>
              <a:lnSpc>
                <a:spcPct val="107000"/>
              </a:lnSpc>
              <a:spcBef>
                <a:spcPts val="1500"/>
              </a:spcBef>
              <a:spcAft>
                <a:spcPts val="1500"/>
              </a:spcAf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Our project aims to achieve the following objectives:</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To develop a hand gesture detection system that can recognize expressions accurately.</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To explore different algorithms and techniques for hand gesture detection and expression recognition.</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To test the developed system on different datasets and compare the results with existing methods.</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dirty="0">
                <a:solidFill>
                  <a:schemeClr val="tx1"/>
                </a:solidFill>
                <a:effectLst/>
                <a:latin typeface="Gill Sans" panose="020B0604020202020204" charset="0"/>
                <a:ea typeface="Times New Roman" panose="02020603050405020304" pitchFamily="18" charset="0"/>
                <a:cs typeface="Times New Roman" panose="02020603050405020304" pitchFamily="18" charset="0"/>
              </a:rPr>
              <a:t>We aim to achieve these objectives by using Data Science and Machine Learning models developed in Python.</a:t>
            </a:r>
            <a:endParaRPr lang="en-IN" dirty="0">
              <a:solidFill>
                <a:schemeClr val="tx1"/>
              </a:solidFill>
              <a:effectLst/>
              <a:latin typeface="Gill Sans" panose="020B060402020202020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3" name="Google Shape;110;p13" descr="JUIT Office Photos | Glassdoor">
            <a:extLst>
              <a:ext uri="{FF2B5EF4-FFF2-40B4-BE49-F238E27FC236}">
                <a16:creationId xmlns:a16="http://schemas.microsoft.com/office/drawing/2014/main" id="{195FCD87-07CE-6A78-9981-225164FD27A9}"/>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05" y="457200"/>
            <a:ext cx="10671048" cy="768096"/>
          </a:xfrm>
        </p:spPr>
        <p:txBody>
          <a:bodyPr/>
          <a:lstStyle/>
          <a:p>
            <a:r>
              <a:rPr lang="en-IN" dirty="0"/>
              <a:t>Literature Review</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5" name="Google Shape;110;p13" descr="JUIT Office Photos | Glassdoor">
            <a:extLst>
              <a:ext uri="{FF2B5EF4-FFF2-40B4-BE49-F238E27FC236}">
                <a16:creationId xmlns:a16="http://schemas.microsoft.com/office/drawing/2014/main" id="{A49AFD0B-29F0-14C2-3518-84216B5F17EA}"/>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2" name="Table 2">
            <a:extLst>
              <a:ext uri="{FF2B5EF4-FFF2-40B4-BE49-F238E27FC236}">
                <a16:creationId xmlns:a16="http://schemas.microsoft.com/office/drawing/2014/main" id="{67CBACB7-A38E-5372-C220-C91082372E04}"/>
              </a:ext>
            </a:extLst>
          </p:cNvPr>
          <p:cNvGraphicFramePr>
            <a:graphicFrameLocks noGrp="1"/>
          </p:cNvGraphicFramePr>
          <p:nvPr>
            <p:extLst>
              <p:ext uri="{D42A27DB-BD31-4B8C-83A1-F6EECF244321}">
                <p14:modId xmlns:p14="http://schemas.microsoft.com/office/powerpoint/2010/main" val="1090398879"/>
              </p:ext>
            </p:extLst>
          </p:nvPr>
        </p:nvGraphicFramePr>
        <p:xfrm>
          <a:off x="560088" y="1753016"/>
          <a:ext cx="11071824" cy="4099144"/>
        </p:xfrm>
        <a:graphic>
          <a:graphicData uri="http://schemas.openxmlformats.org/drawingml/2006/table">
            <a:tbl>
              <a:tblPr firstRow="1" bandRow="1">
                <a:tableStyleId>{00A15C55-8517-42AA-B614-E9B94910E393}</a:tableStyleId>
              </a:tblPr>
              <a:tblGrid>
                <a:gridCol w="766417">
                  <a:extLst>
                    <a:ext uri="{9D8B030D-6E8A-4147-A177-3AD203B41FA5}">
                      <a16:colId xmlns:a16="http://schemas.microsoft.com/office/drawing/2014/main" val="2188453878"/>
                    </a:ext>
                  </a:extLst>
                </a:gridCol>
                <a:gridCol w="1875252">
                  <a:extLst>
                    <a:ext uri="{9D8B030D-6E8A-4147-A177-3AD203B41FA5}">
                      <a16:colId xmlns:a16="http://schemas.microsoft.com/office/drawing/2014/main" val="140602268"/>
                    </a:ext>
                  </a:extLst>
                </a:gridCol>
                <a:gridCol w="1234226">
                  <a:extLst>
                    <a:ext uri="{9D8B030D-6E8A-4147-A177-3AD203B41FA5}">
                      <a16:colId xmlns:a16="http://schemas.microsoft.com/office/drawing/2014/main" val="4267482953"/>
                    </a:ext>
                  </a:extLst>
                </a:gridCol>
                <a:gridCol w="1291965">
                  <a:extLst>
                    <a:ext uri="{9D8B030D-6E8A-4147-A177-3AD203B41FA5}">
                      <a16:colId xmlns:a16="http://schemas.microsoft.com/office/drawing/2014/main" val="2209600500"/>
                    </a:ext>
                  </a:extLst>
                </a:gridCol>
                <a:gridCol w="1291965">
                  <a:extLst>
                    <a:ext uri="{9D8B030D-6E8A-4147-A177-3AD203B41FA5}">
                      <a16:colId xmlns:a16="http://schemas.microsoft.com/office/drawing/2014/main" val="3391685274"/>
                    </a:ext>
                  </a:extLst>
                </a:gridCol>
                <a:gridCol w="1291965">
                  <a:extLst>
                    <a:ext uri="{9D8B030D-6E8A-4147-A177-3AD203B41FA5}">
                      <a16:colId xmlns:a16="http://schemas.microsoft.com/office/drawing/2014/main" val="2288643453"/>
                    </a:ext>
                  </a:extLst>
                </a:gridCol>
                <a:gridCol w="1291965">
                  <a:extLst>
                    <a:ext uri="{9D8B030D-6E8A-4147-A177-3AD203B41FA5}">
                      <a16:colId xmlns:a16="http://schemas.microsoft.com/office/drawing/2014/main" val="545276179"/>
                    </a:ext>
                  </a:extLst>
                </a:gridCol>
                <a:gridCol w="1291965">
                  <a:extLst>
                    <a:ext uri="{9D8B030D-6E8A-4147-A177-3AD203B41FA5}">
                      <a16:colId xmlns:a16="http://schemas.microsoft.com/office/drawing/2014/main" val="2813433038"/>
                    </a:ext>
                  </a:extLst>
                </a:gridCol>
                <a:gridCol w="736104">
                  <a:extLst>
                    <a:ext uri="{9D8B030D-6E8A-4147-A177-3AD203B41FA5}">
                      <a16:colId xmlns:a16="http://schemas.microsoft.com/office/drawing/2014/main" val="3309360020"/>
                    </a:ext>
                  </a:extLst>
                </a:gridCol>
              </a:tblGrid>
              <a:tr h="41495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S. No.</a:t>
                      </a:r>
                    </a:p>
                  </a:txBody>
                  <a:tcPr/>
                </a:tc>
                <a:tc>
                  <a:txBody>
                    <a:bodyPr/>
                    <a:lstStyle/>
                    <a:p>
                      <a:pPr algn="ctr" fontAlgn="ctr"/>
                      <a:r>
                        <a:rPr lang="en-IN" sz="1200" b="1" i="0" u="none" strike="noStrike" dirty="0">
                          <a:solidFill>
                            <a:srgbClr val="000000"/>
                          </a:solidFill>
                          <a:effectLst/>
                          <a:latin typeface="Segoe UI" panose="020B0502040204020203" pitchFamily="34" charset="0"/>
                        </a:rPr>
                        <a:t>Title</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Author</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Problem</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Objective</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Algorithm</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Features/Parameters</a:t>
                      </a:r>
                    </a:p>
                  </a:txBody>
                  <a:tcPr marL="8632" marR="8632" marT="8632" marB="0" anchor="ctr"/>
                </a:tc>
                <a:tc>
                  <a:txBody>
                    <a:bodyPr/>
                    <a:lstStyle/>
                    <a:p>
                      <a:pPr algn="ctr" fontAlgn="ctr"/>
                      <a:r>
                        <a:rPr lang="en-IN" sz="1200" b="1" i="0" u="none" strike="noStrike">
                          <a:solidFill>
                            <a:srgbClr val="000000"/>
                          </a:solidFill>
                          <a:effectLst/>
                          <a:latin typeface="Segoe UI" panose="020B0502040204020203" pitchFamily="34" charset="0"/>
                        </a:rPr>
                        <a:t>Characteristics</a:t>
                      </a:r>
                    </a:p>
                  </a:txBody>
                  <a:tcPr marL="8632" marR="8632" marT="8632" marB="0" anchor="ctr"/>
                </a:tc>
                <a:tc>
                  <a:txBody>
                    <a:bodyPr/>
                    <a:lstStyle/>
                    <a:p>
                      <a:pPr algn="ctr" fontAlgn="ctr"/>
                      <a:r>
                        <a:rPr lang="en-IN" sz="1200" b="1" i="0" u="none" strike="noStrike" dirty="0">
                          <a:solidFill>
                            <a:srgbClr val="000000"/>
                          </a:solidFill>
                          <a:effectLst/>
                          <a:latin typeface="Segoe UI" panose="020B0502040204020203" pitchFamily="34" charset="0"/>
                        </a:rPr>
                        <a:t>Accuracy</a:t>
                      </a:r>
                    </a:p>
                  </a:txBody>
                  <a:tcPr marL="8632" marR="8632" marT="8632" marB="0" anchor="ctr"/>
                </a:tc>
                <a:extLst>
                  <a:ext uri="{0D108BD9-81ED-4DB2-BD59-A6C34878D82A}">
                    <a16:rowId xmlns:a16="http://schemas.microsoft.com/office/drawing/2014/main" val="1954247113"/>
                  </a:ext>
                </a:extLst>
              </a:tr>
              <a:tr h="1225718">
                <a:tc>
                  <a:txBody>
                    <a:bodyPr/>
                    <a:lstStyle/>
                    <a:p>
                      <a:pPr algn="ctr"/>
                      <a:r>
                        <a:rPr lang="en-IN" dirty="0"/>
                        <a:t>1</a:t>
                      </a:r>
                    </a:p>
                  </a:txBody>
                  <a:tcPr/>
                </a:tc>
                <a:tc>
                  <a:txBody>
                    <a:bodyPr/>
                    <a:lstStyle/>
                    <a:p>
                      <a:pPr algn="ctr" fontAlgn="ctr"/>
                      <a:r>
                        <a:rPr lang="en-US" sz="1200" b="0" i="0" u="none" strike="noStrike" dirty="0">
                          <a:solidFill>
                            <a:srgbClr val="000000"/>
                          </a:solidFill>
                          <a:effectLst/>
                          <a:latin typeface="Segoe UI" panose="020B0502040204020203" pitchFamily="34" charset="0"/>
                        </a:rPr>
                        <a:t>Real-time Hand Gesture Detection and Recognition using Support Vector Machine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S. A. Bhosale and S. S. Sarnobat</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Detection of Hand Gestures in Real-Time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To develop an efficient and accurate hand gesture recognition system</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Support Vector Machine (SVM)</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Histogram of Oriented Gradients (HOG)</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Real-time, robust to lighting changes and hand size variations</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96%</a:t>
                      </a:r>
                    </a:p>
                  </a:txBody>
                  <a:tcPr marL="8632" marR="8632" marT="8632" marB="0" anchor="ctr"/>
                </a:tc>
                <a:extLst>
                  <a:ext uri="{0D108BD9-81ED-4DB2-BD59-A6C34878D82A}">
                    <a16:rowId xmlns:a16="http://schemas.microsoft.com/office/drawing/2014/main" val="2925081023"/>
                  </a:ext>
                </a:extLst>
              </a:tr>
              <a:tr h="820335">
                <a:tc>
                  <a:txBody>
                    <a:bodyPr/>
                    <a:lstStyle/>
                    <a:p>
                      <a:pPr algn="ctr"/>
                      <a:r>
                        <a:rPr lang="en-IN" dirty="0"/>
                        <a:t>2</a:t>
                      </a:r>
                    </a:p>
                  </a:txBody>
                  <a:tcPr/>
                </a:tc>
                <a:tc>
                  <a:txBody>
                    <a:bodyPr/>
                    <a:lstStyle/>
                    <a:p>
                      <a:pPr algn="ctr" fontAlgn="ctr"/>
                      <a:r>
                        <a:rPr lang="en-US" sz="1200" b="0" i="0" u="none" strike="noStrike" dirty="0">
                          <a:solidFill>
                            <a:srgbClr val="000000"/>
                          </a:solidFill>
                          <a:effectLst/>
                          <a:latin typeface="Segoe UI" panose="020B0502040204020203" pitchFamily="34" charset="0"/>
                        </a:rPr>
                        <a:t>Hand Gesture Recognition for Sign Language using Convolutional Neural Network</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M. A. Khan and T. Zahid</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Sign Language</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To recognize sign language gestures accurately</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Convolutional Neural Network (CNN)</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Depth and RGB images</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Accuracy, robustness to occlusions</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98.80%</a:t>
                      </a:r>
                    </a:p>
                  </a:txBody>
                  <a:tcPr marL="8632" marR="8632" marT="8632" marB="0" anchor="ctr"/>
                </a:tc>
                <a:extLst>
                  <a:ext uri="{0D108BD9-81ED-4DB2-BD59-A6C34878D82A}">
                    <a16:rowId xmlns:a16="http://schemas.microsoft.com/office/drawing/2014/main" val="3034499153"/>
                  </a:ext>
                </a:extLst>
              </a:tr>
              <a:tr h="820335">
                <a:tc>
                  <a:txBody>
                    <a:bodyPr/>
                    <a:lstStyle/>
                    <a:p>
                      <a:pPr algn="ctr"/>
                      <a:r>
                        <a:rPr lang="en-IN" dirty="0"/>
                        <a:t>3</a:t>
                      </a:r>
                    </a:p>
                  </a:txBody>
                  <a:tcPr/>
                </a:tc>
                <a:tc>
                  <a:txBody>
                    <a:bodyPr/>
                    <a:lstStyle/>
                    <a:p>
                      <a:pPr algn="ctr" fontAlgn="ctr"/>
                      <a:r>
                        <a:rPr lang="en-US" sz="1200" b="0" i="0" u="none" strike="noStrike" dirty="0">
                          <a:solidFill>
                            <a:srgbClr val="000000"/>
                          </a:solidFill>
                          <a:effectLst/>
                          <a:latin typeface="Segoe UI" panose="020B0502040204020203" pitchFamily="34" charset="0"/>
                        </a:rPr>
                        <a:t>Hand Gesture Recognition for Human-Robot Interaction using Hidden Markov Model</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H. Li and H. Liang</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Human-Robot Interaction</a:t>
                      </a:r>
                    </a:p>
                  </a:txBody>
                  <a:tcPr marL="8632" marR="8632" marT="8632" marB="0" anchor="ctr"/>
                </a:tc>
                <a:tc>
                  <a:txBody>
                    <a:bodyPr/>
                    <a:lstStyle/>
                    <a:p>
                      <a:pPr algn="ctr" fontAlgn="ctr"/>
                      <a:r>
                        <a:rPr lang="en-US" sz="1200" b="0" i="0" u="none" strike="noStrike">
                          <a:solidFill>
                            <a:srgbClr val="000000"/>
                          </a:solidFill>
                          <a:effectLst/>
                          <a:latin typeface="Segoe UI" panose="020B0502040204020203" pitchFamily="34" charset="0"/>
                        </a:rPr>
                        <a:t>To enable human-robot interaction through hand gestures</a:t>
                      </a:r>
                    </a:p>
                  </a:txBody>
                  <a:tcPr marL="8632" marR="8632" marT="8632" marB="0" anchor="ctr"/>
                </a:tc>
                <a:tc>
                  <a:txBody>
                    <a:bodyPr/>
                    <a:lstStyle/>
                    <a:p>
                      <a:pPr algn="ctr" fontAlgn="ctr"/>
                      <a:r>
                        <a:rPr lang="en-IN" sz="1200" b="0" i="0" u="none" strike="noStrike">
                          <a:solidFill>
                            <a:srgbClr val="000000"/>
                          </a:solidFill>
                          <a:effectLst/>
                          <a:latin typeface="Segoe UI" panose="020B0502040204020203" pitchFamily="34" charset="0"/>
                        </a:rPr>
                        <a:t>Hidden Markov Model (HMM)</a:t>
                      </a:r>
                    </a:p>
                  </a:txBody>
                  <a:tcPr marL="8632" marR="8632" marT="8632" marB="0" anchor="ctr"/>
                </a:tc>
                <a:tc>
                  <a:txBody>
                    <a:bodyPr/>
                    <a:lstStyle/>
                    <a:p>
                      <a:pPr algn="ctr" fontAlgn="ctr"/>
                      <a:r>
                        <a:rPr lang="en-US" sz="1200" b="0" i="0" u="none" strike="noStrike" dirty="0">
                          <a:solidFill>
                            <a:srgbClr val="000000"/>
                          </a:solidFill>
                          <a:effectLst/>
                          <a:latin typeface="Segoe UI" panose="020B0502040204020203" pitchFamily="34" charset="0"/>
                        </a:rPr>
                        <a:t>Motion history images and hand position</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Real-time, high recognition rate</a:t>
                      </a:r>
                    </a:p>
                  </a:txBody>
                  <a:tcPr marL="8632" marR="8632" marT="8632" marB="0" anchor="ctr"/>
                </a:tc>
                <a:tc>
                  <a:txBody>
                    <a:bodyPr/>
                    <a:lstStyle/>
                    <a:p>
                      <a:pPr algn="ctr" fontAlgn="ctr"/>
                      <a:r>
                        <a:rPr lang="en-IN" sz="1200" b="0" i="0" u="none" strike="noStrike" dirty="0">
                          <a:solidFill>
                            <a:srgbClr val="000000"/>
                          </a:solidFill>
                          <a:effectLst/>
                          <a:latin typeface="Segoe UI" panose="020B0502040204020203" pitchFamily="34" charset="0"/>
                        </a:rPr>
                        <a:t>94.50%</a:t>
                      </a:r>
                    </a:p>
                  </a:txBody>
                  <a:tcPr marL="8632" marR="8632" marT="8632" marB="0" anchor="ctr"/>
                </a:tc>
                <a:extLst>
                  <a:ext uri="{0D108BD9-81ED-4DB2-BD59-A6C34878D82A}">
                    <a16:rowId xmlns:a16="http://schemas.microsoft.com/office/drawing/2014/main" val="3950934576"/>
                  </a:ext>
                </a:extLst>
              </a:tr>
              <a:tr h="817805">
                <a:tc>
                  <a:txBody>
                    <a:bodyPr/>
                    <a:lstStyle/>
                    <a:p>
                      <a:pPr algn="ctr"/>
                      <a:r>
                        <a:rPr lang="en-IN" dirty="0"/>
                        <a:t>4</a:t>
                      </a:r>
                    </a:p>
                  </a:txBody>
                  <a:tcPr/>
                </a:tc>
                <a:tc>
                  <a:txBody>
                    <a:bodyPr/>
                    <a:lstStyle/>
                    <a:p>
                      <a:pPr algn="ctr" fontAlgn="ctr"/>
                      <a:r>
                        <a:rPr lang="en-US" sz="1200" b="0" i="0" u="none" strike="noStrike">
                          <a:solidFill>
                            <a:srgbClr val="000000"/>
                          </a:solidFill>
                          <a:effectLst/>
                          <a:latin typeface="Segoe UI" panose="020B0502040204020203" pitchFamily="34" charset="0"/>
                        </a:rPr>
                        <a:t>Hand Gesture Recognition for Smart Homes using Decision Tree Algorithm</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A. S. Pawar and S. V. Gandhi</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Hand Gesture Recognition for Smart Homes</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To enable gesture-based control in smart homes</a:t>
                      </a:r>
                    </a:p>
                  </a:txBody>
                  <a:tcPr marL="6350" marR="6350" marT="6350" marB="0" anchor="ctr"/>
                </a:tc>
                <a:tc>
                  <a:txBody>
                    <a:bodyPr/>
                    <a:lstStyle/>
                    <a:p>
                      <a:pPr algn="ctr" fontAlgn="ctr"/>
                      <a:r>
                        <a:rPr lang="en-IN" sz="1200" b="0" i="0" u="none" strike="noStrike">
                          <a:solidFill>
                            <a:srgbClr val="000000"/>
                          </a:solidFill>
                          <a:effectLst/>
                          <a:latin typeface="Segoe UI" panose="020B0502040204020203" pitchFamily="34" charset="0"/>
                        </a:rPr>
                        <a:t>Decision Tree</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Finger count and hand shape</a:t>
                      </a:r>
                    </a:p>
                  </a:txBody>
                  <a:tcPr marL="6350" marR="6350" marT="6350" marB="0" anchor="ctr"/>
                </a:tc>
                <a:tc>
                  <a:txBody>
                    <a:bodyPr/>
                    <a:lstStyle/>
                    <a:p>
                      <a:pPr algn="ctr" fontAlgn="ctr"/>
                      <a:r>
                        <a:rPr lang="en-US" sz="1200" b="0" i="0" u="none" strike="noStrike">
                          <a:solidFill>
                            <a:srgbClr val="000000"/>
                          </a:solidFill>
                          <a:effectLst/>
                          <a:latin typeface="Segoe UI" panose="020B0502040204020203" pitchFamily="34" charset="0"/>
                        </a:rPr>
                        <a:t>Low computational complexity, ease of use</a:t>
                      </a:r>
                    </a:p>
                  </a:txBody>
                  <a:tcPr marL="6350" marR="6350" marT="6350" marB="0" anchor="ctr"/>
                </a:tc>
                <a:tc>
                  <a:txBody>
                    <a:bodyPr/>
                    <a:lstStyle/>
                    <a:p>
                      <a:pPr algn="ctr" fontAlgn="ctr"/>
                      <a:r>
                        <a:rPr lang="en-IN" sz="1200" b="0" i="0" u="none" strike="noStrike" dirty="0">
                          <a:solidFill>
                            <a:srgbClr val="000000"/>
                          </a:solidFill>
                          <a:effectLst/>
                          <a:latin typeface="Segoe UI" panose="020B0502040204020203" pitchFamily="34" charset="0"/>
                        </a:rPr>
                        <a:t>85.60%</a:t>
                      </a:r>
                    </a:p>
                  </a:txBody>
                  <a:tcPr marL="6350" marR="6350" marT="6350" marB="0" anchor="ctr"/>
                </a:tc>
                <a:extLst>
                  <a:ext uri="{0D108BD9-81ED-4DB2-BD59-A6C34878D82A}">
                    <a16:rowId xmlns:a16="http://schemas.microsoft.com/office/drawing/2014/main" val="3776656988"/>
                  </a:ext>
                </a:extLst>
              </a:tr>
            </a:tbl>
          </a:graphicData>
        </a:graphic>
      </p:graphicFrame>
    </p:spTree>
    <p:extLst>
      <p:ext uri="{BB962C8B-B14F-4D97-AF65-F5344CB8AC3E}">
        <p14:creationId xmlns:p14="http://schemas.microsoft.com/office/powerpoint/2010/main" val="363750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68096" y="578632"/>
            <a:ext cx="10671048" cy="768096"/>
          </a:xfrm>
        </p:spPr>
        <p:txBody>
          <a:bodyPr/>
          <a:lstStyle/>
          <a:p>
            <a:r>
              <a:rPr lang="en-IN" dirty="0"/>
              <a:t>System Design</a:t>
            </a:r>
            <a:endParaRPr lang="en-US"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23" name="Picture 22">
            <a:extLst>
              <a:ext uri="{FF2B5EF4-FFF2-40B4-BE49-F238E27FC236}">
                <a16:creationId xmlns:a16="http://schemas.microsoft.com/office/drawing/2014/main" id="{24C495D3-469A-CBE3-90B8-EC36292095E5}"/>
              </a:ext>
            </a:extLst>
          </p:cNvPr>
          <p:cNvPicPr>
            <a:picLocks noChangeAspect="1"/>
          </p:cNvPicPr>
          <p:nvPr/>
        </p:nvPicPr>
        <p:blipFill rotWithShape="1">
          <a:blip r:embed="rId2"/>
          <a:srcRect t="4892" b="40554"/>
          <a:stretch/>
        </p:blipFill>
        <p:spPr>
          <a:xfrm>
            <a:off x="768096" y="2723949"/>
            <a:ext cx="10902044" cy="1575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28">
            <a:extLst>
              <a:ext uri="{FF2B5EF4-FFF2-40B4-BE49-F238E27FC236}">
                <a16:creationId xmlns:a16="http://schemas.microsoft.com/office/drawing/2014/main" id="{2788CA84-A27F-F921-101D-D0225C057CEC}"/>
              </a:ext>
            </a:extLst>
          </p:cNvPr>
          <p:cNvPicPr>
            <a:picLocks noChangeAspect="1"/>
          </p:cNvPicPr>
          <p:nvPr/>
        </p:nvPicPr>
        <p:blipFill rotWithShape="1">
          <a:blip r:embed="rId3"/>
          <a:srcRect l="39516" t="61240" b="4273"/>
          <a:stretch/>
        </p:blipFill>
        <p:spPr>
          <a:xfrm>
            <a:off x="2858378" y="4624299"/>
            <a:ext cx="7121711" cy="1075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Arrow: Right 29">
            <a:extLst>
              <a:ext uri="{FF2B5EF4-FFF2-40B4-BE49-F238E27FC236}">
                <a16:creationId xmlns:a16="http://schemas.microsoft.com/office/drawing/2014/main" id="{6D1225A1-3C72-449E-3C3A-D1CB3F164A9B}"/>
              </a:ext>
            </a:extLst>
          </p:cNvPr>
          <p:cNvSpPr/>
          <p:nvPr/>
        </p:nvSpPr>
        <p:spPr>
          <a:xfrm>
            <a:off x="3204722" y="3140643"/>
            <a:ext cx="569863" cy="524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95843FFB-3979-4230-1C67-00B276AD2CE0}"/>
              </a:ext>
            </a:extLst>
          </p:cNvPr>
          <p:cNvSpPr/>
          <p:nvPr/>
        </p:nvSpPr>
        <p:spPr>
          <a:xfrm>
            <a:off x="6745215" y="3127220"/>
            <a:ext cx="569863" cy="538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9D84D2D3-D4D0-1492-D010-D21109232B34}"/>
              </a:ext>
            </a:extLst>
          </p:cNvPr>
          <p:cNvSpPr/>
          <p:nvPr/>
        </p:nvSpPr>
        <p:spPr>
          <a:xfrm>
            <a:off x="9086991" y="3127220"/>
            <a:ext cx="688409"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CC178C6A-7D86-41DA-12D7-73831DD54E59}"/>
              </a:ext>
            </a:extLst>
          </p:cNvPr>
          <p:cNvSpPr/>
          <p:nvPr/>
        </p:nvSpPr>
        <p:spPr>
          <a:xfrm rot="2215366">
            <a:off x="9747584" y="3578260"/>
            <a:ext cx="599976" cy="1132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5B691005-2AE0-9EE6-6A65-C3F560DE558E}"/>
              </a:ext>
            </a:extLst>
          </p:cNvPr>
          <p:cNvSpPr/>
          <p:nvPr/>
        </p:nvSpPr>
        <p:spPr>
          <a:xfrm flipH="1">
            <a:off x="5510103" y="4820951"/>
            <a:ext cx="1268931"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A96AA3BC-2BBE-8D6A-BBD3-F0FA5E815530}"/>
              </a:ext>
            </a:extLst>
          </p:cNvPr>
          <p:cNvSpPr/>
          <p:nvPr/>
        </p:nvSpPr>
        <p:spPr>
          <a:xfrm>
            <a:off x="5168238" y="3140643"/>
            <a:ext cx="569863" cy="57511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38" name="Google Shape;110;p13" descr="JUIT Office Photos | Glassdoor">
            <a:extLst>
              <a:ext uri="{FF2B5EF4-FFF2-40B4-BE49-F238E27FC236}">
                <a16:creationId xmlns:a16="http://schemas.microsoft.com/office/drawing/2014/main" id="{9F28F687-4EE9-0356-376D-887AFA9660DA}"/>
              </a:ext>
            </a:extLst>
          </p:cNvPr>
          <p:cNvPicPr preferRelativeResize="0"/>
          <p:nvPr/>
        </p:nvPicPr>
        <p:blipFill rotWithShape="1">
          <a:blip r:embed="rId4">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02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Google Shape;110;p13" descr="JUIT Office Photos | Glassdoor">
            <a:extLst>
              <a:ext uri="{FF2B5EF4-FFF2-40B4-BE49-F238E27FC236}">
                <a16:creationId xmlns:a16="http://schemas.microsoft.com/office/drawing/2014/main" id="{15F12D37-66A4-48FF-F22F-ACDFD72C0A54}"/>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Google Shape;168;p19">
            <a:extLst>
              <a:ext uri="{FF2B5EF4-FFF2-40B4-BE49-F238E27FC236}">
                <a16:creationId xmlns:a16="http://schemas.microsoft.com/office/drawing/2014/main" id="{09ACE45F-822C-0593-1218-7CB7DBE75167}"/>
              </a:ext>
            </a:extLst>
          </p:cNvPr>
          <p:cNvPicPr preferRelativeResize="0"/>
          <p:nvPr/>
        </p:nvPicPr>
        <p:blipFill rotWithShape="1">
          <a:blip r:embed="rId3">
            <a:alphaModFix/>
          </a:blip>
          <a:srcRect/>
          <a:stretch/>
        </p:blipFill>
        <p:spPr>
          <a:xfrm>
            <a:off x="3600001" y="2281131"/>
            <a:ext cx="8489329" cy="30999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Arrow: Right 5">
            <a:extLst>
              <a:ext uri="{FF2B5EF4-FFF2-40B4-BE49-F238E27FC236}">
                <a16:creationId xmlns:a16="http://schemas.microsoft.com/office/drawing/2014/main" id="{E13B259D-0259-E7F7-3482-853C52807DE6}"/>
              </a:ext>
            </a:extLst>
          </p:cNvPr>
          <p:cNvSpPr/>
          <p:nvPr/>
        </p:nvSpPr>
        <p:spPr>
          <a:xfrm>
            <a:off x="5478028" y="2711445"/>
            <a:ext cx="505507" cy="465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A75BD497-4C1E-CCBF-E770-18B83A84D58B}"/>
              </a:ext>
            </a:extLst>
          </p:cNvPr>
          <p:cNvSpPr/>
          <p:nvPr/>
        </p:nvSpPr>
        <p:spPr>
          <a:xfrm>
            <a:off x="9785218" y="2794069"/>
            <a:ext cx="505507" cy="477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351091D-9C20-C1C5-E928-EF1C9A74F4C7}"/>
              </a:ext>
            </a:extLst>
          </p:cNvPr>
          <p:cNvSpPr/>
          <p:nvPr/>
        </p:nvSpPr>
        <p:spPr>
          <a:xfrm rot="5400000">
            <a:off x="10773984" y="3512728"/>
            <a:ext cx="610666" cy="5101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D1C88B5F-E528-75DC-728B-317925F684FA}"/>
              </a:ext>
            </a:extLst>
          </p:cNvPr>
          <p:cNvSpPr/>
          <p:nvPr/>
        </p:nvSpPr>
        <p:spPr>
          <a:xfrm rot="5400000">
            <a:off x="9630832" y="4099998"/>
            <a:ext cx="532219" cy="76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1D10C0A-0BF6-13F7-A45D-13B43ED69592}"/>
              </a:ext>
            </a:extLst>
          </p:cNvPr>
          <p:cNvSpPr/>
          <p:nvPr/>
        </p:nvSpPr>
        <p:spPr>
          <a:xfrm flipH="1">
            <a:off x="7187771" y="4273837"/>
            <a:ext cx="1125628" cy="5101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DD6FD5A9-D5F5-33EE-3D0B-B01322DB48EA}"/>
              </a:ext>
            </a:extLst>
          </p:cNvPr>
          <p:cNvSpPr/>
          <p:nvPr/>
        </p:nvSpPr>
        <p:spPr>
          <a:xfrm>
            <a:off x="7654438" y="2657079"/>
            <a:ext cx="505507" cy="5101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8182B929-C0A3-9127-7367-471503AE8F46}"/>
              </a:ext>
            </a:extLst>
          </p:cNvPr>
          <p:cNvSpPr/>
          <p:nvPr/>
        </p:nvSpPr>
        <p:spPr>
          <a:xfrm rot="5400000">
            <a:off x="5404898" y="4072263"/>
            <a:ext cx="532219" cy="767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6">
            <a:extLst>
              <a:ext uri="{FF2B5EF4-FFF2-40B4-BE49-F238E27FC236}">
                <a16:creationId xmlns:a16="http://schemas.microsoft.com/office/drawing/2014/main" id="{126F8570-AF46-DB62-6BF5-9B32D5E54163}"/>
              </a:ext>
            </a:extLst>
          </p:cNvPr>
          <p:cNvSpPr txBox="1">
            <a:spLocks/>
          </p:cNvSpPr>
          <p:nvPr/>
        </p:nvSpPr>
        <p:spPr>
          <a:xfrm>
            <a:off x="3724955" y="516682"/>
            <a:ext cx="5442286"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dirty="0"/>
              <a:t>System Design</a:t>
            </a:r>
            <a:endParaRPr lang="en-US" dirty="0"/>
          </a:p>
        </p:txBody>
      </p:sp>
      <p:pic>
        <p:nvPicPr>
          <p:cNvPr id="18" name="Picture 17">
            <a:extLst>
              <a:ext uri="{FF2B5EF4-FFF2-40B4-BE49-F238E27FC236}">
                <a16:creationId xmlns:a16="http://schemas.microsoft.com/office/drawing/2014/main" id="{75FBFAC8-B3FC-51FE-3ACB-21525FCF6786}"/>
              </a:ext>
            </a:extLst>
          </p:cNvPr>
          <p:cNvPicPr>
            <a:picLocks noChangeAspect="1"/>
          </p:cNvPicPr>
          <p:nvPr/>
        </p:nvPicPr>
        <p:blipFill>
          <a:blip r:embed="rId4"/>
          <a:stretch>
            <a:fillRect/>
          </a:stretch>
        </p:blipFill>
        <p:spPr>
          <a:xfrm>
            <a:off x="433328" y="1589629"/>
            <a:ext cx="2736136" cy="2134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313737BB-5EB3-5063-2AAD-D90586B428B6}"/>
              </a:ext>
            </a:extLst>
          </p:cNvPr>
          <p:cNvPicPr>
            <a:picLocks noChangeAspect="1"/>
          </p:cNvPicPr>
          <p:nvPr/>
        </p:nvPicPr>
        <p:blipFill>
          <a:blip r:embed="rId5"/>
          <a:stretch>
            <a:fillRect/>
          </a:stretch>
        </p:blipFill>
        <p:spPr>
          <a:xfrm>
            <a:off x="415585" y="4273837"/>
            <a:ext cx="2751320" cy="2114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134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760267" y="575269"/>
            <a:ext cx="9444308" cy="1234280"/>
          </a:xfrm>
        </p:spPr>
        <p:txBody>
          <a:bodyPr/>
          <a:lstStyle/>
          <a:p>
            <a:r>
              <a:rPr lang="en-IN" sz="3600" dirty="0"/>
              <a:t>Tools/ Platforms/ Technology/ Languages Used</a:t>
            </a:r>
            <a:endParaRPr lang="en-US" sz="36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9</a:t>
            </a:fld>
            <a:endParaRPr lang="en-US" dirty="0"/>
          </a:p>
        </p:txBody>
      </p:sp>
      <p:sp>
        <p:nvSpPr>
          <p:cNvPr id="43" name="TextBox 42">
            <a:extLst>
              <a:ext uri="{FF2B5EF4-FFF2-40B4-BE49-F238E27FC236}">
                <a16:creationId xmlns:a16="http://schemas.microsoft.com/office/drawing/2014/main" id="{B6259DC1-B03D-341D-21A7-2D3D7703AB4F}"/>
              </a:ext>
            </a:extLst>
          </p:cNvPr>
          <p:cNvSpPr txBox="1"/>
          <p:nvPr/>
        </p:nvSpPr>
        <p:spPr>
          <a:xfrm>
            <a:off x="840606" y="2541069"/>
            <a:ext cx="6878855" cy="3816429"/>
          </a:xfrm>
          <a:prstGeom prst="rect">
            <a:avLst/>
          </a:prstGeom>
          <a:noFill/>
        </p:spPr>
        <p:txBody>
          <a:bodyPr wrap="square" rtlCol="0">
            <a:spAutoFit/>
          </a:bodyPr>
          <a:lstStyle/>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We are creating our own dataset parallelly</a:t>
            </a:r>
          </a:p>
          <a:p>
            <a:pPr marL="914400" marR="0" lvl="0" indent="0" algn="just"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2">
                  <a:lumMod val="75000"/>
                </a:schemeClr>
              </a:solidFill>
              <a:latin typeface="Gill Sans"/>
              <a:ea typeface="Gill Sans"/>
              <a:cs typeface="Gill Sans"/>
              <a:sym typeface="Gill Sans"/>
            </a:endParaRPr>
          </a:p>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Tools &amp; Platforms used:</a:t>
            </a:r>
          </a:p>
          <a:p>
            <a:pPr marL="114300" lvl="4" algn="just">
              <a:buClr>
                <a:schemeClr val="dk1"/>
              </a:buClr>
              <a:buSzPts val="1800"/>
            </a:pPr>
            <a:r>
              <a:rPr lang="en-US" sz="2800" b="0" i="0" u="none" strike="noStrike" cap="none" dirty="0">
                <a:solidFill>
                  <a:schemeClr val="accent2">
                    <a:lumMod val="75000"/>
                  </a:schemeClr>
                </a:solidFill>
                <a:latin typeface="Gill Sans"/>
                <a:ea typeface="Gill Sans"/>
                <a:cs typeface="Gill Sans"/>
                <a:sym typeface="Gill Sans"/>
              </a:rPr>
              <a:t>		* VScode for setting up environment</a:t>
            </a:r>
          </a:p>
          <a:p>
            <a:pPr marL="114300" lvl="4" algn="just">
              <a:buClr>
                <a:schemeClr val="dk1"/>
              </a:buClr>
              <a:buSzPts val="1800"/>
            </a:pPr>
            <a:r>
              <a:rPr lang="en-US" sz="2800" dirty="0">
                <a:solidFill>
                  <a:schemeClr val="accent2">
                    <a:lumMod val="75000"/>
                  </a:schemeClr>
                </a:solidFill>
                <a:latin typeface="Gill Sans"/>
                <a:ea typeface="Gill Sans"/>
                <a:cs typeface="Gill Sans"/>
                <a:sym typeface="Gill Sans"/>
              </a:rPr>
              <a:t>		* </a:t>
            </a:r>
            <a:r>
              <a:rPr lang="en-US" sz="2800" b="0" i="0" u="none" strike="noStrike" cap="none" dirty="0">
                <a:solidFill>
                  <a:schemeClr val="accent2">
                    <a:lumMod val="75000"/>
                  </a:schemeClr>
                </a:solidFill>
                <a:latin typeface="Gill Sans"/>
                <a:ea typeface="Gill Sans"/>
                <a:cs typeface="Gill Sans"/>
                <a:sym typeface="Gill Sans"/>
              </a:rPr>
              <a:t>OpenCV library</a:t>
            </a:r>
          </a:p>
          <a:p>
            <a:pPr marL="114300" lvl="4" algn="just">
              <a:buClr>
                <a:schemeClr val="dk1"/>
              </a:buClr>
              <a:buSzPts val="1800"/>
            </a:pPr>
            <a:r>
              <a:rPr lang="en-US" sz="2800" dirty="0">
                <a:solidFill>
                  <a:schemeClr val="accent2">
                    <a:lumMod val="75000"/>
                  </a:schemeClr>
                </a:solidFill>
                <a:latin typeface="Gill Sans"/>
                <a:ea typeface="Gill Sans"/>
                <a:cs typeface="Gill Sans"/>
                <a:sym typeface="Gill Sans"/>
              </a:rPr>
              <a:t>		* </a:t>
            </a:r>
            <a:r>
              <a:rPr lang="en-US" sz="2800" dirty="0" err="1">
                <a:solidFill>
                  <a:schemeClr val="accent2">
                    <a:lumMod val="75000"/>
                  </a:schemeClr>
                </a:solidFill>
                <a:latin typeface="Gill Sans"/>
                <a:ea typeface="Gill Sans"/>
                <a:cs typeface="Gill Sans"/>
                <a:sym typeface="Gill Sans"/>
              </a:rPr>
              <a:t>imutils</a:t>
            </a:r>
            <a:r>
              <a:rPr lang="en-US" sz="2800" dirty="0">
                <a:solidFill>
                  <a:schemeClr val="accent2">
                    <a:lumMod val="75000"/>
                  </a:schemeClr>
                </a:solidFill>
                <a:latin typeface="Gill Sans"/>
                <a:ea typeface="Gill Sans"/>
                <a:cs typeface="Gill Sans"/>
                <a:sym typeface="Gill Sans"/>
              </a:rPr>
              <a:t> library</a:t>
            </a:r>
            <a:endParaRPr lang="en-US" sz="2800" b="0" i="0" u="none" strike="noStrike" cap="none" dirty="0">
              <a:solidFill>
                <a:schemeClr val="accent2">
                  <a:lumMod val="75000"/>
                </a:schemeClr>
              </a:solidFill>
              <a:latin typeface="Gill Sans"/>
              <a:ea typeface="Gill Sans"/>
              <a:cs typeface="Gill Sans"/>
              <a:sym typeface="Gill Sans"/>
            </a:endParaRPr>
          </a:p>
          <a:p>
            <a:pPr marL="914400" marR="0" lvl="0" indent="0" algn="just"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2">
                  <a:lumMod val="75000"/>
                </a:schemeClr>
              </a:solidFill>
              <a:latin typeface="Gill Sans"/>
              <a:ea typeface="Gill Sans"/>
              <a:cs typeface="Gill Sans"/>
              <a:sym typeface="Gill Sans"/>
            </a:endParaRPr>
          </a:p>
          <a:p>
            <a:pPr marL="571500" marR="0" lvl="0" indent="-457200" algn="just" rtl="0">
              <a:lnSpc>
                <a:spcPct val="100000"/>
              </a:lnSpc>
              <a:spcBef>
                <a:spcPts val="0"/>
              </a:spcBef>
              <a:spcAft>
                <a:spcPts val="0"/>
              </a:spcAft>
              <a:buClr>
                <a:schemeClr val="dk1"/>
              </a:buClr>
              <a:buSzPts val="1800"/>
              <a:buFont typeface="Wingdings" panose="05000000000000000000" pitchFamily="2" charset="2"/>
              <a:buChar char="v"/>
            </a:pPr>
            <a:r>
              <a:rPr lang="en-US" sz="2800" b="0" i="0" u="none" strike="noStrike" cap="none" dirty="0">
                <a:solidFill>
                  <a:schemeClr val="accent2">
                    <a:lumMod val="75000"/>
                  </a:schemeClr>
                </a:solidFill>
                <a:latin typeface="Gill Sans"/>
                <a:ea typeface="Gill Sans"/>
                <a:cs typeface="Gill Sans"/>
                <a:sym typeface="Gill Sans"/>
              </a:rPr>
              <a:t>Language Used: Python</a:t>
            </a:r>
          </a:p>
          <a:p>
            <a:pPr marL="285750" indent="-285750">
              <a:buFont typeface="Wingdings" panose="05000000000000000000" pitchFamily="2" charset="2"/>
              <a:buChar char="v"/>
            </a:pPr>
            <a:endParaRPr lang="en-IN" dirty="0"/>
          </a:p>
        </p:txBody>
      </p:sp>
      <p:pic>
        <p:nvPicPr>
          <p:cNvPr id="45" name="Google Shape;110;p13" descr="JUIT Office Photos | Glassdoor">
            <a:extLst>
              <a:ext uri="{FF2B5EF4-FFF2-40B4-BE49-F238E27FC236}">
                <a16:creationId xmlns:a16="http://schemas.microsoft.com/office/drawing/2014/main" id="{1A724519-7113-9C93-8401-14EA53AD10E6}"/>
              </a:ext>
            </a:extLst>
          </p:cNvPr>
          <p:cNvPicPr preferRelativeResize="0"/>
          <p:nvPr/>
        </p:nvPicPr>
        <p:blipFill rotWithShape="1">
          <a:blip r:embed="rId2">
            <a:alphaModFix/>
          </a:blip>
          <a:srcRect/>
          <a:stretch/>
        </p:blipFill>
        <p:spPr>
          <a:xfrm>
            <a:off x="354531" y="336885"/>
            <a:ext cx="819752" cy="8197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a:extLst>
              <a:ext uri="{FF2B5EF4-FFF2-40B4-BE49-F238E27FC236}">
                <a16:creationId xmlns:a16="http://schemas.microsoft.com/office/drawing/2014/main" id="{812ED3A6-E19F-75D7-68E6-CC023BF5AF3E}"/>
              </a:ext>
            </a:extLst>
          </p:cNvPr>
          <p:cNvPicPr>
            <a:picLocks noChangeAspect="1"/>
          </p:cNvPicPr>
          <p:nvPr/>
        </p:nvPicPr>
        <p:blipFill>
          <a:blip r:embed="rId3"/>
          <a:stretch>
            <a:fillRect/>
          </a:stretch>
        </p:blipFill>
        <p:spPr>
          <a:xfrm>
            <a:off x="8479262" y="2868006"/>
            <a:ext cx="1734954" cy="1554230"/>
          </a:xfrm>
          <a:prstGeom prst="rect">
            <a:avLst/>
          </a:prstGeom>
        </p:spPr>
      </p:pic>
      <p:pic>
        <p:nvPicPr>
          <p:cNvPr id="5" name="Picture 4">
            <a:extLst>
              <a:ext uri="{FF2B5EF4-FFF2-40B4-BE49-F238E27FC236}">
                <a16:creationId xmlns:a16="http://schemas.microsoft.com/office/drawing/2014/main" id="{E9925805-0D65-0A12-A172-3418D6101434}"/>
              </a:ext>
            </a:extLst>
          </p:cNvPr>
          <p:cNvPicPr>
            <a:picLocks noChangeAspect="1"/>
          </p:cNvPicPr>
          <p:nvPr/>
        </p:nvPicPr>
        <p:blipFill>
          <a:blip r:embed="rId4"/>
          <a:stretch>
            <a:fillRect/>
          </a:stretch>
        </p:blipFill>
        <p:spPr>
          <a:xfrm>
            <a:off x="7146005" y="4449283"/>
            <a:ext cx="1734955" cy="1554231"/>
          </a:xfrm>
          <a:prstGeom prst="rect">
            <a:avLst/>
          </a:prstGeom>
        </p:spPr>
      </p:pic>
      <p:pic>
        <p:nvPicPr>
          <p:cNvPr id="8" name="Picture 7">
            <a:extLst>
              <a:ext uri="{FF2B5EF4-FFF2-40B4-BE49-F238E27FC236}">
                <a16:creationId xmlns:a16="http://schemas.microsoft.com/office/drawing/2014/main" id="{6E0FA1CE-2612-EFF3-4785-B0606EC85767}"/>
              </a:ext>
            </a:extLst>
          </p:cNvPr>
          <p:cNvPicPr>
            <a:picLocks noChangeAspect="1"/>
          </p:cNvPicPr>
          <p:nvPr/>
        </p:nvPicPr>
        <p:blipFill>
          <a:blip r:embed="rId5"/>
          <a:stretch>
            <a:fillRect/>
          </a:stretch>
        </p:blipFill>
        <p:spPr>
          <a:xfrm>
            <a:off x="9848459" y="1296132"/>
            <a:ext cx="1734954" cy="1554230"/>
          </a:xfrm>
          <a:prstGeom prst="rect">
            <a:avLst/>
          </a:prstGeom>
        </p:spPr>
      </p:pic>
    </p:spTree>
    <p:extLst>
      <p:ext uri="{BB962C8B-B14F-4D97-AF65-F5344CB8AC3E}">
        <p14:creationId xmlns:p14="http://schemas.microsoft.com/office/powerpoint/2010/main" val="160049450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492</TotalTime>
  <Words>945</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Gill Sans</vt:lpstr>
      <vt:lpstr>Sabon Next LT</vt:lpstr>
      <vt:lpstr>Sabon Next LT (Body)</vt:lpstr>
      <vt:lpstr>Segoe UI</vt:lpstr>
      <vt:lpstr>Symbol</vt:lpstr>
      <vt:lpstr>Times New Roman</vt:lpstr>
      <vt:lpstr>Wingdings</vt:lpstr>
      <vt:lpstr>Office Theme</vt:lpstr>
      <vt:lpstr>JAYPEE UNIVERSITY OF INFORMATION TECHNOLOGY, WAKNAGHAT  </vt:lpstr>
      <vt:lpstr>Introduction</vt:lpstr>
      <vt:lpstr>Problem Statement</vt:lpstr>
      <vt:lpstr>Problem statement</vt:lpstr>
      <vt:lpstr>Project Objectives</vt:lpstr>
      <vt:lpstr>Literature Review</vt:lpstr>
      <vt:lpstr>System Design</vt:lpstr>
      <vt:lpstr>PowerPoint Presentation</vt:lpstr>
      <vt:lpstr>Tools/ Platforms/ Technology/ Languages Used</vt:lpstr>
      <vt:lpstr>CODE implementation TILL now…….</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JAYPEE UNIVERSITY OF INFORMATION TECHNOLOGY, WAKNAGHAT</dc:title>
  <dc:subject/>
  <dc:creator>Amit Sharma</dc:creator>
  <cp:lastModifiedBy>Amit Sharma</cp:lastModifiedBy>
  <cp:revision>14</cp:revision>
  <dcterms:created xsi:type="dcterms:W3CDTF">2023-03-18T17:28:03Z</dcterms:created>
  <dcterms:modified xsi:type="dcterms:W3CDTF">2023-03-20T18:55:07Z</dcterms:modified>
</cp:coreProperties>
</file>