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7B7-8C0F-F741-8336-6364A7AF592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015A-3AD6-D24A-8D30-6CA984ED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7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7B7-8C0F-F741-8336-6364A7AF592B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015A-3AD6-D24A-8D30-6CA984ED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7B7-8C0F-F741-8336-6364A7AF592B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015A-3AD6-D24A-8D30-6CA984ED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7B7-8C0F-F741-8336-6364A7AF592B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015A-3AD6-D24A-8D30-6CA984ED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4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7B7-8C0F-F741-8336-6364A7AF592B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015A-3AD6-D24A-8D30-6CA984ED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7B7-8C0F-F741-8336-6364A7AF592B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015A-3AD6-D24A-8D30-6CA984ED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7B7-8C0F-F741-8336-6364A7AF592B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015A-3AD6-D24A-8D30-6CA984ED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7B7-8C0F-F741-8336-6364A7AF592B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015A-3AD6-D24A-8D30-6CA984ED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7B7-8C0F-F741-8336-6364A7AF592B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015A-3AD6-D24A-8D30-6CA984ED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7B7-8C0F-F741-8336-6364A7AF592B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015A-3AD6-D24A-8D30-6CA984ED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7B7-8C0F-F741-8336-6364A7AF592B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015A-3AD6-D24A-8D30-6CA984ED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77B7-8C0F-F741-8336-6364A7AF592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015A-3AD6-D24A-8D30-6CA984ED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Amit Kapoor</a:t>
            </a:r>
            <a:br>
              <a:rPr lang="en-US" sz="2400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400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Data606 Presentation</a:t>
            </a:r>
            <a:br>
              <a:rPr lang="en-US" sz="2400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10/06/2019</a:t>
            </a:r>
            <a:br>
              <a:rPr lang="en-US" sz="2400" dirty="0" smtClean="0">
                <a:latin typeface="Verdana" charset="0"/>
                <a:ea typeface="Verdana" charset="0"/>
                <a:cs typeface="Verdana" charset="0"/>
              </a:rPr>
            </a:b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1389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>
                <a:latin typeface="Verdana" charset="0"/>
                <a:ea typeface="Verdana" charset="0"/>
                <a:cs typeface="Verdana" charset="0"/>
              </a:rPr>
              <a:t>8.21 </a:t>
            </a:r>
            <a:r>
              <a:rPr lang="en-US" sz="1800" dirty="0" smtClean="0">
                <a:latin typeface="Verdana" charset="0"/>
                <a:ea typeface="Verdana" charset="0"/>
                <a:cs typeface="Verdana" charset="0"/>
              </a:rPr>
              <a:t>Tourism </a:t>
            </a:r>
            <a:r>
              <a:rPr lang="en-US" sz="1800" dirty="0">
                <a:latin typeface="Verdana" charset="0"/>
                <a:ea typeface="Verdana" charset="0"/>
                <a:cs typeface="Verdana" charset="0"/>
              </a:rPr>
              <a:t>spending. The Association of Turkish Travel Agencies reports the number of foreign </a:t>
            </a:r>
            <a:r>
              <a:rPr lang="en-US" sz="1800" dirty="0" smtClean="0">
                <a:latin typeface="Verdana" charset="0"/>
                <a:ea typeface="Verdana" charset="0"/>
                <a:cs typeface="Verdana" charset="0"/>
              </a:rPr>
              <a:t>tourists visiting </a:t>
            </a:r>
            <a:r>
              <a:rPr lang="en-US" sz="1800" dirty="0">
                <a:latin typeface="Verdana" charset="0"/>
                <a:ea typeface="Verdana" charset="0"/>
                <a:cs typeface="Verdana" charset="0"/>
              </a:rPr>
              <a:t>Turkey and tourist spending by year</a:t>
            </a:r>
            <a:r>
              <a:rPr lang="en-US" sz="1800" dirty="0" smtClean="0">
                <a:latin typeface="Verdana" charset="0"/>
                <a:ea typeface="Verdana" charset="0"/>
                <a:cs typeface="Verdana" charset="0"/>
              </a:rPr>
              <a:t>. Three </a:t>
            </a:r>
            <a:r>
              <a:rPr lang="en-US" sz="1800" dirty="0">
                <a:latin typeface="Verdana" charset="0"/>
                <a:ea typeface="Verdana" charset="0"/>
                <a:cs typeface="Verdana" charset="0"/>
              </a:rPr>
              <a:t>plots are provided: scatterplot showing the </a:t>
            </a:r>
            <a:r>
              <a:rPr lang="en-US" sz="1800" dirty="0" smtClean="0">
                <a:latin typeface="Verdana" charset="0"/>
                <a:ea typeface="Verdana" charset="0"/>
                <a:cs typeface="Verdana" charset="0"/>
              </a:rPr>
              <a:t>relationship between </a:t>
            </a:r>
            <a:r>
              <a:rPr lang="en-US" sz="1800" dirty="0">
                <a:latin typeface="Verdana" charset="0"/>
                <a:ea typeface="Verdana" charset="0"/>
                <a:cs typeface="Verdana" charset="0"/>
              </a:rPr>
              <a:t>these two variables along with the least squares t, residuals </a:t>
            </a:r>
            <a:r>
              <a:rPr lang="en-US" sz="1800" dirty="0" smtClean="0">
                <a:latin typeface="Verdana" charset="0"/>
                <a:ea typeface="Verdana" charset="0"/>
                <a:cs typeface="Verdana" charset="0"/>
              </a:rPr>
              <a:t>plot,</a:t>
            </a:r>
            <a:r>
              <a:rPr lang="en-US" sz="18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800" dirty="0" smtClean="0">
                <a:latin typeface="Verdana" charset="0"/>
                <a:ea typeface="Verdana" charset="0"/>
                <a:cs typeface="Verdana" charset="0"/>
              </a:rPr>
              <a:t>and histogram of residuals.                                                                                          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861"/>
            <a:ext cx="10515600" cy="28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857"/>
            <a:ext cx="10515600" cy="5687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Verdana" charset="0"/>
                <a:ea typeface="Verdana" charset="0"/>
                <a:cs typeface="Verdana" charset="0"/>
              </a:rPr>
              <a:t>(a) Describe </a:t>
            </a:r>
            <a:r>
              <a:rPr lang="en-US" sz="2000" b="1" dirty="0">
                <a:latin typeface="Verdana" charset="0"/>
                <a:ea typeface="Verdana" charset="0"/>
                <a:cs typeface="Verdana" charset="0"/>
              </a:rPr>
              <a:t>the relationship between number of tourists and </a:t>
            </a:r>
            <a:r>
              <a:rPr lang="en-US" sz="2000" b="1" dirty="0" smtClean="0">
                <a:latin typeface="Verdana" charset="0"/>
                <a:ea typeface="Verdana" charset="0"/>
                <a:cs typeface="Verdana" charset="0"/>
              </a:rPr>
              <a:t>spending.</a:t>
            </a:r>
          </a:p>
          <a:p>
            <a:pPr marL="0" indent="0" algn="just">
              <a:buNone/>
            </a:pPr>
            <a:endParaRPr lang="en-US" sz="2000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Its is a positive, very strong, linear association between the number of tourists and spending.</a:t>
            </a:r>
          </a:p>
          <a:p>
            <a:pPr marL="0" indent="0" algn="just">
              <a:buNone/>
            </a:pPr>
            <a:endParaRPr lang="en-US" sz="2000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Verdana" charset="0"/>
                <a:ea typeface="Verdana" charset="0"/>
                <a:cs typeface="Verdana" charset="0"/>
              </a:rPr>
              <a:t>(b) </a:t>
            </a:r>
            <a:r>
              <a:rPr lang="en-US" sz="2000" b="1" dirty="0">
                <a:latin typeface="Verdana" charset="0"/>
                <a:ea typeface="Verdana" charset="0"/>
                <a:cs typeface="Verdana" charset="0"/>
              </a:rPr>
              <a:t>What are the explanatory and response variables?</a:t>
            </a:r>
          </a:p>
          <a:p>
            <a:pPr marL="0" indent="0" algn="just">
              <a:buNone/>
            </a:pPr>
            <a:endParaRPr lang="en-US" sz="2000" dirty="0">
              <a:latin typeface="Verdana" charset="0"/>
              <a:ea typeface="Verdana" charset="0"/>
              <a:cs typeface="Verdana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Explanatory variable: number of tourists (in thousands).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Response variable: spending (million $). </a:t>
            </a:r>
          </a:p>
          <a:p>
            <a:pPr marL="0" indent="0" algn="just">
              <a:buNone/>
            </a:pPr>
            <a:endParaRPr lang="en-US" sz="2000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Verdana" charset="0"/>
                <a:ea typeface="Verdana" charset="0"/>
                <a:cs typeface="Verdana" charset="0"/>
              </a:rPr>
              <a:t>(c) Why might we want to fit a regression line to these data?</a:t>
            </a:r>
          </a:p>
          <a:p>
            <a:pPr marL="0" indent="0" algn="just">
              <a:buNone/>
            </a:pPr>
            <a:endParaRPr lang="en-US" sz="2000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We can predict spending for a given number of tourists using a regression line. This could be useful to forecast expected revenues from tourism and to determine how much the country may want to spend in expenditure. </a:t>
            </a:r>
          </a:p>
          <a:p>
            <a:pPr marL="0" indent="0">
              <a:buNone/>
            </a:pP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972"/>
            <a:ext cx="10515600" cy="49638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Verdana" charset="0"/>
              <a:ea typeface="Verdana" charset="0"/>
              <a:cs typeface="Verdana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Verdana" charset="0"/>
                <a:ea typeface="Verdana" charset="0"/>
                <a:cs typeface="Verdana" charset="0"/>
              </a:rPr>
              <a:t>(d) Do the data meet the conditions required for </a:t>
            </a:r>
            <a:r>
              <a:rPr lang="en-US" sz="2000" b="1" dirty="0" smtClean="0">
                <a:latin typeface="Verdana" charset="0"/>
                <a:ea typeface="Verdana" charset="0"/>
                <a:cs typeface="Verdana" charset="0"/>
              </a:rPr>
              <a:t>fitting </a:t>
            </a:r>
            <a:r>
              <a:rPr lang="en-US" sz="2000" b="1" dirty="0">
                <a:latin typeface="Verdana" charset="0"/>
                <a:ea typeface="Verdana" charset="0"/>
                <a:cs typeface="Verdana" charset="0"/>
              </a:rPr>
              <a:t>a least squares line? In addition to the </a:t>
            </a:r>
            <a:r>
              <a:rPr lang="en-US" sz="2000" b="1" dirty="0" smtClean="0">
                <a:latin typeface="Verdana" charset="0"/>
                <a:ea typeface="Verdana" charset="0"/>
                <a:cs typeface="Verdana" charset="0"/>
              </a:rPr>
              <a:t>scatterplot, use </a:t>
            </a:r>
            <a:r>
              <a:rPr lang="en-US" sz="2000" b="1" dirty="0">
                <a:latin typeface="Verdana" charset="0"/>
                <a:ea typeface="Verdana" charset="0"/>
                <a:cs typeface="Verdana" charset="0"/>
              </a:rPr>
              <a:t>the residual plot and histogram to answer this question.</a:t>
            </a:r>
          </a:p>
          <a:p>
            <a:pPr marL="0" indent="0" algn="just">
              <a:buNone/>
            </a:pPr>
            <a:endParaRPr lang="en-US" sz="2000" dirty="0" smtClean="0">
              <a:latin typeface="Verdana" charset="0"/>
              <a:ea typeface="Verdana" charset="0"/>
              <a:cs typeface="Verdana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The relationship between number of tourists and their spending appears linear in the scatter-plot but the residual plot actually shows a nonlinear relationship. It’s not a contradiction though: residual plot scan show divergences from linearity that can be difficult to see in a scatterplot. A simple linear model is inadequate for modeling this data. It is also important to consider that these data are observed sequentially, which means there may be a hidden structure not evident in the current plots but worth considering.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3657"/>
            <a:ext cx="10515600" cy="5763306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500" dirty="0" smtClean="0"/>
              <a:t>Thank you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83376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241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Verdana</vt:lpstr>
      <vt:lpstr>Arial</vt:lpstr>
      <vt:lpstr>Office Theme</vt:lpstr>
      <vt:lpstr>Amit Kapoor  Data606 Presentation 10/06/2019 </vt:lpstr>
      <vt:lpstr>   8.21 Tourism spending. The Association of Turkish Travel Agencies reports the number of foreign tourists visiting Turkey and tourist spending by year. Three plots are provided: scatterplot showing the relationship between these two variables along with the least squares t, residuals plot, and histogram of residuals.                                                                                               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Kapoor, Amit (Cognizant)</dc:creator>
  <cp:lastModifiedBy>Kapoor, Amit (Cognizant)</cp:lastModifiedBy>
  <cp:revision>26</cp:revision>
  <dcterms:created xsi:type="dcterms:W3CDTF">2019-11-04T12:05:59Z</dcterms:created>
  <dcterms:modified xsi:type="dcterms:W3CDTF">2019-11-07T04:30:45Z</dcterms:modified>
</cp:coreProperties>
</file>