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4"/>
  </p:notesMasterIdLst>
  <p:sldIdLst>
    <p:sldId id="256" r:id="rId2"/>
    <p:sldId id="265" r:id="rId3"/>
    <p:sldId id="270" r:id="rId4"/>
    <p:sldId id="297" r:id="rId5"/>
    <p:sldId id="276" r:id="rId6"/>
    <p:sldId id="266" r:id="rId7"/>
    <p:sldId id="298" r:id="rId8"/>
    <p:sldId id="299" r:id="rId9"/>
    <p:sldId id="257" r:id="rId10"/>
    <p:sldId id="300" r:id="rId11"/>
    <p:sldId id="261" r:id="rId12"/>
    <p:sldId id="30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754DD4-DFF8-4ED5-84C9-760A24F68F17}">
  <a:tblStyle styleId="{0E754DD4-DFF8-4ED5-84C9-760A24F68F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94674"/>
  </p:normalViewPr>
  <p:slideViewPr>
    <p:cSldViewPr snapToGrid="0" snapToObjects="1">
      <p:cViewPr varScale="1">
        <p:scale>
          <a:sx n="165" d="100"/>
          <a:sy n="165"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58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abfbaf28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abfbaf28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49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40422e07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40422e07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40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19515fe0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19515fe0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19515fe0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19515fe0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7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abfbaf28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abfbaf28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126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abfbaf28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abfbaf28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umbers">
  <p:cSld name="CUSTOM_26">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0" name="Google Shape;50;p9"/>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52" name="Google Shape;52;p9"/>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54" name="Google Shape;54;p9"/>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CUSTOM_15_1">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4">
  <p:cSld name="CUSTOM_15_1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CUSTOM_14">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26" name="Google Shape;126;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60" r:id="rId5"/>
    <p:sldLayoutId id="2147483666"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AWSEC2/latest/UserGuide/optimize_gpu.html" TargetMode="External"/><Relationship Id="rId4" Type="http://schemas.openxmlformats.org/officeDocument/2006/relationships/hyperlink" Target="https://developer.nvidia.com/nvidia-system-management-interface" TargetMode="External"/><Relationship Id="rId5" Type="http://schemas.openxmlformats.org/officeDocument/2006/relationships/hyperlink" Target="https://mortada.net/tips-for-running-tensorflow-with-gpu-support-on-aws.html"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5029199" y="2631305"/>
            <a:ext cx="4029559" cy="40636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000" dirty="0" smtClean="0">
                <a:latin typeface="Verdana" charset="0"/>
                <a:ea typeface="Verdana" charset="0"/>
                <a:cs typeface="Verdana" charset="0"/>
              </a:rPr>
              <a:t>Deep Learning Setup on AWS</a:t>
            </a:r>
          </a:p>
        </p:txBody>
      </p:sp>
      <p:sp>
        <p:nvSpPr>
          <p:cNvPr id="137" name="Google Shape;137;p28"/>
          <p:cNvSpPr txBox="1">
            <a:spLocks noGrp="1"/>
          </p:cNvSpPr>
          <p:nvPr>
            <p:ph type="ctrTitle"/>
          </p:nvPr>
        </p:nvSpPr>
        <p:spPr>
          <a:xfrm>
            <a:off x="2257200" y="1652482"/>
            <a:ext cx="6886800" cy="85355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b="0" dirty="0" smtClean="0">
                <a:solidFill>
                  <a:srgbClr val="434343"/>
                </a:solidFill>
                <a:latin typeface="Verdana" charset="0"/>
                <a:ea typeface="Verdana" charset="0"/>
                <a:cs typeface="Verdana" charset="0"/>
              </a:rPr>
              <a:t>Data Science in Context</a:t>
            </a:r>
            <a:endParaRPr sz="3200" b="0" dirty="0">
              <a:solidFill>
                <a:srgbClr val="434343"/>
              </a:solidFill>
              <a:latin typeface="Verdana" charset="0"/>
              <a:ea typeface="Verdana" charset="0"/>
              <a:cs typeface="Verdana" charset="0"/>
            </a:endParaRPr>
          </a:p>
        </p:txBody>
      </p:sp>
      <p:sp>
        <p:nvSpPr>
          <p:cNvPr id="5" name="Google Shape;136;p28"/>
          <p:cNvSpPr txBox="1">
            <a:spLocks/>
          </p:cNvSpPr>
          <p:nvPr/>
        </p:nvSpPr>
        <p:spPr>
          <a:xfrm>
            <a:off x="7493431" y="3162936"/>
            <a:ext cx="1565327" cy="3585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Roboto Condensed Light"/>
              <a:buNone/>
              <a:defRPr sz="12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2800"/>
              <a:buFont typeface="Roboto Condensed Light"/>
              <a:buNone/>
              <a:defRPr sz="2800" b="0" i="0" u="none" strike="noStrike" cap="none">
                <a:solidFill>
                  <a:schemeClr val="dk1"/>
                </a:solidFill>
                <a:latin typeface="Roboto Condensed Light"/>
                <a:ea typeface="Roboto Condensed Light"/>
                <a:cs typeface="Roboto Condensed Light"/>
                <a:sym typeface="Roboto Condensed Light"/>
              </a:defRPr>
            </a:lvl9pPr>
          </a:lstStyle>
          <a:p>
            <a:pPr marL="0" indent="0"/>
            <a:r>
              <a:rPr lang="en-US" sz="1600" dirty="0" smtClean="0">
                <a:latin typeface="Verdana" charset="0"/>
                <a:ea typeface="Verdana" charset="0"/>
                <a:cs typeface="Verdana" charset="0"/>
              </a:rPr>
              <a:t>Amit Kapoor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2105637" y="133142"/>
            <a:ext cx="6625420" cy="469271"/>
          </a:xfrm>
          <a:prstGeom prst="rect">
            <a:avLst/>
          </a:prstGeom>
        </p:spPr>
        <p:txBody>
          <a:bodyPr spcFirstLastPara="1" wrap="square" lIns="91425" tIns="91425" rIns="91425" bIns="91425" anchor="t" anchorCtr="0">
            <a:noAutofit/>
          </a:bodyPr>
          <a:lstStyle/>
          <a:p>
            <a:pPr lvl="0" algn="l"/>
            <a:r>
              <a:rPr lang="en-US" b="0" dirty="0">
                <a:latin typeface="Verdana" charset="0"/>
                <a:ea typeface="Verdana" charset="0"/>
                <a:cs typeface="Verdana" charset="0"/>
              </a:rPr>
              <a:t>Optimizing GPU </a:t>
            </a:r>
            <a:r>
              <a:rPr lang="en-US" b="0" smtClean="0">
                <a:latin typeface="Verdana" charset="0"/>
                <a:ea typeface="Verdana" charset="0"/>
                <a:cs typeface="Verdana" charset="0"/>
              </a:rPr>
              <a:t>settings </a:t>
            </a:r>
            <a:r>
              <a:rPr lang="en-US" b="0" smtClean="0">
                <a:latin typeface="Verdana" charset="0"/>
                <a:ea typeface="Verdana" charset="0"/>
                <a:cs typeface="Verdana" charset="0"/>
              </a:rPr>
              <a:t>(Few Quirks)</a:t>
            </a:r>
            <a:endParaRPr b="0" dirty="0">
              <a:latin typeface="Verdana" charset="0"/>
              <a:ea typeface="Verdana" charset="0"/>
              <a:cs typeface="Verdana" charset="0"/>
            </a:endParaRPr>
          </a:p>
        </p:txBody>
      </p:sp>
      <p:sp>
        <p:nvSpPr>
          <p:cNvPr id="21" name="Google Shape;143;p29"/>
          <p:cNvSpPr txBox="1">
            <a:spLocks/>
          </p:cNvSpPr>
          <p:nvPr/>
        </p:nvSpPr>
        <p:spPr>
          <a:xfrm>
            <a:off x="2105637" y="662729"/>
            <a:ext cx="6625420" cy="4465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a:latin typeface="Verdana" charset="0"/>
                <a:ea typeface="Verdana" charset="0"/>
                <a:cs typeface="Verdana" charset="0"/>
              </a:rPr>
              <a:t>There are several GPU setting optimizations that </a:t>
            </a:r>
            <a:r>
              <a:rPr lang="en-US" dirty="0" smtClean="0">
                <a:latin typeface="Verdana" charset="0"/>
                <a:ea typeface="Verdana" charset="0"/>
                <a:cs typeface="Verdana" charset="0"/>
              </a:rPr>
              <a:t>can be performed </a:t>
            </a:r>
            <a:r>
              <a:rPr lang="en-US" dirty="0">
                <a:latin typeface="Verdana" charset="0"/>
                <a:ea typeface="Verdana" charset="0"/>
                <a:cs typeface="Verdana" charset="0"/>
              </a:rPr>
              <a:t>to </a:t>
            </a:r>
            <a:r>
              <a:rPr lang="en-US" dirty="0" smtClean="0">
                <a:latin typeface="Verdana" charset="0"/>
                <a:ea typeface="Verdana" charset="0"/>
                <a:cs typeface="Verdana" charset="0"/>
              </a:rPr>
              <a:t>get the </a:t>
            </a:r>
            <a:r>
              <a:rPr lang="en-US" dirty="0">
                <a:latin typeface="Verdana" charset="0"/>
                <a:ea typeface="Verdana" charset="0"/>
                <a:cs typeface="Verdana" charset="0"/>
              </a:rPr>
              <a:t>best performance on </a:t>
            </a:r>
            <a:r>
              <a:rPr lang="en-US" dirty="0" smtClean="0">
                <a:latin typeface="Verdana" charset="0"/>
                <a:ea typeface="Verdana" charset="0"/>
                <a:cs typeface="Verdana" charset="0"/>
              </a:rPr>
              <a:t>‘G’ and ‘P’ instances</a:t>
            </a:r>
            <a:r>
              <a:rPr lang="en-US" dirty="0">
                <a:latin typeface="Verdana" charset="0"/>
                <a:ea typeface="Verdana" charset="0"/>
                <a:cs typeface="Verdana" charset="0"/>
              </a:rPr>
              <a:t>. By default, the NVIDIA driver uses an autoboost </a:t>
            </a:r>
            <a:r>
              <a:rPr lang="en-US" dirty="0" smtClean="0">
                <a:latin typeface="Verdana" charset="0"/>
                <a:ea typeface="Verdana" charset="0"/>
                <a:cs typeface="Verdana" charset="0"/>
              </a:rPr>
              <a:t>feature that varies </a:t>
            </a:r>
            <a:r>
              <a:rPr lang="en-US" dirty="0">
                <a:latin typeface="Verdana" charset="0"/>
                <a:ea typeface="Verdana" charset="0"/>
                <a:cs typeface="Verdana" charset="0"/>
              </a:rPr>
              <a:t>the GPU clock speeds. By disabling the autoboost feature and setting the GPU clock speeds to their maximum frequency, </a:t>
            </a:r>
            <a:r>
              <a:rPr lang="en-US" dirty="0" smtClean="0">
                <a:latin typeface="Verdana" charset="0"/>
                <a:ea typeface="Verdana" charset="0"/>
                <a:cs typeface="Verdana" charset="0"/>
              </a:rPr>
              <a:t>we </a:t>
            </a:r>
            <a:r>
              <a:rPr lang="en-US" dirty="0">
                <a:latin typeface="Verdana" charset="0"/>
                <a:ea typeface="Verdana" charset="0"/>
                <a:cs typeface="Verdana" charset="0"/>
              </a:rPr>
              <a:t>can consistently achieve the maximum performance with </a:t>
            </a:r>
            <a:r>
              <a:rPr lang="en-US" dirty="0" smtClean="0">
                <a:latin typeface="Verdana" charset="0"/>
                <a:ea typeface="Verdana" charset="0"/>
                <a:cs typeface="Verdana" charset="0"/>
              </a:rPr>
              <a:t>GPU instances.</a:t>
            </a:r>
          </a:p>
          <a:p>
            <a:pPr marL="0" indent="0" algn="just"/>
            <a:endParaRPr lang="en-US" dirty="0">
              <a:latin typeface="Verdana" charset="0"/>
              <a:ea typeface="Verdana" charset="0"/>
              <a:cs typeface="Verdana" charset="0"/>
            </a:endParaRPr>
          </a:p>
          <a:p>
            <a:pPr marL="0" indent="0" algn="just"/>
            <a:r>
              <a:rPr lang="en-US" dirty="0" smtClean="0">
                <a:latin typeface="Verdana" charset="0"/>
                <a:ea typeface="Verdana" charset="0"/>
                <a:cs typeface="Verdana" charset="0"/>
              </a:rPr>
              <a:t>1. Configure </a:t>
            </a:r>
            <a:r>
              <a:rPr lang="en-US" dirty="0">
                <a:latin typeface="Verdana" charset="0"/>
                <a:ea typeface="Verdana" charset="0"/>
                <a:cs typeface="Verdana" charset="0"/>
              </a:rPr>
              <a:t>the GPU settings to be </a:t>
            </a:r>
            <a:r>
              <a:rPr lang="en-US" dirty="0" smtClean="0">
                <a:latin typeface="Verdana" charset="0"/>
                <a:ea typeface="Verdana" charset="0"/>
                <a:cs typeface="Verdana" charset="0"/>
              </a:rPr>
              <a:t>persistent.</a:t>
            </a:r>
            <a:endParaRPr lang="en-US" dirty="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lgn="just"/>
            <a:r>
              <a:rPr lang="en-US" dirty="0" smtClean="0">
                <a:latin typeface="Verdana" charset="0"/>
                <a:ea typeface="Verdana" charset="0"/>
                <a:cs typeface="Verdana" charset="0"/>
              </a:rPr>
              <a:t>2. </a:t>
            </a:r>
            <a:r>
              <a:rPr lang="en-US" dirty="0">
                <a:latin typeface="Verdana" charset="0"/>
                <a:ea typeface="Verdana" charset="0"/>
                <a:cs typeface="Verdana" charset="0"/>
              </a:rPr>
              <a:t>Disable the autoboost feature for all GPUs on the instance and set all GPU clock speeds to their maximum frequency. The clock speeds differ based on instance types. For P2, P3, G3 and G4 are </a:t>
            </a:r>
            <a:r>
              <a:rPr lang="en-US" dirty="0" smtClean="0">
                <a:latin typeface="Verdana" charset="0"/>
                <a:ea typeface="Verdana" charset="0"/>
                <a:cs typeface="Verdana" charset="0"/>
              </a:rPr>
              <a:t>(</a:t>
            </a:r>
            <a:r>
              <a:rPr lang="fi-FI" dirty="0" smtClean="0">
                <a:latin typeface="Verdana" charset="0"/>
                <a:ea typeface="Verdana" charset="0"/>
                <a:cs typeface="Verdana" charset="0"/>
              </a:rPr>
              <a:t>2505,875), (877,1530), (</a:t>
            </a:r>
            <a:r>
              <a:rPr lang="is-IS" dirty="0" smtClean="0">
                <a:latin typeface="Verdana" charset="0"/>
                <a:ea typeface="Verdana" charset="0"/>
                <a:cs typeface="Verdana" charset="0"/>
              </a:rPr>
              <a:t>2505,1177) and (</a:t>
            </a:r>
            <a:r>
              <a:rPr lang="fi-FI" dirty="0" smtClean="0">
                <a:latin typeface="Verdana" charset="0"/>
                <a:ea typeface="Verdana" charset="0"/>
                <a:cs typeface="Verdana" charset="0"/>
              </a:rPr>
              <a:t>5001,1590) resp. Below example is for our p2 instance.</a:t>
            </a:r>
            <a:endParaRPr lang="en-US" dirty="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 dirty="0">
              <a:latin typeface="Verdana" charset="0"/>
              <a:ea typeface="Verdana" charset="0"/>
              <a:cs typeface="Verdana" charset="0"/>
            </a:endParaRPr>
          </a:p>
        </p:txBody>
      </p:sp>
      <p:pic>
        <p:nvPicPr>
          <p:cNvPr id="7" name="Picture 6"/>
          <p:cNvPicPr/>
          <p:nvPr/>
        </p:nvPicPr>
        <p:blipFill>
          <a:blip r:embed="rId3"/>
          <a:stretch>
            <a:fillRect/>
          </a:stretch>
        </p:blipFill>
        <p:spPr>
          <a:xfrm>
            <a:off x="2165515" y="2031379"/>
            <a:ext cx="5943600" cy="167640"/>
          </a:xfrm>
          <a:prstGeom prst="rect">
            <a:avLst/>
          </a:prstGeom>
        </p:spPr>
      </p:pic>
      <p:pic>
        <p:nvPicPr>
          <p:cNvPr id="8" name="Picture 7"/>
          <p:cNvPicPr/>
          <p:nvPr/>
        </p:nvPicPr>
        <p:blipFill>
          <a:blip r:embed="rId4"/>
          <a:stretch>
            <a:fillRect/>
          </a:stretch>
        </p:blipFill>
        <p:spPr>
          <a:xfrm>
            <a:off x="2165515" y="3409708"/>
            <a:ext cx="5943600" cy="1718310"/>
          </a:xfrm>
          <a:prstGeom prst="rect">
            <a:avLst/>
          </a:prstGeom>
        </p:spPr>
      </p:pic>
    </p:spTree>
    <p:extLst>
      <p:ext uri="{BB962C8B-B14F-4D97-AF65-F5344CB8AC3E}">
        <p14:creationId xmlns:p14="http://schemas.microsoft.com/office/powerpoint/2010/main" val="654810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7" name="Google Shape;197;p33"/>
          <p:cNvSpPr txBox="1">
            <a:spLocks noGrp="1"/>
          </p:cNvSpPr>
          <p:nvPr>
            <p:ph type="ctrTitle"/>
          </p:nvPr>
        </p:nvSpPr>
        <p:spPr>
          <a:xfrm>
            <a:off x="1964851" y="352850"/>
            <a:ext cx="5214300" cy="532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latin typeface="Verdana" charset="0"/>
                <a:ea typeface="Verdana" charset="0"/>
                <a:cs typeface="Verdana" charset="0"/>
              </a:rPr>
              <a:t>References</a:t>
            </a:r>
            <a:endParaRPr b="0" dirty="0">
              <a:latin typeface="Verdana" charset="0"/>
              <a:ea typeface="Verdana" charset="0"/>
              <a:cs typeface="Verdana" charset="0"/>
            </a:endParaRPr>
          </a:p>
        </p:txBody>
      </p:sp>
      <p:sp>
        <p:nvSpPr>
          <p:cNvPr id="2" name="Rectangle 1"/>
          <p:cNvSpPr/>
          <p:nvPr/>
        </p:nvSpPr>
        <p:spPr>
          <a:xfrm>
            <a:off x="450056" y="1107281"/>
            <a:ext cx="6407944" cy="1600438"/>
          </a:xfrm>
          <a:prstGeom prst="rect">
            <a:avLst/>
          </a:prstGeom>
        </p:spPr>
        <p:txBody>
          <a:bodyPr wrap="square">
            <a:spAutoFit/>
          </a:bodyPr>
          <a:lstStyle/>
          <a:p>
            <a:endParaRPr lang="en-US" dirty="0" smtClean="0">
              <a:hlinkClick r:id="rId3"/>
            </a:endParaRPr>
          </a:p>
          <a:p>
            <a:endParaRPr lang="en-US" dirty="0">
              <a:hlinkClick r:id="rId3"/>
            </a:endParaRPr>
          </a:p>
          <a:p>
            <a:r>
              <a:rPr lang="en-US" dirty="0">
                <a:hlinkClick r:id="rId4"/>
              </a:rPr>
              <a:t>https://</a:t>
            </a:r>
            <a:r>
              <a:rPr lang="en-US" dirty="0" smtClean="0">
                <a:hlinkClick r:id="rId4"/>
              </a:rPr>
              <a:t>developer.nvidia.com/nvidia-system-management-interface</a:t>
            </a:r>
            <a:endParaRPr lang="en-US" dirty="0" smtClean="0"/>
          </a:p>
          <a:p>
            <a:endParaRPr lang="en-US" dirty="0">
              <a:hlinkClick r:id="rId3"/>
            </a:endParaRPr>
          </a:p>
          <a:p>
            <a:r>
              <a:rPr lang="en-US" dirty="0">
                <a:hlinkClick r:id="rId5"/>
              </a:rPr>
              <a:t>https://mortada.net/tips-for-running-tensorflow-with-gpu-support-on-aws.html</a:t>
            </a:r>
            <a:endParaRPr lang="en-US" dirty="0" smtClean="0">
              <a:hlinkClick r:id="rId3"/>
            </a:endParaRPr>
          </a:p>
          <a:p>
            <a:endParaRPr lang="en-US" dirty="0">
              <a:hlinkClick r:id="rId3"/>
            </a:endParaRPr>
          </a:p>
          <a:p>
            <a:r>
              <a:rPr lang="en-US" dirty="0" smtClean="0">
                <a:hlinkClick r:id="rId3"/>
              </a:rPr>
              <a:t>https</a:t>
            </a:r>
            <a:r>
              <a:rPr lang="en-US" dirty="0">
                <a:hlinkClick r:id="rId3"/>
              </a:rPr>
              <a:t>://docs.aws.amazon.com/AWSEC2/latest/UserGuide/optimize_gpu.html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8"/>
          <p:cNvSpPr txBox="1">
            <a:spLocks noGrp="1"/>
          </p:cNvSpPr>
          <p:nvPr>
            <p:ph type="ctrTitle"/>
          </p:nvPr>
        </p:nvSpPr>
        <p:spPr>
          <a:xfrm>
            <a:off x="4672667" y="2231323"/>
            <a:ext cx="2869035" cy="85355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b="0" smtClean="0">
                <a:solidFill>
                  <a:srgbClr val="434343"/>
                </a:solidFill>
                <a:latin typeface="Verdana" charset="0"/>
                <a:ea typeface="Verdana" charset="0"/>
                <a:cs typeface="Verdana" charset="0"/>
              </a:rPr>
              <a:t>Thanks!</a:t>
            </a:r>
            <a:endParaRPr sz="3200" b="0" dirty="0">
              <a:solidFill>
                <a:srgbClr val="434343"/>
              </a:solidFill>
              <a:latin typeface="Verdana" charset="0"/>
              <a:ea typeface="Verdana" charset="0"/>
              <a:cs typeface="Verdana" charset="0"/>
            </a:endParaRPr>
          </a:p>
        </p:txBody>
      </p:sp>
    </p:spTree>
    <p:extLst>
      <p:ext uri="{BB962C8B-B14F-4D97-AF65-F5344CB8AC3E}">
        <p14:creationId xmlns:p14="http://schemas.microsoft.com/office/powerpoint/2010/main" val="1271516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1805530" y="352850"/>
            <a:ext cx="6925528" cy="569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smtClean="0">
                <a:latin typeface="Verdana" charset="0"/>
                <a:ea typeface="Verdana" charset="0"/>
                <a:cs typeface="Verdana" charset="0"/>
              </a:rPr>
              <a:t>EC2 instances for Deep Learning</a:t>
            </a:r>
            <a:endParaRPr b="0" dirty="0">
              <a:latin typeface="Verdana" charset="0"/>
              <a:ea typeface="Verdana" charset="0"/>
              <a:cs typeface="Verdana" charset="0"/>
            </a:endParaRPr>
          </a:p>
        </p:txBody>
      </p:sp>
      <p:sp>
        <p:nvSpPr>
          <p:cNvPr id="21" name="Google Shape;143;p29"/>
          <p:cNvSpPr txBox="1">
            <a:spLocks/>
          </p:cNvSpPr>
          <p:nvPr/>
        </p:nvSpPr>
        <p:spPr>
          <a:xfrm>
            <a:off x="1707558" y="1095122"/>
            <a:ext cx="7023499" cy="32908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smtClean="0">
                <a:latin typeface="Verdana" charset="0"/>
                <a:ea typeface="Verdana" charset="0"/>
                <a:cs typeface="Verdana" charset="0"/>
              </a:rPr>
              <a:t>For </a:t>
            </a:r>
            <a:r>
              <a:rPr lang="en-US" dirty="0">
                <a:latin typeface="Verdana" charset="0"/>
                <a:ea typeface="Verdana" charset="0"/>
                <a:cs typeface="Verdana" charset="0"/>
              </a:rPr>
              <a:t>most deep learning </a:t>
            </a:r>
            <a:r>
              <a:rPr lang="en-US" dirty="0" smtClean="0">
                <a:latin typeface="Verdana" charset="0"/>
                <a:ea typeface="Verdana" charset="0"/>
                <a:cs typeface="Verdana" charset="0"/>
              </a:rPr>
              <a:t>projects, the recommended AWS instance is a GPU instance. Training deep learning models </a:t>
            </a:r>
            <a:r>
              <a:rPr lang="en-US" dirty="0">
                <a:latin typeface="Verdana" charset="0"/>
                <a:ea typeface="Verdana" charset="0"/>
                <a:cs typeface="Verdana" charset="0"/>
              </a:rPr>
              <a:t>will be faster on a GPU instance than a CPU instance. </a:t>
            </a:r>
            <a:endParaRPr lang="en-US" dirty="0" smtClean="0">
              <a:latin typeface="Verdana" charset="0"/>
              <a:ea typeface="Verdana" charset="0"/>
              <a:cs typeface="Verdana" charset="0"/>
            </a:endParaRPr>
          </a:p>
          <a:p>
            <a:pPr marL="0" indent="0" algn="just"/>
            <a:endParaRPr lang="en-US" dirty="0">
              <a:latin typeface="Verdana" charset="0"/>
              <a:ea typeface="Verdana" charset="0"/>
              <a:cs typeface="Verdana" charset="0"/>
            </a:endParaRPr>
          </a:p>
          <a:p>
            <a:pPr marL="171450" indent="-171450" algn="just">
              <a:buFont typeface="Arial" charset="0"/>
              <a:buChar char="•"/>
            </a:pPr>
            <a:r>
              <a:rPr lang="en-US" dirty="0">
                <a:latin typeface="Verdana" charset="0"/>
                <a:ea typeface="Verdana" charset="0"/>
                <a:cs typeface="Verdana" charset="0"/>
              </a:rPr>
              <a:t>P3 Instances (</a:t>
            </a:r>
            <a:r>
              <a:rPr lang="en-US" dirty="0" smtClean="0">
                <a:latin typeface="Verdana" charset="0"/>
                <a:ea typeface="Verdana" charset="0"/>
                <a:cs typeface="Verdana" charset="0"/>
              </a:rPr>
              <a:t>up </a:t>
            </a:r>
            <a:r>
              <a:rPr lang="en-US" dirty="0">
                <a:latin typeface="Verdana" charset="0"/>
                <a:ea typeface="Verdana" charset="0"/>
                <a:cs typeface="Verdana" charset="0"/>
              </a:rPr>
              <a:t>to 8 NVIDIA Tesla V100 </a:t>
            </a:r>
            <a:r>
              <a:rPr lang="en-US" dirty="0" smtClean="0">
                <a:latin typeface="Verdana" charset="0"/>
                <a:ea typeface="Verdana" charset="0"/>
                <a:cs typeface="Verdana" charset="0"/>
              </a:rPr>
              <a:t>GPUs)</a:t>
            </a:r>
            <a:endParaRPr lang="en-US" dirty="0">
              <a:latin typeface="Verdana" charset="0"/>
              <a:ea typeface="Verdana" charset="0"/>
              <a:cs typeface="Verdana" charset="0"/>
            </a:endParaRPr>
          </a:p>
          <a:p>
            <a:pPr marL="171450" indent="-171450" algn="just">
              <a:buFont typeface="Arial" charset="0"/>
              <a:buChar char="•"/>
            </a:pPr>
            <a:r>
              <a:rPr lang="en-US" dirty="0">
                <a:latin typeface="Verdana" charset="0"/>
                <a:ea typeface="Verdana" charset="0"/>
                <a:cs typeface="Verdana" charset="0"/>
              </a:rPr>
              <a:t>P2 Instances </a:t>
            </a:r>
            <a:r>
              <a:rPr lang="en-US" dirty="0" smtClean="0">
                <a:latin typeface="Verdana" charset="0"/>
                <a:ea typeface="Verdana" charset="0"/>
                <a:cs typeface="Verdana" charset="0"/>
              </a:rPr>
              <a:t>(up </a:t>
            </a:r>
            <a:r>
              <a:rPr lang="en-US" dirty="0">
                <a:latin typeface="Verdana" charset="0"/>
                <a:ea typeface="Verdana" charset="0"/>
                <a:cs typeface="Verdana" charset="0"/>
              </a:rPr>
              <a:t>to 16 NVIDIA NVIDIA K80 </a:t>
            </a:r>
            <a:r>
              <a:rPr lang="en-US" dirty="0" smtClean="0">
                <a:latin typeface="Verdana" charset="0"/>
                <a:ea typeface="Verdana" charset="0"/>
                <a:cs typeface="Verdana" charset="0"/>
              </a:rPr>
              <a:t>GPUs)</a:t>
            </a:r>
            <a:endParaRPr lang="en-US" dirty="0">
              <a:latin typeface="Verdana" charset="0"/>
              <a:ea typeface="Verdana" charset="0"/>
              <a:cs typeface="Verdana" charset="0"/>
            </a:endParaRPr>
          </a:p>
          <a:p>
            <a:pPr marL="171450" indent="-171450" algn="just">
              <a:buFont typeface="Arial" charset="0"/>
              <a:buChar char="•"/>
            </a:pPr>
            <a:r>
              <a:rPr lang="en-US" dirty="0">
                <a:latin typeface="Verdana" charset="0"/>
                <a:ea typeface="Verdana" charset="0"/>
                <a:cs typeface="Verdana" charset="0"/>
              </a:rPr>
              <a:t>G3 Instances </a:t>
            </a:r>
            <a:r>
              <a:rPr lang="en-US" dirty="0" smtClean="0">
                <a:latin typeface="Verdana" charset="0"/>
                <a:ea typeface="Verdana" charset="0"/>
                <a:cs typeface="Verdana" charset="0"/>
              </a:rPr>
              <a:t>(up </a:t>
            </a:r>
            <a:r>
              <a:rPr lang="en-US" dirty="0">
                <a:latin typeface="Verdana" charset="0"/>
                <a:ea typeface="Verdana" charset="0"/>
                <a:cs typeface="Verdana" charset="0"/>
              </a:rPr>
              <a:t>to 4 NVIDIA Tesla M60 </a:t>
            </a:r>
            <a:r>
              <a:rPr lang="en-US" dirty="0" smtClean="0">
                <a:latin typeface="Verdana" charset="0"/>
                <a:ea typeface="Verdana" charset="0"/>
                <a:cs typeface="Verdana" charset="0"/>
              </a:rPr>
              <a:t>GPUs)</a:t>
            </a:r>
          </a:p>
          <a:p>
            <a:pPr marL="171450" indent="-171450">
              <a:buFont typeface="Arial" charset="0"/>
              <a:buChar char="•"/>
            </a:pPr>
            <a:endParaRPr lang="en-US" dirty="0">
              <a:latin typeface="Verdana" charset="0"/>
              <a:ea typeface="Verdana" charset="0"/>
              <a:cs typeface="Verdana" charset="0"/>
            </a:endParaRPr>
          </a:p>
          <a:p>
            <a:pPr marL="171450" indent="-171450">
              <a:buFont typeface="Arial" charset="0"/>
              <a:buChar char="•"/>
            </a:pPr>
            <a:endParaRPr lang="en" dirty="0">
              <a:latin typeface="Verdana" charset="0"/>
              <a:ea typeface="Verdana" charset="0"/>
              <a:cs typeface="Verdana" charset="0"/>
            </a:endParaRPr>
          </a:p>
        </p:txBody>
      </p:sp>
      <p:pic>
        <p:nvPicPr>
          <p:cNvPr id="8" name="Picture 7"/>
          <p:cNvPicPr>
            <a:picLocks noChangeAspect="1"/>
          </p:cNvPicPr>
          <p:nvPr/>
        </p:nvPicPr>
        <p:blipFill>
          <a:blip r:embed="rId3"/>
          <a:stretch>
            <a:fillRect/>
          </a:stretch>
        </p:blipFill>
        <p:spPr>
          <a:xfrm>
            <a:off x="1805530" y="2559415"/>
            <a:ext cx="6925528" cy="15088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10" name="Google Shape;251;p37"/>
          <p:cNvSpPr txBox="1">
            <a:spLocks noGrp="1"/>
          </p:cNvSpPr>
          <p:nvPr>
            <p:ph type="ctrTitle"/>
          </p:nvPr>
        </p:nvSpPr>
        <p:spPr>
          <a:xfrm>
            <a:off x="318411" y="259316"/>
            <a:ext cx="6925528" cy="569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smtClean="0">
                <a:latin typeface="Verdana" charset="0"/>
                <a:ea typeface="Verdana" charset="0"/>
                <a:cs typeface="Verdana" charset="0"/>
              </a:rPr>
              <a:t>EC2 instances limit</a:t>
            </a:r>
            <a:endParaRPr b="0" dirty="0">
              <a:latin typeface="Verdana" charset="0"/>
              <a:ea typeface="Verdana" charset="0"/>
              <a:cs typeface="Verdana" charset="0"/>
            </a:endParaRPr>
          </a:p>
        </p:txBody>
      </p:sp>
      <p:sp>
        <p:nvSpPr>
          <p:cNvPr id="11" name="Google Shape;143;p29"/>
          <p:cNvSpPr txBox="1">
            <a:spLocks/>
          </p:cNvSpPr>
          <p:nvPr/>
        </p:nvSpPr>
        <p:spPr>
          <a:xfrm>
            <a:off x="318411" y="828615"/>
            <a:ext cx="8719453" cy="3939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a:latin typeface="Verdana" charset="0"/>
                <a:ea typeface="Verdana" charset="0"/>
                <a:cs typeface="Verdana" charset="0"/>
              </a:rPr>
              <a:t>AWS doesn’t </a:t>
            </a:r>
            <a:r>
              <a:rPr lang="en-US" dirty="0" smtClean="0">
                <a:latin typeface="Verdana" charset="0"/>
                <a:ea typeface="Verdana" charset="0"/>
                <a:cs typeface="Verdana" charset="0"/>
              </a:rPr>
              <a:t>allow </a:t>
            </a:r>
            <a:r>
              <a:rPr lang="en-US" dirty="0">
                <a:latin typeface="Verdana" charset="0"/>
                <a:ea typeface="Verdana" charset="0"/>
                <a:cs typeface="Verdana" charset="0"/>
              </a:rPr>
              <a:t>first time users to launch a </a:t>
            </a:r>
            <a:r>
              <a:rPr lang="en-US" dirty="0" smtClean="0">
                <a:latin typeface="Verdana" charset="0"/>
                <a:ea typeface="Verdana" charset="0"/>
                <a:cs typeface="Verdana" charset="0"/>
              </a:rPr>
              <a:t>‘P’ or ‘G’ </a:t>
            </a:r>
            <a:r>
              <a:rPr lang="en-US" dirty="0">
                <a:latin typeface="Verdana" charset="0"/>
                <a:ea typeface="Verdana" charset="0"/>
                <a:cs typeface="Verdana" charset="0"/>
              </a:rPr>
              <a:t>instance so </a:t>
            </a:r>
            <a:r>
              <a:rPr lang="en-US" dirty="0" smtClean="0">
                <a:latin typeface="Verdana" charset="0"/>
                <a:ea typeface="Verdana" charset="0"/>
                <a:cs typeface="Verdana" charset="0"/>
              </a:rPr>
              <a:t>the user should first check the Limits section to review the limits on types of instances and if needed request to increase the limit of </a:t>
            </a:r>
            <a:r>
              <a:rPr lang="en-US" dirty="0">
                <a:latin typeface="Verdana" charset="0"/>
                <a:ea typeface="Verdana" charset="0"/>
                <a:cs typeface="Verdana" charset="0"/>
              </a:rPr>
              <a:t>instance type </a:t>
            </a:r>
            <a:r>
              <a:rPr lang="en-US" dirty="0" smtClean="0">
                <a:latin typeface="Verdana" charset="0"/>
                <a:ea typeface="Verdana" charset="0"/>
                <a:cs typeface="Verdana" charset="0"/>
              </a:rPr>
              <a:t>needed.</a:t>
            </a: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lgn="just"/>
            <a:r>
              <a:rPr lang="en-US" dirty="0" smtClean="0">
                <a:latin typeface="Verdana" charset="0"/>
                <a:ea typeface="Verdana" charset="0"/>
                <a:cs typeface="Verdana" charset="0"/>
              </a:rPr>
              <a:t>If user requires limit increase for a instance type, a service limit request can be made which requires 24/48 </a:t>
            </a:r>
            <a:r>
              <a:rPr lang="en-US" dirty="0" err="1" smtClean="0">
                <a:latin typeface="Verdana" charset="0"/>
                <a:ea typeface="Verdana" charset="0"/>
                <a:cs typeface="Verdana" charset="0"/>
              </a:rPr>
              <a:t>hrs</a:t>
            </a:r>
            <a:r>
              <a:rPr lang="en-US" dirty="0" smtClean="0">
                <a:latin typeface="Verdana" charset="0"/>
                <a:ea typeface="Verdana" charset="0"/>
                <a:cs typeface="Verdana" charset="0"/>
              </a:rPr>
              <a:t> of processing time.</a:t>
            </a:r>
          </a:p>
          <a:p>
            <a:pPr marL="0" indent="0"/>
            <a:endParaRPr lang="en" dirty="0">
              <a:latin typeface="Verdana" charset="0"/>
              <a:ea typeface="Verdana" charset="0"/>
              <a:cs typeface="Verdana" charset="0"/>
            </a:endParaRPr>
          </a:p>
        </p:txBody>
      </p:sp>
      <p:pic>
        <p:nvPicPr>
          <p:cNvPr id="12" name="Picture 11"/>
          <p:cNvPicPr>
            <a:picLocks noChangeAspect="1"/>
          </p:cNvPicPr>
          <p:nvPr/>
        </p:nvPicPr>
        <p:blipFill>
          <a:blip r:embed="rId3"/>
          <a:stretch>
            <a:fillRect/>
          </a:stretch>
        </p:blipFill>
        <p:spPr>
          <a:xfrm>
            <a:off x="318411" y="1420168"/>
            <a:ext cx="7641771" cy="1155308"/>
          </a:xfrm>
          <a:prstGeom prst="rect">
            <a:avLst/>
          </a:prstGeom>
        </p:spPr>
      </p:pic>
      <p:pic>
        <p:nvPicPr>
          <p:cNvPr id="13" name="Picture 12"/>
          <p:cNvPicPr>
            <a:picLocks noChangeAspect="1"/>
          </p:cNvPicPr>
          <p:nvPr/>
        </p:nvPicPr>
        <p:blipFill>
          <a:blip r:embed="rId4"/>
          <a:stretch>
            <a:fillRect/>
          </a:stretch>
        </p:blipFill>
        <p:spPr>
          <a:xfrm>
            <a:off x="318411" y="3167030"/>
            <a:ext cx="7984668" cy="15437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4" name="Title 3"/>
          <p:cNvSpPr>
            <a:spLocks noGrp="1"/>
          </p:cNvSpPr>
          <p:nvPr>
            <p:ph type="ctrTitle"/>
          </p:nvPr>
        </p:nvSpPr>
        <p:spPr>
          <a:xfrm>
            <a:off x="1907701" y="167113"/>
            <a:ext cx="5214300" cy="525831"/>
          </a:xfrm>
        </p:spPr>
        <p:txBody>
          <a:bodyPr/>
          <a:lstStyle/>
          <a:p>
            <a:r>
              <a:rPr lang="en-US" b="0" smtClean="0">
                <a:latin typeface="Verdana" charset="0"/>
                <a:ea typeface="Verdana" charset="0"/>
                <a:cs typeface="Verdana" charset="0"/>
              </a:rPr>
              <a:t>Spinning up EC2 Instance</a:t>
            </a:r>
            <a:endParaRPr lang="en-US" b="0">
              <a:latin typeface="Verdana" charset="0"/>
              <a:ea typeface="Verdana" charset="0"/>
              <a:cs typeface="Verdana" charset="0"/>
            </a:endParaRPr>
          </a:p>
        </p:txBody>
      </p:sp>
      <p:sp>
        <p:nvSpPr>
          <p:cNvPr id="9" name="Google Shape;143;p29"/>
          <p:cNvSpPr txBox="1">
            <a:spLocks/>
          </p:cNvSpPr>
          <p:nvPr/>
        </p:nvSpPr>
        <p:spPr>
          <a:xfrm>
            <a:off x="1807369" y="828615"/>
            <a:ext cx="7230495" cy="3939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smtClean="0">
                <a:latin typeface="Verdana" charset="0"/>
                <a:ea typeface="Verdana" charset="0"/>
                <a:cs typeface="Verdana" charset="0"/>
              </a:rPr>
              <a:t>To set up an EC2 instance, search for deep learning AMI and select one that matches with the requirements.</a:t>
            </a:r>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lgn="just"/>
            <a:r>
              <a:rPr lang="en-US" dirty="0" smtClean="0">
                <a:latin typeface="Verdana" charset="0"/>
                <a:ea typeface="Verdana" charset="0"/>
                <a:cs typeface="Verdana" charset="0"/>
              </a:rPr>
              <a:t>In the next screen, select the </a:t>
            </a:r>
            <a:r>
              <a:rPr lang="en-US" dirty="0">
                <a:latin typeface="Verdana" charset="0"/>
                <a:ea typeface="Verdana" charset="0"/>
                <a:cs typeface="Verdana" charset="0"/>
              </a:rPr>
              <a:t>Instance type. Based on CPU, memory, storage, and networking capacity requirements user can select here P2, P3, G3 or G4 instances</a:t>
            </a:r>
            <a:r>
              <a:rPr lang="en-US" dirty="0" smtClean="0">
                <a:latin typeface="Verdana" charset="0"/>
                <a:ea typeface="Verdana" charset="0"/>
                <a:cs typeface="Verdana" charset="0"/>
              </a:rPr>
              <a:t>.</a:t>
            </a:r>
          </a:p>
          <a:p>
            <a:pPr marL="0" indent="0"/>
            <a:endParaRPr lang="en-US" dirty="0">
              <a:latin typeface="Verdana" charset="0"/>
              <a:ea typeface="Verdana" charset="0"/>
              <a:cs typeface="Verdana" charset="0"/>
            </a:endParaRPr>
          </a:p>
          <a:p>
            <a:pPr marL="0" indent="0"/>
            <a:endParaRPr lang="en" dirty="0">
              <a:latin typeface="Verdana" charset="0"/>
              <a:ea typeface="Verdana" charset="0"/>
              <a:cs typeface="Verdana" charset="0"/>
            </a:endParaRPr>
          </a:p>
        </p:txBody>
      </p:sp>
      <p:pic>
        <p:nvPicPr>
          <p:cNvPr id="10" name="Picture 9"/>
          <p:cNvPicPr/>
          <p:nvPr/>
        </p:nvPicPr>
        <p:blipFill>
          <a:blip r:embed="rId3"/>
          <a:stretch>
            <a:fillRect/>
          </a:stretch>
        </p:blipFill>
        <p:spPr>
          <a:xfrm>
            <a:off x="1907701" y="1430683"/>
            <a:ext cx="5943600" cy="1475740"/>
          </a:xfrm>
          <a:prstGeom prst="rect">
            <a:avLst/>
          </a:prstGeom>
        </p:spPr>
      </p:pic>
      <p:pic>
        <p:nvPicPr>
          <p:cNvPr id="11" name="Picture 10"/>
          <p:cNvPicPr/>
          <p:nvPr/>
        </p:nvPicPr>
        <p:blipFill>
          <a:blip r:embed="rId4"/>
          <a:stretch>
            <a:fillRect/>
          </a:stretch>
        </p:blipFill>
        <p:spPr>
          <a:xfrm>
            <a:off x="1907701" y="3787629"/>
            <a:ext cx="5943600" cy="571500"/>
          </a:xfrm>
          <a:prstGeom prst="rect">
            <a:avLst/>
          </a:prstGeom>
        </p:spPr>
      </p:pic>
    </p:spTree>
    <p:extLst>
      <p:ext uri="{BB962C8B-B14F-4D97-AF65-F5344CB8AC3E}">
        <p14:creationId xmlns:p14="http://schemas.microsoft.com/office/powerpoint/2010/main" val="1153586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Title 1"/>
          <p:cNvSpPr>
            <a:spLocks noGrp="1"/>
          </p:cNvSpPr>
          <p:nvPr>
            <p:ph type="ctrTitle"/>
          </p:nvPr>
        </p:nvSpPr>
        <p:spPr>
          <a:xfrm>
            <a:off x="1807369" y="151002"/>
            <a:ext cx="5719465" cy="465115"/>
          </a:xfrm>
        </p:spPr>
        <p:txBody>
          <a:bodyPr/>
          <a:lstStyle/>
          <a:p>
            <a:r>
              <a:rPr lang="en-US" b="0">
                <a:latin typeface="Verdana" charset="0"/>
                <a:ea typeface="Verdana" charset="0"/>
                <a:cs typeface="Verdana" charset="0"/>
              </a:rPr>
              <a:t>Spinning up EC2 </a:t>
            </a:r>
            <a:r>
              <a:rPr lang="en-US" b="0" smtClean="0">
                <a:latin typeface="Verdana" charset="0"/>
                <a:ea typeface="Verdana" charset="0"/>
                <a:cs typeface="Verdana" charset="0"/>
              </a:rPr>
              <a:t>Instance (Contd..)</a:t>
            </a:r>
            <a:endParaRPr lang="en-US"/>
          </a:p>
        </p:txBody>
      </p:sp>
      <p:sp>
        <p:nvSpPr>
          <p:cNvPr id="85" name="Google Shape;143;p29"/>
          <p:cNvSpPr txBox="1">
            <a:spLocks/>
          </p:cNvSpPr>
          <p:nvPr/>
        </p:nvSpPr>
        <p:spPr>
          <a:xfrm>
            <a:off x="1807369" y="679508"/>
            <a:ext cx="7230495" cy="44639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smtClean="0">
                <a:latin typeface="Verdana" charset="0"/>
                <a:ea typeface="Verdana" charset="0"/>
                <a:cs typeface="Verdana" charset="0"/>
              </a:rPr>
              <a:t>The next important step in setup process is selecting security group. A security group acts as a virtual firewall to control inbound and outbound traffic. Here port 8888 is for </a:t>
            </a:r>
            <a:r>
              <a:rPr lang="en-US" dirty="0" err="1" smtClean="0">
                <a:latin typeface="Verdana" charset="0"/>
                <a:ea typeface="Verdana" charset="0"/>
                <a:cs typeface="Verdana" charset="0"/>
              </a:rPr>
              <a:t>jupyter</a:t>
            </a:r>
            <a:r>
              <a:rPr lang="en-US" dirty="0" smtClean="0">
                <a:latin typeface="Verdana" charset="0"/>
                <a:ea typeface="Verdana" charset="0"/>
                <a:cs typeface="Verdana" charset="0"/>
              </a:rPr>
              <a:t> notebook.</a:t>
            </a:r>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lgn="just"/>
            <a:r>
              <a:rPr lang="en-US" dirty="0" smtClean="0">
                <a:latin typeface="Verdana" charset="0"/>
                <a:ea typeface="Verdana" charset="0"/>
                <a:cs typeface="Verdana" charset="0"/>
              </a:rPr>
              <a:t>After performing all configuration setup steps, ec2 instance will be up and running.</a:t>
            </a:r>
          </a:p>
          <a:p>
            <a:pPr marL="0" indent="0"/>
            <a:endParaRPr lang="en-US" dirty="0">
              <a:latin typeface="Verdana" charset="0"/>
              <a:ea typeface="Verdana" charset="0"/>
              <a:cs typeface="Verdana" charset="0"/>
            </a:endParaRPr>
          </a:p>
          <a:p>
            <a:pPr marL="0" indent="0"/>
            <a:endParaRPr lang="en" dirty="0">
              <a:latin typeface="Verdana" charset="0"/>
              <a:ea typeface="Verdana" charset="0"/>
              <a:cs typeface="Verdana" charset="0"/>
            </a:endParaRPr>
          </a:p>
        </p:txBody>
      </p:sp>
      <p:pic>
        <p:nvPicPr>
          <p:cNvPr id="87" name="Picture 86"/>
          <p:cNvPicPr/>
          <p:nvPr/>
        </p:nvPicPr>
        <p:blipFill>
          <a:blip r:embed="rId3"/>
          <a:stretch>
            <a:fillRect/>
          </a:stretch>
        </p:blipFill>
        <p:spPr>
          <a:xfrm>
            <a:off x="1918981" y="3503732"/>
            <a:ext cx="5943600" cy="998220"/>
          </a:xfrm>
          <a:prstGeom prst="rect">
            <a:avLst/>
          </a:prstGeom>
        </p:spPr>
      </p:pic>
      <p:pic>
        <p:nvPicPr>
          <p:cNvPr id="88" name="Picture 87"/>
          <p:cNvPicPr/>
          <p:nvPr/>
        </p:nvPicPr>
        <p:blipFill>
          <a:blip r:embed="rId4"/>
          <a:stretch>
            <a:fillRect/>
          </a:stretch>
        </p:blipFill>
        <p:spPr>
          <a:xfrm>
            <a:off x="1918981" y="4501952"/>
            <a:ext cx="5943600" cy="558800"/>
          </a:xfrm>
          <a:prstGeom prst="rect">
            <a:avLst/>
          </a:prstGeom>
        </p:spPr>
      </p:pic>
      <p:pic>
        <p:nvPicPr>
          <p:cNvPr id="94" name="Picture 93"/>
          <p:cNvPicPr/>
          <p:nvPr/>
        </p:nvPicPr>
        <p:blipFill>
          <a:blip r:embed="rId5"/>
          <a:stretch>
            <a:fillRect/>
          </a:stretch>
        </p:blipFill>
        <p:spPr>
          <a:xfrm>
            <a:off x="1918981" y="1297742"/>
            <a:ext cx="5943600" cy="1803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 name="Title 1"/>
          <p:cNvSpPr>
            <a:spLocks noGrp="1"/>
          </p:cNvSpPr>
          <p:nvPr>
            <p:ph type="ctrTitle"/>
          </p:nvPr>
        </p:nvSpPr>
        <p:spPr>
          <a:xfrm>
            <a:off x="1964851" y="352850"/>
            <a:ext cx="5794966" cy="519605"/>
          </a:xfrm>
        </p:spPr>
        <p:txBody>
          <a:bodyPr/>
          <a:lstStyle/>
          <a:p>
            <a:r>
              <a:rPr lang="en-US" b="0" dirty="0" smtClean="0">
                <a:latin typeface="Verdana" charset="0"/>
                <a:ea typeface="Verdana" charset="0"/>
                <a:cs typeface="Verdana" charset="0"/>
              </a:rPr>
              <a:t>Setup environment on EC2 instance</a:t>
            </a:r>
            <a:endParaRPr lang="en-US" dirty="0"/>
          </a:p>
        </p:txBody>
      </p:sp>
      <p:sp>
        <p:nvSpPr>
          <p:cNvPr id="49" name="Google Shape;143;p29"/>
          <p:cNvSpPr txBox="1">
            <a:spLocks/>
          </p:cNvSpPr>
          <p:nvPr/>
        </p:nvSpPr>
        <p:spPr>
          <a:xfrm>
            <a:off x="918993" y="1249960"/>
            <a:ext cx="7780390" cy="365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a:latin typeface="Verdana" charset="0"/>
                <a:ea typeface="Verdana" charset="0"/>
                <a:cs typeface="Verdana" charset="0"/>
              </a:rPr>
              <a:t>In the ~/.</a:t>
            </a:r>
            <a:r>
              <a:rPr lang="en-US" dirty="0" err="1">
                <a:latin typeface="Verdana" charset="0"/>
                <a:ea typeface="Verdana" charset="0"/>
                <a:cs typeface="Verdana" charset="0"/>
              </a:rPr>
              <a:t>jupyter</a:t>
            </a:r>
            <a:r>
              <a:rPr lang="en-US" dirty="0">
                <a:latin typeface="Verdana" charset="0"/>
                <a:ea typeface="Verdana" charset="0"/>
                <a:cs typeface="Verdana" charset="0"/>
              </a:rPr>
              <a:t> directory, edit the notebook </a:t>
            </a:r>
            <a:r>
              <a:rPr lang="en-US" dirty="0" err="1">
                <a:latin typeface="Verdana" charset="0"/>
                <a:ea typeface="Verdana" charset="0"/>
                <a:cs typeface="Verdana" charset="0"/>
              </a:rPr>
              <a:t>config</a:t>
            </a:r>
            <a:r>
              <a:rPr lang="en-US" dirty="0">
                <a:latin typeface="Verdana" charset="0"/>
                <a:ea typeface="Verdana" charset="0"/>
                <a:cs typeface="Verdana" charset="0"/>
              </a:rPr>
              <a:t> </a:t>
            </a:r>
            <a:r>
              <a:rPr lang="en-US" dirty="0" smtClean="0">
                <a:latin typeface="Verdana" charset="0"/>
                <a:ea typeface="Verdana" charset="0"/>
                <a:cs typeface="Verdana" charset="0"/>
              </a:rPr>
              <a:t>file </a:t>
            </a:r>
            <a:r>
              <a:rPr lang="en-US" dirty="0" err="1" smtClean="0">
                <a:latin typeface="Verdana" charset="0"/>
                <a:ea typeface="Verdana" charset="0"/>
                <a:cs typeface="Verdana" charset="0"/>
              </a:rPr>
              <a:t>jupyter_notebook_config.py</a:t>
            </a:r>
            <a:r>
              <a:rPr lang="en-US" dirty="0">
                <a:latin typeface="Verdana" charset="0"/>
                <a:ea typeface="Verdana" charset="0"/>
                <a:cs typeface="Verdana" charset="0"/>
              </a:rPr>
              <a:t>. By default, the notebook </a:t>
            </a:r>
            <a:r>
              <a:rPr lang="en-US" dirty="0" err="1">
                <a:latin typeface="Verdana" charset="0"/>
                <a:ea typeface="Verdana" charset="0"/>
                <a:cs typeface="Verdana" charset="0"/>
              </a:rPr>
              <a:t>config</a:t>
            </a:r>
            <a:r>
              <a:rPr lang="en-US" dirty="0">
                <a:latin typeface="Verdana" charset="0"/>
                <a:ea typeface="Verdana" charset="0"/>
                <a:cs typeface="Verdana" charset="0"/>
              </a:rPr>
              <a:t> file has all fields commented out. </a:t>
            </a:r>
            <a:r>
              <a:rPr lang="en-US" dirty="0" smtClean="0">
                <a:latin typeface="Verdana" charset="0"/>
                <a:ea typeface="Verdana" charset="0"/>
                <a:cs typeface="Verdana" charset="0"/>
              </a:rPr>
              <a:t>Lets have below </a:t>
            </a:r>
            <a:r>
              <a:rPr lang="en-US" dirty="0">
                <a:latin typeface="Verdana" charset="0"/>
                <a:ea typeface="Verdana" charset="0"/>
                <a:cs typeface="Verdana" charset="0"/>
              </a:rPr>
              <a:t>set of configuration options </a:t>
            </a:r>
            <a:r>
              <a:rPr lang="en-US" dirty="0" smtClean="0">
                <a:latin typeface="Verdana" charset="0"/>
                <a:ea typeface="Verdana" charset="0"/>
                <a:cs typeface="Verdana" charset="0"/>
              </a:rPr>
              <a:t>to be  uncommented in</a:t>
            </a:r>
            <a:r>
              <a:rPr lang="en-US" dirty="0">
                <a:latin typeface="Verdana" charset="0"/>
                <a:ea typeface="Verdana" charset="0"/>
                <a:cs typeface="Verdana" charset="0"/>
              </a:rPr>
              <a:t> </a:t>
            </a:r>
            <a:r>
              <a:rPr lang="en-US" dirty="0" err="1" smtClean="0">
                <a:latin typeface="Verdana" charset="0"/>
                <a:ea typeface="Verdana" charset="0"/>
                <a:cs typeface="Verdana" charset="0"/>
              </a:rPr>
              <a:t>jupyter_notebook_config.py</a:t>
            </a:r>
            <a:r>
              <a:rPr lang="en-US" dirty="0" smtClean="0">
                <a:latin typeface="Verdana" charset="0"/>
                <a:ea typeface="Verdana" charset="0"/>
                <a:cs typeface="Verdana" charset="0"/>
              </a:rPr>
              <a:t>. The location of this file is ~/.</a:t>
            </a:r>
            <a:r>
              <a:rPr lang="en-US" dirty="0" err="1" smtClean="0">
                <a:latin typeface="Verdana" charset="0"/>
                <a:ea typeface="Verdana" charset="0"/>
                <a:cs typeface="Verdana" charset="0"/>
              </a:rPr>
              <a:t>jupyter</a:t>
            </a:r>
            <a:endParaRPr lang="en-US" dirty="0" smtClean="0">
              <a:latin typeface="Verdana" charset="0"/>
              <a:ea typeface="Verdana" charset="0"/>
              <a:cs typeface="Verdana" charset="0"/>
            </a:endParaRPr>
          </a:p>
          <a:p>
            <a:pPr marL="0" indent="0" algn="just"/>
            <a:endParaRPr lang="en-US" dirty="0">
              <a:latin typeface="Verdana" charset="0"/>
              <a:ea typeface="Verdana" charset="0"/>
              <a:cs typeface="Verdana" charset="0"/>
            </a:endParaRPr>
          </a:p>
          <a:p>
            <a:pPr algn="just"/>
            <a:r>
              <a:rPr lang="en-US" dirty="0" smtClean="0">
                <a:latin typeface="Comic Sans MS" charset="0"/>
                <a:ea typeface="Comic Sans MS" charset="0"/>
                <a:cs typeface="Comic Sans MS" charset="0"/>
              </a:rPr>
              <a:t>c </a:t>
            </a:r>
            <a:r>
              <a:rPr lang="en-US" dirty="0">
                <a:latin typeface="Comic Sans MS" charset="0"/>
                <a:ea typeface="Comic Sans MS" charset="0"/>
                <a:cs typeface="Comic Sans MS" charset="0"/>
              </a:rPr>
              <a:t>= get_config()</a:t>
            </a:r>
          </a:p>
          <a:p>
            <a:pPr algn="just"/>
            <a:r>
              <a:rPr lang="en-US" dirty="0" smtClean="0">
                <a:latin typeface="Comic Sans MS" charset="0"/>
                <a:ea typeface="Comic Sans MS" charset="0"/>
                <a:cs typeface="Comic Sans MS" charset="0"/>
              </a:rPr>
              <a:t># </a:t>
            </a:r>
            <a:r>
              <a:rPr lang="en-US" dirty="0">
                <a:latin typeface="Comic Sans MS" charset="0"/>
                <a:ea typeface="Comic Sans MS" charset="0"/>
                <a:cs typeface="Comic Sans MS" charset="0"/>
              </a:rPr>
              <a:t>Run on all IP addresses of your instance</a:t>
            </a:r>
          </a:p>
          <a:p>
            <a:pPr algn="just"/>
            <a:r>
              <a:rPr lang="en-US" dirty="0">
                <a:latin typeface="Comic Sans MS" charset="0"/>
                <a:ea typeface="Comic Sans MS" charset="0"/>
                <a:cs typeface="Comic Sans MS" charset="0"/>
              </a:rPr>
              <a:t>c.NotebookApp.ip = '*'</a:t>
            </a:r>
          </a:p>
          <a:p>
            <a:pPr algn="just"/>
            <a:r>
              <a:rPr lang="en-US" dirty="0">
                <a:latin typeface="Comic Sans MS" charset="0"/>
                <a:ea typeface="Comic Sans MS" charset="0"/>
                <a:cs typeface="Comic Sans MS" charset="0"/>
              </a:rPr>
              <a:t># Don't open browser by default</a:t>
            </a:r>
          </a:p>
          <a:p>
            <a:pPr algn="just"/>
            <a:r>
              <a:rPr lang="en-US" dirty="0">
                <a:latin typeface="Comic Sans MS" charset="0"/>
                <a:ea typeface="Comic Sans MS" charset="0"/>
                <a:cs typeface="Comic Sans MS" charset="0"/>
              </a:rPr>
              <a:t>c.NotebookApp.open_browser = </a:t>
            </a:r>
            <a:r>
              <a:rPr lang="en-US" dirty="0" smtClean="0">
                <a:latin typeface="Comic Sans MS" charset="0"/>
                <a:ea typeface="Comic Sans MS" charset="0"/>
                <a:cs typeface="Comic Sans MS" charset="0"/>
              </a:rPr>
              <a:t>False</a:t>
            </a:r>
            <a:endParaRPr lang="en-US" dirty="0">
              <a:latin typeface="Comic Sans MS" charset="0"/>
              <a:ea typeface="Comic Sans MS" charset="0"/>
              <a:cs typeface="Comic Sans MS" charset="0"/>
            </a:endParaRPr>
          </a:p>
          <a:p>
            <a:pPr algn="just"/>
            <a:r>
              <a:rPr lang="en-US" dirty="0">
                <a:latin typeface="Comic Sans MS" charset="0"/>
                <a:ea typeface="Comic Sans MS" charset="0"/>
                <a:cs typeface="Comic Sans MS" charset="0"/>
              </a:rPr>
              <a:t># Fix port to 8888</a:t>
            </a:r>
          </a:p>
          <a:p>
            <a:pPr algn="just"/>
            <a:r>
              <a:rPr lang="en-US" dirty="0">
                <a:latin typeface="Comic Sans MS" charset="0"/>
                <a:ea typeface="Comic Sans MS" charset="0"/>
                <a:cs typeface="Comic Sans MS" charset="0"/>
              </a:rPr>
              <a:t>c.NotebookApp.port = 8888</a:t>
            </a:r>
          </a:p>
          <a:p>
            <a:pPr marL="0" indent="0"/>
            <a:r>
              <a:rPr lang="en-US" dirty="0" smtClean="0">
                <a:latin typeface="Verdana" charset="0"/>
                <a:ea typeface="Verdana" charset="0"/>
                <a:cs typeface="Verdana" charset="0"/>
              </a:rPr>
              <a:t> </a:t>
            </a: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171450" indent="-171450">
              <a:buFont typeface="Arial" charset="0"/>
              <a:buChar char="•"/>
            </a:pPr>
            <a:endParaRPr lang="en" dirty="0">
              <a:latin typeface="Verdana" charset="0"/>
              <a:ea typeface="Verdana" charset="0"/>
              <a:cs typeface="Verdana" charset="0"/>
            </a:endParaRPr>
          </a:p>
        </p:txBody>
      </p:sp>
      <p:pic>
        <p:nvPicPr>
          <p:cNvPr id="50" name="Picture 49"/>
          <p:cNvPicPr/>
          <p:nvPr/>
        </p:nvPicPr>
        <p:blipFill>
          <a:blip r:embed="rId3"/>
          <a:stretch>
            <a:fillRect/>
          </a:stretch>
        </p:blipFill>
        <p:spPr>
          <a:xfrm>
            <a:off x="1122028" y="3596891"/>
            <a:ext cx="5943600" cy="6845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2" name="Title 1"/>
          <p:cNvSpPr>
            <a:spLocks noGrp="1"/>
          </p:cNvSpPr>
          <p:nvPr>
            <p:ph type="ctrTitle"/>
          </p:nvPr>
        </p:nvSpPr>
        <p:spPr>
          <a:xfrm>
            <a:off x="1748645" y="250287"/>
            <a:ext cx="7118517" cy="578328"/>
          </a:xfrm>
        </p:spPr>
        <p:txBody>
          <a:bodyPr/>
          <a:lstStyle/>
          <a:p>
            <a:r>
              <a:rPr lang="en-US" b="0" dirty="0">
                <a:latin typeface="Verdana" charset="0"/>
                <a:ea typeface="Verdana" charset="0"/>
                <a:cs typeface="Verdana" charset="0"/>
              </a:rPr>
              <a:t>Setup environment on EC2 instance</a:t>
            </a:r>
            <a:r>
              <a:rPr lang="en-US" b="0" dirty="0" smtClean="0">
                <a:latin typeface="Verdana" charset="0"/>
                <a:ea typeface="Verdana" charset="0"/>
                <a:cs typeface="Verdana" charset="0"/>
              </a:rPr>
              <a:t>(Contd..)</a:t>
            </a:r>
            <a:endParaRPr lang="en-US" dirty="0"/>
          </a:p>
        </p:txBody>
      </p:sp>
      <p:sp>
        <p:nvSpPr>
          <p:cNvPr id="85" name="Google Shape;143;p29"/>
          <p:cNvSpPr txBox="1">
            <a:spLocks/>
          </p:cNvSpPr>
          <p:nvPr/>
        </p:nvSpPr>
        <p:spPr>
          <a:xfrm>
            <a:off x="1748646" y="828615"/>
            <a:ext cx="7230495" cy="4120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smtClean="0">
                <a:latin typeface="Verdana" charset="0"/>
                <a:ea typeface="Verdana" charset="0"/>
                <a:cs typeface="Verdana" charset="0"/>
              </a:rPr>
              <a:t>Now to run </a:t>
            </a:r>
            <a:r>
              <a:rPr lang="en-US" dirty="0" err="1" smtClean="0">
                <a:latin typeface="Verdana" charset="0"/>
                <a:ea typeface="Verdana" charset="0"/>
                <a:cs typeface="Verdana" charset="0"/>
              </a:rPr>
              <a:t>jupyter</a:t>
            </a:r>
            <a:r>
              <a:rPr lang="en-US" dirty="0" smtClean="0">
                <a:latin typeface="Verdana" charset="0"/>
                <a:ea typeface="Verdana" charset="0"/>
                <a:cs typeface="Verdana" charset="0"/>
              </a:rPr>
              <a:t> notebook, select any of available environment.</a:t>
            </a:r>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lgn="just"/>
            <a:r>
              <a:rPr lang="en-US" dirty="0" smtClean="0">
                <a:latin typeface="Verdana" charset="0"/>
                <a:ea typeface="Verdana" charset="0"/>
                <a:cs typeface="Verdana" charset="0"/>
              </a:rPr>
              <a:t>Activate the environment and run ‘</a:t>
            </a:r>
            <a:r>
              <a:rPr lang="en-US" dirty="0" err="1" smtClean="0">
                <a:latin typeface="Verdana" charset="0"/>
                <a:ea typeface="Verdana" charset="0"/>
                <a:cs typeface="Verdana" charset="0"/>
              </a:rPr>
              <a:t>jupyter</a:t>
            </a:r>
            <a:r>
              <a:rPr lang="en-US" dirty="0" smtClean="0">
                <a:latin typeface="Verdana" charset="0"/>
                <a:ea typeface="Verdana" charset="0"/>
                <a:cs typeface="Verdana" charset="0"/>
              </a:rPr>
              <a:t> notebook’ command. In this case I selected </a:t>
            </a:r>
            <a:r>
              <a:rPr lang="en-US" i="1" dirty="0" smtClean="0">
                <a:latin typeface="Verdana" charset="0"/>
                <a:ea typeface="Verdana" charset="0"/>
                <a:cs typeface="Verdana" charset="0"/>
              </a:rPr>
              <a:t>tensorflow_p36</a:t>
            </a:r>
            <a:r>
              <a:rPr lang="en-US" dirty="0" smtClean="0">
                <a:latin typeface="Verdana" charset="0"/>
                <a:ea typeface="Verdana" charset="0"/>
                <a:cs typeface="Verdana" charset="0"/>
              </a:rPr>
              <a:t>.</a:t>
            </a: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 dirty="0">
              <a:latin typeface="Verdana" charset="0"/>
              <a:ea typeface="Verdana" charset="0"/>
              <a:cs typeface="Verdana" charset="0"/>
            </a:endParaRPr>
          </a:p>
        </p:txBody>
      </p:sp>
      <p:pic>
        <p:nvPicPr>
          <p:cNvPr id="7" name="Picture 6"/>
          <p:cNvPicPr/>
          <p:nvPr/>
        </p:nvPicPr>
        <p:blipFill>
          <a:blip r:embed="rId3"/>
          <a:stretch>
            <a:fillRect/>
          </a:stretch>
        </p:blipFill>
        <p:spPr>
          <a:xfrm>
            <a:off x="1835092" y="1225952"/>
            <a:ext cx="5943600" cy="2741930"/>
          </a:xfrm>
          <a:prstGeom prst="rect">
            <a:avLst/>
          </a:prstGeom>
        </p:spPr>
      </p:pic>
      <p:pic>
        <p:nvPicPr>
          <p:cNvPr id="8" name="Picture 7"/>
          <p:cNvPicPr/>
          <p:nvPr/>
        </p:nvPicPr>
        <p:blipFill>
          <a:blip r:embed="rId4"/>
          <a:stretch>
            <a:fillRect/>
          </a:stretch>
        </p:blipFill>
        <p:spPr>
          <a:xfrm>
            <a:off x="1835092" y="4586192"/>
            <a:ext cx="5943600" cy="384810"/>
          </a:xfrm>
          <a:prstGeom prst="rect">
            <a:avLst/>
          </a:prstGeom>
        </p:spPr>
      </p:pic>
    </p:spTree>
    <p:extLst>
      <p:ext uri="{BB962C8B-B14F-4D97-AF65-F5344CB8AC3E}">
        <p14:creationId xmlns:p14="http://schemas.microsoft.com/office/powerpoint/2010/main" val="1430951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1543573" y="227015"/>
            <a:ext cx="7187484" cy="469271"/>
          </a:xfrm>
          <a:prstGeom prst="rect">
            <a:avLst/>
          </a:prstGeom>
        </p:spPr>
        <p:txBody>
          <a:bodyPr spcFirstLastPara="1" wrap="square" lIns="91425" tIns="91425" rIns="91425" bIns="91425" anchor="t" anchorCtr="0">
            <a:noAutofit/>
          </a:bodyPr>
          <a:lstStyle/>
          <a:p>
            <a:pPr lvl="0" algn="l"/>
            <a:r>
              <a:rPr lang="en-US" b="0">
                <a:latin typeface="Verdana" charset="0"/>
                <a:ea typeface="Verdana" charset="0"/>
                <a:cs typeface="Verdana" charset="0"/>
              </a:rPr>
              <a:t>Setup environment on EC2 instance(Contd..)</a:t>
            </a:r>
            <a:endParaRPr b="0">
              <a:latin typeface="Verdana" charset="0"/>
              <a:ea typeface="Verdana" charset="0"/>
              <a:cs typeface="Verdana" charset="0"/>
            </a:endParaRPr>
          </a:p>
        </p:txBody>
      </p:sp>
      <p:sp>
        <p:nvSpPr>
          <p:cNvPr id="21" name="Google Shape;143;p29"/>
          <p:cNvSpPr txBox="1">
            <a:spLocks/>
          </p:cNvSpPr>
          <p:nvPr/>
        </p:nvSpPr>
        <p:spPr>
          <a:xfrm>
            <a:off x="2105637" y="864065"/>
            <a:ext cx="6625420" cy="42112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1pPr>
            <a:lvl2pPr marL="914400" marR="0" lvl="1"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2pPr>
            <a:lvl3pPr marL="1371600" marR="0" lvl="2"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3pPr>
            <a:lvl4pPr marL="1828800" marR="0" lvl="3"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4pPr>
            <a:lvl5pPr marL="2286000" marR="0" lvl="4"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5pPr>
            <a:lvl6pPr marL="2743200" marR="0" lvl="5"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6pPr>
            <a:lvl7pPr marL="3200400" marR="0" lvl="6"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7pPr>
            <a:lvl8pPr marL="3657600" marR="0" lvl="7"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8pPr>
            <a:lvl9pPr marL="4114800" marR="0" lvl="8" indent="-304800" algn="r" rtl="0">
              <a:lnSpc>
                <a:spcPct val="100000"/>
              </a:lnSpc>
              <a:spcBef>
                <a:spcPts val="0"/>
              </a:spcBef>
              <a:spcAft>
                <a:spcPts val="0"/>
              </a:spcAft>
              <a:buClr>
                <a:schemeClr val="dk1"/>
              </a:buClr>
              <a:buSzPts val="1100"/>
              <a:buFont typeface="Roboto Condensed Light"/>
              <a:buNone/>
              <a:defRPr sz="1100" b="0" i="0" u="none" strike="noStrike" cap="none">
                <a:solidFill>
                  <a:schemeClr val="dk1"/>
                </a:solidFill>
                <a:latin typeface="Roboto Condensed Light"/>
                <a:ea typeface="Roboto Condensed Light"/>
                <a:cs typeface="Roboto Condensed Light"/>
                <a:sym typeface="Roboto Condensed Light"/>
              </a:defRPr>
            </a:lvl9pPr>
          </a:lstStyle>
          <a:p>
            <a:pPr marL="0" indent="0" algn="just"/>
            <a:r>
              <a:rPr lang="en-US" dirty="0" smtClean="0">
                <a:latin typeface="Verdana" charset="0"/>
                <a:ea typeface="Verdana" charset="0"/>
                <a:cs typeface="Verdana" charset="0"/>
              </a:rPr>
              <a:t>If all goes well so far </a:t>
            </a:r>
            <a:r>
              <a:rPr lang="en-US" dirty="0" err="1" smtClean="0">
                <a:latin typeface="Verdana" charset="0"/>
                <a:ea typeface="Verdana" charset="0"/>
                <a:cs typeface="Verdana" charset="0"/>
              </a:rPr>
              <a:t>Jupyter</a:t>
            </a:r>
            <a:r>
              <a:rPr lang="en-US" dirty="0" smtClean="0">
                <a:latin typeface="Verdana" charset="0"/>
                <a:ea typeface="Verdana" charset="0"/>
                <a:cs typeface="Verdana" charset="0"/>
              </a:rPr>
              <a:t> notebook should run.</a:t>
            </a: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endParaRPr lang="en-US" dirty="0" smtClean="0">
              <a:latin typeface="Verdana" charset="0"/>
              <a:ea typeface="Verdana" charset="0"/>
              <a:cs typeface="Verdana" charset="0"/>
            </a:endParaRPr>
          </a:p>
          <a:p>
            <a:pPr marL="0" indent="0" algn="just"/>
            <a:r>
              <a:rPr lang="en-US" dirty="0" smtClean="0">
                <a:latin typeface="Verdana" charset="0"/>
                <a:ea typeface="Verdana" charset="0"/>
                <a:cs typeface="Verdana" charset="0"/>
              </a:rPr>
              <a:t>To deactivate source, here is the command.</a:t>
            </a:r>
            <a:endParaRPr lang="en-US" dirty="0">
              <a:latin typeface="Verdana" charset="0"/>
              <a:ea typeface="Verdana" charset="0"/>
              <a:cs typeface="Verdana" charset="0"/>
            </a:endParaRPr>
          </a:p>
          <a:p>
            <a:pPr marL="0" indent="0"/>
            <a:endParaRPr lang="en" dirty="0">
              <a:latin typeface="Verdana" charset="0"/>
              <a:ea typeface="Verdana" charset="0"/>
              <a:cs typeface="Verdana" charset="0"/>
            </a:endParaRPr>
          </a:p>
        </p:txBody>
      </p:sp>
      <p:pic>
        <p:nvPicPr>
          <p:cNvPr id="5" name="Picture 4"/>
          <p:cNvPicPr/>
          <p:nvPr/>
        </p:nvPicPr>
        <p:blipFill>
          <a:blip r:embed="rId3"/>
          <a:stretch>
            <a:fillRect/>
          </a:stretch>
        </p:blipFill>
        <p:spPr>
          <a:xfrm>
            <a:off x="2253799" y="1233880"/>
            <a:ext cx="6018702" cy="3261197"/>
          </a:xfrm>
          <a:prstGeom prst="rect">
            <a:avLst/>
          </a:prstGeom>
        </p:spPr>
      </p:pic>
      <p:pic>
        <p:nvPicPr>
          <p:cNvPr id="6" name="Picture 5"/>
          <p:cNvPicPr/>
          <p:nvPr/>
        </p:nvPicPr>
        <p:blipFill>
          <a:blip r:embed="rId4"/>
          <a:stretch>
            <a:fillRect/>
          </a:stretch>
        </p:blipFill>
        <p:spPr>
          <a:xfrm>
            <a:off x="2253799" y="4839002"/>
            <a:ext cx="5943600" cy="254635"/>
          </a:xfrm>
          <a:prstGeom prst="rect">
            <a:avLst/>
          </a:prstGeom>
        </p:spPr>
      </p:pic>
    </p:spTree>
    <p:extLst>
      <p:ext uri="{BB962C8B-B14F-4D97-AF65-F5344CB8AC3E}">
        <p14:creationId xmlns:p14="http://schemas.microsoft.com/office/powerpoint/2010/main" val="1491401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body" idx="1"/>
          </p:nvPr>
        </p:nvSpPr>
        <p:spPr>
          <a:xfrm>
            <a:off x="308590" y="870440"/>
            <a:ext cx="7481260" cy="3548542"/>
          </a:xfrm>
          <a:prstGeom prst="rect">
            <a:avLst/>
          </a:prstGeom>
        </p:spPr>
        <p:txBody>
          <a:bodyPr spcFirstLastPara="1" wrap="square" lIns="91425" tIns="91425" rIns="91425" bIns="91425" anchor="t" anchorCtr="0">
            <a:noAutofit/>
          </a:bodyPr>
          <a:lstStyle/>
          <a:p>
            <a:pPr marL="0" lvl="0" indent="0" algn="just">
              <a:buNone/>
            </a:pPr>
            <a:r>
              <a:rPr lang="en-US" sz="1100" dirty="0">
                <a:solidFill>
                  <a:schemeClr val="dk1"/>
                </a:solidFill>
                <a:latin typeface="Verdana" charset="0"/>
                <a:ea typeface="Verdana" charset="0"/>
                <a:cs typeface="Verdana" charset="0"/>
              </a:rPr>
              <a:t>The NVIDIA System Management Interface (</a:t>
            </a:r>
            <a:r>
              <a:rPr lang="en-US" sz="1100" dirty="0" err="1">
                <a:solidFill>
                  <a:schemeClr val="dk1"/>
                </a:solidFill>
                <a:latin typeface="Verdana" charset="0"/>
                <a:ea typeface="Verdana" charset="0"/>
                <a:cs typeface="Verdana" charset="0"/>
              </a:rPr>
              <a:t>nvidia-smi</a:t>
            </a:r>
            <a:r>
              <a:rPr lang="en-US" sz="1100" dirty="0">
                <a:solidFill>
                  <a:schemeClr val="dk1"/>
                </a:solidFill>
                <a:latin typeface="Verdana" charset="0"/>
                <a:ea typeface="Verdana" charset="0"/>
                <a:cs typeface="Verdana" charset="0"/>
              </a:rPr>
              <a:t>) is a command line </a:t>
            </a:r>
            <a:r>
              <a:rPr lang="en-US" sz="1100" dirty="0" smtClean="0">
                <a:solidFill>
                  <a:schemeClr val="dk1"/>
                </a:solidFill>
                <a:latin typeface="Verdana" charset="0"/>
                <a:ea typeface="Verdana" charset="0"/>
                <a:cs typeface="Verdana" charset="0"/>
              </a:rPr>
              <a:t>utility for </a:t>
            </a:r>
            <a:r>
              <a:rPr lang="en-US" sz="1100" dirty="0">
                <a:solidFill>
                  <a:schemeClr val="dk1"/>
                </a:solidFill>
                <a:latin typeface="Verdana" charset="0"/>
                <a:ea typeface="Verdana" charset="0"/>
                <a:cs typeface="Verdana" charset="0"/>
              </a:rPr>
              <a:t>management and monitoring of NVIDIA GPU devices</a:t>
            </a:r>
            <a:r>
              <a:rPr lang="en-US" dirty="0">
                <a:solidFill>
                  <a:schemeClr val="dk1"/>
                </a:solidFill>
              </a:rPr>
              <a:t>. </a:t>
            </a:r>
            <a:endParaRPr lang="en-US" dirty="0" smtClean="0">
              <a:solidFill>
                <a:schemeClr val="dk1"/>
              </a:solidFill>
            </a:endParaRPr>
          </a:p>
          <a:p>
            <a:pPr marL="0" lvl="0" indent="0" algn="l" rtl="0">
              <a:spcBef>
                <a:spcPts val="1600"/>
              </a:spcBef>
              <a:spcAft>
                <a:spcPts val="1600"/>
              </a:spcAft>
              <a:buNone/>
            </a:pPr>
            <a:endParaRPr lang="en-US" dirty="0">
              <a:solidFill>
                <a:schemeClr val="dk1"/>
              </a:solidFill>
            </a:endParaRPr>
          </a:p>
          <a:p>
            <a:pPr marL="0" lvl="0" indent="0" algn="l" rtl="0">
              <a:spcBef>
                <a:spcPts val="1600"/>
              </a:spcBef>
              <a:spcAft>
                <a:spcPts val="1600"/>
              </a:spcAft>
              <a:buNone/>
            </a:pPr>
            <a:endParaRPr lang="en-US" dirty="0" smtClean="0">
              <a:solidFill>
                <a:schemeClr val="dk1"/>
              </a:solidFill>
            </a:endParaRPr>
          </a:p>
          <a:p>
            <a:pPr marL="0" lvl="0" indent="0" algn="l" rtl="0">
              <a:spcBef>
                <a:spcPts val="1600"/>
              </a:spcBef>
              <a:spcAft>
                <a:spcPts val="1600"/>
              </a:spcAft>
              <a:buNone/>
            </a:pPr>
            <a:endParaRPr dirty="0"/>
          </a:p>
        </p:txBody>
      </p:sp>
      <p:sp>
        <p:nvSpPr>
          <p:cNvPr id="144" name="Google Shape;144;p29"/>
          <p:cNvSpPr txBox="1">
            <a:spLocks noGrp="1"/>
          </p:cNvSpPr>
          <p:nvPr>
            <p:ph type="ctrTitle"/>
          </p:nvPr>
        </p:nvSpPr>
        <p:spPr>
          <a:xfrm>
            <a:off x="308590" y="236649"/>
            <a:ext cx="5614038" cy="633791"/>
          </a:xfrm>
          <a:prstGeom prst="rect">
            <a:avLst/>
          </a:prstGeom>
        </p:spPr>
        <p:txBody>
          <a:bodyPr spcFirstLastPara="1" wrap="square" lIns="91425" tIns="91425" rIns="91425" bIns="91425" anchor="t" anchorCtr="0">
            <a:noAutofit/>
          </a:bodyPr>
          <a:lstStyle/>
          <a:p>
            <a:r>
              <a:rPr lang="en-US" b="0">
                <a:latin typeface="Verdana" charset="0"/>
                <a:ea typeface="Verdana" charset="0"/>
                <a:cs typeface="Verdana" charset="0"/>
              </a:rPr>
              <a:t>Optimizing GPU settings</a:t>
            </a:r>
            <a:endParaRPr b="0">
              <a:latin typeface="Verdana" charset="0"/>
              <a:ea typeface="Verdana" charset="0"/>
              <a:cs typeface="Verdana" charset="0"/>
            </a:endParaRPr>
          </a:p>
        </p:txBody>
      </p:sp>
      <p:pic>
        <p:nvPicPr>
          <p:cNvPr id="7" name="Picture 6"/>
          <p:cNvPicPr/>
          <p:nvPr/>
        </p:nvPicPr>
        <p:blipFill>
          <a:blip r:embed="rId3"/>
          <a:stretch>
            <a:fillRect/>
          </a:stretch>
        </p:blipFill>
        <p:spPr>
          <a:xfrm>
            <a:off x="375702" y="1407711"/>
            <a:ext cx="5614038" cy="373578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528</Words>
  <Application>Microsoft Macintosh PowerPoint</Application>
  <PresentationFormat>On-screen Show (16:9)</PresentationFormat>
  <Paragraphs>145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Comic Sans MS</vt:lpstr>
      <vt:lpstr>Exo 2</vt:lpstr>
      <vt:lpstr>Fira Sans Extra Condensed Medium</vt:lpstr>
      <vt:lpstr>Roboto Condensed Light</vt:lpstr>
      <vt:lpstr>Squada One</vt:lpstr>
      <vt:lpstr>Verdana</vt:lpstr>
      <vt:lpstr>Arial</vt:lpstr>
      <vt:lpstr>Tech Newsletter by Slidesgo</vt:lpstr>
      <vt:lpstr>Data Science in Context</vt:lpstr>
      <vt:lpstr>EC2 instances for Deep Learning</vt:lpstr>
      <vt:lpstr>EC2 instances limit</vt:lpstr>
      <vt:lpstr>Spinning up EC2 Instance</vt:lpstr>
      <vt:lpstr>Spinning up EC2 Instance (Contd..)</vt:lpstr>
      <vt:lpstr>Setup environment on EC2 instance</vt:lpstr>
      <vt:lpstr>Setup environment on EC2 instance(Contd..)</vt:lpstr>
      <vt:lpstr>Setup environment on EC2 instance(Contd..)</vt:lpstr>
      <vt:lpstr>Optimizing GPU settings</vt:lpstr>
      <vt:lpstr>Optimizing GPU settings (Few Quirks)</vt:lpstr>
      <vt:lpstr>References</vt:lpstr>
      <vt:lpstr>Thanks!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Context</dc:title>
  <cp:lastModifiedBy>Microsoft Office User</cp:lastModifiedBy>
  <cp:revision>56</cp:revision>
  <dcterms:modified xsi:type="dcterms:W3CDTF">2020-04-29T17:53:04Z</dcterms:modified>
</cp:coreProperties>
</file>