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4778" r:id="rId2"/>
    <p:sldId id="1010" r:id="rId3"/>
    <p:sldId id="4780" r:id="rId4"/>
    <p:sldId id="4779" r:id="rId5"/>
    <p:sldId id="4783" r:id="rId6"/>
    <p:sldId id="4795" r:id="rId7"/>
    <p:sldId id="4781" r:id="rId8"/>
    <p:sldId id="4792" r:id="rId9"/>
    <p:sldId id="4793" r:id="rId10"/>
    <p:sldId id="4794" r:id="rId11"/>
    <p:sldId id="4782" r:id="rId12"/>
    <p:sldId id="4784" r:id="rId13"/>
    <p:sldId id="4785" r:id="rId14"/>
    <p:sldId id="4787" r:id="rId15"/>
    <p:sldId id="4788" r:id="rId16"/>
    <p:sldId id="4791" r:id="rId17"/>
    <p:sldId id="4789" r:id="rId18"/>
    <p:sldId id="4790" r:id="rId19"/>
    <p:sldId id="4796" r:id="rId20"/>
    <p:sldId id="275" r:id="rId21"/>
  </p:sldIdLst>
  <p:sldSz cx="12192000" cy="6858000"/>
  <p:notesSz cx="6858000" cy="9144000"/>
  <p:embeddedFontLst>
    <p:embeddedFont>
      <p:font typeface="Roboto Light" panose="020B0604020202020204" charset="0"/>
      <p:regular r:id="rId23"/>
      <p:italic r:id="rId24"/>
    </p:embeddedFont>
    <p:embeddedFont>
      <p:font typeface="Roboto"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Roboto Medium" panose="020B0604020202020204" charset="0"/>
      <p:regular r:id="rId33"/>
      <p: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3"/>
            <p14:sldId id="4795"/>
            <p14:sldId id="4781"/>
            <p14:sldId id="4792"/>
            <p14:sldId id="4793"/>
            <p14:sldId id="4794"/>
            <p14:sldId id="4782"/>
            <p14:sldId id="4784"/>
            <p14:sldId id="4785"/>
            <p14:sldId id="4787"/>
            <p14:sldId id="4788"/>
            <p14:sldId id="4791"/>
            <p14:sldId id="4789"/>
            <p14:sldId id="4790"/>
            <p14:sldId id="479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562" autoAdjust="0"/>
  </p:normalViewPr>
  <p:slideViewPr>
    <p:cSldViewPr snapToGrid="0" showGuides="1">
      <p:cViewPr varScale="1">
        <p:scale>
          <a:sx n="68" d="100"/>
          <a:sy n="68" d="100"/>
        </p:scale>
        <p:origin x="1074" y="6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26/09/2020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5A689-427A-4570-AB6C-61AC3B3F4786}"/>
              </a:ext>
            </a:extLst>
          </p:cNvPr>
          <p:cNvSpPr>
            <a:spLocks noGrp="1"/>
          </p:cNvSpPr>
          <p:nvPr>
            <p:ph type="ctrTitle"/>
          </p:nvPr>
        </p:nvSpPr>
        <p:spPr/>
        <p:txBody>
          <a:bodyPr/>
          <a:lstStyle/>
          <a:p>
            <a:r>
              <a:rPr lang="en-AU" dirty="0"/>
              <a:t>Category r</a:t>
            </a:r>
            <a:r>
              <a:rPr lang="en-AU" dirty="0" smtClean="0"/>
              <a:t>eview</a:t>
            </a:r>
            <a:r>
              <a:rPr lang="en-AU" dirty="0"/>
              <a:t>: Chips</a:t>
            </a:r>
          </a:p>
        </p:txBody>
      </p:sp>
      <p:sp>
        <p:nvSpPr>
          <p:cNvPr id="3" name="Subtitle 2">
            <a:extLst>
              <a:ext uri="{FF2B5EF4-FFF2-40B4-BE49-F238E27FC236}">
                <a16:creationId xmlns="" xmlns:a16="http://schemas.microsoft.com/office/drawing/2014/main" id="{EA927627-6915-4275-B2FE-C4B2C0FCCCAF}"/>
              </a:ext>
            </a:extLst>
          </p:cNvPr>
          <p:cNvSpPr>
            <a:spLocks noGrp="1"/>
          </p:cNvSpPr>
          <p:nvPr>
            <p:ph type="subTitle" idx="1"/>
          </p:nvPr>
        </p:nvSpPr>
        <p:spPr/>
        <p:txBody>
          <a:bodyPr/>
          <a:lstStyle/>
          <a:p>
            <a:r>
              <a:rPr lang="en-AU" dirty="0"/>
              <a:t>Retail </a:t>
            </a:r>
            <a:r>
              <a:rPr lang="en-AU" dirty="0" smtClean="0"/>
              <a:t>Analytics</a:t>
            </a:r>
          </a:p>
          <a:p>
            <a:endParaRPr lang="en-AU" dirty="0" smtClean="0"/>
          </a:p>
          <a:p>
            <a:endParaRPr lang="en-AU" dirty="0"/>
          </a:p>
          <a:p>
            <a:r>
              <a:rPr lang="en-AU" dirty="0" smtClean="0"/>
              <a:t>Presented by Amit Mittal</a:t>
            </a:r>
            <a:endParaRPr lang="en-AU" dirty="0"/>
          </a:p>
          <a:p>
            <a:endParaRPr lang="en-AU" dirty="0"/>
          </a:p>
        </p:txBody>
      </p:sp>
      <p:sp>
        <p:nvSpPr>
          <p:cNvPr id="4" name="Text Placeholder 3">
            <a:extLst>
              <a:ext uri="{FF2B5EF4-FFF2-40B4-BE49-F238E27FC236}">
                <a16:creationId xmlns="" xmlns:a16="http://schemas.microsoft.com/office/drawing/2014/main" id="{C2EEE1EB-5529-4FA4-98E8-7A820B9EBBCB}"/>
              </a:ext>
            </a:extLst>
          </p:cNvPr>
          <p:cNvSpPr>
            <a:spLocks noGrp="1"/>
          </p:cNvSpPr>
          <p:nvPr>
            <p:ph type="body" sz="quarter" idx="10"/>
          </p:nvPr>
        </p:nvSpPr>
        <p:spPr/>
        <p:txBody>
          <a:bodyPr/>
          <a:lstStyle/>
          <a:p>
            <a:r>
              <a:rPr lang="en-AU" dirty="0" smtClean="0"/>
              <a:t>September 2020</a:t>
            </a:r>
            <a:endParaRPr lang="en-AU" dirty="0"/>
          </a:p>
        </p:txBody>
      </p:sp>
      <p:grpSp>
        <p:nvGrpSpPr>
          <p:cNvPr id="8" name="Group 7">
            <a:extLst>
              <a:ext uri="{FF2B5EF4-FFF2-40B4-BE49-F238E27FC236}">
                <a16:creationId xmlns=""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1"/>
          </a:xfrm>
        </p:spPr>
        <p:txBody>
          <a:bodyPr/>
          <a:lstStyle/>
          <a:p>
            <a:r>
              <a:rPr lang="en-AU" dirty="0" smtClean="0"/>
              <a:t>Price per packet of chips</a:t>
            </a:r>
          </a:p>
          <a:p>
            <a:pPr algn="just"/>
            <a:endParaRPr lang="en-AU" sz="1200" dirty="0" smtClean="0"/>
          </a:p>
          <a:p>
            <a:pPr algn="just"/>
            <a:r>
              <a:rPr lang="en-IN" sz="1200" dirty="0" smtClean="0">
                <a:latin typeface="+mn-lt"/>
              </a:rPr>
              <a:t>When checking </a:t>
            </a:r>
            <a:r>
              <a:rPr lang="en-US" sz="1200" dirty="0">
                <a:latin typeface="Roboto Light" panose="02000000000000000000" pitchFamily="2" charset="0"/>
                <a:ea typeface="Roboto Light" panose="02000000000000000000" pitchFamily="2" charset="0"/>
              </a:rPr>
              <a:t>price per packet of chips</a:t>
            </a:r>
            <a:r>
              <a:rPr lang="en-IN" sz="1200" dirty="0" smtClean="0">
                <a:latin typeface="+mn-lt"/>
              </a:rPr>
              <a:t>, we can see that  all segments are spending similar amount only.</a:t>
            </a:r>
          </a:p>
          <a:p>
            <a:pPr algn="just"/>
            <a:r>
              <a:rPr lang="en-IN" sz="1200" dirty="0">
                <a:latin typeface="Roboto Light" panose="02000000000000000000" pitchFamily="2" charset="0"/>
                <a:ea typeface="Roboto Light" panose="02000000000000000000" pitchFamily="2" charset="0"/>
              </a:rPr>
              <a:t>But Mainstream – Midage and Young Singles/Couples </a:t>
            </a:r>
            <a:r>
              <a:rPr lang="en-US" sz="1200" dirty="0">
                <a:latin typeface="Roboto Light" panose="02000000000000000000" pitchFamily="2" charset="0"/>
                <a:ea typeface="Roboto Light" panose="02000000000000000000" pitchFamily="2" charset="0"/>
              </a:rPr>
              <a:t>are willing to pay more price per packet of chips compared to their budget and premium counterparts.</a:t>
            </a:r>
          </a:p>
          <a:p>
            <a:pPr algn="just"/>
            <a:r>
              <a:rPr lang="en-US" sz="1200" dirty="0">
                <a:latin typeface="Roboto Light" panose="02000000000000000000" pitchFamily="2" charset="0"/>
                <a:ea typeface="Roboto Light" panose="02000000000000000000" pitchFamily="2" charset="0"/>
              </a:rPr>
              <a:t>This may be due to premium customers being more likely to buy healthy snacks and when they buy chips, this is mainly for </a:t>
            </a:r>
            <a:r>
              <a:rPr lang="en-US" sz="1200" dirty="0" smtClean="0">
                <a:latin typeface="Roboto Light" panose="02000000000000000000" pitchFamily="2" charset="0"/>
                <a:ea typeface="Roboto Light" panose="02000000000000000000" pitchFamily="2" charset="0"/>
              </a:rPr>
              <a:t>entertainment purposes </a:t>
            </a:r>
            <a:r>
              <a:rPr lang="en-US" sz="1200" dirty="0">
                <a:latin typeface="Roboto Light" panose="02000000000000000000" pitchFamily="2" charset="0"/>
                <a:ea typeface="Roboto Light" panose="02000000000000000000" pitchFamily="2" charset="0"/>
              </a:rPr>
              <a:t>rather than their own consumption.</a:t>
            </a:r>
            <a:endParaRPr lang="en-IN" sz="1200" dirty="0">
              <a:latin typeface="Roboto Light" panose="02000000000000000000" pitchFamily="2" charset="0"/>
              <a:ea typeface="Roboto Light" panose="02000000000000000000" pitchFamily="2" charset="0"/>
            </a:endParaRPr>
          </a:p>
          <a:p>
            <a:endParaRPr lang="en-AU" sz="1200" dirty="0">
              <a:latin typeface="+mn-lt"/>
            </a:endParaRPr>
          </a:p>
        </p:txBody>
      </p:sp>
      <p:pic>
        <p:nvPicPr>
          <p:cNvPr id="10" name="Picture 9">
            <a:extLst>
              <a:ext uri="{FF2B5EF4-FFF2-40B4-BE49-F238E27FC236}">
                <a16:creationId xmlns=""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1"/>
            <a:ext cx="8075661" cy="3767732"/>
          </a:xfrm>
          <a:prstGeom prst="rect">
            <a:avLst/>
          </a:prstGeom>
        </p:spPr>
      </p:pic>
    </p:spTree>
    <p:extLst>
      <p:ext uri="{BB962C8B-B14F-4D97-AF65-F5344CB8AC3E}">
        <p14:creationId xmlns:p14="http://schemas.microsoft.com/office/powerpoint/2010/main" val="94587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5033030"/>
          </a:xfrm>
        </p:spPr>
        <p:txBody>
          <a:bodyPr/>
          <a:lstStyle/>
          <a:p>
            <a:r>
              <a:rPr lang="en-AU" dirty="0"/>
              <a:t>Observations and Recommendation</a:t>
            </a:r>
          </a:p>
          <a:p>
            <a:pPr algn="just"/>
            <a:endParaRPr lang="en-IN" sz="1200" dirty="0" smtClean="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should increase the stock of 175gm and 150gm packs at the stores, as </a:t>
            </a:r>
            <a:r>
              <a:rPr lang="en-US" sz="1200" dirty="0" smtClean="0">
                <a:latin typeface="Roboto Light" panose="02000000000000000000" pitchFamily="2" charset="0"/>
                <a:ea typeface="Roboto Light" panose="02000000000000000000" pitchFamily="2" charset="0"/>
              </a:rPr>
              <a:t>they </a:t>
            </a:r>
            <a:r>
              <a:rPr lang="en-US" sz="1200" dirty="0">
                <a:latin typeface="Roboto Light" panose="02000000000000000000" pitchFamily="2" charset="0"/>
                <a:ea typeface="Roboto Light" panose="02000000000000000000" pitchFamily="2" charset="0"/>
              </a:rPr>
              <a:t>are purchased most across all </a:t>
            </a:r>
            <a:r>
              <a:rPr lang="en-US" sz="1200" dirty="0" smtClean="0">
                <a:latin typeface="Roboto Light" panose="02000000000000000000" pitchFamily="2" charset="0"/>
                <a:ea typeface="Roboto Light" panose="02000000000000000000" pitchFamily="2" charset="0"/>
              </a:rPr>
              <a:t>segments</a:t>
            </a:r>
          </a:p>
          <a:p>
            <a:pPr marL="171450" indent="-171450" algn="just">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should increase the stock of Pringles and Kettle chips at all stores, because  these are favorite brands among all segments.</a:t>
            </a:r>
          </a:p>
          <a:p>
            <a:pPr marL="171450" indent="-171450" algn="just">
              <a:buFont typeface="Arial" panose="020B0604020202020204" pitchFamily="34" charset="0"/>
              <a:buChar char="•"/>
            </a:pPr>
            <a:endParaRPr lang="en-IN" sz="1200" dirty="0" smtClean="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IN" sz="1200" dirty="0" smtClean="0">
                <a:latin typeface="Roboto Light" panose="02000000000000000000" pitchFamily="2" charset="0"/>
                <a:ea typeface="Roboto Light" panose="02000000000000000000" pitchFamily="2" charset="0"/>
              </a:rPr>
              <a:t>We found that </a:t>
            </a:r>
            <a:r>
              <a:rPr lang="en-IN" sz="1200" dirty="0">
                <a:latin typeface="Roboto Light" panose="02000000000000000000" pitchFamily="2" charset="0"/>
                <a:ea typeface="Roboto Light" panose="02000000000000000000" pitchFamily="2" charset="0"/>
              </a:rPr>
              <a:t>Budget – Older Families are </a:t>
            </a:r>
            <a:r>
              <a:rPr lang="en-US" sz="1200" dirty="0">
                <a:latin typeface="Roboto Light" panose="02000000000000000000" pitchFamily="2" charset="0"/>
                <a:ea typeface="Roboto Light" panose="02000000000000000000" pitchFamily="2" charset="0"/>
              </a:rPr>
              <a:t>18% more likely to purchase from </a:t>
            </a:r>
            <a:r>
              <a:rPr lang="en-US" sz="1200" dirty="0" smtClean="0">
                <a:latin typeface="Roboto Light" panose="02000000000000000000" pitchFamily="2" charset="0"/>
                <a:ea typeface="Roboto Light" panose="02000000000000000000" pitchFamily="2" charset="0"/>
              </a:rPr>
              <a:t>Woolworths chips and </a:t>
            </a:r>
            <a:r>
              <a:rPr lang="en-US" sz="1200" dirty="0">
                <a:latin typeface="Roboto Light" panose="02000000000000000000" pitchFamily="2" charset="0"/>
                <a:ea typeface="Roboto Light" panose="02000000000000000000" pitchFamily="2" charset="0"/>
              </a:rPr>
              <a:t>22% more likely to purchase </a:t>
            </a:r>
            <a:r>
              <a:rPr lang="en-US" sz="1200" dirty="0" smtClean="0">
                <a:latin typeface="Roboto Light" panose="02000000000000000000" pitchFamily="2" charset="0"/>
                <a:ea typeface="Roboto Light" panose="02000000000000000000" pitchFamily="2" charset="0"/>
              </a:rPr>
              <a:t>190gm packs </a:t>
            </a:r>
            <a:r>
              <a:rPr lang="en-US" sz="1200" dirty="0">
                <a:latin typeface="Roboto Light" panose="02000000000000000000" pitchFamily="2" charset="0"/>
                <a:ea typeface="Roboto Light" panose="02000000000000000000" pitchFamily="2" charset="0"/>
              </a:rPr>
              <a:t>than the rest of the </a:t>
            </a:r>
            <a:r>
              <a:rPr lang="en-US" sz="1200" dirty="0" smtClean="0">
                <a:latin typeface="Roboto Light" panose="02000000000000000000" pitchFamily="2" charset="0"/>
                <a:ea typeface="Roboto Light" panose="02000000000000000000" pitchFamily="2" charset="0"/>
              </a:rPr>
              <a:t>population</a:t>
            </a:r>
          </a:p>
          <a:p>
            <a:pPr marL="171450" indent="-171450" algn="just">
              <a:buFont typeface="Arial" panose="020B0604020202020204" pitchFamily="34" charset="0"/>
              <a:buChar char="•"/>
            </a:pPr>
            <a:endParaRPr lang="en-US" sz="1200" dirty="0" smtClean="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smtClean="0">
                <a:latin typeface="Roboto Light" panose="02000000000000000000" pitchFamily="2" charset="0"/>
                <a:ea typeface="Roboto Light" panose="02000000000000000000" pitchFamily="2" charset="0"/>
              </a:rPr>
              <a:t>Mainstream – Young </a:t>
            </a:r>
            <a:r>
              <a:rPr lang="en-US" sz="1200" dirty="0">
                <a:latin typeface="Roboto Light" panose="02000000000000000000" pitchFamily="2" charset="0"/>
                <a:ea typeface="Roboto Light" panose="02000000000000000000" pitchFamily="2" charset="0"/>
              </a:rPr>
              <a:t>Singles/Couples are 23% more likely to purchase Twisties chips and 28% more likely to purchase 270 grams packs than the rest of the </a:t>
            </a:r>
            <a:r>
              <a:rPr lang="en-US" sz="1200" dirty="0" smtClean="0">
                <a:latin typeface="Roboto Light" panose="02000000000000000000" pitchFamily="2" charset="0"/>
                <a:ea typeface="Roboto Light" panose="02000000000000000000" pitchFamily="2" charset="0"/>
              </a:rPr>
              <a:t>population</a:t>
            </a:r>
          </a:p>
          <a:p>
            <a:pPr marL="171450" indent="-171450" algn="just">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 Retirees are 5% more likely to purchase Twisties chips and 14% more likely to purchase 250 grams packs than the rest of the </a:t>
            </a:r>
            <a:r>
              <a:rPr lang="en-US" sz="1200" dirty="0" smtClean="0">
                <a:latin typeface="Roboto Light" panose="02000000000000000000" pitchFamily="2" charset="0"/>
                <a:ea typeface="Roboto Light" panose="02000000000000000000" pitchFamily="2" charset="0"/>
              </a:rPr>
              <a:t>population</a:t>
            </a:r>
            <a:endParaRPr lang="en-US" sz="1200" dirty="0">
              <a:latin typeface="Roboto Light" panose="02000000000000000000" pitchFamily="2" charset="0"/>
              <a:ea typeface="Roboto Light" panose="02000000000000000000" pitchFamily="2" charset="0"/>
            </a:endParaRPr>
          </a:p>
          <a:p>
            <a:pPr algn="just"/>
            <a:endParaRPr lang="en-US" sz="1200" dirty="0" smtClean="0">
              <a:latin typeface="Roboto Light" panose="02000000000000000000" pitchFamily="2" charset="0"/>
              <a:ea typeface="Roboto Light" panose="02000000000000000000" pitchFamily="2" charset="0"/>
            </a:endParaRPr>
          </a:p>
          <a:p>
            <a:pPr algn="just"/>
            <a:r>
              <a:rPr lang="en-US" sz="1200" dirty="0" smtClean="0">
                <a:latin typeface="Roboto Light" panose="02000000000000000000" pitchFamily="2" charset="0"/>
                <a:ea typeface="Roboto Light" panose="02000000000000000000" pitchFamily="2" charset="0"/>
              </a:rPr>
              <a:t>Therefore, we should increase the visibility of these chips at the stores, so that they are more likely to be purchased and resulting in more sales.</a:t>
            </a:r>
          </a:p>
          <a:p>
            <a:pPr algn="just"/>
            <a:endParaRPr lang="en-US" sz="1200" dirty="0" smtClean="0">
              <a:latin typeface="Roboto Light" panose="02000000000000000000" pitchFamily="2" charset="0"/>
              <a:ea typeface="Roboto Light" panose="02000000000000000000" pitchFamily="2" charset="0"/>
            </a:endParaRPr>
          </a:p>
        </p:txBody>
      </p:sp>
      <p:pic>
        <p:nvPicPr>
          <p:cNvPr id="2" name="Picture 1">
            <a:extLst>
              <a:ext uri="{FF2B5EF4-FFF2-40B4-BE49-F238E27FC236}">
                <a16:creationId xmlns=""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 xmlns:a16="http://schemas.microsoft.com/office/drawing/2014/main" id="{64B546C5-F3D3-4F8C-85D4-8EBF7F09F047}"/>
              </a:ext>
            </a:extLst>
          </p:cNvPr>
          <p:cNvSpPr>
            <a:spLocks noGrp="1"/>
          </p:cNvSpPr>
          <p:nvPr>
            <p:ph type="body" idx="1"/>
          </p:nvPr>
        </p:nvSpPr>
        <p:spPr>
          <a:xfrm>
            <a:off x="1201738" y="3122612"/>
            <a:ext cx="5516562" cy="2912428"/>
          </a:xfrm>
        </p:spPr>
        <p:txBody>
          <a:bodyPr/>
          <a:lstStyle/>
          <a:p>
            <a:pPr algn="just"/>
            <a:r>
              <a:rPr lang="en-AU" dirty="0">
                <a:latin typeface="Roboto" panose="020B0604020202020204" charset="0"/>
                <a:ea typeface="Roboto" panose="020B0604020202020204" charset="0"/>
              </a:rPr>
              <a:t>Trial </a:t>
            </a:r>
            <a:r>
              <a:rPr lang="en-AU" dirty="0" smtClean="0">
                <a:latin typeface="Roboto" panose="020B0604020202020204" charset="0"/>
                <a:ea typeface="Roboto" panose="020B0604020202020204" charset="0"/>
              </a:rPr>
              <a:t>Store Performance</a:t>
            </a:r>
          </a:p>
          <a:p>
            <a:pPr algn="just"/>
            <a:endParaRPr lang="en-AU" sz="1200" dirty="0" smtClean="0">
              <a:latin typeface="Roboto" panose="020B0604020202020204" charset="0"/>
              <a:ea typeface="Roboto" panose="020B0604020202020204" charset="0"/>
            </a:endParaRPr>
          </a:p>
          <a:p>
            <a:pPr marL="228600" indent="-228600" algn="just">
              <a:buFont typeface="+mj-lt"/>
              <a:buAutoNum type="arabicParenR"/>
            </a:pPr>
            <a:r>
              <a:rPr lang="en-US" sz="1200" dirty="0" smtClean="0">
                <a:latin typeface="+mn-lt"/>
              </a:rPr>
              <a:t>Overall trial store performance boosted in the trial </a:t>
            </a:r>
            <a:r>
              <a:rPr lang="en-US" sz="1200" dirty="0" smtClean="0">
                <a:latin typeface="+mn-lt"/>
              </a:rPr>
              <a:t>period. </a:t>
            </a:r>
            <a:r>
              <a:rPr lang="en-US" sz="1200" dirty="0" smtClean="0">
                <a:latin typeface="+mn-lt"/>
              </a:rPr>
              <a:t>We saw significant increase in overall sales </a:t>
            </a:r>
            <a:r>
              <a:rPr lang="en-US" sz="1200" dirty="0" smtClean="0">
                <a:latin typeface="+mn-lt"/>
              </a:rPr>
              <a:t>in trial period as </a:t>
            </a:r>
            <a:r>
              <a:rPr lang="en-US" sz="1200" dirty="0" smtClean="0">
                <a:latin typeface="+mn-lt"/>
              </a:rPr>
              <a:t>compared to pre-trial period.</a:t>
            </a:r>
            <a:endParaRPr lang="en-US" sz="1200" dirty="0">
              <a:latin typeface="+mn-lt"/>
            </a:endParaRPr>
          </a:p>
          <a:p>
            <a:pPr marL="228600" indent="-228600" algn="just">
              <a:buFont typeface="+mj-lt"/>
              <a:buAutoNum type="arabicParenR"/>
            </a:pPr>
            <a:r>
              <a:rPr lang="en-US" sz="1200" dirty="0" smtClean="0">
                <a:latin typeface="+mn-lt"/>
              </a:rPr>
              <a:t>Trial store 77 and 88 showed significant increase in sales and number of customers in trial period vs. pre-trial period.</a:t>
            </a:r>
          </a:p>
          <a:p>
            <a:pPr marL="228600" indent="-228600" algn="just">
              <a:buFont typeface="+mj-lt"/>
              <a:buAutoNum type="arabicParenR"/>
            </a:pPr>
            <a:r>
              <a:rPr lang="en-US" sz="1200" dirty="0" smtClean="0">
                <a:latin typeface="+mn-lt"/>
              </a:rPr>
              <a:t>For trial store 86 there was no significant difference in sales, but there was significant increase in number of customers in trial period.</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2"/>
          </a:xfrm>
        </p:spPr>
        <p:txBody>
          <a:bodyPr/>
          <a:lstStyle/>
          <a:p>
            <a:r>
              <a:rPr lang="en-AU" dirty="0"/>
              <a:t>Performance of Trial </a:t>
            </a:r>
            <a:r>
              <a:rPr lang="en-AU" dirty="0" smtClean="0"/>
              <a:t>Stores</a:t>
            </a:r>
          </a:p>
          <a:p>
            <a:endParaRPr lang="en-AU" sz="1200" dirty="0" smtClean="0"/>
          </a:p>
          <a:p>
            <a:r>
              <a:rPr lang="en-AU" sz="1200" dirty="0" smtClean="0">
                <a:latin typeface="+mn-lt"/>
              </a:rPr>
              <a:t>For trial store 77 control store was </a:t>
            </a:r>
            <a:r>
              <a:rPr lang="en-AU" sz="1200" dirty="0" smtClean="0">
                <a:latin typeface="+mn-lt"/>
              </a:rPr>
              <a:t>233.</a:t>
            </a:r>
            <a:endParaRPr lang="en-AU" sz="1200" dirty="0" smtClean="0">
              <a:latin typeface="+mn-lt"/>
            </a:endParaRPr>
          </a:p>
          <a:p>
            <a:r>
              <a:rPr lang="en-AU" sz="1200" dirty="0" smtClean="0">
                <a:latin typeface="+mn-lt"/>
              </a:rPr>
              <a:t>We can see that the trial store performance was </a:t>
            </a:r>
            <a:r>
              <a:rPr lang="en-AU" sz="1200" dirty="0" smtClean="0">
                <a:latin typeface="+mn-lt"/>
              </a:rPr>
              <a:t>different in </a:t>
            </a:r>
            <a:r>
              <a:rPr lang="en-AU" sz="1200" dirty="0" smtClean="0">
                <a:latin typeface="+mn-lt"/>
              </a:rPr>
              <a:t>pre-trial and trial period.</a:t>
            </a:r>
            <a:endParaRPr lang="en-AU" sz="1200" dirty="0">
              <a:latin typeface="+mn-lt"/>
            </a:endParaRPr>
          </a:p>
          <a:p>
            <a:r>
              <a:rPr lang="en-AU" sz="1200" dirty="0" smtClean="0">
                <a:latin typeface="+mn-lt"/>
              </a:rPr>
              <a:t>In pre-trial period (Jul 2018 – Jan 2019), </a:t>
            </a:r>
            <a:r>
              <a:rPr lang="en-AU" sz="1200" dirty="0" smtClean="0">
                <a:latin typeface="+mn-lt"/>
              </a:rPr>
              <a:t>trial </a:t>
            </a:r>
            <a:r>
              <a:rPr lang="en-AU" sz="1200" dirty="0" smtClean="0">
                <a:latin typeface="+mn-lt"/>
              </a:rPr>
              <a:t>store performance was similar to control store.</a:t>
            </a:r>
            <a:endParaRPr lang="en-AU" sz="1200" dirty="0">
              <a:latin typeface="+mn-lt"/>
            </a:endParaRPr>
          </a:p>
          <a:p>
            <a:r>
              <a:rPr lang="en-AU" sz="1200" dirty="0">
                <a:latin typeface="+mn-lt"/>
              </a:rPr>
              <a:t>However, in trial period (Feb 2019 – April 2019) trial store’s sales increased </a:t>
            </a:r>
            <a:r>
              <a:rPr lang="en-AU" sz="1200" dirty="0" smtClean="0">
                <a:latin typeface="+mn-lt"/>
              </a:rPr>
              <a:t>significantly for </a:t>
            </a:r>
            <a:r>
              <a:rPr lang="en-AU" sz="1200" dirty="0">
                <a:latin typeface="+mn-lt"/>
              </a:rPr>
              <a:t>two out of three trial months.</a:t>
            </a:r>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9024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2"/>
          </a:xfrm>
        </p:spPr>
        <p:txBody>
          <a:bodyPr/>
          <a:lstStyle/>
          <a:p>
            <a:r>
              <a:rPr lang="en-AU" dirty="0"/>
              <a:t>Performance of </a:t>
            </a:r>
            <a:r>
              <a:rPr lang="en-AU" dirty="0" smtClean="0"/>
              <a:t>Trial Stores</a:t>
            </a:r>
          </a:p>
          <a:p>
            <a:endParaRPr lang="en-AU" sz="1200" dirty="0" smtClean="0"/>
          </a:p>
          <a:p>
            <a:r>
              <a:rPr lang="en-AU" sz="1200" dirty="0" smtClean="0">
                <a:latin typeface="+mn-lt"/>
              </a:rPr>
              <a:t>For </a:t>
            </a:r>
            <a:r>
              <a:rPr lang="en-AU" sz="1200" dirty="0" smtClean="0">
                <a:latin typeface="+mn-lt"/>
              </a:rPr>
              <a:t>trial store 86 control store was 155.</a:t>
            </a:r>
          </a:p>
          <a:p>
            <a:r>
              <a:rPr lang="en-AU" sz="1200" dirty="0" smtClean="0">
                <a:latin typeface="+mn-lt"/>
              </a:rPr>
              <a:t>We can see that there was no difference in trial store’s performance in pre-trial and trial period.</a:t>
            </a:r>
            <a:endParaRPr lang="en-AU" sz="1200" dirty="0">
              <a:latin typeface="+mn-lt"/>
            </a:endParaRPr>
          </a:p>
          <a:p>
            <a:r>
              <a:rPr lang="en-AU" sz="1200" dirty="0" smtClean="0">
                <a:latin typeface="+mn-lt"/>
              </a:rPr>
              <a:t>In pre-trial period (Jul 2018 – Jan 2019), </a:t>
            </a:r>
            <a:r>
              <a:rPr lang="en-AU" sz="1200" dirty="0" smtClean="0">
                <a:latin typeface="+mn-lt"/>
              </a:rPr>
              <a:t>trial </a:t>
            </a:r>
            <a:r>
              <a:rPr lang="en-AU" sz="1200" dirty="0" smtClean="0">
                <a:latin typeface="+mn-lt"/>
              </a:rPr>
              <a:t>store’s sales was similar to control store’s sales.</a:t>
            </a:r>
            <a:endParaRPr lang="en-AU" sz="1200" dirty="0">
              <a:latin typeface="+mn-lt"/>
            </a:endParaRPr>
          </a:p>
          <a:p>
            <a:r>
              <a:rPr lang="en-AU" sz="1200" dirty="0" smtClean="0">
                <a:latin typeface="+mn-lt"/>
              </a:rPr>
              <a:t>In </a:t>
            </a:r>
            <a:r>
              <a:rPr lang="en-AU" sz="1200" dirty="0">
                <a:latin typeface="+mn-lt"/>
              </a:rPr>
              <a:t>trial period (Feb 2019 – April 2019) trial store’s sales was similar to control store’s sales in two out of three trial months.</a:t>
            </a:r>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90248"/>
          </a:xfrm>
          <a:prstGeom prst="rect">
            <a:avLst/>
          </a:prstGeom>
        </p:spPr>
      </p:pic>
    </p:spTree>
    <p:extLst>
      <p:ext uri="{BB962C8B-B14F-4D97-AF65-F5344CB8AC3E}">
        <p14:creationId xmlns:p14="http://schemas.microsoft.com/office/powerpoint/2010/main" val="41141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2"/>
          </a:xfrm>
        </p:spPr>
        <p:txBody>
          <a:bodyPr/>
          <a:lstStyle/>
          <a:p>
            <a:r>
              <a:rPr lang="en-AU" dirty="0"/>
              <a:t>Performance of </a:t>
            </a:r>
            <a:r>
              <a:rPr lang="en-AU" dirty="0" smtClean="0"/>
              <a:t>Trial </a:t>
            </a:r>
            <a:r>
              <a:rPr lang="en-AU" dirty="0" smtClean="0"/>
              <a:t>Stores</a:t>
            </a:r>
            <a:endParaRPr lang="en-AU" dirty="0"/>
          </a:p>
          <a:p>
            <a:endParaRPr lang="en-AU" sz="1200" dirty="0" smtClean="0"/>
          </a:p>
          <a:p>
            <a:r>
              <a:rPr lang="en-AU" sz="1200" dirty="0" smtClean="0">
                <a:latin typeface="+mn-lt"/>
              </a:rPr>
              <a:t>For trial store 88 control store was 237.</a:t>
            </a:r>
          </a:p>
          <a:p>
            <a:r>
              <a:rPr lang="en-AU" sz="1200" dirty="0" smtClean="0">
                <a:latin typeface="+mn-lt"/>
              </a:rPr>
              <a:t>We can see that the trial store performance was different in pre-trial and trial period.</a:t>
            </a:r>
            <a:endParaRPr lang="en-AU" sz="1200" dirty="0">
              <a:latin typeface="+mn-lt"/>
            </a:endParaRPr>
          </a:p>
          <a:p>
            <a:r>
              <a:rPr lang="en-AU" sz="1200" dirty="0" smtClean="0">
                <a:latin typeface="+mn-lt"/>
              </a:rPr>
              <a:t>In pre-trial period (Jul 2018 – Jan 2019), </a:t>
            </a:r>
            <a:r>
              <a:rPr lang="en-AU" sz="1200" dirty="0" smtClean="0">
                <a:latin typeface="+mn-lt"/>
              </a:rPr>
              <a:t>trial </a:t>
            </a:r>
            <a:r>
              <a:rPr lang="en-AU" sz="1200" dirty="0" smtClean="0">
                <a:latin typeface="+mn-lt"/>
              </a:rPr>
              <a:t>store’s sales was similar to control store’s sale.</a:t>
            </a:r>
            <a:endParaRPr lang="en-AU" sz="1200" dirty="0">
              <a:latin typeface="+mn-lt"/>
            </a:endParaRPr>
          </a:p>
          <a:p>
            <a:r>
              <a:rPr lang="en-AU" sz="1200" dirty="0" smtClean="0">
                <a:latin typeface="+mn-lt"/>
              </a:rPr>
              <a:t>However, in trial period (Feb 2019 – April 2019) trial store’s sales increased significantly in two out of three trial months.</a:t>
            </a:r>
            <a:endParaRPr lang="en-AU" sz="1200" dirty="0">
              <a:latin typeface="+mn-lt"/>
            </a:endParaRPr>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90248"/>
          </a:xfrm>
          <a:prstGeom prst="rect">
            <a:avLst/>
          </a:prstGeom>
        </p:spPr>
      </p:pic>
    </p:spTree>
    <p:extLst>
      <p:ext uri="{BB962C8B-B14F-4D97-AF65-F5344CB8AC3E}">
        <p14:creationId xmlns:p14="http://schemas.microsoft.com/office/powerpoint/2010/main" val="80271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2"/>
          </a:xfrm>
        </p:spPr>
        <p:txBody>
          <a:bodyPr/>
          <a:lstStyle/>
          <a:p>
            <a:r>
              <a:rPr lang="en-AU" dirty="0"/>
              <a:t>Call out of the performance in the </a:t>
            </a:r>
            <a:r>
              <a:rPr lang="en-AU" dirty="0" smtClean="0"/>
              <a:t>Trial </a:t>
            </a:r>
            <a:r>
              <a:rPr lang="en-AU" dirty="0"/>
              <a:t>S</a:t>
            </a:r>
            <a:r>
              <a:rPr lang="en-AU" dirty="0" smtClean="0"/>
              <a:t>tore</a:t>
            </a:r>
          </a:p>
          <a:p>
            <a:endParaRPr lang="en-AU" sz="1200" dirty="0" smtClean="0"/>
          </a:p>
          <a:p>
            <a:r>
              <a:rPr lang="en-AU" sz="1200" dirty="0" smtClean="0">
                <a:latin typeface="+mn-lt"/>
              </a:rPr>
              <a:t>We </a:t>
            </a:r>
            <a:r>
              <a:rPr lang="en-AU" sz="1200" dirty="0">
                <a:latin typeface="+mn-lt"/>
              </a:rPr>
              <a:t>can observe that in trial store (77) number of </a:t>
            </a:r>
            <a:r>
              <a:rPr lang="en-AU" sz="1200" dirty="0" smtClean="0">
                <a:latin typeface="+mn-lt"/>
              </a:rPr>
              <a:t>customers increased significantly during the trial period, </a:t>
            </a:r>
            <a:r>
              <a:rPr lang="en-AU" sz="1200" dirty="0">
                <a:latin typeface="+mn-lt"/>
              </a:rPr>
              <a:t>resulting in </a:t>
            </a:r>
            <a:r>
              <a:rPr lang="en-AU" sz="1200" dirty="0" smtClean="0">
                <a:latin typeface="+mn-lt"/>
              </a:rPr>
              <a:t>increased sales.</a:t>
            </a:r>
          </a:p>
          <a:p>
            <a:r>
              <a:rPr lang="en-AU" sz="1200" dirty="0" smtClean="0">
                <a:latin typeface="+mn-lt"/>
              </a:rPr>
              <a:t>Number of customers </a:t>
            </a:r>
            <a:r>
              <a:rPr lang="en-AU" sz="1200" dirty="0" smtClean="0">
                <a:latin typeface="+mn-lt"/>
              </a:rPr>
              <a:t>increased </a:t>
            </a:r>
            <a:r>
              <a:rPr lang="en-AU" sz="1200" dirty="0" smtClean="0">
                <a:latin typeface="+mn-lt"/>
              </a:rPr>
              <a:t>significantly in two out of three trial months.</a:t>
            </a:r>
          </a:p>
          <a:p>
            <a:r>
              <a:rPr lang="en-AU" sz="1200" dirty="0" smtClean="0">
                <a:latin typeface="+mn-lt"/>
              </a:rPr>
              <a:t>This shows, the new trial layout was successful in increasing the footfall and sales for the store.</a:t>
            </a:r>
            <a:endParaRPr lang="en-AU" sz="1200" dirty="0">
              <a:latin typeface="+mn-lt"/>
            </a:endParaRPr>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90248"/>
          </a:xfrm>
          <a:prstGeom prst="rect">
            <a:avLst/>
          </a:prstGeom>
        </p:spPr>
      </p:pic>
    </p:spTree>
    <p:extLst>
      <p:ext uri="{BB962C8B-B14F-4D97-AF65-F5344CB8AC3E}">
        <p14:creationId xmlns:p14="http://schemas.microsoft.com/office/powerpoint/2010/main" val="219076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2"/>
          </a:xfrm>
        </p:spPr>
        <p:txBody>
          <a:bodyPr/>
          <a:lstStyle/>
          <a:p>
            <a:pPr algn="just"/>
            <a:r>
              <a:rPr lang="en-AU" dirty="0"/>
              <a:t>Call out of the performance in the </a:t>
            </a:r>
            <a:r>
              <a:rPr lang="en-AU" dirty="0" smtClean="0"/>
              <a:t>Trial </a:t>
            </a:r>
            <a:r>
              <a:rPr lang="en-AU" dirty="0"/>
              <a:t>S</a:t>
            </a:r>
            <a:r>
              <a:rPr lang="en-AU" dirty="0" smtClean="0"/>
              <a:t>tore</a:t>
            </a:r>
          </a:p>
          <a:p>
            <a:pPr algn="just"/>
            <a:endParaRPr lang="en-AU" sz="1200" dirty="0" smtClean="0"/>
          </a:p>
          <a:p>
            <a:pPr algn="just"/>
            <a:r>
              <a:rPr lang="en-AU" sz="1200" dirty="0">
                <a:latin typeface="+mn-lt"/>
              </a:rPr>
              <a:t>We can observe that in trial store (86) number of customers increased significantly during the trial period, resulting in increased sales.</a:t>
            </a:r>
          </a:p>
          <a:p>
            <a:pPr algn="just"/>
            <a:r>
              <a:rPr lang="en-AU" sz="1200" dirty="0">
                <a:latin typeface="+mn-lt"/>
              </a:rPr>
              <a:t>Number of customers </a:t>
            </a:r>
            <a:r>
              <a:rPr lang="en-AU" sz="1200" dirty="0" smtClean="0">
                <a:latin typeface="+mn-lt"/>
              </a:rPr>
              <a:t>increased significantly in all </a:t>
            </a:r>
            <a:r>
              <a:rPr lang="en-AU" sz="1200" dirty="0">
                <a:latin typeface="+mn-lt"/>
              </a:rPr>
              <a:t>three trial months</a:t>
            </a:r>
            <a:r>
              <a:rPr lang="en-AU" sz="1200" dirty="0" smtClean="0">
                <a:latin typeface="+mn-lt"/>
              </a:rPr>
              <a:t>.</a:t>
            </a:r>
          </a:p>
          <a:p>
            <a:pPr algn="just"/>
            <a:r>
              <a:rPr lang="en-AU" sz="1200" dirty="0">
                <a:latin typeface="+mn-lt"/>
              </a:rPr>
              <a:t>This shows, the new trial layout was successful in increasing the footfall </a:t>
            </a:r>
            <a:r>
              <a:rPr lang="en-AU" sz="1200" dirty="0" smtClean="0">
                <a:latin typeface="+mn-lt"/>
              </a:rPr>
              <a:t>for </a:t>
            </a:r>
            <a:r>
              <a:rPr lang="en-AU" sz="1200" dirty="0">
                <a:latin typeface="+mn-lt"/>
              </a:rPr>
              <a:t>the store</a:t>
            </a:r>
            <a:r>
              <a:rPr lang="en-AU" sz="1200" dirty="0">
                <a:latin typeface="+mn-lt"/>
              </a:rPr>
              <a:t>.</a:t>
            </a:r>
            <a:endParaRPr lang="en-AU" sz="1200" dirty="0">
              <a:latin typeface="+mn-lt"/>
            </a:endParaRPr>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90248"/>
          </a:xfrm>
          <a:prstGeom prst="rect">
            <a:avLst/>
          </a:prstGeom>
        </p:spPr>
      </p:pic>
    </p:spTree>
    <p:extLst>
      <p:ext uri="{BB962C8B-B14F-4D97-AF65-F5344CB8AC3E}">
        <p14:creationId xmlns:p14="http://schemas.microsoft.com/office/powerpoint/2010/main" val="310386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2"/>
          </a:xfrm>
        </p:spPr>
        <p:txBody>
          <a:bodyPr/>
          <a:lstStyle/>
          <a:p>
            <a:r>
              <a:rPr lang="en-AU" dirty="0"/>
              <a:t>Call out of the performance in the </a:t>
            </a:r>
            <a:r>
              <a:rPr lang="en-AU" dirty="0" smtClean="0"/>
              <a:t>Trial </a:t>
            </a:r>
            <a:r>
              <a:rPr lang="en-AU" dirty="0"/>
              <a:t>S</a:t>
            </a:r>
            <a:r>
              <a:rPr lang="en-AU" dirty="0" smtClean="0"/>
              <a:t>tore</a:t>
            </a:r>
          </a:p>
          <a:p>
            <a:endParaRPr lang="en-AU" sz="1200" dirty="0" smtClean="0"/>
          </a:p>
          <a:p>
            <a:r>
              <a:rPr lang="en-AU" sz="1200" dirty="0">
                <a:latin typeface="+mn-lt"/>
              </a:rPr>
              <a:t>We can observe that in trial store (88) number of customers increased significantly during the trial period, resulting in increased sales.</a:t>
            </a:r>
          </a:p>
          <a:p>
            <a:r>
              <a:rPr lang="en-AU" sz="1200" dirty="0">
                <a:latin typeface="+mn-lt"/>
              </a:rPr>
              <a:t>Number of customers </a:t>
            </a:r>
            <a:r>
              <a:rPr lang="en-AU" sz="1200" dirty="0" smtClean="0">
                <a:latin typeface="+mn-lt"/>
              </a:rPr>
              <a:t>increased </a:t>
            </a:r>
            <a:r>
              <a:rPr lang="en-AU" sz="1200" dirty="0">
                <a:latin typeface="+mn-lt"/>
              </a:rPr>
              <a:t>significantly in two out of three trial months.</a:t>
            </a:r>
          </a:p>
          <a:p>
            <a:r>
              <a:rPr lang="en-AU" sz="1200" dirty="0">
                <a:latin typeface="+mn-lt"/>
              </a:rPr>
              <a:t>This shows, the new trial layout was successful in increasing the footfall and sales for the store.</a:t>
            </a:r>
          </a:p>
        </p:txBody>
      </p:sp>
      <p:pic>
        <p:nvPicPr>
          <p:cNvPr id="2" name="Picture 1">
            <a:extLst>
              <a:ext uri="{FF2B5EF4-FFF2-40B4-BE49-F238E27FC236}">
                <a16:creationId xmlns=""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90248"/>
          </a:xfrm>
          <a:prstGeom prst="rect">
            <a:avLst/>
          </a:prstGeom>
        </p:spPr>
      </p:pic>
    </p:spTree>
    <p:extLst>
      <p:ext uri="{BB962C8B-B14F-4D97-AF65-F5344CB8AC3E}">
        <p14:creationId xmlns:p14="http://schemas.microsoft.com/office/powerpoint/2010/main" val="9669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5033030"/>
          </a:xfrm>
        </p:spPr>
        <p:txBody>
          <a:bodyPr/>
          <a:lstStyle/>
          <a:p>
            <a:r>
              <a:rPr lang="en-AU" dirty="0" smtClean="0"/>
              <a:t>Observations and Recommendation</a:t>
            </a:r>
            <a:endParaRPr lang="en-AU" dirty="0" smtClean="0"/>
          </a:p>
          <a:p>
            <a:pPr algn="just"/>
            <a:endParaRPr lang="en-IN" sz="1200" dirty="0" smtClean="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smtClean="0">
                <a:latin typeface="Roboto Light" panose="02000000000000000000" pitchFamily="2" charset="0"/>
                <a:ea typeface="Roboto Light" panose="02000000000000000000" pitchFamily="2" charset="0"/>
              </a:rPr>
              <a:t>Overall, store trail was successful in increasing the sales</a:t>
            </a:r>
            <a:endParaRPr lang="en-US" sz="1200" dirty="0" smtClean="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smtClean="0">
                <a:latin typeface="Roboto Light" panose="02000000000000000000" pitchFamily="2" charset="0"/>
                <a:ea typeface="Roboto Light" panose="02000000000000000000" pitchFamily="2" charset="0"/>
              </a:rPr>
              <a:t>We can roll out the trail layout in all stores in order to increase the sales and monitor store performance afterwards</a:t>
            </a:r>
            <a:endParaRPr lang="en-AU" sz="1200" dirty="0"/>
          </a:p>
          <a:p>
            <a:pPr algn="just"/>
            <a:endParaRPr lang="en-IN" sz="1200" dirty="0" smtClean="0">
              <a:latin typeface="Roboto Light" panose="02000000000000000000" pitchFamily="2" charset="0"/>
              <a:ea typeface="Roboto Light" panose="02000000000000000000" pitchFamily="2" charset="0"/>
            </a:endParaRPr>
          </a:p>
          <a:p>
            <a:pPr marL="171450" indent="-171450" algn="just">
              <a:buFont typeface="Arial" panose="020B0604020202020204" pitchFamily="34" charset="0"/>
              <a:buChar char="•"/>
            </a:pPr>
            <a:r>
              <a:rPr lang="en-US" sz="1200" dirty="0" smtClean="0">
                <a:latin typeface="Roboto Light" panose="02000000000000000000" pitchFamily="2" charset="0"/>
                <a:ea typeface="Roboto Light" panose="02000000000000000000" pitchFamily="2" charset="0"/>
              </a:rPr>
              <a:t>We </a:t>
            </a:r>
            <a:r>
              <a:rPr lang="en-US" sz="1200" dirty="0">
                <a:latin typeface="Roboto Light" panose="02000000000000000000" pitchFamily="2" charset="0"/>
                <a:ea typeface="Roboto Light" panose="02000000000000000000" pitchFamily="2" charset="0"/>
              </a:rPr>
              <a:t>need to check with the Category Manager, if some different strategy was implemented in </a:t>
            </a:r>
            <a:r>
              <a:rPr lang="en-US" sz="1200" dirty="0" smtClean="0">
                <a:latin typeface="Roboto Light" panose="02000000000000000000" pitchFamily="2" charset="0"/>
                <a:ea typeface="Roboto Light" panose="02000000000000000000" pitchFamily="2" charset="0"/>
              </a:rPr>
              <a:t>trial store 86, </a:t>
            </a:r>
            <a:r>
              <a:rPr lang="en-US" sz="1200" dirty="0">
                <a:latin typeface="Roboto Light" panose="02000000000000000000" pitchFamily="2" charset="0"/>
                <a:ea typeface="Roboto Light" panose="02000000000000000000" pitchFamily="2" charset="0"/>
              </a:rPr>
              <a:t>because </a:t>
            </a:r>
            <a:r>
              <a:rPr lang="en-US" sz="1200" dirty="0" smtClean="0">
                <a:latin typeface="Roboto Light" panose="02000000000000000000" pitchFamily="2" charset="0"/>
                <a:ea typeface="Roboto Light" panose="02000000000000000000" pitchFamily="2" charset="0"/>
              </a:rPr>
              <a:t>in this store number </a:t>
            </a:r>
            <a:r>
              <a:rPr lang="en-US" sz="1200" dirty="0">
                <a:latin typeface="Roboto Light" panose="02000000000000000000" pitchFamily="2" charset="0"/>
                <a:ea typeface="Roboto Light" panose="02000000000000000000" pitchFamily="2" charset="0"/>
              </a:rPr>
              <a:t>of customers increased significantly </a:t>
            </a:r>
            <a:r>
              <a:rPr lang="en-US" sz="1200" dirty="0" smtClean="0">
                <a:latin typeface="Roboto Light" panose="02000000000000000000" pitchFamily="2" charset="0"/>
                <a:ea typeface="Roboto Light" panose="02000000000000000000" pitchFamily="2" charset="0"/>
              </a:rPr>
              <a:t>however sales </a:t>
            </a:r>
            <a:r>
              <a:rPr lang="en-US" sz="1200" dirty="0">
                <a:latin typeface="Roboto Light" panose="02000000000000000000" pitchFamily="2" charset="0"/>
                <a:ea typeface="Roboto Light" panose="02000000000000000000" pitchFamily="2" charset="0"/>
              </a:rPr>
              <a:t>did </a:t>
            </a:r>
            <a:r>
              <a:rPr lang="en-US" sz="1200" dirty="0" smtClean="0">
                <a:latin typeface="Roboto Light" panose="02000000000000000000" pitchFamily="2" charset="0"/>
                <a:ea typeface="Roboto Light" panose="02000000000000000000" pitchFamily="2" charset="0"/>
              </a:rPr>
              <a:t>not.</a:t>
            </a:r>
            <a:endParaRPr lang="en-US" sz="1200" dirty="0" smtClean="0">
              <a:latin typeface="Roboto Light" panose="02000000000000000000" pitchFamily="2" charset="0"/>
              <a:ea typeface="Roboto Light" panose="02000000000000000000" pitchFamily="2" charset="0"/>
            </a:endParaRPr>
          </a:p>
          <a:p>
            <a:pPr algn="just"/>
            <a:endParaRPr lang="en-US" sz="1200" dirty="0" smtClean="0">
              <a:latin typeface="Roboto Light" panose="02000000000000000000" pitchFamily="2" charset="0"/>
              <a:ea typeface="Roboto Light" panose="02000000000000000000" pitchFamily="2" charset="0"/>
            </a:endParaRPr>
          </a:p>
        </p:txBody>
      </p:sp>
      <p:pic>
        <p:nvPicPr>
          <p:cNvPr id="2" name="Picture 1">
            <a:extLst>
              <a:ext uri="{FF2B5EF4-FFF2-40B4-BE49-F238E27FC236}">
                <a16:creationId xmlns=""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2618948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a:t>
            </a:r>
            <a:r>
              <a:rPr lang="en-AU" sz="1400" dirty="0" smtClean="0">
                <a:latin typeface="Roboto" panose="02000000000000000000" pitchFamily="2" charset="0"/>
                <a:ea typeface="Roboto" panose="02000000000000000000" pitchFamily="2" charset="0"/>
                <a:cs typeface="Roboto" panose="02000000000000000000" pitchFamily="2" charset="0"/>
              </a:rPr>
              <a:t>1</a:t>
            </a:r>
          </a:p>
          <a:p>
            <a:pPr algn="l"/>
            <a:endParaRPr lang="en-AU" sz="1400" dirty="0">
              <a:latin typeface="Roboto" panose="02000000000000000000" pitchFamily="2" charset="0"/>
              <a:ea typeface="Roboto" panose="02000000000000000000" pitchFamily="2" charset="0"/>
              <a:cs typeface="Roboto" panose="02000000000000000000" pitchFamily="2" charset="0"/>
            </a:endParaRPr>
          </a:p>
          <a:p>
            <a:r>
              <a:rPr lang="en-US" sz="1400" b="1" dirty="0">
                <a:latin typeface="Roboto" panose="02000000000000000000" pitchFamily="2" charset="0"/>
                <a:ea typeface="Roboto" panose="02000000000000000000" pitchFamily="2" charset="0"/>
                <a:cs typeface="Roboto" panose="02000000000000000000" pitchFamily="2" charset="0"/>
              </a:rPr>
              <a:t>Data Preparation and Customer Analytics</a:t>
            </a:r>
            <a:endParaRPr lang="en-AU" sz="14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a:t>
            </a:r>
            <a:r>
              <a:rPr lang="en-AU" sz="1400" dirty="0" smtClean="0">
                <a:latin typeface="Roboto" panose="02000000000000000000" pitchFamily="2" charset="0"/>
                <a:ea typeface="Roboto" panose="02000000000000000000" pitchFamily="2" charset="0"/>
                <a:cs typeface="Roboto" panose="02000000000000000000" pitchFamily="2" charset="0"/>
              </a:rPr>
              <a:t>2</a:t>
            </a:r>
          </a:p>
          <a:p>
            <a:pPr algn="l"/>
            <a:endParaRPr lang="en-AU" sz="1400" dirty="0">
              <a:latin typeface="Roboto" panose="02000000000000000000" pitchFamily="2" charset="0"/>
              <a:ea typeface="Roboto" panose="02000000000000000000" pitchFamily="2" charset="0"/>
              <a:cs typeface="Roboto" panose="02000000000000000000" pitchFamily="2" charset="0"/>
            </a:endParaRPr>
          </a:p>
          <a:p>
            <a:r>
              <a:rPr lang="en-AU" sz="1400" b="1" dirty="0">
                <a:latin typeface="Roboto" panose="02000000000000000000" pitchFamily="2" charset="0"/>
                <a:ea typeface="Roboto" panose="02000000000000000000" pitchFamily="2" charset="0"/>
                <a:cs typeface="Roboto" panose="02000000000000000000" pitchFamily="2" charset="0"/>
              </a:rPr>
              <a:t>Experimentation and Uplift Testing</a:t>
            </a:r>
          </a:p>
        </p:txBody>
      </p:sp>
      <p:sp>
        <p:nvSpPr>
          <p:cNvPr id="7" name="TextBox 6">
            <a:extLst>
              <a:ext uri="{FF2B5EF4-FFF2-40B4-BE49-F238E27FC236}">
                <a16:creationId xmlns="" xmlns:a16="http://schemas.microsoft.com/office/drawing/2014/main" id="{7C949C27-3E05-4AA4-A1A8-5696F6F3C356}"/>
              </a:ext>
            </a:extLst>
          </p:cNvPr>
          <p:cNvSpPr txBox="1"/>
          <p:nvPr/>
        </p:nvSpPr>
        <p:spPr>
          <a:xfrm>
            <a:off x="4095585" y="1967886"/>
            <a:ext cx="7580989" cy="1718742"/>
          </a:xfrm>
          <a:prstGeom prst="rect">
            <a:avLst/>
          </a:prstGeom>
          <a:noFill/>
        </p:spPr>
        <p:txBody>
          <a:bodyPr wrap="square" lIns="0" tIns="0" rIns="0" bIns="0" rtlCol="0" anchor="t">
            <a:noAutofit/>
          </a:bodyPr>
          <a:lstStyle/>
          <a:p>
            <a:pPr algn="just"/>
            <a:r>
              <a:rPr lang="en-AU" sz="1200" dirty="0" smtClean="0">
                <a:latin typeface="Roboto Light" panose="02000000000000000000" pitchFamily="2" charset="0"/>
                <a:ea typeface="Roboto Light" panose="02000000000000000000" pitchFamily="2" charset="0"/>
              </a:rPr>
              <a:t>After analysing </a:t>
            </a:r>
            <a:r>
              <a:rPr lang="en-IN" sz="1200" dirty="0"/>
              <a:t>customer purchasing </a:t>
            </a:r>
            <a:r>
              <a:rPr lang="en-IN" sz="1200" dirty="0" smtClean="0"/>
              <a:t>behaviour, we found </a:t>
            </a:r>
            <a:r>
              <a:rPr lang="en-AU" sz="1200" dirty="0" smtClean="0">
                <a:latin typeface="Roboto Light" panose="02000000000000000000" pitchFamily="2" charset="0"/>
                <a:ea typeface="Roboto Light" panose="02000000000000000000" pitchFamily="2" charset="0"/>
              </a:rPr>
              <a:t>three customer segments which we should target </a:t>
            </a:r>
            <a:r>
              <a:rPr lang="en-US" sz="1200" dirty="0"/>
              <a:t>in order to increase the sales</a:t>
            </a:r>
            <a:r>
              <a:rPr lang="en-US" sz="1200" dirty="0" smtClean="0"/>
              <a:t>.</a:t>
            </a:r>
          </a:p>
          <a:p>
            <a:pPr algn="just"/>
            <a:endParaRPr lang="en-AU" sz="1200" dirty="0" smtClean="0">
              <a:latin typeface="Roboto Light" panose="02000000000000000000" pitchFamily="2" charset="0"/>
              <a:ea typeface="Roboto Light" panose="02000000000000000000" pitchFamily="2" charset="0"/>
            </a:endParaRPr>
          </a:p>
          <a:p>
            <a:pPr marL="228600" indent="-228600" algn="just">
              <a:buFont typeface="+mj-lt"/>
              <a:buAutoNum type="arabicPeriod"/>
            </a:pPr>
            <a:r>
              <a:rPr lang="en-AU" sz="1200" dirty="0" smtClean="0">
                <a:latin typeface="Roboto Light" panose="02000000000000000000" pitchFamily="2" charset="0"/>
                <a:ea typeface="Roboto Light" panose="02000000000000000000" pitchFamily="2" charset="0"/>
              </a:rPr>
              <a:t>Budget – Older Families</a:t>
            </a:r>
          </a:p>
          <a:p>
            <a:pPr marL="228600" indent="-228600" algn="just">
              <a:buFont typeface="+mj-lt"/>
              <a:buAutoNum type="arabicPeriod"/>
            </a:pPr>
            <a:r>
              <a:rPr lang="en-IN" sz="1200" dirty="0" smtClean="0"/>
              <a:t>Mainstream – Young Singles/Couples</a:t>
            </a:r>
          </a:p>
          <a:p>
            <a:pPr marL="228600" indent="-228600" algn="just">
              <a:buFont typeface="+mj-lt"/>
              <a:buAutoNum type="arabicPeriod"/>
            </a:pPr>
            <a:r>
              <a:rPr lang="en-IN" sz="1200" dirty="0" smtClean="0"/>
              <a:t>Mainstream – Retirees</a:t>
            </a:r>
          </a:p>
          <a:p>
            <a:pPr algn="just"/>
            <a:endParaRPr lang="en-AU" sz="1200" dirty="0">
              <a:latin typeface="Roboto Light" panose="02000000000000000000" pitchFamily="2" charset="0"/>
              <a:ea typeface="Roboto Light" panose="02000000000000000000" pitchFamily="2" charset="0"/>
            </a:endParaRPr>
          </a:p>
          <a:p>
            <a:pPr algn="just"/>
            <a:r>
              <a:rPr lang="en-AU" sz="1200" dirty="0" smtClean="0">
                <a:latin typeface="Roboto Light" panose="02000000000000000000" pitchFamily="2" charset="0"/>
                <a:ea typeface="Roboto Light" panose="02000000000000000000" pitchFamily="2" charset="0"/>
              </a:rPr>
              <a:t>We should </a:t>
            </a:r>
            <a:r>
              <a:rPr lang="en-US" sz="1200" dirty="0"/>
              <a:t>increase the visibility of </a:t>
            </a:r>
            <a:r>
              <a:rPr lang="en-AU" sz="1200" dirty="0">
                <a:latin typeface="Roboto Light" panose="02000000000000000000" pitchFamily="2" charset="0"/>
                <a:ea typeface="Roboto Light" panose="02000000000000000000" pitchFamily="2" charset="0"/>
              </a:rPr>
              <a:t>Woolworths </a:t>
            </a:r>
            <a:r>
              <a:rPr lang="en-AU" sz="1200" dirty="0" smtClean="0">
                <a:latin typeface="Roboto Light" panose="02000000000000000000" pitchFamily="2" charset="0"/>
                <a:ea typeface="Roboto Light" panose="02000000000000000000" pitchFamily="2" charset="0"/>
              </a:rPr>
              <a:t>190gm and Twisties 250gm &amp; 270gm chips at stores, </a:t>
            </a:r>
            <a:r>
              <a:rPr lang="en-US" sz="1200" dirty="0" smtClean="0"/>
              <a:t>in </a:t>
            </a:r>
            <a:r>
              <a:rPr lang="en-US" sz="1200" dirty="0"/>
              <a:t>order to increase the </a:t>
            </a:r>
            <a:r>
              <a:rPr lang="en-US" sz="1200" dirty="0" smtClean="0"/>
              <a:t>sales.</a:t>
            </a:r>
            <a:endParaRPr lang="en-AU" sz="1200" dirty="0" smtClean="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algn="just"/>
            <a:r>
              <a:rPr lang="en-AU" sz="1200" dirty="0" smtClean="0">
                <a:latin typeface="Roboto Light" panose="02000000000000000000" pitchFamily="2" charset="0"/>
                <a:ea typeface="Roboto Light" panose="02000000000000000000" pitchFamily="2" charset="0"/>
              </a:rPr>
              <a:t>After evaluating the </a:t>
            </a:r>
            <a:r>
              <a:rPr lang="en-US" sz="1200" dirty="0"/>
              <a:t>performance of a store trial which was performed in stores 77, 86 and 88</a:t>
            </a:r>
            <a:r>
              <a:rPr lang="en-US" sz="1200" dirty="0" smtClean="0"/>
              <a:t>. </a:t>
            </a:r>
            <a:r>
              <a:rPr lang="en-AU" sz="1200" dirty="0" smtClean="0">
                <a:latin typeface="Roboto Light" panose="02000000000000000000" pitchFamily="2" charset="0"/>
                <a:ea typeface="Roboto Light" panose="02000000000000000000" pitchFamily="2" charset="0"/>
              </a:rPr>
              <a:t>We found the store trial was successful </a:t>
            </a:r>
            <a:r>
              <a:rPr lang="en-AU" sz="1200" dirty="0">
                <a:latin typeface="Roboto Light" panose="02000000000000000000" pitchFamily="2" charset="0"/>
                <a:ea typeface="Roboto Light" panose="02000000000000000000" pitchFamily="2" charset="0"/>
              </a:rPr>
              <a:t>in significantly increasing the sales.</a:t>
            </a:r>
            <a:endParaRPr lang="en-AU" sz="1200" dirty="0" smtClean="0">
              <a:latin typeface="Roboto Light" panose="02000000000000000000" pitchFamily="2" charset="0"/>
              <a:ea typeface="Roboto Light" panose="02000000000000000000" pitchFamily="2" charset="0"/>
            </a:endParaRPr>
          </a:p>
          <a:p>
            <a:pPr algn="just"/>
            <a:endParaRPr lang="en-AU" sz="1200" dirty="0">
              <a:latin typeface="Roboto Light" panose="02000000000000000000" pitchFamily="2" charset="0"/>
              <a:ea typeface="Roboto Light" panose="02000000000000000000" pitchFamily="2" charset="0"/>
            </a:endParaRPr>
          </a:p>
          <a:p>
            <a:pPr algn="just"/>
            <a:r>
              <a:rPr lang="en-AU" sz="1200" dirty="0" smtClean="0">
                <a:latin typeface="Roboto Light" panose="02000000000000000000" pitchFamily="2" charset="0"/>
                <a:ea typeface="Roboto Light" panose="02000000000000000000" pitchFamily="2" charset="0"/>
              </a:rPr>
              <a:t>We also observed, significant increase in number of customers during the trial period i.e. from February 2019 to April 2019.</a:t>
            </a:r>
          </a:p>
          <a:p>
            <a:pPr algn="just"/>
            <a:endParaRPr lang="en-AU" sz="1200" dirty="0">
              <a:latin typeface="Roboto Light" panose="02000000000000000000" pitchFamily="2" charset="0"/>
              <a:ea typeface="Roboto Light" panose="02000000000000000000" pitchFamily="2" charset="0"/>
            </a:endParaRPr>
          </a:p>
          <a:p>
            <a:pPr algn="just"/>
            <a:r>
              <a:rPr lang="en-AU" sz="1200" dirty="0" smtClean="0">
                <a:latin typeface="Roboto Light" panose="02000000000000000000" pitchFamily="2" charset="0"/>
                <a:ea typeface="Roboto Light" panose="02000000000000000000" pitchFamily="2" charset="0"/>
              </a:rPr>
              <a:t>We </a:t>
            </a:r>
            <a:r>
              <a:rPr lang="en-AU" sz="1200" dirty="0" smtClean="0">
                <a:latin typeface="Roboto Light" panose="02000000000000000000" pitchFamily="2" charset="0"/>
                <a:ea typeface="Roboto Light" panose="02000000000000000000" pitchFamily="2" charset="0"/>
              </a:rPr>
              <a:t>can roll out the new store layout to other stores as well to increase the sales.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 xmlns:a16="http://schemas.microsoft.com/office/drawing/2014/main" id="{64B546C5-F3D3-4F8C-85D4-8EBF7F09F047}"/>
              </a:ext>
            </a:extLst>
          </p:cNvPr>
          <p:cNvSpPr>
            <a:spLocks noGrp="1"/>
          </p:cNvSpPr>
          <p:nvPr>
            <p:ph type="body" idx="1"/>
          </p:nvPr>
        </p:nvSpPr>
        <p:spPr/>
        <p:txBody>
          <a:bodyPr/>
          <a:lstStyle/>
          <a:p>
            <a:r>
              <a:rPr lang="en-AU" dirty="0" smtClean="0"/>
              <a:t>Category</a:t>
            </a:r>
          </a:p>
          <a:p>
            <a:endParaRPr lang="en-AU" sz="1200" dirty="0">
              <a:latin typeface="+mn-lt"/>
            </a:endParaRPr>
          </a:p>
          <a:p>
            <a:pPr marL="228600" indent="-228600" algn="just">
              <a:buFont typeface="+mj-lt"/>
              <a:buAutoNum type="arabicParenR"/>
            </a:pPr>
            <a:r>
              <a:rPr lang="en-AU" sz="1200" dirty="0">
                <a:latin typeface="Roboto Light" panose="02000000000000000000" pitchFamily="2" charset="0"/>
                <a:ea typeface="Roboto Light" panose="02000000000000000000" pitchFamily="2" charset="0"/>
              </a:rPr>
              <a:t>Budget – Older Families, </a:t>
            </a:r>
            <a:r>
              <a:rPr lang="en-IN" sz="1200" dirty="0">
                <a:latin typeface="Roboto Light" panose="02000000000000000000" pitchFamily="2" charset="0"/>
                <a:ea typeface="Roboto Light" panose="02000000000000000000" pitchFamily="2" charset="0"/>
              </a:rPr>
              <a:t>Mainstream – Young Singles/Couples, and Mainstream – </a:t>
            </a:r>
            <a:r>
              <a:rPr lang="en-IN" sz="1200" dirty="0" smtClean="0">
                <a:latin typeface="Roboto Light" panose="02000000000000000000" pitchFamily="2" charset="0"/>
                <a:ea typeface="Roboto Light" panose="02000000000000000000" pitchFamily="2" charset="0"/>
              </a:rPr>
              <a:t>Retirees contributes most to the sales.</a:t>
            </a:r>
          </a:p>
          <a:p>
            <a:pPr marL="228600" indent="-228600" algn="just">
              <a:buFont typeface="+mj-lt"/>
              <a:buAutoNum type="arabicParenR"/>
            </a:pPr>
            <a:r>
              <a:rPr lang="en-AU" sz="1200" dirty="0" smtClean="0">
                <a:latin typeface="Roboto Light" panose="02000000000000000000" pitchFamily="2" charset="0"/>
                <a:ea typeface="Roboto Light" panose="02000000000000000000" pitchFamily="2" charset="0"/>
              </a:rPr>
              <a:t>Older Families purchases more chips per customer than all other segments.</a:t>
            </a:r>
          </a:p>
          <a:p>
            <a:pPr marL="228600" indent="-228600" algn="just">
              <a:buFont typeface="+mj-lt"/>
              <a:buAutoNum type="arabicParenR"/>
            </a:pPr>
            <a:r>
              <a:rPr lang="en-IN" sz="1200" dirty="0" smtClean="0">
                <a:latin typeface="Roboto Light" panose="02000000000000000000" pitchFamily="2" charset="0"/>
                <a:ea typeface="Roboto Light" panose="02000000000000000000" pitchFamily="2" charset="0"/>
              </a:rPr>
              <a:t>Mainstream – Midage </a:t>
            </a:r>
            <a:r>
              <a:rPr lang="en-IN" sz="1200" dirty="0">
                <a:latin typeface="Roboto Light" panose="02000000000000000000" pitchFamily="2" charset="0"/>
                <a:ea typeface="Roboto Light" panose="02000000000000000000" pitchFamily="2" charset="0"/>
              </a:rPr>
              <a:t>and Young Singles/Couples </a:t>
            </a:r>
            <a:r>
              <a:rPr lang="en-US" sz="1200" dirty="0">
                <a:latin typeface="Roboto Light" panose="02000000000000000000" pitchFamily="2" charset="0"/>
                <a:ea typeface="Roboto Light" panose="02000000000000000000" pitchFamily="2" charset="0"/>
              </a:rPr>
              <a:t>are willing to pay more price per packet of </a:t>
            </a:r>
            <a:r>
              <a:rPr lang="en-US" sz="1200" dirty="0" smtClean="0">
                <a:latin typeface="Roboto Light" panose="02000000000000000000" pitchFamily="2" charset="0"/>
                <a:ea typeface="Roboto Light" panose="02000000000000000000" pitchFamily="2" charset="0"/>
              </a:rPr>
              <a:t>chips</a:t>
            </a:r>
          </a:p>
          <a:p>
            <a:pPr marL="228600" indent="-228600" algn="just">
              <a:buFont typeface="+mj-lt"/>
              <a:buAutoNum type="arabicParenR"/>
            </a:pPr>
            <a:endParaRPr lang="en-IN"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89"/>
          </a:xfrm>
        </p:spPr>
        <p:txBody>
          <a:bodyPr/>
          <a:lstStyle/>
          <a:p>
            <a:r>
              <a:rPr lang="en-AU" dirty="0" smtClean="0"/>
              <a:t>Some useful Insights</a:t>
            </a:r>
          </a:p>
          <a:p>
            <a:endParaRPr lang="en-AU" sz="1200" dirty="0"/>
          </a:p>
          <a:p>
            <a:r>
              <a:rPr lang="en-IN" sz="1200" dirty="0" smtClean="0">
                <a:latin typeface="Roboto Light" panose="02000000000000000000" pitchFamily="2" charset="0"/>
                <a:ea typeface="Roboto Light" panose="02000000000000000000" pitchFamily="2" charset="0"/>
              </a:rPr>
              <a:t>Mostly customers prefer to purchase 175gm and 150gm packs across all segments.</a:t>
            </a:r>
          </a:p>
          <a:p>
            <a:r>
              <a:rPr lang="en-IN" sz="1200" dirty="0" smtClean="0">
                <a:latin typeface="Roboto Light" panose="02000000000000000000" pitchFamily="2" charset="0"/>
                <a:ea typeface="Roboto Light" panose="02000000000000000000" pitchFamily="2" charset="0"/>
              </a:rPr>
              <a:t>These packs are popular among </a:t>
            </a:r>
            <a:r>
              <a:rPr lang="en-IN" sz="1200" dirty="0">
                <a:latin typeface="Roboto Light" panose="02000000000000000000" pitchFamily="2" charset="0"/>
                <a:ea typeface="Roboto Light" panose="02000000000000000000" pitchFamily="2" charset="0"/>
              </a:rPr>
              <a:t>c</a:t>
            </a:r>
            <a:r>
              <a:rPr lang="en-IN" sz="1200" dirty="0" smtClean="0">
                <a:latin typeface="Roboto Light" panose="02000000000000000000" pitchFamily="2" charset="0"/>
                <a:ea typeface="Roboto Light" panose="02000000000000000000" pitchFamily="2" charset="0"/>
              </a:rPr>
              <a:t>ustomers  because most of the customer prefers to buy medium size packs and many </a:t>
            </a:r>
            <a:r>
              <a:rPr lang="en-IN" sz="1200" dirty="0" smtClean="0">
                <a:latin typeface="Roboto Light" panose="02000000000000000000" pitchFamily="2" charset="0"/>
                <a:ea typeface="Roboto Light" panose="02000000000000000000" pitchFamily="2" charset="0"/>
              </a:rPr>
              <a:t>produces such packs</a:t>
            </a:r>
            <a:r>
              <a:rPr lang="en-IN" sz="1200" dirty="0" smtClean="0">
                <a:latin typeface="Roboto Light" panose="02000000000000000000" pitchFamily="2" charset="0"/>
                <a:ea typeface="Roboto Light" panose="02000000000000000000" pitchFamily="2" charset="0"/>
              </a:rPr>
              <a:t>.</a:t>
            </a:r>
          </a:p>
          <a:p>
            <a:r>
              <a:rPr lang="en-IN" sz="1200" dirty="0">
                <a:latin typeface="Roboto Light" panose="02000000000000000000" pitchFamily="2" charset="0"/>
                <a:ea typeface="Roboto Light" panose="02000000000000000000" pitchFamily="2" charset="0"/>
              </a:rPr>
              <a:t>39% and 19% of the brands produces 175gm and 150gm packs respectively. </a:t>
            </a:r>
            <a:endParaRPr lang="en-IN" sz="1200" dirty="0" smtClean="0">
              <a:latin typeface="Roboto Light" panose="02000000000000000000" pitchFamily="2" charset="0"/>
              <a:ea typeface="Roboto Light" panose="02000000000000000000" pitchFamily="2" charset="0"/>
            </a:endParaRPr>
          </a:p>
          <a:p>
            <a:r>
              <a:rPr lang="en-IN" sz="1200" dirty="0" smtClean="0">
                <a:latin typeface="Roboto Light" panose="02000000000000000000" pitchFamily="2" charset="0"/>
                <a:ea typeface="Roboto Light" panose="02000000000000000000" pitchFamily="2" charset="0"/>
              </a:rPr>
              <a:t>We can see less quantity purchased for many pack sizes, this </a:t>
            </a:r>
            <a:r>
              <a:rPr lang="en-IN" sz="1200" dirty="0" smtClean="0">
                <a:latin typeface="Roboto Light" panose="02000000000000000000" pitchFamily="2" charset="0"/>
                <a:ea typeface="Roboto Light" panose="02000000000000000000" pitchFamily="2" charset="0"/>
              </a:rPr>
              <a:t>is</a:t>
            </a:r>
            <a:r>
              <a:rPr lang="en-IN" sz="1200" dirty="0" smtClean="0">
                <a:latin typeface="Roboto Light" panose="02000000000000000000" pitchFamily="2" charset="0"/>
                <a:ea typeface="Roboto Light" panose="02000000000000000000" pitchFamily="2" charset="0"/>
              </a:rPr>
              <a:t> </a:t>
            </a:r>
            <a:r>
              <a:rPr lang="en-IN" sz="1200" dirty="0" smtClean="0">
                <a:latin typeface="Roboto Light" panose="02000000000000000000" pitchFamily="2" charset="0"/>
                <a:ea typeface="Roboto Light" panose="02000000000000000000" pitchFamily="2" charset="0"/>
              </a:rPr>
              <a:t>because they are being produced by certain brands only and have their separate customer base.</a:t>
            </a:r>
            <a:endParaRPr lang="en-AU" sz="1200" dirty="0"/>
          </a:p>
        </p:txBody>
      </p:sp>
      <p:grpSp>
        <p:nvGrpSpPr>
          <p:cNvPr id="3" name="Group 2">
            <a:extLst>
              <a:ext uri="{FF2B5EF4-FFF2-40B4-BE49-F238E27FC236}">
                <a16:creationId xmlns=""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1"/>
            <a:ext cx="8075661" cy="376773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1"/>
          </a:xfrm>
        </p:spPr>
        <p:txBody>
          <a:bodyPr/>
          <a:lstStyle/>
          <a:p>
            <a:r>
              <a:rPr lang="en-AU" dirty="0" smtClean="0"/>
              <a:t>Some useful Insights</a:t>
            </a:r>
          </a:p>
          <a:p>
            <a:endParaRPr lang="en-IN" sz="1200" dirty="0" smtClean="0">
              <a:latin typeface="Roboto Light" panose="02000000000000000000" pitchFamily="2" charset="0"/>
              <a:ea typeface="Roboto Light" panose="02000000000000000000" pitchFamily="2" charset="0"/>
            </a:endParaRPr>
          </a:p>
          <a:p>
            <a:r>
              <a:rPr lang="en-IN" sz="1200" dirty="0" smtClean="0">
                <a:latin typeface="Roboto Light" panose="02000000000000000000" pitchFamily="2" charset="0"/>
                <a:ea typeface="Roboto Light" panose="02000000000000000000" pitchFamily="2" charset="0"/>
              </a:rPr>
              <a:t>Mostly </a:t>
            </a:r>
            <a:r>
              <a:rPr lang="en-IN" sz="1200" dirty="0">
                <a:latin typeface="Roboto Light" panose="02000000000000000000" pitchFamily="2" charset="0"/>
                <a:ea typeface="Roboto Light" panose="02000000000000000000" pitchFamily="2" charset="0"/>
              </a:rPr>
              <a:t>customers prefer to purchase </a:t>
            </a:r>
            <a:r>
              <a:rPr lang="en-IN" sz="1200" dirty="0" smtClean="0">
                <a:latin typeface="Roboto Light" panose="02000000000000000000" pitchFamily="2" charset="0"/>
                <a:ea typeface="Roboto Light" panose="02000000000000000000" pitchFamily="2" charset="0"/>
              </a:rPr>
              <a:t>chips from Kettle brand across all segments.</a:t>
            </a:r>
          </a:p>
          <a:p>
            <a:r>
              <a:rPr lang="en-IN" sz="1200" dirty="0" smtClean="0">
                <a:latin typeface="Roboto Light" panose="02000000000000000000" pitchFamily="2" charset="0"/>
                <a:ea typeface="Roboto Light" panose="02000000000000000000" pitchFamily="2" charset="0"/>
              </a:rPr>
              <a:t>One possible reason is Kettle also produces </a:t>
            </a:r>
            <a:r>
              <a:rPr lang="en-IN" sz="1200" dirty="0" smtClean="0">
                <a:latin typeface="Roboto Light" panose="02000000000000000000" pitchFamily="2" charset="0"/>
                <a:ea typeface="Roboto Light" panose="02000000000000000000" pitchFamily="2" charset="0"/>
              </a:rPr>
              <a:t>175gm and 150gm </a:t>
            </a:r>
            <a:r>
              <a:rPr lang="en-IN" sz="1200" dirty="0" smtClean="0">
                <a:latin typeface="Roboto Light" panose="02000000000000000000" pitchFamily="2" charset="0"/>
                <a:ea typeface="Roboto Light" panose="02000000000000000000" pitchFamily="2" charset="0"/>
              </a:rPr>
              <a:t>packs.</a:t>
            </a:r>
            <a:endParaRPr lang="en-IN" sz="1200" dirty="0" smtClean="0">
              <a:latin typeface="Roboto Light" panose="02000000000000000000" pitchFamily="2" charset="0"/>
              <a:ea typeface="Roboto Light" panose="02000000000000000000" pitchFamily="2" charset="0"/>
            </a:endParaRPr>
          </a:p>
          <a:p>
            <a:r>
              <a:rPr lang="en-IN" sz="1200" dirty="0" smtClean="0">
                <a:latin typeface="Roboto Light" panose="02000000000000000000" pitchFamily="2" charset="0"/>
                <a:ea typeface="Roboto Light" panose="02000000000000000000" pitchFamily="2" charset="0"/>
              </a:rPr>
              <a:t>Pringles only sell 134gm packs and they were sold most.</a:t>
            </a:r>
          </a:p>
        </p:txBody>
      </p:sp>
      <p:grpSp>
        <p:nvGrpSpPr>
          <p:cNvPr id="3" name="Group 2">
            <a:extLst>
              <a:ext uri="{FF2B5EF4-FFF2-40B4-BE49-F238E27FC236}">
                <a16:creationId xmlns=""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2"/>
            <a:ext cx="8075661" cy="3767732"/>
          </a:xfrm>
          <a:prstGeom prst="rect">
            <a:avLst/>
          </a:prstGeom>
        </p:spPr>
      </p:pic>
    </p:spTree>
    <p:extLst>
      <p:ext uri="{BB962C8B-B14F-4D97-AF65-F5344CB8AC3E}">
        <p14:creationId xmlns:p14="http://schemas.microsoft.com/office/powerpoint/2010/main" val="69727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1"/>
          </a:xfrm>
        </p:spPr>
        <p:txBody>
          <a:bodyPr/>
          <a:lstStyle/>
          <a:p>
            <a:r>
              <a:rPr lang="en-AU" dirty="0" smtClean="0"/>
              <a:t>Target Segments</a:t>
            </a:r>
          </a:p>
          <a:p>
            <a:pPr algn="just"/>
            <a:endParaRPr lang="en-AU" sz="1200" dirty="0"/>
          </a:p>
          <a:p>
            <a:pPr algn="just"/>
            <a:r>
              <a:rPr lang="en-AU" sz="1200" dirty="0" smtClean="0">
                <a:latin typeface="+mn-lt"/>
              </a:rPr>
              <a:t>It will be good to focus on segments which are contributing most to the sales, and we can see that </a:t>
            </a:r>
            <a:r>
              <a:rPr lang="en-AU" sz="1200" dirty="0">
                <a:latin typeface="Roboto Light" panose="02000000000000000000" pitchFamily="2" charset="0"/>
                <a:ea typeface="Roboto Light" panose="02000000000000000000" pitchFamily="2" charset="0"/>
              </a:rPr>
              <a:t>Budget – Older Families, </a:t>
            </a:r>
            <a:r>
              <a:rPr lang="en-IN" sz="1200" dirty="0">
                <a:latin typeface="Roboto Light" panose="02000000000000000000" pitchFamily="2" charset="0"/>
                <a:ea typeface="Roboto Light" panose="02000000000000000000" pitchFamily="2" charset="0"/>
              </a:rPr>
              <a:t>Mainstream – Young Singles/Couples, and Mainstream – Retirees </a:t>
            </a:r>
            <a:r>
              <a:rPr lang="en-IN" sz="1200" dirty="0" smtClean="0">
                <a:latin typeface="Roboto Light" panose="02000000000000000000" pitchFamily="2" charset="0"/>
                <a:ea typeface="Roboto Light" panose="02000000000000000000" pitchFamily="2" charset="0"/>
              </a:rPr>
              <a:t>are those segments.</a:t>
            </a:r>
          </a:p>
          <a:p>
            <a:pPr algn="just"/>
            <a:r>
              <a:rPr lang="en-IN" sz="1200" dirty="0">
                <a:latin typeface="Roboto Light" panose="02000000000000000000" pitchFamily="2" charset="0"/>
                <a:ea typeface="Roboto Light" panose="02000000000000000000" pitchFamily="2" charset="0"/>
              </a:rPr>
              <a:t>It will be good to understand their purchasing behaviour to target them accordingly</a:t>
            </a:r>
            <a:r>
              <a:rPr lang="en-IN" sz="1200" dirty="0" smtClean="0">
                <a:latin typeface="Roboto Light" panose="02000000000000000000" pitchFamily="2" charset="0"/>
                <a:ea typeface="Roboto Light" panose="02000000000000000000" pitchFamily="2" charset="0"/>
              </a:rPr>
              <a:t>.</a:t>
            </a:r>
            <a:endParaRPr lang="en-IN" sz="1200" dirty="0">
              <a:latin typeface="Roboto Light" panose="02000000000000000000" pitchFamily="2" charset="0"/>
              <a:ea typeface="Roboto Light" panose="02000000000000000000" pitchFamily="2" charset="0"/>
            </a:endParaRPr>
          </a:p>
          <a:p>
            <a:endParaRPr lang="en-AU" sz="1200" dirty="0">
              <a:latin typeface="+mn-lt"/>
            </a:endParaRPr>
          </a:p>
        </p:txBody>
      </p:sp>
      <p:pic>
        <p:nvPicPr>
          <p:cNvPr id="10" name="Picture 9">
            <a:extLst>
              <a:ext uri="{FF2B5EF4-FFF2-40B4-BE49-F238E27FC236}">
                <a16:creationId xmlns=""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3" y="2501662"/>
            <a:ext cx="8075661" cy="379024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1"/>
          </a:xfrm>
        </p:spPr>
        <p:txBody>
          <a:bodyPr/>
          <a:lstStyle/>
          <a:p>
            <a:r>
              <a:rPr lang="en-AU" dirty="0" smtClean="0"/>
              <a:t>Proportion of customers</a:t>
            </a:r>
          </a:p>
          <a:p>
            <a:pPr algn="just"/>
            <a:endParaRPr lang="en-AU" sz="1200" dirty="0"/>
          </a:p>
          <a:p>
            <a:pPr algn="just"/>
            <a:r>
              <a:rPr lang="en-IN" sz="1200" dirty="0" smtClean="0">
                <a:latin typeface="+mn-lt"/>
              </a:rPr>
              <a:t>We can see that high sales in </a:t>
            </a:r>
            <a:r>
              <a:rPr lang="en-IN" sz="1200" dirty="0">
                <a:latin typeface="Roboto Light" panose="02000000000000000000" pitchFamily="2" charset="0"/>
                <a:ea typeface="Roboto Light" panose="02000000000000000000" pitchFamily="2" charset="0"/>
              </a:rPr>
              <a:t>Mainstream – Young Singles/Couples, and Mainstream – </a:t>
            </a:r>
            <a:r>
              <a:rPr lang="en-IN" sz="1200" dirty="0" smtClean="0">
                <a:latin typeface="Roboto Light" panose="02000000000000000000" pitchFamily="2" charset="0"/>
                <a:ea typeface="Roboto Light" panose="02000000000000000000" pitchFamily="2" charset="0"/>
              </a:rPr>
              <a:t>Retirees is due to high number of customers in </a:t>
            </a:r>
            <a:r>
              <a:rPr lang="en-IN" sz="1200" dirty="0" smtClean="0">
                <a:latin typeface="Roboto Light" panose="02000000000000000000" pitchFamily="2" charset="0"/>
                <a:ea typeface="Roboto Light" panose="02000000000000000000" pitchFamily="2" charset="0"/>
              </a:rPr>
              <a:t>these </a:t>
            </a:r>
            <a:r>
              <a:rPr lang="en-IN" sz="1200" dirty="0" smtClean="0">
                <a:latin typeface="Roboto Light" panose="02000000000000000000" pitchFamily="2" charset="0"/>
                <a:ea typeface="Roboto Light" panose="02000000000000000000" pitchFamily="2" charset="0"/>
              </a:rPr>
              <a:t>segments.</a:t>
            </a:r>
          </a:p>
          <a:p>
            <a:pPr algn="just"/>
            <a:r>
              <a:rPr lang="en-IN" sz="1200" dirty="0" smtClean="0">
                <a:latin typeface="Roboto Light" panose="02000000000000000000" pitchFamily="2" charset="0"/>
                <a:ea typeface="Roboto Light" panose="02000000000000000000" pitchFamily="2" charset="0"/>
              </a:rPr>
              <a:t>However, this does not seems to be fair reason for Budget – Older Families.</a:t>
            </a:r>
            <a:endParaRPr lang="en-IN" sz="1200" dirty="0">
              <a:latin typeface="Roboto Light" panose="02000000000000000000" pitchFamily="2" charset="0"/>
              <a:ea typeface="Roboto Light" panose="02000000000000000000" pitchFamily="2" charset="0"/>
            </a:endParaRPr>
          </a:p>
          <a:p>
            <a:endParaRPr lang="en-AU" sz="1200" dirty="0">
              <a:latin typeface="+mn-lt"/>
            </a:endParaRPr>
          </a:p>
        </p:txBody>
      </p:sp>
      <p:pic>
        <p:nvPicPr>
          <p:cNvPr id="10" name="Picture 9">
            <a:extLst>
              <a:ext uri="{FF2B5EF4-FFF2-40B4-BE49-F238E27FC236}">
                <a16:creationId xmlns=""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1"/>
            <a:ext cx="8075661" cy="3730631"/>
          </a:xfrm>
          <a:prstGeom prst="rect">
            <a:avLst/>
          </a:prstGeom>
        </p:spPr>
      </p:pic>
    </p:spTree>
    <p:extLst>
      <p:ext uri="{BB962C8B-B14F-4D97-AF65-F5344CB8AC3E}">
        <p14:creationId xmlns:p14="http://schemas.microsoft.com/office/powerpoint/2010/main" val="322624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E016588-9575-44B2-BAA3-5937B6A9EDA0}"/>
              </a:ext>
            </a:extLst>
          </p:cNvPr>
          <p:cNvSpPr>
            <a:spLocks noGrp="1"/>
          </p:cNvSpPr>
          <p:nvPr>
            <p:ph type="body" sz="quarter" idx="10"/>
          </p:nvPr>
        </p:nvSpPr>
        <p:spPr>
          <a:xfrm>
            <a:off x="1196975" y="453370"/>
            <a:ext cx="10479600" cy="2048291"/>
          </a:xfrm>
        </p:spPr>
        <p:txBody>
          <a:bodyPr/>
          <a:lstStyle/>
          <a:p>
            <a:r>
              <a:rPr lang="en-AU" dirty="0" smtClean="0"/>
              <a:t>Chips per customer</a:t>
            </a:r>
          </a:p>
          <a:p>
            <a:pPr algn="just"/>
            <a:endParaRPr lang="en-AU" sz="1200" dirty="0"/>
          </a:p>
          <a:p>
            <a:pPr algn="just"/>
            <a:r>
              <a:rPr lang="en-IN" sz="1200" dirty="0" smtClean="0">
                <a:latin typeface="+mn-lt"/>
              </a:rPr>
              <a:t>We can see that Older Families are purchasing more chips per customer than any other segment, </a:t>
            </a:r>
            <a:r>
              <a:rPr lang="en-IN" sz="1200" dirty="0" smtClean="0">
                <a:latin typeface="+mn-lt"/>
              </a:rPr>
              <a:t>this is </a:t>
            </a:r>
            <a:r>
              <a:rPr lang="en-IN" sz="1200" dirty="0" smtClean="0">
                <a:latin typeface="+mn-lt"/>
              </a:rPr>
              <a:t>the reason they are contributing most to the sales.</a:t>
            </a:r>
          </a:p>
          <a:p>
            <a:pPr algn="just"/>
            <a:r>
              <a:rPr lang="en-IN" sz="1200" dirty="0" smtClean="0">
                <a:latin typeface="+mn-lt"/>
                <a:ea typeface="Roboto Light" panose="02000000000000000000" pitchFamily="2" charset="0"/>
              </a:rPr>
              <a:t>In fact New Families purchasing more chips per customer than Young Singles/Couples beside contributing least to the overall sales.</a:t>
            </a:r>
            <a:endParaRPr lang="en-IN" sz="1200" dirty="0">
              <a:latin typeface="+mn-lt"/>
              <a:ea typeface="Roboto Light" panose="02000000000000000000" pitchFamily="2" charset="0"/>
            </a:endParaRPr>
          </a:p>
          <a:p>
            <a:pPr algn="just"/>
            <a:r>
              <a:rPr lang="en-IN" sz="1200" dirty="0">
                <a:latin typeface="+mn-lt"/>
                <a:ea typeface="Roboto Light" panose="02000000000000000000" pitchFamily="2" charset="0"/>
              </a:rPr>
              <a:t>In general, families are purchasing more chips per customer than any other </a:t>
            </a:r>
            <a:r>
              <a:rPr lang="en-IN" sz="1200" dirty="0" smtClean="0">
                <a:latin typeface="+mn-lt"/>
                <a:ea typeface="Roboto Light" panose="02000000000000000000" pitchFamily="2" charset="0"/>
              </a:rPr>
              <a:t>segments, probably because families have more members and children.</a:t>
            </a:r>
            <a:endParaRPr lang="en-IN" sz="1200" dirty="0">
              <a:latin typeface="+mn-lt"/>
              <a:ea typeface="Roboto Light" panose="02000000000000000000" pitchFamily="2" charset="0"/>
            </a:endParaRPr>
          </a:p>
          <a:p>
            <a:endParaRPr lang="en-AU" sz="1200" dirty="0">
              <a:latin typeface="+mn-lt"/>
            </a:endParaRPr>
          </a:p>
        </p:txBody>
      </p:sp>
      <p:pic>
        <p:nvPicPr>
          <p:cNvPr id="10" name="Picture 9">
            <a:extLst>
              <a:ext uri="{FF2B5EF4-FFF2-40B4-BE49-F238E27FC236}">
                <a16:creationId xmlns=""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944" y="2501661"/>
            <a:ext cx="8075661" cy="3780263"/>
          </a:xfrm>
          <a:prstGeom prst="rect">
            <a:avLst/>
          </a:prstGeom>
        </p:spPr>
      </p:pic>
    </p:spTree>
    <p:extLst>
      <p:ext uri="{BB962C8B-B14F-4D97-AF65-F5344CB8AC3E}">
        <p14:creationId xmlns:p14="http://schemas.microsoft.com/office/powerpoint/2010/main" val="40414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6957</TotalTime>
  <Words>1560</Words>
  <Application>Microsoft Office PowerPoint</Application>
  <PresentationFormat>Widescreen</PresentationFormat>
  <Paragraphs>139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Roboto Light</vt:lpstr>
      <vt:lpstr>Arial</vt:lpstr>
      <vt:lpstr>Roboto</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Microsoft account</cp:lastModifiedBy>
  <cp:revision>508</cp:revision>
  <dcterms:created xsi:type="dcterms:W3CDTF">2018-02-07T23:23:24Z</dcterms:created>
  <dcterms:modified xsi:type="dcterms:W3CDTF">2020-09-26T05:39:47Z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